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7"/>
  </p:notesMasterIdLst>
  <p:handoutMasterIdLst>
    <p:handoutMasterId r:id="rId78"/>
  </p:handoutMasterIdLst>
  <p:sldIdLst>
    <p:sldId id="790" r:id="rId2"/>
    <p:sldId id="758" r:id="rId3"/>
    <p:sldId id="759" r:id="rId4"/>
    <p:sldId id="760" r:id="rId5"/>
    <p:sldId id="752" r:id="rId6"/>
    <p:sldId id="748" r:id="rId7"/>
    <p:sldId id="694" r:id="rId8"/>
    <p:sldId id="766" r:id="rId9"/>
    <p:sldId id="768" r:id="rId10"/>
    <p:sldId id="769" r:id="rId11"/>
    <p:sldId id="785" r:id="rId12"/>
    <p:sldId id="770" r:id="rId13"/>
    <p:sldId id="773" r:id="rId14"/>
    <p:sldId id="771" r:id="rId15"/>
    <p:sldId id="772" r:id="rId16"/>
    <p:sldId id="774" r:id="rId17"/>
    <p:sldId id="775" r:id="rId18"/>
    <p:sldId id="776" r:id="rId19"/>
    <p:sldId id="777" r:id="rId20"/>
    <p:sldId id="778" r:id="rId21"/>
    <p:sldId id="781" r:id="rId22"/>
    <p:sldId id="783" r:id="rId23"/>
    <p:sldId id="779" r:id="rId24"/>
    <p:sldId id="767" r:id="rId25"/>
    <p:sldId id="761" r:id="rId26"/>
    <p:sldId id="696" r:id="rId27"/>
    <p:sldId id="762" r:id="rId28"/>
    <p:sldId id="698" r:id="rId29"/>
    <p:sldId id="699" r:id="rId30"/>
    <p:sldId id="754" r:id="rId31"/>
    <p:sldId id="700" r:id="rId32"/>
    <p:sldId id="702" r:id="rId33"/>
    <p:sldId id="701" r:id="rId34"/>
    <p:sldId id="793" r:id="rId35"/>
    <p:sldId id="743" r:id="rId36"/>
    <p:sldId id="704" r:id="rId37"/>
    <p:sldId id="705" r:id="rId38"/>
    <p:sldId id="786" r:id="rId39"/>
    <p:sldId id="787" r:id="rId40"/>
    <p:sldId id="788" r:id="rId41"/>
    <p:sldId id="706" r:id="rId42"/>
    <p:sldId id="707" r:id="rId43"/>
    <p:sldId id="745" r:id="rId44"/>
    <p:sldId id="749" r:id="rId45"/>
    <p:sldId id="711" r:id="rId46"/>
    <p:sldId id="712" r:id="rId47"/>
    <p:sldId id="713" r:id="rId48"/>
    <p:sldId id="714" r:id="rId49"/>
    <p:sldId id="715" r:id="rId50"/>
    <p:sldId id="716" r:id="rId51"/>
    <p:sldId id="717" r:id="rId52"/>
    <p:sldId id="763" r:id="rId53"/>
    <p:sldId id="718" r:id="rId54"/>
    <p:sldId id="719" r:id="rId55"/>
    <p:sldId id="720" r:id="rId56"/>
    <p:sldId id="750" r:id="rId57"/>
    <p:sldId id="751" r:id="rId58"/>
    <p:sldId id="755" r:id="rId59"/>
    <p:sldId id="721" r:id="rId60"/>
    <p:sldId id="722" r:id="rId61"/>
    <p:sldId id="723" r:id="rId62"/>
    <p:sldId id="724" r:id="rId63"/>
    <p:sldId id="747" r:id="rId64"/>
    <p:sldId id="728" r:id="rId65"/>
    <p:sldId id="729" r:id="rId66"/>
    <p:sldId id="730" r:id="rId67"/>
    <p:sldId id="731" r:id="rId68"/>
    <p:sldId id="789" r:id="rId69"/>
    <p:sldId id="757" r:id="rId70"/>
    <p:sldId id="733" r:id="rId71"/>
    <p:sldId id="734" r:id="rId72"/>
    <p:sldId id="735" r:id="rId73"/>
    <p:sldId id="746" r:id="rId74"/>
    <p:sldId id="737" r:id="rId75"/>
    <p:sldId id="738" r:id="rId76"/>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6EA"/>
    <a:srgbClr val="FAE2F6"/>
    <a:srgbClr val="170981"/>
    <a:srgbClr val="121328"/>
    <a:srgbClr val="D7FDF9"/>
    <a:srgbClr val="003366"/>
    <a:srgbClr val="FF7C80"/>
    <a:srgbClr val="0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snapVertSplitter="1" vertBarState="minimized" horzBarState="maximized">
    <p:restoredLeft sz="34578" autoAdjust="0"/>
    <p:restoredTop sz="86449" autoAdjust="0"/>
  </p:normalViewPr>
  <p:slideViewPr>
    <p:cSldViewPr>
      <p:cViewPr>
        <p:scale>
          <a:sx n="75" d="100"/>
          <a:sy n="75" d="100"/>
        </p:scale>
        <p:origin x="-762"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30276"/>
    </p:cViewPr>
  </p:sorterViewPr>
  <p:notesViewPr>
    <p:cSldViewPr>
      <p:cViewPr varScale="1">
        <p:scale>
          <a:sx n="38" d="100"/>
          <a:sy n="38" d="100"/>
        </p:scale>
        <p:origin x="-1530" y="-7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0.xml"/><Relationship Id="rId1" Type="http://schemas.openxmlformats.org/officeDocument/2006/relationships/slide" Target="slides/slide9.xml"/><Relationship Id="rId4"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2390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endParaRPr lang="en-US"/>
          </a:p>
        </p:txBody>
      </p:sp>
      <p:sp>
        <p:nvSpPr>
          <p:cNvPr id="12390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2390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fld id="{4B3D8A3C-B75F-43EE-BEE5-00C8B594DFBE}"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33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endParaRPr lang="en-US"/>
          </a:p>
        </p:txBody>
      </p:sp>
      <p:sp>
        <p:nvSpPr>
          <p:cNvPr id="13316" name="Rectangle 4"/>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33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fld id="{21D28F5A-B597-464D-B726-E31607900BB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BE1B7-DB4A-4A4D-9829-89CA7AEA0680}" type="slidenum">
              <a:rPr lang="en-US"/>
              <a:pPr/>
              <a:t>5</a:t>
            </a:fld>
            <a:endParaRPr lang="en-US"/>
          </a:p>
        </p:txBody>
      </p:sp>
      <p:sp>
        <p:nvSpPr>
          <p:cNvPr id="1016834" name="Rectangle 2"/>
          <p:cNvSpPr>
            <a:spLocks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016835" name="Rectangle 3"/>
          <p:cNvSpPr>
            <a:spLocks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488" tIns="46744" rIns="93488" bIns="46744"/>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82076-300D-4AFA-9A66-DCA708DA5FEA}" type="slidenum">
              <a:rPr lang="en-US"/>
              <a:pPr/>
              <a:t>9</a:t>
            </a:fld>
            <a:endParaRPr lang="en-US"/>
          </a:p>
        </p:txBody>
      </p:sp>
      <p:sp>
        <p:nvSpPr>
          <p:cNvPr id="1038338" name="Rectangle 2"/>
          <p:cNvSpPr>
            <a:spLocks noChangeArrowheads="1" noTextEdit="1"/>
          </p:cNvSpPr>
          <p:nvPr>
            <p:ph type="sldImg"/>
          </p:nvPr>
        </p:nvSpPr>
        <p:spPr>
          <a:xfrm>
            <a:off x="1144588" y="677863"/>
            <a:ext cx="4722812" cy="3541712"/>
          </a:xfrm>
          <a:ln/>
        </p:spPr>
      </p:sp>
      <p:sp>
        <p:nvSpPr>
          <p:cNvPr id="1038339" name="Rectangle 3"/>
          <p:cNvSpPr>
            <a:spLocks noGrp="1" noChangeArrowheads="1"/>
          </p:cNvSpPr>
          <p:nvPr>
            <p:ph type="body" idx="1"/>
          </p:nvPr>
        </p:nvSpPr>
        <p:spPr>
          <a:xfrm>
            <a:off x="925513" y="4446588"/>
            <a:ext cx="5159375" cy="4144962"/>
          </a:xfrm>
        </p:spPr>
        <p:txBody>
          <a:bodyPr lIns="91262" tIns="45631" rIns="91262" bIns="45631"/>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D5FCA-89CE-434A-BF91-36FEBBEAEC39}" type="slidenum">
              <a:rPr lang="en-US"/>
              <a:pPr/>
              <a:t>10</a:t>
            </a:fld>
            <a:endParaRPr lang="en-US"/>
          </a:p>
        </p:txBody>
      </p:sp>
      <p:sp>
        <p:nvSpPr>
          <p:cNvPr id="1040386" name="Rectangle 2"/>
          <p:cNvSpPr>
            <a:spLocks noChangeArrowheads="1" noTextEdit="1"/>
          </p:cNvSpPr>
          <p:nvPr>
            <p:ph type="sldImg"/>
          </p:nvPr>
        </p:nvSpPr>
        <p:spPr>
          <a:xfrm>
            <a:off x="1144588" y="677863"/>
            <a:ext cx="4722812" cy="3541712"/>
          </a:xfrm>
          <a:ln/>
        </p:spPr>
      </p:sp>
      <p:sp>
        <p:nvSpPr>
          <p:cNvPr id="1040387" name="Rectangle 3"/>
          <p:cNvSpPr>
            <a:spLocks noGrp="1" noChangeArrowheads="1"/>
          </p:cNvSpPr>
          <p:nvPr>
            <p:ph type="body" idx="1"/>
          </p:nvPr>
        </p:nvSpPr>
        <p:spPr>
          <a:xfrm>
            <a:off x="925513" y="4446588"/>
            <a:ext cx="5159375" cy="4144962"/>
          </a:xfrm>
        </p:spPr>
        <p:txBody>
          <a:bodyPr lIns="91262" tIns="45631" rIns="91262" bIns="45631"/>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5669D9-18E8-48B8-98BF-3FE81F87056C}" type="slidenum">
              <a:rPr lang="en-US"/>
              <a:pPr/>
              <a:t>12</a:t>
            </a:fld>
            <a:endParaRPr lang="en-US"/>
          </a:p>
        </p:txBody>
      </p:sp>
      <p:sp>
        <p:nvSpPr>
          <p:cNvPr id="1042434" name="Rectangle 2"/>
          <p:cNvSpPr>
            <a:spLocks noChangeArrowheads="1" noTextEdit="1"/>
          </p:cNvSpPr>
          <p:nvPr>
            <p:ph type="sldImg"/>
          </p:nvPr>
        </p:nvSpPr>
        <p:spPr>
          <a:xfrm>
            <a:off x="1144588" y="677863"/>
            <a:ext cx="4722812" cy="3541712"/>
          </a:xfrm>
          <a:ln/>
        </p:spPr>
      </p:sp>
      <p:sp>
        <p:nvSpPr>
          <p:cNvPr id="1042435" name="Rectangle 3"/>
          <p:cNvSpPr>
            <a:spLocks noGrp="1" noChangeArrowheads="1"/>
          </p:cNvSpPr>
          <p:nvPr>
            <p:ph type="body" idx="1"/>
          </p:nvPr>
        </p:nvSpPr>
        <p:spPr>
          <a:xfrm>
            <a:off x="925513" y="4446588"/>
            <a:ext cx="5159375" cy="4144962"/>
          </a:xfrm>
        </p:spPr>
        <p:txBody>
          <a:bodyPr lIns="91262" tIns="45631" rIns="91262" bIns="45631"/>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1E1AC5-18AF-4EB8-8610-650D695834F7}" type="slidenum">
              <a:rPr lang="en-US"/>
              <a:pPr/>
              <a:t>23</a:t>
            </a:fld>
            <a:endParaRPr lang="en-US"/>
          </a:p>
        </p:txBody>
      </p:sp>
      <p:sp>
        <p:nvSpPr>
          <p:cNvPr id="1052674" name="Rectangle 2"/>
          <p:cNvSpPr>
            <a:spLocks noChangeArrowheads="1" noTextEdit="1"/>
          </p:cNvSpPr>
          <p:nvPr>
            <p:ph type="sldImg"/>
          </p:nvPr>
        </p:nvSpPr>
        <p:spPr>
          <a:xfrm>
            <a:off x="1144588" y="677863"/>
            <a:ext cx="4722812" cy="3541712"/>
          </a:xfrm>
          <a:ln/>
        </p:spPr>
      </p:sp>
      <p:sp>
        <p:nvSpPr>
          <p:cNvPr id="1052675" name="Rectangle 3"/>
          <p:cNvSpPr>
            <a:spLocks noGrp="1" noChangeArrowheads="1"/>
          </p:cNvSpPr>
          <p:nvPr>
            <p:ph type="body" idx="1"/>
          </p:nvPr>
        </p:nvSpPr>
        <p:spPr>
          <a:xfrm>
            <a:off x="925513" y="4446588"/>
            <a:ext cx="5159375" cy="4144962"/>
          </a:xfrm>
        </p:spPr>
        <p:txBody>
          <a:bodyPr lIns="91262" tIns="45631" rIns="91262" bIns="45631"/>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F8AB2D8-56B8-4878-9638-A4741196A8E3}" type="slidenum">
              <a:rPr lang="en-US"/>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9794" name="Group 2"/>
          <p:cNvGrpSpPr>
            <a:grpSpLocks/>
          </p:cNvGrpSpPr>
          <p:nvPr/>
        </p:nvGrpSpPr>
        <p:grpSpPr bwMode="auto">
          <a:xfrm>
            <a:off x="0" y="2438400"/>
            <a:ext cx="9009063" cy="1052513"/>
            <a:chOff x="0" y="1536"/>
            <a:chExt cx="5675" cy="663"/>
          </a:xfrm>
        </p:grpSpPr>
        <p:grpSp>
          <p:nvGrpSpPr>
            <p:cNvPr id="929795" name="Group 3"/>
            <p:cNvGrpSpPr>
              <a:grpSpLocks/>
            </p:cNvGrpSpPr>
            <p:nvPr/>
          </p:nvGrpSpPr>
          <p:grpSpPr bwMode="auto">
            <a:xfrm>
              <a:off x="183" y="1604"/>
              <a:ext cx="448" cy="299"/>
              <a:chOff x="720" y="336"/>
              <a:chExt cx="624" cy="432"/>
            </a:xfrm>
          </p:grpSpPr>
          <p:sp>
            <p:nvSpPr>
              <p:cNvPr id="929796"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92979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929798" name="Group 6"/>
            <p:cNvGrpSpPr>
              <a:grpSpLocks/>
            </p:cNvGrpSpPr>
            <p:nvPr/>
          </p:nvGrpSpPr>
          <p:grpSpPr bwMode="auto">
            <a:xfrm>
              <a:off x="261" y="1870"/>
              <a:ext cx="465" cy="299"/>
              <a:chOff x="912" y="2640"/>
              <a:chExt cx="672" cy="432"/>
            </a:xfrm>
          </p:grpSpPr>
          <p:sp>
            <p:nvSpPr>
              <p:cNvPr id="929799"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92980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92980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929802"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92980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929806" name="Rectangle 14"/>
          <p:cNvSpPr>
            <a:spLocks noGrp="1" noChangeArrowheads="1"/>
          </p:cNvSpPr>
          <p:nvPr>
            <p:ph type="dt" sz="half" idx="2"/>
          </p:nvPr>
        </p:nvSpPr>
        <p:spPr>
          <a:xfrm>
            <a:off x="990600" y="6248400"/>
            <a:ext cx="1905000" cy="457200"/>
          </a:xfrm>
        </p:spPr>
        <p:txBody>
          <a:bodyPr/>
          <a:lstStyle>
            <a:lvl1pPr>
              <a:defRPr sz="1400">
                <a:solidFill>
                  <a:schemeClr val="bg2"/>
                </a:solidFill>
              </a:defRPr>
            </a:lvl1pPr>
          </a:lstStyle>
          <a:p>
            <a:fld id="{A4EDCCE2-361D-4DF1-9E69-ABFA4AB5338B}" type="datetime4">
              <a:rPr lang="en-US"/>
              <a:pPr/>
              <a:t>January 11, 2018</a:t>
            </a:fld>
            <a:endParaRPr lang="en-US"/>
          </a:p>
        </p:txBody>
      </p:sp>
      <p:sp>
        <p:nvSpPr>
          <p:cNvPr id="929807" name="Rectangle 15"/>
          <p:cNvSpPr>
            <a:spLocks noGrp="1" noChangeArrowheads="1"/>
          </p:cNvSpPr>
          <p:nvPr>
            <p:ph type="ftr" sz="quarter" idx="3"/>
          </p:nvPr>
        </p:nvSpPr>
        <p:spPr>
          <a:xfrm>
            <a:off x="3429000" y="6248400"/>
            <a:ext cx="2895600" cy="457200"/>
          </a:xfrm>
        </p:spPr>
        <p:txBody>
          <a:bodyPr/>
          <a:lstStyle>
            <a:lvl1pPr>
              <a:defRPr sz="1400">
                <a:solidFill>
                  <a:schemeClr val="bg2"/>
                </a:solidFill>
              </a:defRPr>
            </a:lvl1pPr>
          </a:lstStyle>
          <a:p>
            <a:r>
              <a:rPr lang="en-US"/>
              <a:t>Data Mining: Concepts and Techniques</a:t>
            </a:r>
          </a:p>
        </p:txBody>
      </p:sp>
      <p:sp>
        <p:nvSpPr>
          <p:cNvPr id="929808" name="Rectangle 16"/>
          <p:cNvSpPr>
            <a:spLocks noGrp="1" noChangeArrowheads="1"/>
          </p:cNvSpPr>
          <p:nvPr>
            <p:ph type="sldNum" sz="quarter" idx="4"/>
          </p:nvPr>
        </p:nvSpPr>
        <p:spPr>
          <a:xfrm>
            <a:off x="6858000" y="6248400"/>
            <a:ext cx="1905000" cy="457200"/>
          </a:xfrm>
        </p:spPr>
        <p:txBody>
          <a:bodyPr/>
          <a:lstStyle>
            <a:lvl1pPr>
              <a:defRPr sz="1400">
                <a:solidFill>
                  <a:schemeClr val="bg2"/>
                </a:solidFill>
              </a:defRPr>
            </a:lvl1pPr>
          </a:lstStyle>
          <a:p>
            <a:fld id="{235B682F-A939-4EC8-937F-4E4209295722}" type="slidenum">
              <a:rPr lang="en-US"/>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235894D-387A-4973-B7A5-B986A7EB07B1}" type="datetime4">
              <a:rPr lang="en-US"/>
              <a:pPr/>
              <a:t>January 11, 2018</a:t>
            </a:fld>
            <a:endParaRPr lang="en-US"/>
          </a:p>
        </p:txBody>
      </p:sp>
      <p:sp>
        <p:nvSpPr>
          <p:cNvPr id="5" name="Footer Placeholder 4"/>
          <p:cNvSpPr>
            <a:spLocks noGrp="1"/>
          </p:cNvSpPr>
          <p:nvPr>
            <p:ph type="ftr" sz="quarter" idx="11"/>
          </p:nvPr>
        </p:nvSpPr>
        <p:spPr/>
        <p:txBody>
          <a:bodyPr/>
          <a:lstStyle>
            <a:lvl1pPr>
              <a:defRPr/>
            </a:lvl1pPr>
          </a:lstStyle>
          <a:p>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fld id="{520898B4-6CD7-4232-92E5-08D5E986C17B}" type="slidenum">
              <a:rPr lang="en-US"/>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955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1341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C590600-0203-42FA-8603-6C74AF802B43}" type="datetime4">
              <a:rPr lang="en-US"/>
              <a:pPr/>
              <a:t>January 11, 2018</a:t>
            </a:fld>
            <a:endParaRPr lang="en-US"/>
          </a:p>
        </p:txBody>
      </p:sp>
      <p:sp>
        <p:nvSpPr>
          <p:cNvPr id="5" name="Footer Placeholder 4"/>
          <p:cNvSpPr>
            <a:spLocks noGrp="1"/>
          </p:cNvSpPr>
          <p:nvPr>
            <p:ph type="ftr" sz="quarter" idx="11"/>
          </p:nvPr>
        </p:nvSpPr>
        <p:spPr/>
        <p:txBody>
          <a:bodyPr/>
          <a:lstStyle>
            <a:lvl1pPr>
              <a:defRPr/>
            </a:lvl1pPr>
          </a:lstStyle>
          <a:p>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fld id="{A3E08E85-5811-4DD1-9194-0809844FCE20}" type="slidenum">
              <a:rPr lang="en-US"/>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2400" y="6477000"/>
            <a:ext cx="1905000" cy="381000"/>
          </a:xfrm>
        </p:spPr>
        <p:txBody>
          <a:bodyPr/>
          <a:lstStyle>
            <a:lvl1pPr>
              <a:defRPr/>
            </a:lvl1pPr>
          </a:lstStyle>
          <a:p>
            <a:fld id="{C88EC202-FA73-4D87-8680-486F23DBA27C}" type="datetime4">
              <a:rPr lang="en-US"/>
              <a:pPr/>
              <a:t>January 11, 2018</a:t>
            </a:fld>
            <a:endParaRPr lang="en-US"/>
          </a:p>
        </p:txBody>
      </p:sp>
      <p:sp>
        <p:nvSpPr>
          <p:cNvPr id="6" name="Footer Placeholder 5"/>
          <p:cNvSpPr>
            <a:spLocks noGrp="1"/>
          </p:cNvSpPr>
          <p:nvPr>
            <p:ph type="ftr" sz="quarter" idx="11"/>
          </p:nvPr>
        </p:nvSpPr>
        <p:spPr>
          <a:xfrm>
            <a:off x="3124200" y="6477000"/>
            <a:ext cx="2895600" cy="381000"/>
          </a:xfrm>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a:xfrm>
            <a:off x="7239000" y="6477000"/>
            <a:ext cx="1905000" cy="381000"/>
          </a:xfrm>
        </p:spPr>
        <p:txBody>
          <a:bodyPr/>
          <a:lstStyle>
            <a:lvl1pPr>
              <a:defRPr/>
            </a:lvl1pPr>
          </a:lstStyle>
          <a:p>
            <a:fld id="{7B9B7562-086B-4018-8BF5-4A5669B24F2E}" type="slidenum">
              <a:rPr lang="en-US"/>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52400" y="6477000"/>
            <a:ext cx="1905000" cy="381000"/>
          </a:xfrm>
        </p:spPr>
        <p:txBody>
          <a:bodyPr/>
          <a:lstStyle>
            <a:lvl1pPr>
              <a:defRPr/>
            </a:lvl1pPr>
          </a:lstStyle>
          <a:p>
            <a:fld id="{8772E7E3-F2A0-4A3E-A204-C4874F83AFFD}" type="datetime4">
              <a:rPr lang="en-US"/>
              <a:pPr/>
              <a:t>January 11, 2018</a:t>
            </a:fld>
            <a:endParaRPr lang="en-US"/>
          </a:p>
        </p:txBody>
      </p:sp>
      <p:sp>
        <p:nvSpPr>
          <p:cNvPr id="7" name="Footer Placeholder 6"/>
          <p:cNvSpPr>
            <a:spLocks noGrp="1"/>
          </p:cNvSpPr>
          <p:nvPr>
            <p:ph type="ftr" sz="quarter" idx="11"/>
          </p:nvPr>
        </p:nvSpPr>
        <p:spPr>
          <a:xfrm>
            <a:off x="3124200" y="6477000"/>
            <a:ext cx="2895600" cy="381000"/>
          </a:xfrm>
        </p:spPr>
        <p:txBody>
          <a:bodyPr/>
          <a:lstStyle>
            <a:lvl1pPr>
              <a:defRPr/>
            </a:lvl1pPr>
          </a:lstStyle>
          <a:p>
            <a:r>
              <a:rPr lang="en-US"/>
              <a:t>Data Mining: Concepts and Techniques</a:t>
            </a:r>
          </a:p>
        </p:txBody>
      </p:sp>
      <p:sp>
        <p:nvSpPr>
          <p:cNvPr id="8" name="Slide Number Placeholder 7"/>
          <p:cNvSpPr>
            <a:spLocks noGrp="1"/>
          </p:cNvSpPr>
          <p:nvPr>
            <p:ph type="sldNum" sz="quarter" idx="12"/>
          </p:nvPr>
        </p:nvSpPr>
        <p:spPr>
          <a:xfrm>
            <a:off x="7239000" y="6477000"/>
            <a:ext cx="1905000" cy="381000"/>
          </a:xfrm>
        </p:spPr>
        <p:txBody>
          <a:bodyPr/>
          <a:lstStyle>
            <a:lvl1pPr>
              <a:defRPr/>
            </a:lvl1pPr>
          </a:lstStyle>
          <a:p>
            <a:fld id="{92C5B824-68EB-4118-8E51-2E84686737EE}" type="slidenum">
              <a:rPr lang="en-US"/>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381000"/>
            <a:ext cx="7793038" cy="609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048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5720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2400" y="6477000"/>
            <a:ext cx="1905000" cy="381000"/>
          </a:xfrm>
        </p:spPr>
        <p:txBody>
          <a:bodyPr/>
          <a:lstStyle>
            <a:lvl1pPr>
              <a:defRPr/>
            </a:lvl1pPr>
          </a:lstStyle>
          <a:p>
            <a:fld id="{386861C8-2AD5-4036-A1E3-33B560AABCDE}" type="datetime4">
              <a:rPr lang="en-US"/>
              <a:pPr/>
              <a:t>January 11, 2018</a:t>
            </a:fld>
            <a:endParaRPr lang="en-US"/>
          </a:p>
        </p:txBody>
      </p:sp>
      <p:sp>
        <p:nvSpPr>
          <p:cNvPr id="8" name="Footer Placeholder 7"/>
          <p:cNvSpPr>
            <a:spLocks noGrp="1"/>
          </p:cNvSpPr>
          <p:nvPr>
            <p:ph type="ftr" sz="quarter" idx="11"/>
          </p:nvPr>
        </p:nvSpPr>
        <p:spPr>
          <a:xfrm>
            <a:off x="3124200" y="6477000"/>
            <a:ext cx="2895600" cy="381000"/>
          </a:xfrm>
        </p:spPr>
        <p:txBody>
          <a:bodyPr/>
          <a:lstStyle>
            <a:lvl1pPr>
              <a:defRPr/>
            </a:lvl1pPr>
          </a:lstStyle>
          <a:p>
            <a:r>
              <a:rPr lang="en-US"/>
              <a:t>Data Mining: Concepts and Techniques</a:t>
            </a:r>
          </a:p>
        </p:txBody>
      </p:sp>
      <p:sp>
        <p:nvSpPr>
          <p:cNvPr id="9" name="Slide Number Placeholder 8"/>
          <p:cNvSpPr>
            <a:spLocks noGrp="1"/>
          </p:cNvSpPr>
          <p:nvPr>
            <p:ph type="sldNum" sz="quarter" idx="12"/>
          </p:nvPr>
        </p:nvSpPr>
        <p:spPr>
          <a:xfrm>
            <a:off x="7239000" y="6477000"/>
            <a:ext cx="1905000" cy="381000"/>
          </a:xfrm>
        </p:spPr>
        <p:txBody>
          <a:bodyPr/>
          <a:lstStyle>
            <a:lvl1pPr>
              <a:defRPr/>
            </a:lvl1pPr>
          </a:lstStyle>
          <a:p>
            <a:fld id="{4F9B2E00-CBB4-4D36-A777-9C4CB910AD4D}" type="slidenum">
              <a:rPr lang="en-US"/>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572000" y="1447800"/>
            <a:ext cx="4114800" cy="5029200"/>
          </a:xfrm>
        </p:spPr>
        <p:txBody>
          <a:bodyPr/>
          <a:lstStyle/>
          <a:p>
            <a:endParaRPr lang="en-US"/>
          </a:p>
        </p:txBody>
      </p:sp>
      <p:sp>
        <p:nvSpPr>
          <p:cNvPr id="5" name="Date Placeholder 4"/>
          <p:cNvSpPr>
            <a:spLocks noGrp="1"/>
          </p:cNvSpPr>
          <p:nvPr>
            <p:ph type="dt" sz="half" idx="10"/>
          </p:nvPr>
        </p:nvSpPr>
        <p:spPr>
          <a:xfrm>
            <a:off x="152400" y="6477000"/>
            <a:ext cx="1905000" cy="381000"/>
          </a:xfrm>
        </p:spPr>
        <p:txBody>
          <a:bodyPr/>
          <a:lstStyle>
            <a:lvl1pPr>
              <a:defRPr/>
            </a:lvl1pPr>
          </a:lstStyle>
          <a:p>
            <a:fld id="{64D95983-1C6E-4F9F-ADCF-7D6FF92335BB}" type="datetime4">
              <a:rPr lang="en-US"/>
              <a:pPr/>
              <a:t>January 11, 2018</a:t>
            </a:fld>
            <a:endParaRPr lang="en-US"/>
          </a:p>
        </p:txBody>
      </p:sp>
      <p:sp>
        <p:nvSpPr>
          <p:cNvPr id="6" name="Footer Placeholder 5"/>
          <p:cNvSpPr>
            <a:spLocks noGrp="1"/>
          </p:cNvSpPr>
          <p:nvPr>
            <p:ph type="ftr" sz="quarter" idx="11"/>
          </p:nvPr>
        </p:nvSpPr>
        <p:spPr>
          <a:xfrm>
            <a:off x="3124200" y="6477000"/>
            <a:ext cx="2895600" cy="381000"/>
          </a:xfrm>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a:xfrm>
            <a:off x="7239000" y="6477000"/>
            <a:ext cx="1905000" cy="381000"/>
          </a:xfrm>
        </p:spPr>
        <p:txBody>
          <a:bodyPr/>
          <a:lstStyle>
            <a:lvl1pPr>
              <a:defRPr/>
            </a:lvl1pPr>
          </a:lstStyle>
          <a:p>
            <a:fld id="{CA1FBE9A-5BFF-48D5-B2EB-C333ABDFA137}" type="slidenum">
              <a:rPr lang="en-US"/>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D5EDAD3-93A2-473D-95CE-9817E000CB81}" type="datetime4">
              <a:rPr lang="en-US"/>
              <a:pPr/>
              <a:t>January 11, 2018</a:t>
            </a:fld>
            <a:endParaRPr lang="en-US"/>
          </a:p>
        </p:txBody>
      </p:sp>
      <p:sp>
        <p:nvSpPr>
          <p:cNvPr id="5" name="Footer Placeholder 4"/>
          <p:cNvSpPr>
            <a:spLocks noGrp="1"/>
          </p:cNvSpPr>
          <p:nvPr>
            <p:ph type="ftr" sz="quarter" idx="11"/>
          </p:nvPr>
        </p:nvSpPr>
        <p:spPr/>
        <p:txBody>
          <a:bodyPr/>
          <a:lstStyle>
            <a:lvl1pPr>
              <a:defRPr/>
            </a:lvl1pPr>
          </a:lstStyle>
          <a:p>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fld id="{FBE69C99-7FA3-4DEC-8BCA-A3DF8C3E06B1}" type="slidenum">
              <a:rPr lang="en-US"/>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BF3D47C-C7A1-4D4E-82A3-2B5D1072BDB7}" type="datetime4">
              <a:rPr lang="en-US"/>
              <a:pPr/>
              <a:t>January 11, 2018</a:t>
            </a:fld>
            <a:endParaRPr lang="en-US"/>
          </a:p>
        </p:txBody>
      </p:sp>
      <p:sp>
        <p:nvSpPr>
          <p:cNvPr id="5" name="Footer Placeholder 4"/>
          <p:cNvSpPr>
            <a:spLocks noGrp="1"/>
          </p:cNvSpPr>
          <p:nvPr>
            <p:ph type="ftr" sz="quarter" idx="11"/>
          </p:nvPr>
        </p:nvSpPr>
        <p:spPr/>
        <p:txBody>
          <a:bodyPr/>
          <a:lstStyle>
            <a:lvl1pPr>
              <a:defRPr/>
            </a:lvl1pPr>
          </a:lstStyle>
          <a:p>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fld id="{3357B2B6-4548-49CC-BFBA-6008D4A7E734}" type="slidenum">
              <a:rPr lang="en-US"/>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4478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4478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CCF74C0-5C3C-4114-AE45-68799A48BA65}" type="datetime4">
              <a:rPr lang="en-US"/>
              <a:pPr/>
              <a:t>January 11, 2018</a:t>
            </a:fld>
            <a:endParaRPr lang="en-US"/>
          </a:p>
        </p:txBody>
      </p:sp>
      <p:sp>
        <p:nvSpPr>
          <p:cNvPr id="6" name="Footer Placeholder 5"/>
          <p:cNvSpPr>
            <a:spLocks noGrp="1"/>
          </p:cNvSpPr>
          <p:nvPr>
            <p:ph type="ftr" sz="quarter" idx="11"/>
          </p:nvPr>
        </p:nvSpPr>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p:txBody>
          <a:bodyPr/>
          <a:lstStyle>
            <a:lvl1pPr>
              <a:defRPr/>
            </a:lvl1pPr>
          </a:lstStyle>
          <a:p>
            <a:fld id="{A1F5A9A4-0594-4378-9912-13F916D9E97B}" type="slidenum">
              <a:rPr lang="en-US"/>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502A20C-46FF-471E-9DD4-BD75DA7C2DEF}" type="datetime4">
              <a:rPr lang="en-US"/>
              <a:pPr/>
              <a:t>January 11, 2018</a:t>
            </a:fld>
            <a:endParaRPr lang="en-US"/>
          </a:p>
        </p:txBody>
      </p:sp>
      <p:sp>
        <p:nvSpPr>
          <p:cNvPr id="8" name="Footer Placeholder 7"/>
          <p:cNvSpPr>
            <a:spLocks noGrp="1"/>
          </p:cNvSpPr>
          <p:nvPr>
            <p:ph type="ftr" sz="quarter" idx="11"/>
          </p:nvPr>
        </p:nvSpPr>
        <p:spPr/>
        <p:txBody>
          <a:bodyPr/>
          <a:lstStyle>
            <a:lvl1pPr>
              <a:defRPr/>
            </a:lvl1pPr>
          </a:lstStyle>
          <a:p>
            <a:r>
              <a:rPr lang="en-US"/>
              <a:t>Data Mining: Concepts and Techniques</a:t>
            </a:r>
          </a:p>
        </p:txBody>
      </p:sp>
      <p:sp>
        <p:nvSpPr>
          <p:cNvPr id="9" name="Slide Number Placeholder 8"/>
          <p:cNvSpPr>
            <a:spLocks noGrp="1"/>
          </p:cNvSpPr>
          <p:nvPr>
            <p:ph type="sldNum" sz="quarter" idx="12"/>
          </p:nvPr>
        </p:nvSpPr>
        <p:spPr/>
        <p:txBody>
          <a:bodyPr/>
          <a:lstStyle>
            <a:lvl1pPr>
              <a:defRPr/>
            </a:lvl1pPr>
          </a:lstStyle>
          <a:p>
            <a:fld id="{14B29374-84EA-4533-B54E-21E85AC804D7}" type="slidenum">
              <a:rPr lang="en-US"/>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B4B8BFD-6B37-4505-A533-FDD6B10EB4FB}" type="datetime4">
              <a:rPr lang="en-US"/>
              <a:pPr/>
              <a:t>January 11, 2018</a:t>
            </a:fld>
            <a:endParaRPr lang="en-US"/>
          </a:p>
        </p:txBody>
      </p:sp>
      <p:sp>
        <p:nvSpPr>
          <p:cNvPr id="4" name="Footer Placeholder 3"/>
          <p:cNvSpPr>
            <a:spLocks noGrp="1"/>
          </p:cNvSpPr>
          <p:nvPr>
            <p:ph type="ftr" sz="quarter" idx="11"/>
          </p:nvPr>
        </p:nvSpPr>
        <p:spPr/>
        <p:txBody>
          <a:bodyPr/>
          <a:lstStyle>
            <a:lvl1pPr>
              <a:defRPr/>
            </a:lvl1pPr>
          </a:lstStyle>
          <a:p>
            <a:r>
              <a:rPr lang="en-US"/>
              <a:t>Data Mining: Concepts and Techniques</a:t>
            </a:r>
          </a:p>
        </p:txBody>
      </p:sp>
      <p:sp>
        <p:nvSpPr>
          <p:cNvPr id="5" name="Slide Number Placeholder 4"/>
          <p:cNvSpPr>
            <a:spLocks noGrp="1"/>
          </p:cNvSpPr>
          <p:nvPr>
            <p:ph type="sldNum" sz="quarter" idx="12"/>
          </p:nvPr>
        </p:nvSpPr>
        <p:spPr/>
        <p:txBody>
          <a:bodyPr/>
          <a:lstStyle>
            <a:lvl1pPr>
              <a:defRPr/>
            </a:lvl1pPr>
          </a:lstStyle>
          <a:p>
            <a:fld id="{996E8CC4-7657-4D8D-972E-F175F0CE8F83}" type="slidenum">
              <a:rPr lang="en-US"/>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46BEB4A-CF58-443F-B5A6-00B07E162C0C}" type="datetime4">
              <a:rPr lang="en-US"/>
              <a:pPr/>
              <a:t>January 11, 2018</a:t>
            </a:fld>
            <a:endParaRPr lang="en-US"/>
          </a:p>
        </p:txBody>
      </p:sp>
      <p:sp>
        <p:nvSpPr>
          <p:cNvPr id="3" name="Footer Placeholder 2"/>
          <p:cNvSpPr>
            <a:spLocks noGrp="1"/>
          </p:cNvSpPr>
          <p:nvPr>
            <p:ph type="ftr" sz="quarter" idx="11"/>
          </p:nvPr>
        </p:nvSpPr>
        <p:spPr/>
        <p:txBody>
          <a:bodyPr/>
          <a:lstStyle>
            <a:lvl1pPr>
              <a:defRPr/>
            </a:lvl1pPr>
          </a:lstStyle>
          <a:p>
            <a:r>
              <a:rPr lang="en-US"/>
              <a:t>Data Mining: Concepts and Techniques</a:t>
            </a:r>
          </a:p>
        </p:txBody>
      </p:sp>
      <p:sp>
        <p:nvSpPr>
          <p:cNvPr id="4" name="Slide Number Placeholder 3"/>
          <p:cNvSpPr>
            <a:spLocks noGrp="1"/>
          </p:cNvSpPr>
          <p:nvPr>
            <p:ph type="sldNum" sz="quarter" idx="12"/>
          </p:nvPr>
        </p:nvSpPr>
        <p:spPr/>
        <p:txBody>
          <a:bodyPr/>
          <a:lstStyle>
            <a:lvl1pPr>
              <a:defRPr/>
            </a:lvl1pPr>
          </a:lstStyle>
          <a:p>
            <a:fld id="{300297C0-8097-4AE7-83B8-7C767DA4BCA5}" type="slidenum">
              <a:rPr lang="en-US"/>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174F18D-F189-429B-9CFC-CD4F2115BDA8}" type="datetime4">
              <a:rPr lang="en-US"/>
              <a:pPr/>
              <a:t>January 11, 2018</a:t>
            </a:fld>
            <a:endParaRPr lang="en-US"/>
          </a:p>
        </p:txBody>
      </p:sp>
      <p:sp>
        <p:nvSpPr>
          <p:cNvPr id="6" name="Footer Placeholder 5"/>
          <p:cNvSpPr>
            <a:spLocks noGrp="1"/>
          </p:cNvSpPr>
          <p:nvPr>
            <p:ph type="ftr" sz="quarter" idx="11"/>
          </p:nvPr>
        </p:nvSpPr>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p:txBody>
          <a:bodyPr/>
          <a:lstStyle>
            <a:lvl1pPr>
              <a:defRPr/>
            </a:lvl1pPr>
          </a:lstStyle>
          <a:p>
            <a:fld id="{9CE75E67-505B-4985-8676-00E7D89C4611}" type="slidenum">
              <a:rPr lang="en-US"/>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ACC64EC-3E8F-4700-AD89-29B8C11DEC69}" type="datetime4">
              <a:rPr lang="en-US"/>
              <a:pPr/>
              <a:t>January 11, 2018</a:t>
            </a:fld>
            <a:endParaRPr lang="en-US"/>
          </a:p>
        </p:txBody>
      </p:sp>
      <p:sp>
        <p:nvSpPr>
          <p:cNvPr id="6" name="Footer Placeholder 5"/>
          <p:cNvSpPr>
            <a:spLocks noGrp="1"/>
          </p:cNvSpPr>
          <p:nvPr>
            <p:ph type="ftr" sz="quarter" idx="11"/>
          </p:nvPr>
        </p:nvSpPr>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p:txBody>
          <a:bodyPr/>
          <a:lstStyle>
            <a:lvl1pPr>
              <a:defRPr/>
            </a:lvl1pPr>
          </a:lstStyle>
          <a:p>
            <a:fld id="{8EFDA034-21C4-4118-9D5F-C8BF80CD6A3C}" type="slidenum">
              <a:rPr lang="en-US"/>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8776" name="Rectangle 2056"/>
          <p:cNvSpPr>
            <a:spLocks noChangeArrowheads="1"/>
          </p:cNvSpPr>
          <p:nvPr/>
        </p:nvSpPr>
        <p:spPr bwMode="gray">
          <a:xfrm>
            <a:off x="304800" y="1219200"/>
            <a:ext cx="8226425" cy="46038"/>
          </a:xfrm>
          <a:prstGeom prst="rect">
            <a:avLst/>
          </a:prstGeom>
          <a:gradFill rotWithShape="0">
            <a:gsLst>
              <a:gs pos="0">
                <a:srgbClr val="008080">
                  <a:alpha val="95000"/>
                </a:srgbClr>
              </a:gs>
              <a:gs pos="100000">
                <a:schemeClr val="bg1"/>
              </a:gs>
            </a:gsLst>
            <a:lin ang="0" scaled="1"/>
          </a:gradFill>
          <a:ln w="9525">
            <a:noFill/>
            <a:miter lim="800000"/>
            <a:headEnd/>
            <a:tailEnd/>
          </a:ln>
          <a:effectLst/>
        </p:spPr>
        <p:txBody>
          <a:bodyPr wrap="none" anchor="ctr"/>
          <a:lstStyle/>
          <a:p>
            <a:pPr algn="ctr"/>
            <a:endParaRPr kumimoji="1" lang="en-US"/>
          </a:p>
        </p:txBody>
      </p:sp>
      <p:sp>
        <p:nvSpPr>
          <p:cNvPr id="928777" name="Rectangle 2057"/>
          <p:cNvSpPr>
            <a:spLocks noGrp="1" noChangeArrowheads="1"/>
          </p:cNvSpPr>
          <p:nvPr>
            <p:ph type="title"/>
          </p:nvPr>
        </p:nvSpPr>
        <p:spPr bwMode="auto">
          <a:xfrm>
            <a:off x="609600" y="381000"/>
            <a:ext cx="7793038"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28778" name="Rectangle 2058"/>
          <p:cNvSpPr>
            <a:spLocks noGrp="1" noChangeArrowheads="1"/>
          </p:cNvSpPr>
          <p:nvPr>
            <p:ph type="body" idx="1"/>
          </p:nvPr>
        </p:nvSpPr>
        <p:spPr bwMode="auto">
          <a:xfrm>
            <a:off x="304800" y="1447800"/>
            <a:ext cx="83820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8779" name="Rectangle 2059"/>
          <p:cNvSpPr>
            <a:spLocks noGrp="1" noChangeArrowheads="1"/>
          </p:cNvSpPr>
          <p:nvPr>
            <p:ph type="dt" sz="half" idx="2"/>
          </p:nvPr>
        </p:nvSpPr>
        <p:spPr bwMode="auto">
          <a:xfrm>
            <a:off x="1524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1F3FCE5E-7400-4EA2-8427-084D591306D4}" type="datetime4">
              <a:rPr lang="en-US"/>
              <a:pPr/>
              <a:t>January 11, 2018</a:t>
            </a:fld>
            <a:endParaRPr lang="en-US"/>
          </a:p>
        </p:txBody>
      </p:sp>
      <p:sp>
        <p:nvSpPr>
          <p:cNvPr id="928780" name="Rectangle 2060"/>
          <p:cNvSpPr>
            <a:spLocks noGrp="1" noChangeArrowheads="1"/>
          </p:cNvSpPr>
          <p:nvPr>
            <p:ph type="ftr" sz="quarter" idx="3"/>
          </p:nvPr>
        </p:nvSpPr>
        <p:spPr bwMode="auto">
          <a:xfrm>
            <a:off x="31242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08DAE9C-CAEE-40F1-BD9E-B7929B64B4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p:zoom/>
  </p:transition>
  <p:hf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Tahoma" pitchFamily="34" charset="0"/>
        </a:defRPr>
      </a:lvl2pPr>
      <a:lvl3pPr algn="ctr" rtl="0" fontAlgn="base">
        <a:spcBef>
          <a:spcPct val="0"/>
        </a:spcBef>
        <a:spcAft>
          <a:spcPct val="0"/>
        </a:spcAft>
        <a:defRPr sz="3600">
          <a:solidFill>
            <a:schemeClr val="tx2"/>
          </a:solidFill>
          <a:latin typeface="Tahoma" pitchFamily="34" charset="0"/>
        </a:defRPr>
      </a:lvl3pPr>
      <a:lvl4pPr algn="ctr" rtl="0" fontAlgn="base">
        <a:spcBef>
          <a:spcPct val="0"/>
        </a:spcBef>
        <a:spcAft>
          <a:spcPct val="0"/>
        </a:spcAft>
        <a:defRPr sz="3600">
          <a:solidFill>
            <a:schemeClr val="tx2"/>
          </a:solidFill>
          <a:latin typeface="Tahoma" pitchFamily="34" charset="0"/>
        </a:defRPr>
      </a:lvl4pPr>
      <a:lvl5pPr algn="ctr" rtl="0" fontAlgn="base">
        <a:spcBef>
          <a:spcPct val="0"/>
        </a:spcBef>
        <a:spcAft>
          <a:spcPct val="0"/>
        </a:spcAft>
        <a:defRPr sz="3600">
          <a:solidFill>
            <a:schemeClr val="tx2"/>
          </a:solidFill>
          <a:latin typeface="Tahoma" pitchFamily="34" charset="0"/>
        </a:defRPr>
      </a:lvl5pPr>
      <a:lvl6pPr marL="457200" algn="ctr" rtl="0" fontAlgn="base">
        <a:spcBef>
          <a:spcPct val="0"/>
        </a:spcBef>
        <a:spcAft>
          <a:spcPct val="0"/>
        </a:spcAft>
        <a:defRPr sz="3600">
          <a:solidFill>
            <a:schemeClr val="tx2"/>
          </a:solidFill>
          <a:latin typeface="Tahoma" pitchFamily="34" charset="0"/>
        </a:defRPr>
      </a:lvl6pPr>
      <a:lvl7pPr marL="914400" algn="ctr" rtl="0" fontAlgn="base">
        <a:spcBef>
          <a:spcPct val="0"/>
        </a:spcBef>
        <a:spcAft>
          <a:spcPct val="0"/>
        </a:spcAft>
        <a:defRPr sz="3600">
          <a:solidFill>
            <a:schemeClr val="tx2"/>
          </a:solidFill>
          <a:latin typeface="Tahoma" pitchFamily="34" charset="0"/>
        </a:defRPr>
      </a:lvl7pPr>
      <a:lvl8pPr marL="1371600" algn="ctr" rtl="0" fontAlgn="base">
        <a:spcBef>
          <a:spcPct val="0"/>
        </a:spcBef>
        <a:spcAft>
          <a:spcPct val="0"/>
        </a:spcAft>
        <a:defRPr sz="3600">
          <a:solidFill>
            <a:schemeClr val="tx2"/>
          </a:solidFill>
          <a:latin typeface="Tahoma" pitchFamily="34" charset="0"/>
        </a:defRPr>
      </a:lvl8pPr>
      <a:lvl9pPr marL="1828800" algn="ctr" rtl="0" fontAlgn="base">
        <a:spcBef>
          <a:spcPct val="0"/>
        </a:spcBef>
        <a:spcAft>
          <a:spcPct val="0"/>
        </a:spcAft>
        <a:defRPr sz="36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1.wmf"/><Relationship Id="rId1" Type="http://schemas.openxmlformats.org/officeDocument/2006/relationships/slideLayout" Target="../slideLayouts/slideLayout13.xm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4.xml"/><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5.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21.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www-courses.cs.uiuc.edu/~cs491han/papers/dasu02.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C949A5-7224-4521-98BC-A2315465A103}"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3525398E-EB6F-4EBA-91D1-C8587E3A6555}" type="slidenum">
              <a:rPr lang="en-US"/>
              <a:pPr/>
              <a:t>1</a:t>
            </a:fld>
            <a:endParaRPr lang="en-US"/>
          </a:p>
        </p:txBody>
      </p:sp>
      <p:sp>
        <p:nvSpPr>
          <p:cNvPr id="1076226" name="Rectangle 2"/>
          <p:cNvSpPr>
            <a:spLocks noGrp="1" noChangeArrowheads="1"/>
          </p:cNvSpPr>
          <p:nvPr>
            <p:ph type="title"/>
          </p:nvPr>
        </p:nvSpPr>
        <p:spPr>
          <a:xfrm>
            <a:off x="1219200" y="304800"/>
            <a:ext cx="7467600" cy="914400"/>
          </a:xfrm>
          <a:noFill/>
          <a:ln/>
        </p:spPr>
        <p:txBody>
          <a:bodyPr lIns="92075" tIns="46038" rIns="92075" bIns="46038" anchor="ctr"/>
          <a:lstStyle/>
          <a:p>
            <a:r>
              <a:rPr lang="en-US" dirty="0" smtClean="0"/>
              <a:t>Data </a:t>
            </a:r>
            <a:r>
              <a:rPr lang="en-US" dirty="0"/>
              <a:t>Preprocessing</a:t>
            </a:r>
          </a:p>
        </p:txBody>
      </p:sp>
      <p:sp>
        <p:nvSpPr>
          <p:cNvPr id="1076227" name="Rectangle 3"/>
          <p:cNvSpPr>
            <a:spLocks noGrp="1" noChangeArrowheads="1"/>
          </p:cNvSpPr>
          <p:nvPr>
            <p:ph type="body" idx="1"/>
          </p:nvPr>
        </p:nvSpPr>
        <p:spPr>
          <a:xfrm>
            <a:off x="533400" y="1600200"/>
            <a:ext cx="8229600" cy="4724400"/>
          </a:xfrm>
          <a:noFill/>
          <a:ln/>
        </p:spPr>
        <p:txBody>
          <a:bodyPr lIns="92075" tIns="46038" rIns="92075" bIns="46038"/>
          <a:lstStyle/>
          <a:p>
            <a:pPr>
              <a:lnSpc>
                <a:spcPct val="140000"/>
              </a:lnSpc>
            </a:pPr>
            <a:r>
              <a:rPr lang="en-US" dirty="0">
                <a:solidFill>
                  <a:schemeClr val="hlink"/>
                </a:solidFill>
              </a:rPr>
              <a:t>Why preprocess the data?</a:t>
            </a:r>
            <a:endParaRPr lang="en-US" dirty="0"/>
          </a:p>
          <a:p>
            <a:pPr>
              <a:lnSpc>
                <a:spcPct val="140000"/>
              </a:lnSpc>
            </a:pPr>
            <a:r>
              <a:rPr lang="en-US" dirty="0"/>
              <a:t>Descriptive data summarization</a:t>
            </a:r>
          </a:p>
          <a:p>
            <a:pPr>
              <a:lnSpc>
                <a:spcPct val="140000"/>
              </a:lnSpc>
            </a:pPr>
            <a:r>
              <a:rPr lang="en-US" dirty="0"/>
              <a:t>Data cleaning </a:t>
            </a:r>
          </a:p>
          <a:p>
            <a:pPr>
              <a:lnSpc>
                <a:spcPct val="140000"/>
              </a:lnSpc>
            </a:pPr>
            <a:r>
              <a:rPr lang="en-US" dirty="0"/>
              <a:t>Data integration and transformation</a:t>
            </a:r>
          </a:p>
          <a:p>
            <a:pPr>
              <a:lnSpc>
                <a:spcPct val="140000"/>
              </a:lnSpc>
            </a:pPr>
            <a:r>
              <a:rPr lang="en-US" dirty="0"/>
              <a:t>Data reduction</a:t>
            </a:r>
            <a:endParaRPr lang="en-US" dirty="0">
              <a:solidFill>
                <a:schemeClr val="hlink"/>
              </a:solidFill>
            </a:endParaRPr>
          </a:p>
          <a:p>
            <a:pPr>
              <a:lnSpc>
                <a:spcPct val="140000"/>
              </a:lnSpc>
            </a:pPr>
            <a:r>
              <a:rPr lang="en-US" dirty="0" err="1"/>
              <a:t>Discretization</a:t>
            </a:r>
            <a:r>
              <a:rPr lang="en-US" dirty="0"/>
              <a:t> and concept hierarchy generation</a:t>
            </a:r>
          </a:p>
          <a:p>
            <a:pPr>
              <a:lnSpc>
                <a:spcPct val="140000"/>
              </a:lnSpc>
            </a:pPr>
            <a:r>
              <a:rPr lang="en-US" dirty="0"/>
              <a:t>Summary</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4"/>
          <p:cNvSpPr>
            <a:spLocks noGrp="1"/>
          </p:cNvSpPr>
          <p:nvPr>
            <p:ph type="dt" sz="half" idx="10"/>
          </p:nvPr>
        </p:nvSpPr>
        <p:spPr/>
        <p:txBody>
          <a:bodyPr/>
          <a:lstStyle/>
          <a:p>
            <a:fld id="{E708924A-9042-4802-8ACD-EC8A23AE4698}" type="datetime4">
              <a:rPr lang="en-US"/>
              <a:pPr/>
              <a:t>January 11, 2018</a:t>
            </a:fld>
            <a:endParaRPr lang="en-US"/>
          </a:p>
        </p:txBody>
      </p:sp>
      <p:sp>
        <p:nvSpPr>
          <p:cNvPr id="10" name="Footer Placeholder 5"/>
          <p:cNvSpPr>
            <a:spLocks noGrp="1"/>
          </p:cNvSpPr>
          <p:nvPr>
            <p:ph type="ftr" sz="quarter" idx="11"/>
          </p:nvPr>
        </p:nvSpPr>
        <p:spPr/>
        <p:txBody>
          <a:bodyPr/>
          <a:lstStyle/>
          <a:p>
            <a:r>
              <a:rPr lang="en-US"/>
              <a:t>Data Mining: Concepts and Techniques</a:t>
            </a:r>
          </a:p>
        </p:txBody>
      </p:sp>
      <p:sp>
        <p:nvSpPr>
          <p:cNvPr id="11" name="Slide Number Placeholder 6"/>
          <p:cNvSpPr>
            <a:spLocks noGrp="1"/>
          </p:cNvSpPr>
          <p:nvPr>
            <p:ph type="sldNum" sz="quarter" idx="12"/>
          </p:nvPr>
        </p:nvSpPr>
        <p:spPr/>
        <p:txBody>
          <a:bodyPr/>
          <a:lstStyle/>
          <a:p>
            <a:fld id="{34915EFD-B0EE-4094-8B49-4245B7854015}" type="slidenum">
              <a:rPr lang="en-US"/>
              <a:pPr/>
              <a:t>10</a:t>
            </a:fld>
            <a:endParaRPr lang="en-US"/>
          </a:p>
        </p:txBody>
      </p:sp>
      <p:sp>
        <p:nvSpPr>
          <p:cNvPr id="1039362" name="Rectangle 2"/>
          <p:cNvSpPr>
            <a:spLocks noGrp="1" noChangeArrowheads="1"/>
          </p:cNvSpPr>
          <p:nvPr>
            <p:ph type="title"/>
          </p:nvPr>
        </p:nvSpPr>
        <p:spPr/>
        <p:txBody>
          <a:bodyPr/>
          <a:lstStyle/>
          <a:p>
            <a:r>
              <a:rPr lang="en-US" sz="3200"/>
              <a:t>Measuring the Central Tendency</a:t>
            </a:r>
            <a:endParaRPr lang="en-US"/>
          </a:p>
        </p:txBody>
      </p:sp>
      <p:sp>
        <p:nvSpPr>
          <p:cNvPr id="1039363" name="Rectangle 3"/>
          <p:cNvSpPr>
            <a:spLocks noGrp="1" noChangeArrowheads="1"/>
          </p:cNvSpPr>
          <p:nvPr>
            <p:ph type="body" sz="half" idx="1"/>
          </p:nvPr>
        </p:nvSpPr>
        <p:spPr>
          <a:xfrm>
            <a:off x="228600" y="1371600"/>
            <a:ext cx="8534400" cy="5029200"/>
          </a:xfrm>
        </p:spPr>
        <p:txBody>
          <a:bodyPr/>
          <a:lstStyle/>
          <a:p>
            <a:pPr>
              <a:lnSpc>
                <a:spcPct val="130000"/>
              </a:lnSpc>
              <a:buSzPct val="80000"/>
            </a:pPr>
            <a:r>
              <a:rPr lang="en-US" sz="2000" u="sng"/>
              <a:t>Mean (algebraic measure) (sample vs. population):</a:t>
            </a:r>
          </a:p>
          <a:p>
            <a:pPr lvl="1">
              <a:lnSpc>
                <a:spcPct val="130000"/>
              </a:lnSpc>
              <a:buSzPct val="80000"/>
            </a:pPr>
            <a:r>
              <a:rPr lang="en-US" sz="2000"/>
              <a:t>Weighted arithmetic mean:</a:t>
            </a:r>
          </a:p>
          <a:p>
            <a:pPr lvl="1">
              <a:lnSpc>
                <a:spcPct val="130000"/>
              </a:lnSpc>
              <a:buSzPct val="80000"/>
            </a:pPr>
            <a:r>
              <a:rPr lang="en-US" sz="2000"/>
              <a:t>Trimmed mean: chopping extreme values</a:t>
            </a:r>
          </a:p>
          <a:p>
            <a:pPr>
              <a:lnSpc>
                <a:spcPct val="130000"/>
              </a:lnSpc>
              <a:buSzPct val="80000"/>
            </a:pPr>
            <a:r>
              <a:rPr lang="en-US" sz="2000" u="sng"/>
              <a:t>Median</a:t>
            </a:r>
            <a:r>
              <a:rPr lang="en-US" sz="2000"/>
              <a:t>: A holistic measure</a:t>
            </a:r>
          </a:p>
          <a:p>
            <a:pPr lvl="1">
              <a:lnSpc>
                <a:spcPct val="130000"/>
              </a:lnSpc>
              <a:buSzPct val="80000"/>
            </a:pPr>
            <a:r>
              <a:rPr lang="en-US" sz="2000"/>
              <a:t>Middle value if odd number of values, or average of the middle two values otherwise</a:t>
            </a:r>
          </a:p>
          <a:p>
            <a:pPr lvl="1">
              <a:lnSpc>
                <a:spcPct val="130000"/>
              </a:lnSpc>
              <a:buSzPct val="80000"/>
            </a:pPr>
            <a:r>
              <a:rPr lang="en-US" sz="2000"/>
              <a:t>Estimated by interpolation (for </a:t>
            </a:r>
            <a:r>
              <a:rPr lang="en-US" sz="2000" i="1">
                <a:solidFill>
                  <a:schemeClr val="tx2"/>
                </a:solidFill>
              </a:rPr>
              <a:t>grouped data</a:t>
            </a:r>
            <a:r>
              <a:rPr lang="en-US" sz="2000"/>
              <a:t>):</a:t>
            </a:r>
          </a:p>
          <a:p>
            <a:pPr>
              <a:lnSpc>
                <a:spcPct val="130000"/>
              </a:lnSpc>
              <a:buSzPct val="80000"/>
            </a:pPr>
            <a:r>
              <a:rPr lang="en-US" sz="2000" u="sng"/>
              <a:t>Mode</a:t>
            </a:r>
          </a:p>
          <a:p>
            <a:pPr lvl="1">
              <a:lnSpc>
                <a:spcPct val="130000"/>
              </a:lnSpc>
              <a:buSzPct val="80000"/>
            </a:pPr>
            <a:r>
              <a:rPr lang="en-US" sz="2000"/>
              <a:t>Value that occurs most frequently in the data</a:t>
            </a:r>
          </a:p>
          <a:p>
            <a:pPr lvl="1">
              <a:lnSpc>
                <a:spcPct val="130000"/>
              </a:lnSpc>
              <a:buSzPct val="80000"/>
            </a:pPr>
            <a:r>
              <a:rPr lang="en-US" sz="2000"/>
              <a:t>Unimodal, bimodal, trimodal</a:t>
            </a:r>
          </a:p>
          <a:p>
            <a:pPr lvl="1">
              <a:lnSpc>
                <a:spcPct val="130000"/>
              </a:lnSpc>
              <a:buSzPct val="80000"/>
            </a:pPr>
            <a:r>
              <a:rPr lang="en-US" sz="2000"/>
              <a:t>Empirical formula:</a:t>
            </a:r>
          </a:p>
          <a:p>
            <a:pPr>
              <a:lnSpc>
                <a:spcPct val="130000"/>
              </a:lnSpc>
              <a:buSzPct val="80000"/>
            </a:pPr>
            <a:endParaRPr lang="en-US" sz="2000"/>
          </a:p>
        </p:txBody>
      </p:sp>
      <p:graphicFrame>
        <p:nvGraphicFramePr>
          <p:cNvPr id="1039364" name="Object 4"/>
          <p:cNvGraphicFramePr>
            <a:graphicFrameLocks noChangeAspect="1"/>
          </p:cNvGraphicFramePr>
          <p:nvPr/>
        </p:nvGraphicFramePr>
        <p:xfrm>
          <a:off x="6553200" y="1295400"/>
          <a:ext cx="1371600" cy="661988"/>
        </p:xfrm>
        <a:graphic>
          <a:graphicData uri="http://schemas.openxmlformats.org/presentationml/2006/ole">
            <p:oleObj spid="_x0000_s1039364" name="Equation" r:id="rId4" imgW="711000" imgH="431640" progId="Equation.3">
              <p:embed/>
            </p:oleObj>
          </a:graphicData>
        </a:graphic>
      </p:graphicFrame>
      <p:graphicFrame>
        <p:nvGraphicFramePr>
          <p:cNvPr id="1039365" name="Object 5"/>
          <p:cNvGraphicFramePr>
            <a:graphicFrameLocks noChangeAspect="1"/>
          </p:cNvGraphicFramePr>
          <p:nvPr/>
        </p:nvGraphicFramePr>
        <p:xfrm>
          <a:off x="6019800" y="1928813"/>
          <a:ext cx="1219200" cy="1119187"/>
        </p:xfrm>
        <a:graphic>
          <a:graphicData uri="http://schemas.openxmlformats.org/presentationml/2006/ole">
            <p:oleObj spid="_x0000_s1039365" name="Equation" r:id="rId5" imgW="749160" imgH="838080" progId="Equation.3">
              <p:embed/>
            </p:oleObj>
          </a:graphicData>
        </a:graphic>
      </p:graphicFrame>
      <p:graphicFrame>
        <p:nvGraphicFramePr>
          <p:cNvPr id="1039366" name="Object 6"/>
          <p:cNvGraphicFramePr>
            <a:graphicFrameLocks noChangeAspect="1"/>
          </p:cNvGraphicFramePr>
          <p:nvPr/>
        </p:nvGraphicFramePr>
        <p:xfrm>
          <a:off x="5181600" y="4191000"/>
          <a:ext cx="3783013" cy="914400"/>
        </p:xfrm>
        <a:graphic>
          <a:graphicData uri="http://schemas.openxmlformats.org/presentationml/2006/ole">
            <p:oleObj spid="_x0000_s1039366" name="Equation" r:id="rId6" imgW="1942920" imgH="469800" progId="Equation.3">
              <p:embed/>
            </p:oleObj>
          </a:graphicData>
        </a:graphic>
      </p:graphicFrame>
      <p:graphicFrame>
        <p:nvGraphicFramePr>
          <p:cNvPr id="1039367" name="Object 7"/>
          <p:cNvGraphicFramePr>
            <a:graphicFrameLocks noChangeAspect="1"/>
          </p:cNvGraphicFramePr>
          <p:nvPr/>
        </p:nvGraphicFramePr>
        <p:xfrm>
          <a:off x="4038600" y="5943600"/>
          <a:ext cx="4449763" cy="420688"/>
        </p:xfrm>
        <a:graphic>
          <a:graphicData uri="http://schemas.openxmlformats.org/presentationml/2006/ole">
            <p:oleObj spid="_x0000_s1039367" name="Equation" r:id="rId7" imgW="2197080" imgH="203040" progId="Equation.3">
              <p:embed/>
            </p:oleObj>
          </a:graphicData>
        </a:graphic>
      </p:graphicFrame>
      <p:graphicFrame>
        <p:nvGraphicFramePr>
          <p:cNvPr id="1039368" name="Object 8"/>
          <p:cNvGraphicFramePr>
            <a:graphicFrameLocks noChangeAspect="1"/>
          </p:cNvGraphicFramePr>
          <p:nvPr>
            <p:ph sz="half" idx="2"/>
          </p:nvPr>
        </p:nvGraphicFramePr>
        <p:xfrm>
          <a:off x="8077200" y="1295400"/>
          <a:ext cx="838200" cy="606425"/>
        </p:xfrm>
        <a:graphic>
          <a:graphicData uri="http://schemas.openxmlformats.org/presentationml/2006/ole">
            <p:oleObj spid="_x0000_s1039368" name="Equation" r:id="rId8" imgW="596880" imgH="431640" progId="Equation.3">
              <p:embed/>
            </p:oleObj>
          </a:graphicData>
        </a:graphic>
      </p:graphicFrame>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5"/>
          <p:cNvSpPr>
            <a:spLocks noGrp="1"/>
          </p:cNvSpPr>
          <p:nvPr>
            <p:ph type="dt" sz="half" idx="10"/>
          </p:nvPr>
        </p:nvSpPr>
        <p:spPr/>
        <p:txBody>
          <a:bodyPr/>
          <a:lstStyle/>
          <a:p>
            <a:fld id="{6C1EDD9D-E654-45DA-A182-9037539E3383}" type="datetime4">
              <a:rPr lang="en-US"/>
              <a:pPr/>
              <a:t>January 11, 2018</a:t>
            </a:fld>
            <a:endParaRPr lang="en-US"/>
          </a:p>
        </p:txBody>
      </p:sp>
      <p:sp>
        <p:nvSpPr>
          <p:cNvPr id="8" name="Footer Placeholder 6"/>
          <p:cNvSpPr>
            <a:spLocks noGrp="1"/>
          </p:cNvSpPr>
          <p:nvPr>
            <p:ph type="ftr" sz="quarter" idx="11"/>
          </p:nvPr>
        </p:nvSpPr>
        <p:spPr/>
        <p:txBody>
          <a:bodyPr/>
          <a:lstStyle/>
          <a:p>
            <a:r>
              <a:rPr lang="en-US"/>
              <a:t>Data Mining: Concepts and Techniques</a:t>
            </a:r>
          </a:p>
        </p:txBody>
      </p:sp>
      <p:sp>
        <p:nvSpPr>
          <p:cNvPr id="9" name="Slide Number Placeholder 7"/>
          <p:cNvSpPr>
            <a:spLocks noGrp="1"/>
          </p:cNvSpPr>
          <p:nvPr>
            <p:ph type="sldNum" sz="quarter" idx="12"/>
          </p:nvPr>
        </p:nvSpPr>
        <p:spPr/>
        <p:txBody>
          <a:bodyPr/>
          <a:lstStyle/>
          <a:p>
            <a:fld id="{1EA8AA6C-E45B-4B27-808A-DA6A96E4E2BE}" type="slidenum">
              <a:rPr lang="en-US"/>
              <a:pPr/>
              <a:t>11</a:t>
            </a:fld>
            <a:endParaRPr lang="en-US"/>
          </a:p>
        </p:txBody>
      </p:sp>
      <p:sp>
        <p:nvSpPr>
          <p:cNvPr id="1065986" name="Rectangle 2"/>
          <p:cNvSpPr>
            <a:spLocks noGrp="1" noChangeArrowheads="1"/>
          </p:cNvSpPr>
          <p:nvPr>
            <p:ph type="title"/>
          </p:nvPr>
        </p:nvSpPr>
        <p:spPr>
          <a:xfrm>
            <a:off x="0" y="381000"/>
            <a:ext cx="5562600" cy="609600"/>
          </a:xfrm>
        </p:spPr>
        <p:txBody>
          <a:bodyPr/>
          <a:lstStyle/>
          <a:p>
            <a:r>
              <a:rPr lang="en-US" sz="3200"/>
              <a:t> Symmetric vs. Skewed Data</a:t>
            </a:r>
          </a:p>
        </p:txBody>
      </p:sp>
      <p:sp>
        <p:nvSpPr>
          <p:cNvPr id="1065987" name="Rectangle 3"/>
          <p:cNvSpPr>
            <a:spLocks noGrp="1" noChangeArrowheads="1"/>
          </p:cNvSpPr>
          <p:nvPr>
            <p:ph type="body" sz="half" idx="1"/>
          </p:nvPr>
        </p:nvSpPr>
        <p:spPr>
          <a:xfrm>
            <a:off x="304800" y="1447800"/>
            <a:ext cx="5334000" cy="1219200"/>
          </a:xfrm>
        </p:spPr>
        <p:txBody>
          <a:bodyPr/>
          <a:lstStyle/>
          <a:p>
            <a:pPr>
              <a:lnSpc>
                <a:spcPct val="120000"/>
              </a:lnSpc>
            </a:pPr>
            <a:r>
              <a:rPr lang="en-US" sz="2400">
                <a:solidFill>
                  <a:schemeClr val="tx2"/>
                </a:solidFill>
              </a:rPr>
              <a:t>Median, mean and mode of symmetric, positively and negatively skewed data</a:t>
            </a:r>
          </a:p>
        </p:txBody>
      </p:sp>
      <p:pic>
        <p:nvPicPr>
          <p:cNvPr id="1065990" name="Picture 6" descr="rightskewed"/>
          <p:cNvPicPr>
            <a:picLocks noChangeAspect="1" noChangeArrowheads="1"/>
          </p:cNvPicPr>
          <p:nvPr>
            <p:ph sz="quarter" idx="2"/>
          </p:nvPr>
        </p:nvPicPr>
        <p:blipFill>
          <a:blip r:embed="rId2"/>
          <a:srcRect/>
          <a:stretch>
            <a:fillRect/>
          </a:stretch>
        </p:blipFill>
        <p:spPr>
          <a:xfrm>
            <a:off x="4343400" y="2819400"/>
            <a:ext cx="4800600" cy="4048125"/>
          </a:xfrm>
          <a:noFill/>
          <a:ln/>
        </p:spPr>
      </p:pic>
      <p:pic>
        <p:nvPicPr>
          <p:cNvPr id="1065992" name="Picture 8" descr="leftskewed"/>
          <p:cNvPicPr>
            <a:picLocks noChangeAspect="1" noChangeArrowheads="1"/>
          </p:cNvPicPr>
          <p:nvPr>
            <p:ph sz="quarter" idx="3"/>
          </p:nvPr>
        </p:nvPicPr>
        <p:blipFill>
          <a:blip r:embed="rId3"/>
          <a:srcRect/>
          <a:stretch>
            <a:fillRect/>
          </a:stretch>
        </p:blipFill>
        <p:spPr>
          <a:xfrm>
            <a:off x="0" y="3086100"/>
            <a:ext cx="4876800" cy="3771900"/>
          </a:xfrm>
          <a:noFill/>
          <a:ln/>
        </p:spPr>
      </p:pic>
      <p:pic>
        <p:nvPicPr>
          <p:cNvPr id="1065994" name="Picture 10" descr="ha02skew1"/>
          <p:cNvPicPr>
            <a:picLocks noChangeAspect="1" noChangeArrowheads="1"/>
          </p:cNvPicPr>
          <p:nvPr/>
        </p:nvPicPr>
        <p:blipFill>
          <a:blip r:embed="rId4"/>
          <a:srcRect/>
          <a:stretch>
            <a:fillRect/>
          </a:stretch>
        </p:blipFill>
        <p:spPr bwMode="auto">
          <a:xfrm>
            <a:off x="5334000" y="0"/>
            <a:ext cx="3810000" cy="3095625"/>
          </a:xfrm>
          <a:prstGeom prst="rect">
            <a:avLst/>
          </a:prstGeom>
          <a:noFill/>
        </p:spPr>
      </p:pic>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fld id="{4819779E-8731-4EF1-A538-C6237490EB4E}" type="datetime4">
              <a:rPr lang="en-US"/>
              <a:pPr/>
              <a:t>January 11, 2018</a:t>
            </a:fld>
            <a:endParaRPr lang="en-US"/>
          </a:p>
        </p:txBody>
      </p:sp>
      <p:sp>
        <p:nvSpPr>
          <p:cNvPr id="7" name="Footer Placeholder 5"/>
          <p:cNvSpPr>
            <a:spLocks noGrp="1"/>
          </p:cNvSpPr>
          <p:nvPr>
            <p:ph type="ftr" sz="quarter" idx="11"/>
          </p:nvPr>
        </p:nvSpPr>
        <p:spPr/>
        <p:txBody>
          <a:bodyPr/>
          <a:lstStyle/>
          <a:p>
            <a:r>
              <a:rPr lang="en-US"/>
              <a:t>Data Mining: Concepts and Techniques</a:t>
            </a:r>
          </a:p>
        </p:txBody>
      </p:sp>
      <p:sp>
        <p:nvSpPr>
          <p:cNvPr id="8" name="Slide Number Placeholder 6"/>
          <p:cNvSpPr>
            <a:spLocks noGrp="1"/>
          </p:cNvSpPr>
          <p:nvPr>
            <p:ph type="sldNum" sz="quarter" idx="12"/>
          </p:nvPr>
        </p:nvSpPr>
        <p:spPr/>
        <p:txBody>
          <a:bodyPr/>
          <a:lstStyle/>
          <a:p>
            <a:fld id="{6B129495-A87B-4826-A2CF-63D905BC4B79}" type="slidenum">
              <a:rPr lang="en-US"/>
              <a:pPr/>
              <a:t>12</a:t>
            </a:fld>
            <a:endParaRPr lang="en-US"/>
          </a:p>
        </p:txBody>
      </p:sp>
      <p:sp>
        <p:nvSpPr>
          <p:cNvPr id="1041410" name="Rectangle 2"/>
          <p:cNvSpPr>
            <a:spLocks noGrp="1" noChangeArrowheads="1"/>
          </p:cNvSpPr>
          <p:nvPr>
            <p:ph type="title"/>
          </p:nvPr>
        </p:nvSpPr>
        <p:spPr/>
        <p:txBody>
          <a:bodyPr/>
          <a:lstStyle/>
          <a:p>
            <a:r>
              <a:rPr lang="en-US" sz="3200"/>
              <a:t>Measuring the Dispersion of Data</a:t>
            </a:r>
          </a:p>
        </p:txBody>
      </p:sp>
      <p:sp>
        <p:nvSpPr>
          <p:cNvPr id="1041411" name="Rectangle 3"/>
          <p:cNvSpPr>
            <a:spLocks noGrp="1" noChangeArrowheads="1"/>
          </p:cNvSpPr>
          <p:nvPr>
            <p:ph type="body" sz="half" idx="1"/>
          </p:nvPr>
        </p:nvSpPr>
        <p:spPr>
          <a:xfrm>
            <a:off x="304800" y="1295400"/>
            <a:ext cx="8610600" cy="5029200"/>
          </a:xfrm>
        </p:spPr>
        <p:txBody>
          <a:bodyPr/>
          <a:lstStyle/>
          <a:p>
            <a:pPr>
              <a:lnSpc>
                <a:spcPct val="130000"/>
              </a:lnSpc>
              <a:buSzPct val="80000"/>
            </a:pPr>
            <a:r>
              <a:rPr lang="en-US" sz="1800"/>
              <a:t>Quartiles, outliers and boxplots</a:t>
            </a:r>
          </a:p>
          <a:p>
            <a:pPr lvl="1">
              <a:lnSpc>
                <a:spcPct val="130000"/>
              </a:lnSpc>
              <a:buSzPct val="80000"/>
            </a:pPr>
            <a:r>
              <a:rPr lang="en-US" sz="1800">
                <a:solidFill>
                  <a:schemeClr val="hlink"/>
                </a:solidFill>
              </a:rPr>
              <a:t>Quartiles</a:t>
            </a:r>
            <a:r>
              <a:rPr lang="en-US" sz="1800"/>
              <a:t>: Q</a:t>
            </a:r>
            <a:r>
              <a:rPr lang="en-US" sz="1800" baseline="-25000"/>
              <a:t>1</a:t>
            </a:r>
            <a:r>
              <a:rPr lang="en-US" sz="1800"/>
              <a:t> (25</a:t>
            </a:r>
            <a:r>
              <a:rPr lang="en-US" sz="1800" baseline="30000"/>
              <a:t>th</a:t>
            </a:r>
            <a:r>
              <a:rPr lang="en-US" sz="1800"/>
              <a:t> percentile), Q</a:t>
            </a:r>
            <a:r>
              <a:rPr lang="en-US" sz="1800" baseline="-25000"/>
              <a:t>3</a:t>
            </a:r>
            <a:r>
              <a:rPr lang="en-US" sz="1800"/>
              <a:t> (75</a:t>
            </a:r>
            <a:r>
              <a:rPr lang="en-US" sz="1800" baseline="30000"/>
              <a:t>th</a:t>
            </a:r>
            <a:r>
              <a:rPr lang="en-US" sz="1800"/>
              <a:t> percentile)</a:t>
            </a:r>
          </a:p>
          <a:p>
            <a:pPr lvl="1">
              <a:lnSpc>
                <a:spcPct val="130000"/>
              </a:lnSpc>
              <a:buSzPct val="80000"/>
            </a:pPr>
            <a:r>
              <a:rPr lang="en-US" sz="1800">
                <a:solidFill>
                  <a:schemeClr val="hlink"/>
                </a:solidFill>
              </a:rPr>
              <a:t>Inter-quartile range</a:t>
            </a:r>
            <a:r>
              <a:rPr lang="en-US" sz="1800"/>
              <a:t>: IQR = Q</a:t>
            </a:r>
            <a:r>
              <a:rPr lang="en-US" sz="1800" baseline="-25000"/>
              <a:t>3 </a:t>
            </a:r>
            <a:r>
              <a:rPr lang="en-US" sz="1800"/>
              <a:t>–</a:t>
            </a:r>
            <a:r>
              <a:rPr lang="en-US" sz="1800" baseline="-25000"/>
              <a:t> </a:t>
            </a:r>
            <a:r>
              <a:rPr lang="en-US" sz="1800"/>
              <a:t>Q</a:t>
            </a:r>
            <a:r>
              <a:rPr lang="en-US" sz="1800" baseline="-25000"/>
              <a:t>1 </a:t>
            </a:r>
          </a:p>
          <a:p>
            <a:pPr lvl="1">
              <a:lnSpc>
                <a:spcPct val="130000"/>
              </a:lnSpc>
              <a:buSzPct val="80000"/>
            </a:pPr>
            <a:r>
              <a:rPr lang="en-US" sz="1800">
                <a:solidFill>
                  <a:schemeClr val="hlink"/>
                </a:solidFill>
              </a:rPr>
              <a:t>Five number summary</a:t>
            </a:r>
            <a:r>
              <a:rPr lang="en-US" sz="1800"/>
              <a:t>: min, Q</a:t>
            </a:r>
            <a:r>
              <a:rPr lang="en-US" sz="1800" baseline="-25000"/>
              <a:t>1</a:t>
            </a:r>
            <a:r>
              <a:rPr lang="en-US" sz="1800"/>
              <a:t>, M,</a:t>
            </a:r>
            <a:r>
              <a:rPr lang="en-US" sz="1800" baseline="-25000"/>
              <a:t> </a:t>
            </a:r>
            <a:r>
              <a:rPr lang="en-US" sz="1800"/>
              <a:t>Q</a:t>
            </a:r>
            <a:r>
              <a:rPr lang="en-US" sz="1800" baseline="-25000"/>
              <a:t>3</a:t>
            </a:r>
            <a:r>
              <a:rPr lang="en-US" sz="1800"/>
              <a:t>, max</a:t>
            </a:r>
          </a:p>
          <a:p>
            <a:pPr lvl="1">
              <a:lnSpc>
                <a:spcPct val="130000"/>
              </a:lnSpc>
              <a:buSzPct val="80000"/>
            </a:pPr>
            <a:r>
              <a:rPr lang="en-US" sz="1800">
                <a:solidFill>
                  <a:schemeClr val="hlink"/>
                </a:solidFill>
              </a:rPr>
              <a:t>Boxplot</a:t>
            </a:r>
            <a:r>
              <a:rPr lang="en-US" sz="1800"/>
              <a:t>: ends of the box are the quartiles, median is marked, whiskers, and plot outlier individually</a:t>
            </a:r>
          </a:p>
          <a:p>
            <a:pPr lvl="1">
              <a:lnSpc>
                <a:spcPct val="130000"/>
              </a:lnSpc>
              <a:buSzPct val="80000"/>
            </a:pPr>
            <a:r>
              <a:rPr lang="en-US" sz="1800">
                <a:solidFill>
                  <a:schemeClr val="hlink"/>
                </a:solidFill>
              </a:rPr>
              <a:t>Outlier</a:t>
            </a:r>
            <a:r>
              <a:rPr lang="en-US" sz="1800"/>
              <a:t>: usually, a value higher/lower than 1.5 x IQR</a:t>
            </a:r>
          </a:p>
          <a:p>
            <a:pPr>
              <a:lnSpc>
                <a:spcPct val="130000"/>
              </a:lnSpc>
              <a:buSzPct val="80000"/>
            </a:pPr>
            <a:r>
              <a:rPr lang="en-US" sz="1800"/>
              <a:t>Variance and standard deviation (</a:t>
            </a:r>
            <a:r>
              <a:rPr lang="en-US" sz="1800" i="1"/>
              <a:t>sample:</a:t>
            </a:r>
            <a:r>
              <a:rPr lang="en-US" sz="1800"/>
              <a:t> </a:t>
            </a:r>
            <a:r>
              <a:rPr lang="en-US" sz="1800" i="1"/>
              <a:t>s, population: </a:t>
            </a:r>
            <a:r>
              <a:rPr lang="el-GR" sz="1800" i="1"/>
              <a:t>σ</a:t>
            </a:r>
            <a:r>
              <a:rPr lang="en-US" sz="1800" i="1"/>
              <a:t>)</a:t>
            </a:r>
            <a:endParaRPr lang="en-US" sz="1800"/>
          </a:p>
          <a:p>
            <a:pPr lvl="1">
              <a:lnSpc>
                <a:spcPct val="130000"/>
              </a:lnSpc>
              <a:buSzPct val="80000"/>
            </a:pPr>
            <a:r>
              <a:rPr lang="en-US" sz="1800">
                <a:solidFill>
                  <a:schemeClr val="hlink"/>
                </a:solidFill>
              </a:rPr>
              <a:t>Variance</a:t>
            </a:r>
            <a:r>
              <a:rPr lang="en-US" sz="1800"/>
              <a:t>: (algebraic, scalable computation)</a:t>
            </a:r>
          </a:p>
          <a:p>
            <a:pPr lvl="1">
              <a:lnSpc>
                <a:spcPct val="130000"/>
              </a:lnSpc>
              <a:buSzPct val="80000"/>
            </a:pPr>
            <a:endParaRPr lang="en-US" sz="1800"/>
          </a:p>
          <a:p>
            <a:pPr lvl="1">
              <a:lnSpc>
                <a:spcPct val="130000"/>
              </a:lnSpc>
              <a:buSzPct val="80000"/>
            </a:pPr>
            <a:endParaRPr lang="en-US" sz="1800">
              <a:solidFill>
                <a:schemeClr val="hlink"/>
              </a:solidFill>
            </a:endParaRPr>
          </a:p>
          <a:p>
            <a:pPr lvl="1">
              <a:lnSpc>
                <a:spcPct val="130000"/>
              </a:lnSpc>
              <a:buSzPct val="80000"/>
            </a:pPr>
            <a:r>
              <a:rPr lang="en-US" sz="1800">
                <a:solidFill>
                  <a:schemeClr val="hlink"/>
                </a:solidFill>
              </a:rPr>
              <a:t>Standard deviation</a:t>
            </a:r>
            <a:r>
              <a:rPr lang="en-US" sz="1800" i="1"/>
              <a:t> s (or </a:t>
            </a:r>
            <a:r>
              <a:rPr lang="el-GR" sz="1800" i="1"/>
              <a:t>σ</a:t>
            </a:r>
            <a:r>
              <a:rPr lang="en-US" sz="1800" i="1"/>
              <a:t>) </a:t>
            </a:r>
            <a:r>
              <a:rPr lang="en-US" sz="1800"/>
              <a:t>is the square root of variance </a:t>
            </a:r>
            <a:r>
              <a:rPr lang="en-US" sz="1800" i="1"/>
              <a:t>s</a:t>
            </a:r>
            <a:r>
              <a:rPr lang="en-US" sz="1800" i="1" baseline="30000"/>
              <a:t>2 (</a:t>
            </a:r>
            <a:r>
              <a:rPr lang="en-US" sz="1800" i="1"/>
              <a:t>or</a:t>
            </a:r>
            <a:r>
              <a:rPr lang="en-US" sz="1800" i="1" baseline="30000"/>
              <a:t> </a:t>
            </a:r>
            <a:r>
              <a:rPr lang="el-GR" sz="1800" i="1"/>
              <a:t>σ</a:t>
            </a:r>
            <a:r>
              <a:rPr lang="en-US" sz="1800" i="1" baseline="30000"/>
              <a:t>2)</a:t>
            </a:r>
          </a:p>
        </p:txBody>
      </p:sp>
      <p:graphicFrame>
        <p:nvGraphicFramePr>
          <p:cNvPr id="1087488" name="Object 1024"/>
          <p:cNvGraphicFramePr>
            <a:graphicFrameLocks noChangeAspect="1"/>
          </p:cNvGraphicFramePr>
          <p:nvPr/>
        </p:nvGraphicFramePr>
        <p:xfrm>
          <a:off x="381000" y="5018088"/>
          <a:ext cx="4267200" cy="696912"/>
        </p:xfrm>
        <a:graphic>
          <a:graphicData uri="http://schemas.openxmlformats.org/presentationml/2006/ole">
            <p:oleObj spid="_x0000_s1087488" name="Equation" r:id="rId4" imgW="2958840" imgH="431640" progId="Equation.3">
              <p:embed/>
            </p:oleObj>
          </a:graphicData>
        </a:graphic>
      </p:graphicFrame>
      <p:graphicFrame>
        <p:nvGraphicFramePr>
          <p:cNvPr id="1087489" name="Object 1025"/>
          <p:cNvGraphicFramePr>
            <a:graphicFrameLocks noChangeAspect="1"/>
          </p:cNvGraphicFramePr>
          <p:nvPr>
            <p:ph sz="half" idx="2"/>
          </p:nvPr>
        </p:nvGraphicFramePr>
        <p:xfrm>
          <a:off x="5105400" y="5054600"/>
          <a:ext cx="3663950" cy="660400"/>
        </p:xfrm>
        <a:graphic>
          <a:graphicData uri="http://schemas.openxmlformats.org/presentationml/2006/ole">
            <p:oleObj spid="_x0000_s1087489" name="Equation" r:id="rId5" imgW="2234880" imgH="431640" progId="Equation.3">
              <p:embed/>
            </p:oleObj>
          </a:graphicData>
        </a:graphic>
      </p:graphicFrame>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5"/>
          <p:cNvSpPr>
            <a:spLocks noGrp="1"/>
          </p:cNvSpPr>
          <p:nvPr>
            <p:ph type="dt" sz="half" idx="10"/>
          </p:nvPr>
        </p:nvSpPr>
        <p:spPr/>
        <p:txBody>
          <a:bodyPr/>
          <a:lstStyle/>
          <a:p>
            <a:fld id="{A9B50B0D-2D64-42DA-98E7-A0A4823B9162}" type="datetime4">
              <a:rPr lang="en-US"/>
              <a:pPr/>
              <a:t>January 11, 2018</a:t>
            </a:fld>
            <a:endParaRPr lang="en-US"/>
          </a:p>
        </p:txBody>
      </p:sp>
      <p:sp>
        <p:nvSpPr>
          <p:cNvPr id="8" name="Footer Placeholder 6"/>
          <p:cNvSpPr>
            <a:spLocks noGrp="1"/>
          </p:cNvSpPr>
          <p:nvPr>
            <p:ph type="ftr" sz="quarter" idx="11"/>
          </p:nvPr>
        </p:nvSpPr>
        <p:spPr/>
        <p:txBody>
          <a:bodyPr/>
          <a:lstStyle/>
          <a:p>
            <a:r>
              <a:rPr lang="en-US"/>
              <a:t>Data Mining: Concepts and Techniques</a:t>
            </a:r>
          </a:p>
        </p:txBody>
      </p:sp>
      <p:sp>
        <p:nvSpPr>
          <p:cNvPr id="9" name="Slide Number Placeholder 7"/>
          <p:cNvSpPr>
            <a:spLocks noGrp="1"/>
          </p:cNvSpPr>
          <p:nvPr>
            <p:ph type="sldNum" sz="quarter" idx="12"/>
          </p:nvPr>
        </p:nvSpPr>
        <p:spPr/>
        <p:txBody>
          <a:bodyPr/>
          <a:lstStyle/>
          <a:p>
            <a:fld id="{70AEA927-C1AD-4571-800C-3354508F0F2C}" type="slidenum">
              <a:rPr lang="en-US"/>
              <a:pPr/>
              <a:t>13</a:t>
            </a:fld>
            <a:endParaRPr lang="en-US"/>
          </a:p>
        </p:txBody>
      </p:sp>
      <p:sp>
        <p:nvSpPr>
          <p:cNvPr id="1045506" name="Rectangle 2"/>
          <p:cNvSpPr>
            <a:spLocks noGrp="1" noChangeArrowheads="1"/>
          </p:cNvSpPr>
          <p:nvPr>
            <p:ph type="title"/>
          </p:nvPr>
        </p:nvSpPr>
        <p:spPr>
          <a:xfrm>
            <a:off x="457200" y="381000"/>
            <a:ext cx="8153400" cy="609600"/>
          </a:xfrm>
        </p:spPr>
        <p:txBody>
          <a:bodyPr/>
          <a:lstStyle/>
          <a:p>
            <a:r>
              <a:rPr lang="en-US"/>
              <a:t>Properties of Normal Distribution Curve</a:t>
            </a:r>
          </a:p>
        </p:txBody>
      </p:sp>
      <p:sp>
        <p:nvSpPr>
          <p:cNvPr id="1045507" name="Rectangle 3"/>
          <p:cNvSpPr>
            <a:spLocks noGrp="1" noChangeArrowheads="1"/>
          </p:cNvSpPr>
          <p:nvPr>
            <p:ph type="body" sz="half" idx="1"/>
          </p:nvPr>
        </p:nvSpPr>
        <p:spPr>
          <a:xfrm>
            <a:off x="304800" y="1447800"/>
            <a:ext cx="8686800" cy="2514600"/>
          </a:xfrm>
        </p:spPr>
        <p:txBody>
          <a:bodyPr/>
          <a:lstStyle/>
          <a:p>
            <a:r>
              <a:rPr lang="en-US" sz="2400">
                <a:solidFill>
                  <a:schemeClr val="tx2"/>
                </a:solidFill>
              </a:rPr>
              <a:t>The normal (distribution) curve</a:t>
            </a:r>
          </a:p>
          <a:p>
            <a:pPr lvl="1"/>
            <a:r>
              <a:rPr lang="en-US" sz="2400">
                <a:solidFill>
                  <a:schemeClr val="tx2"/>
                </a:solidFill>
              </a:rPr>
              <a:t>From </a:t>
            </a:r>
            <a:r>
              <a:rPr lang="el-GR" sz="2400">
                <a:solidFill>
                  <a:schemeClr val="tx2"/>
                </a:solidFill>
              </a:rPr>
              <a:t>μ</a:t>
            </a:r>
            <a:r>
              <a:rPr lang="en-US" sz="2400">
                <a:solidFill>
                  <a:schemeClr val="tx2"/>
                </a:solidFill>
              </a:rPr>
              <a:t>–</a:t>
            </a:r>
            <a:r>
              <a:rPr lang="el-GR" sz="2400">
                <a:solidFill>
                  <a:schemeClr val="tx2"/>
                </a:solidFill>
              </a:rPr>
              <a:t>σ</a:t>
            </a:r>
            <a:r>
              <a:rPr lang="en-US" sz="2400">
                <a:solidFill>
                  <a:schemeClr val="tx2"/>
                </a:solidFill>
              </a:rPr>
              <a:t> to </a:t>
            </a:r>
            <a:r>
              <a:rPr lang="el-GR" sz="2400">
                <a:solidFill>
                  <a:schemeClr val="tx2"/>
                </a:solidFill>
              </a:rPr>
              <a:t>μ</a:t>
            </a:r>
            <a:r>
              <a:rPr lang="en-US" sz="2400">
                <a:solidFill>
                  <a:schemeClr val="tx2"/>
                </a:solidFill>
              </a:rPr>
              <a:t>+</a:t>
            </a:r>
            <a:r>
              <a:rPr lang="el-GR" sz="2400">
                <a:solidFill>
                  <a:schemeClr val="tx2"/>
                </a:solidFill>
              </a:rPr>
              <a:t>σ</a:t>
            </a:r>
            <a:r>
              <a:rPr lang="en-US" sz="2400">
                <a:solidFill>
                  <a:schemeClr val="tx2"/>
                </a:solidFill>
              </a:rPr>
              <a:t>: contains about 68% of the measurements  (</a:t>
            </a:r>
            <a:r>
              <a:rPr lang="el-GR" sz="2400">
                <a:solidFill>
                  <a:schemeClr val="tx2"/>
                </a:solidFill>
              </a:rPr>
              <a:t>μ</a:t>
            </a:r>
            <a:r>
              <a:rPr lang="en-US" sz="2400">
                <a:solidFill>
                  <a:schemeClr val="tx2"/>
                </a:solidFill>
              </a:rPr>
              <a:t>: mean, </a:t>
            </a:r>
            <a:r>
              <a:rPr lang="el-GR" sz="2400">
                <a:solidFill>
                  <a:schemeClr val="tx2"/>
                </a:solidFill>
              </a:rPr>
              <a:t>σ</a:t>
            </a:r>
            <a:r>
              <a:rPr lang="en-US" sz="2400">
                <a:solidFill>
                  <a:schemeClr val="tx2"/>
                </a:solidFill>
              </a:rPr>
              <a:t>: standard deviation)</a:t>
            </a:r>
          </a:p>
          <a:p>
            <a:pPr lvl="1"/>
            <a:r>
              <a:rPr lang="en-US" sz="2400">
                <a:solidFill>
                  <a:schemeClr val="tx2"/>
                </a:solidFill>
              </a:rPr>
              <a:t> From </a:t>
            </a:r>
            <a:r>
              <a:rPr lang="el-GR" sz="2400">
                <a:solidFill>
                  <a:schemeClr val="tx2"/>
                </a:solidFill>
              </a:rPr>
              <a:t>μ</a:t>
            </a:r>
            <a:r>
              <a:rPr lang="en-US" sz="2400">
                <a:solidFill>
                  <a:schemeClr val="tx2"/>
                </a:solidFill>
              </a:rPr>
              <a:t>–2</a:t>
            </a:r>
            <a:r>
              <a:rPr lang="el-GR" sz="2400">
                <a:solidFill>
                  <a:schemeClr val="tx2"/>
                </a:solidFill>
              </a:rPr>
              <a:t>σ</a:t>
            </a:r>
            <a:r>
              <a:rPr lang="en-US" sz="2400">
                <a:solidFill>
                  <a:schemeClr val="tx2"/>
                </a:solidFill>
              </a:rPr>
              <a:t> to </a:t>
            </a:r>
            <a:r>
              <a:rPr lang="el-GR" sz="2400">
                <a:solidFill>
                  <a:schemeClr val="tx2"/>
                </a:solidFill>
              </a:rPr>
              <a:t>μ</a:t>
            </a:r>
            <a:r>
              <a:rPr lang="en-US" sz="2400">
                <a:solidFill>
                  <a:schemeClr val="tx2"/>
                </a:solidFill>
              </a:rPr>
              <a:t>+2</a:t>
            </a:r>
            <a:r>
              <a:rPr lang="el-GR" sz="2400">
                <a:solidFill>
                  <a:schemeClr val="tx2"/>
                </a:solidFill>
              </a:rPr>
              <a:t>σ</a:t>
            </a:r>
            <a:r>
              <a:rPr lang="en-US" sz="2400">
                <a:solidFill>
                  <a:schemeClr val="tx2"/>
                </a:solidFill>
              </a:rPr>
              <a:t>: contains about 95% of it</a:t>
            </a:r>
          </a:p>
          <a:p>
            <a:pPr lvl="1"/>
            <a:r>
              <a:rPr lang="en-US" sz="2400">
                <a:solidFill>
                  <a:schemeClr val="tx2"/>
                </a:solidFill>
              </a:rPr>
              <a:t>From </a:t>
            </a:r>
            <a:r>
              <a:rPr lang="el-GR" sz="2400">
                <a:solidFill>
                  <a:schemeClr val="tx2"/>
                </a:solidFill>
              </a:rPr>
              <a:t>μ</a:t>
            </a:r>
            <a:r>
              <a:rPr lang="en-US" sz="2400">
                <a:solidFill>
                  <a:schemeClr val="tx2"/>
                </a:solidFill>
              </a:rPr>
              <a:t>–3</a:t>
            </a:r>
            <a:r>
              <a:rPr lang="el-GR" sz="2400">
                <a:solidFill>
                  <a:schemeClr val="tx2"/>
                </a:solidFill>
              </a:rPr>
              <a:t>σ</a:t>
            </a:r>
            <a:r>
              <a:rPr lang="en-US" sz="2400">
                <a:solidFill>
                  <a:schemeClr val="tx2"/>
                </a:solidFill>
              </a:rPr>
              <a:t> to </a:t>
            </a:r>
            <a:r>
              <a:rPr lang="el-GR" sz="2400">
                <a:solidFill>
                  <a:schemeClr val="tx2"/>
                </a:solidFill>
              </a:rPr>
              <a:t>μ</a:t>
            </a:r>
            <a:r>
              <a:rPr lang="en-US" sz="2400">
                <a:solidFill>
                  <a:schemeClr val="tx2"/>
                </a:solidFill>
              </a:rPr>
              <a:t>+3</a:t>
            </a:r>
            <a:r>
              <a:rPr lang="el-GR" sz="2400">
                <a:solidFill>
                  <a:schemeClr val="tx2"/>
                </a:solidFill>
              </a:rPr>
              <a:t>σ</a:t>
            </a:r>
            <a:r>
              <a:rPr lang="en-US" sz="2400">
                <a:solidFill>
                  <a:schemeClr val="tx2"/>
                </a:solidFill>
              </a:rPr>
              <a:t>: contains about 99.7% of it</a:t>
            </a:r>
          </a:p>
          <a:p>
            <a:pPr lvl="1"/>
            <a:endParaRPr lang="en-US" sz="2400">
              <a:solidFill>
                <a:schemeClr val="tx2"/>
              </a:solidFill>
            </a:endParaRPr>
          </a:p>
          <a:p>
            <a:pPr>
              <a:buFont typeface="Wingdings" pitchFamily="2" charset="2"/>
              <a:buNone/>
            </a:pPr>
            <a:endParaRPr lang="en-US" sz="2000">
              <a:solidFill>
                <a:schemeClr val="hlink"/>
              </a:solidFill>
            </a:endParaRPr>
          </a:p>
          <a:p>
            <a:pPr>
              <a:buFont typeface="Wingdings" pitchFamily="2" charset="2"/>
              <a:buNone/>
            </a:pPr>
            <a:endParaRPr lang="en-US" sz="2000"/>
          </a:p>
        </p:txBody>
      </p:sp>
      <p:pic>
        <p:nvPicPr>
          <p:cNvPr id="1045509" name="Picture 5" descr="normal1-95"/>
          <p:cNvPicPr>
            <a:picLocks noChangeAspect="1" noChangeArrowheads="1"/>
          </p:cNvPicPr>
          <p:nvPr>
            <p:ph sz="quarter" idx="2"/>
          </p:nvPr>
        </p:nvPicPr>
        <p:blipFill>
          <a:blip r:embed="rId2"/>
          <a:srcRect/>
          <a:stretch>
            <a:fillRect/>
          </a:stretch>
        </p:blipFill>
        <p:spPr>
          <a:xfrm>
            <a:off x="3124200" y="3810000"/>
            <a:ext cx="2895600" cy="2514600"/>
          </a:xfrm>
          <a:noFill/>
          <a:ln/>
        </p:spPr>
      </p:pic>
      <p:pic>
        <p:nvPicPr>
          <p:cNvPr id="1045511" name="Picture 7" descr="normal1-68"/>
          <p:cNvPicPr>
            <a:picLocks noChangeAspect="1" noChangeArrowheads="1"/>
          </p:cNvPicPr>
          <p:nvPr>
            <p:ph sz="quarter" idx="3"/>
          </p:nvPr>
        </p:nvPicPr>
        <p:blipFill>
          <a:blip r:embed="rId3"/>
          <a:srcRect/>
          <a:stretch>
            <a:fillRect/>
          </a:stretch>
        </p:blipFill>
        <p:spPr>
          <a:xfrm>
            <a:off x="0" y="3886200"/>
            <a:ext cx="2986088" cy="2438400"/>
          </a:xfrm>
          <a:noFill/>
          <a:ln/>
        </p:spPr>
      </p:pic>
      <p:pic>
        <p:nvPicPr>
          <p:cNvPr id="1045513" name="Picture 9" descr="normal1-99"/>
          <p:cNvPicPr>
            <a:picLocks noChangeAspect="1" noChangeArrowheads="1"/>
          </p:cNvPicPr>
          <p:nvPr/>
        </p:nvPicPr>
        <p:blipFill>
          <a:blip r:embed="rId4"/>
          <a:srcRect/>
          <a:stretch>
            <a:fillRect/>
          </a:stretch>
        </p:blipFill>
        <p:spPr bwMode="auto">
          <a:xfrm>
            <a:off x="6157913" y="3810000"/>
            <a:ext cx="2986087" cy="2514600"/>
          </a:xfrm>
          <a:prstGeom prst="rect">
            <a:avLst/>
          </a:prstGeom>
          <a:noFill/>
          <a:ln w="9525">
            <a:noFill/>
            <a:miter lim="800000"/>
            <a:headEnd/>
            <a:tailEnd/>
          </a:ln>
        </p:spPr>
      </p:pic>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D488845-8C21-4F47-849B-B530B8D72834}" type="datetime4">
              <a:rPr lang="en-US"/>
              <a:pPr/>
              <a:t>January 11, 2018</a:t>
            </a:fld>
            <a:endParaRPr lang="en-US"/>
          </a:p>
        </p:txBody>
      </p:sp>
      <p:sp>
        <p:nvSpPr>
          <p:cNvPr id="6" name="Footer Placeholder 5"/>
          <p:cNvSpPr>
            <a:spLocks noGrp="1"/>
          </p:cNvSpPr>
          <p:nvPr>
            <p:ph type="ftr" sz="quarter" idx="11"/>
          </p:nvPr>
        </p:nvSpPr>
        <p:spPr/>
        <p:txBody>
          <a:bodyPr/>
          <a:lstStyle/>
          <a:p>
            <a:r>
              <a:rPr lang="en-US"/>
              <a:t>Data Mining: Concepts and Techniques</a:t>
            </a:r>
          </a:p>
        </p:txBody>
      </p:sp>
      <p:sp>
        <p:nvSpPr>
          <p:cNvPr id="7" name="Slide Number Placeholder 6"/>
          <p:cNvSpPr>
            <a:spLocks noGrp="1"/>
          </p:cNvSpPr>
          <p:nvPr>
            <p:ph type="sldNum" sz="quarter" idx="12"/>
          </p:nvPr>
        </p:nvSpPr>
        <p:spPr/>
        <p:txBody>
          <a:bodyPr/>
          <a:lstStyle/>
          <a:p>
            <a:fld id="{0ADC08A9-1C1E-4AEF-BE65-17F743895B40}" type="slidenum">
              <a:rPr lang="en-US"/>
              <a:pPr/>
              <a:t>14</a:t>
            </a:fld>
            <a:endParaRPr lang="en-US"/>
          </a:p>
        </p:txBody>
      </p:sp>
      <p:sp>
        <p:nvSpPr>
          <p:cNvPr id="1043458" name="Rectangle 2"/>
          <p:cNvSpPr>
            <a:spLocks noGrp="1" noChangeArrowheads="1"/>
          </p:cNvSpPr>
          <p:nvPr>
            <p:ph type="title"/>
          </p:nvPr>
        </p:nvSpPr>
        <p:spPr/>
        <p:txBody>
          <a:bodyPr/>
          <a:lstStyle/>
          <a:p>
            <a:r>
              <a:rPr lang="en-US" sz="3200"/>
              <a:t> </a:t>
            </a:r>
            <a:r>
              <a:rPr lang="en-US"/>
              <a:t>Boxplot Analysis</a:t>
            </a:r>
          </a:p>
        </p:txBody>
      </p:sp>
      <p:sp>
        <p:nvSpPr>
          <p:cNvPr id="1043459" name="Rectangle 3"/>
          <p:cNvSpPr>
            <a:spLocks noGrp="1" noChangeArrowheads="1"/>
          </p:cNvSpPr>
          <p:nvPr>
            <p:ph type="body" sz="half" idx="1"/>
          </p:nvPr>
        </p:nvSpPr>
        <p:spPr>
          <a:xfrm>
            <a:off x="381000" y="1524000"/>
            <a:ext cx="7620000" cy="4737100"/>
          </a:xfrm>
        </p:spPr>
        <p:txBody>
          <a:bodyPr/>
          <a:lstStyle/>
          <a:p>
            <a:pPr>
              <a:lnSpc>
                <a:spcPct val="120000"/>
              </a:lnSpc>
            </a:pPr>
            <a:r>
              <a:rPr lang="en-US" sz="2400">
                <a:solidFill>
                  <a:schemeClr val="hlink"/>
                </a:solidFill>
              </a:rPr>
              <a:t>Five-number summary</a:t>
            </a:r>
            <a:r>
              <a:rPr lang="en-US" sz="2400"/>
              <a:t> of a distribution:</a:t>
            </a:r>
          </a:p>
          <a:p>
            <a:pPr lvl="1" algn="ctr">
              <a:lnSpc>
                <a:spcPct val="120000"/>
              </a:lnSpc>
              <a:buFont typeface="Wingdings" pitchFamily="2" charset="2"/>
              <a:buNone/>
            </a:pPr>
            <a:r>
              <a:rPr lang="en-US" sz="2400"/>
              <a:t>Minimum, Q1, M, Q3, Maximum</a:t>
            </a:r>
          </a:p>
          <a:p>
            <a:pPr>
              <a:lnSpc>
                <a:spcPct val="120000"/>
              </a:lnSpc>
            </a:pPr>
            <a:r>
              <a:rPr lang="en-US" sz="2400">
                <a:solidFill>
                  <a:schemeClr val="hlink"/>
                </a:solidFill>
              </a:rPr>
              <a:t>Boxplot</a:t>
            </a:r>
          </a:p>
          <a:p>
            <a:pPr lvl="1">
              <a:lnSpc>
                <a:spcPct val="120000"/>
              </a:lnSpc>
            </a:pPr>
            <a:r>
              <a:rPr lang="en-US" sz="2400"/>
              <a:t>Data is represented with a box</a:t>
            </a:r>
          </a:p>
          <a:p>
            <a:pPr lvl="1">
              <a:lnSpc>
                <a:spcPct val="120000"/>
              </a:lnSpc>
            </a:pPr>
            <a:r>
              <a:rPr lang="en-US" sz="2400"/>
              <a:t>The ends of the box are at the first and third quartiles, i.e., the height of the box is IRQ</a:t>
            </a:r>
          </a:p>
          <a:p>
            <a:pPr lvl="1">
              <a:lnSpc>
                <a:spcPct val="120000"/>
              </a:lnSpc>
            </a:pPr>
            <a:r>
              <a:rPr lang="en-US" sz="2400"/>
              <a:t>The median is marked by a line within the box</a:t>
            </a:r>
          </a:p>
          <a:p>
            <a:pPr lvl="1">
              <a:lnSpc>
                <a:spcPct val="120000"/>
              </a:lnSpc>
            </a:pPr>
            <a:r>
              <a:rPr lang="en-US" sz="2400"/>
              <a:t>Whiskers: two lines outside the box extend to Minimum and Maximum</a:t>
            </a:r>
          </a:p>
        </p:txBody>
      </p:sp>
      <p:pic>
        <p:nvPicPr>
          <p:cNvPr id="1043460" name="Picture 4"/>
          <p:cNvPicPr>
            <a:picLocks noChangeAspect="1" noChangeArrowheads="1"/>
          </p:cNvPicPr>
          <p:nvPr>
            <p:ph sz="half" idx="2"/>
          </p:nvPr>
        </p:nvPicPr>
        <p:blipFill>
          <a:blip r:embed="rId2"/>
          <a:srcRect/>
          <a:stretch>
            <a:fillRect/>
          </a:stretch>
        </p:blipFill>
        <p:spPr>
          <a:xfrm>
            <a:off x="7239000" y="457200"/>
            <a:ext cx="1357313" cy="2514600"/>
          </a:xfrm>
          <a:noFill/>
          <a:ln/>
        </p:spPr>
      </p:pic>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250000-AE98-48B2-A02E-7D872E1DDA18}"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CF6A5F26-13E3-4101-B010-BF032229A8CD}" type="slidenum">
              <a:rPr lang="en-US"/>
              <a:pPr/>
              <a:t>15</a:t>
            </a:fld>
            <a:endParaRPr lang="en-US"/>
          </a:p>
        </p:txBody>
      </p:sp>
      <p:sp>
        <p:nvSpPr>
          <p:cNvPr id="1044482" name="Rectangle 2"/>
          <p:cNvSpPr>
            <a:spLocks noGrp="1" noChangeArrowheads="1"/>
          </p:cNvSpPr>
          <p:nvPr>
            <p:ph type="title"/>
          </p:nvPr>
        </p:nvSpPr>
        <p:spPr>
          <a:xfrm>
            <a:off x="0" y="381000"/>
            <a:ext cx="9144000" cy="533400"/>
          </a:xfrm>
        </p:spPr>
        <p:txBody>
          <a:bodyPr/>
          <a:lstStyle/>
          <a:p>
            <a:r>
              <a:rPr lang="en-US" sz="3200"/>
              <a:t>Visualization of Data Dispersion: Boxplot Analysis</a:t>
            </a:r>
            <a:endParaRPr lang="en-US"/>
          </a:p>
        </p:txBody>
      </p:sp>
      <p:pic>
        <p:nvPicPr>
          <p:cNvPr id="1044483" name="Picture 3" descr="1"/>
          <p:cNvPicPr>
            <a:picLocks noChangeAspect="1" noChangeArrowheads="1"/>
          </p:cNvPicPr>
          <p:nvPr/>
        </p:nvPicPr>
        <p:blipFill>
          <a:blip r:embed="rId2"/>
          <a:srcRect/>
          <a:stretch>
            <a:fillRect/>
          </a:stretch>
        </p:blipFill>
        <p:spPr bwMode="auto">
          <a:xfrm>
            <a:off x="152400" y="1295400"/>
            <a:ext cx="8991600" cy="5562600"/>
          </a:xfrm>
          <a:prstGeom prst="rect">
            <a:avLst/>
          </a:prstGeom>
          <a:noFill/>
        </p:spPr>
      </p:pic>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BC26A36C-7AE9-4065-81DD-11AFD86FD478}" type="datetime4">
              <a:rPr lang="en-US"/>
              <a:pPr/>
              <a:t>January 11, 2018</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05E1BFDF-ED7F-486E-91B7-477D9BAEA4F0}" type="slidenum">
              <a:rPr lang="en-US"/>
              <a:pPr/>
              <a:t>16</a:t>
            </a:fld>
            <a:endParaRPr lang="en-US"/>
          </a:p>
        </p:txBody>
      </p:sp>
      <p:sp>
        <p:nvSpPr>
          <p:cNvPr id="1046530" name="Rectangle 1026"/>
          <p:cNvSpPr>
            <a:spLocks noGrp="1" noChangeArrowheads="1"/>
          </p:cNvSpPr>
          <p:nvPr>
            <p:ph type="title"/>
          </p:nvPr>
        </p:nvSpPr>
        <p:spPr>
          <a:xfrm>
            <a:off x="1676400" y="304800"/>
            <a:ext cx="5430838" cy="609600"/>
          </a:xfrm>
        </p:spPr>
        <p:txBody>
          <a:bodyPr/>
          <a:lstStyle/>
          <a:p>
            <a:r>
              <a:rPr lang="en-US"/>
              <a:t>Histogram Analysis</a:t>
            </a:r>
          </a:p>
        </p:txBody>
      </p:sp>
      <p:sp>
        <p:nvSpPr>
          <p:cNvPr id="1046531" name="Rectangle 1027"/>
          <p:cNvSpPr>
            <a:spLocks noGrp="1" noChangeArrowheads="1"/>
          </p:cNvSpPr>
          <p:nvPr>
            <p:ph type="body" idx="1"/>
          </p:nvPr>
        </p:nvSpPr>
        <p:spPr>
          <a:xfrm>
            <a:off x="381000" y="1522413"/>
            <a:ext cx="8153400" cy="2478087"/>
          </a:xfrm>
        </p:spPr>
        <p:txBody>
          <a:bodyPr/>
          <a:lstStyle/>
          <a:p>
            <a:r>
              <a:rPr lang="en-US" sz="2400"/>
              <a:t>Graph displays of basic statistical class descriptions</a:t>
            </a:r>
          </a:p>
          <a:p>
            <a:pPr lvl="1"/>
            <a:r>
              <a:rPr lang="en-US" sz="2400"/>
              <a:t>Frequency histograms </a:t>
            </a:r>
          </a:p>
          <a:p>
            <a:pPr lvl="2"/>
            <a:r>
              <a:rPr lang="en-US" sz="2000"/>
              <a:t>A univariate graphical method</a:t>
            </a:r>
          </a:p>
          <a:p>
            <a:pPr lvl="2"/>
            <a:r>
              <a:rPr lang="en-US" sz="2000"/>
              <a:t>Consists of a set of rectangles that reflect the counts or frequencies of the classes present in the given data</a:t>
            </a:r>
          </a:p>
        </p:txBody>
      </p:sp>
      <p:pic>
        <p:nvPicPr>
          <p:cNvPr id="1046532" name="Picture 1028"/>
          <p:cNvPicPr>
            <a:picLocks noChangeAspect="1" noChangeArrowheads="1"/>
          </p:cNvPicPr>
          <p:nvPr/>
        </p:nvPicPr>
        <p:blipFill>
          <a:blip r:embed="rId2"/>
          <a:srcRect/>
          <a:stretch>
            <a:fillRect/>
          </a:stretch>
        </p:blipFill>
        <p:spPr bwMode="auto">
          <a:xfrm>
            <a:off x="2209800" y="3810000"/>
            <a:ext cx="4724400" cy="2819400"/>
          </a:xfrm>
          <a:prstGeom prst="rect">
            <a:avLst/>
          </a:prstGeom>
          <a:noFill/>
          <a:ln w="9525">
            <a:noFill/>
            <a:miter lim="800000"/>
            <a:headEnd/>
            <a:tailEnd/>
          </a:ln>
          <a:effectLst/>
        </p:spPr>
      </p:pic>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96244C4E-199B-443E-908B-3C3021BFD370}" type="datetime4">
              <a:rPr lang="en-US"/>
              <a:pPr/>
              <a:t>January 11, 2018</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6D7852DB-B72C-4BFE-A892-BC03E878C5AD}" type="slidenum">
              <a:rPr lang="en-US"/>
              <a:pPr/>
              <a:t>17</a:t>
            </a:fld>
            <a:endParaRPr lang="en-US"/>
          </a:p>
        </p:txBody>
      </p:sp>
      <p:sp>
        <p:nvSpPr>
          <p:cNvPr id="1047554" name="Rectangle 1026"/>
          <p:cNvSpPr>
            <a:spLocks noGrp="1" noChangeArrowheads="1"/>
          </p:cNvSpPr>
          <p:nvPr>
            <p:ph type="title"/>
          </p:nvPr>
        </p:nvSpPr>
        <p:spPr/>
        <p:txBody>
          <a:bodyPr/>
          <a:lstStyle/>
          <a:p>
            <a:r>
              <a:rPr lang="en-US"/>
              <a:t>Quantile Plot</a:t>
            </a:r>
          </a:p>
        </p:txBody>
      </p:sp>
      <p:sp>
        <p:nvSpPr>
          <p:cNvPr id="1047555" name="Rectangle 1027"/>
          <p:cNvSpPr>
            <a:spLocks noGrp="1" noChangeArrowheads="1"/>
          </p:cNvSpPr>
          <p:nvPr>
            <p:ph type="body" idx="1"/>
          </p:nvPr>
        </p:nvSpPr>
        <p:spPr>
          <a:xfrm>
            <a:off x="304800" y="1331913"/>
            <a:ext cx="8382000" cy="2478087"/>
          </a:xfrm>
        </p:spPr>
        <p:txBody>
          <a:bodyPr/>
          <a:lstStyle/>
          <a:p>
            <a:pPr>
              <a:lnSpc>
                <a:spcPct val="90000"/>
              </a:lnSpc>
            </a:pPr>
            <a:r>
              <a:rPr lang="en-US" sz="2400"/>
              <a:t>Displays all of the data (allowing the user to assess both the overall behavior and unusual occurrences)</a:t>
            </a:r>
          </a:p>
          <a:p>
            <a:pPr>
              <a:lnSpc>
                <a:spcPct val="90000"/>
              </a:lnSpc>
            </a:pPr>
            <a:r>
              <a:rPr lang="en-US" sz="2400"/>
              <a:t>Plots </a:t>
            </a:r>
            <a:r>
              <a:rPr lang="en-US" sz="2400">
                <a:solidFill>
                  <a:schemeClr val="hlink"/>
                </a:solidFill>
              </a:rPr>
              <a:t>quantile</a:t>
            </a:r>
            <a:r>
              <a:rPr lang="en-US" sz="2400"/>
              <a:t> information</a:t>
            </a:r>
          </a:p>
          <a:p>
            <a:pPr lvl="1">
              <a:lnSpc>
                <a:spcPct val="90000"/>
              </a:lnSpc>
            </a:pPr>
            <a:r>
              <a:rPr lang="en-US" sz="2400"/>
              <a:t>For a data </a:t>
            </a:r>
            <a:r>
              <a:rPr lang="en-US" sz="2400" i="1"/>
              <a:t>x</a:t>
            </a:r>
            <a:r>
              <a:rPr lang="en-US" sz="2400" i="1" baseline="-25000"/>
              <a:t>i</a:t>
            </a:r>
            <a:r>
              <a:rPr lang="en-US" sz="2400" i="1"/>
              <a:t> </a:t>
            </a:r>
            <a:r>
              <a:rPr lang="en-US" sz="2400"/>
              <a:t>data sorted in increasing order, </a:t>
            </a:r>
            <a:r>
              <a:rPr lang="en-US" sz="2400" i="1"/>
              <a:t>f</a:t>
            </a:r>
            <a:r>
              <a:rPr lang="en-US" sz="2400" i="1" baseline="-25000"/>
              <a:t>i</a:t>
            </a:r>
            <a:r>
              <a:rPr lang="en-US" sz="2400" i="1"/>
              <a:t> </a:t>
            </a:r>
            <a:r>
              <a:rPr lang="en-US" sz="2400"/>
              <a:t>indicates that approximately 100 </a:t>
            </a:r>
            <a:r>
              <a:rPr lang="en-US" sz="2400" i="1"/>
              <a:t>f</a:t>
            </a:r>
            <a:r>
              <a:rPr lang="en-US" sz="2400" i="1" baseline="-25000"/>
              <a:t>i</a:t>
            </a:r>
            <a:r>
              <a:rPr lang="en-US" sz="2400"/>
              <a:t>% of the data are below or equal to the value </a:t>
            </a:r>
            <a:r>
              <a:rPr lang="en-US" sz="2400" i="1"/>
              <a:t>x</a:t>
            </a:r>
            <a:r>
              <a:rPr lang="en-US" sz="2400" i="1" baseline="-25000"/>
              <a:t>i</a:t>
            </a:r>
          </a:p>
        </p:txBody>
      </p:sp>
      <p:pic>
        <p:nvPicPr>
          <p:cNvPr id="1047556" name="Picture 1028"/>
          <p:cNvPicPr>
            <a:picLocks noChangeAspect="1" noChangeArrowheads="1"/>
          </p:cNvPicPr>
          <p:nvPr/>
        </p:nvPicPr>
        <p:blipFill>
          <a:blip r:embed="rId2"/>
          <a:srcRect/>
          <a:stretch>
            <a:fillRect/>
          </a:stretch>
        </p:blipFill>
        <p:spPr bwMode="auto">
          <a:xfrm>
            <a:off x="1295400" y="3508375"/>
            <a:ext cx="5867400" cy="3349625"/>
          </a:xfrm>
          <a:prstGeom prst="rect">
            <a:avLst/>
          </a:prstGeom>
          <a:noFill/>
          <a:ln w="9525">
            <a:noFill/>
            <a:miter lim="800000"/>
            <a:headEnd/>
            <a:tailEnd/>
          </a:ln>
          <a:effectLst/>
        </p:spPr>
      </p:pic>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4B679CA7-38F0-4F8A-9F96-A7FB6FA06DEB}" type="datetime4">
              <a:rPr lang="en-US"/>
              <a:pPr/>
              <a:t>January 11, 2018</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4D65B93D-B794-4EEB-9799-2DD42B600D43}" type="slidenum">
              <a:rPr lang="en-US"/>
              <a:pPr/>
              <a:t>18</a:t>
            </a:fld>
            <a:endParaRPr lang="en-US"/>
          </a:p>
        </p:txBody>
      </p:sp>
      <p:sp>
        <p:nvSpPr>
          <p:cNvPr id="1048578" name="Rectangle 2"/>
          <p:cNvSpPr>
            <a:spLocks noGrp="1" noChangeArrowheads="1"/>
          </p:cNvSpPr>
          <p:nvPr>
            <p:ph type="title"/>
          </p:nvPr>
        </p:nvSpPr>
        <p:spPr/>
        <p:txBody>
          <a:bodyPr/>
          <a:lstStyle/>
          <a:p>
            <a:r>
              <a:rPr lang="en-US"/>
              <a:t>Quantile-Quantile (Q-Q) Plot</a:t>
            </a:r>
          </a:p>
        </p:txBody>
      </p:sp>
      <p:sp>
        <p:nvSpPr>
          <p:cNvPr id="1048579" name="Rectangle 3"/>
          <p:cNvSpPr>
            <a:spLocks noGrp="1" noChangeArrowheads="1"/>
          </p:cNvSpPr>
          <p:nvPr>
            <p:ph type="body" idx="1"/>
          </p:nvPr>
        </p:nvSpPr>
        <p:spPr>
          <a:xfrm>
            <a:off x="304800" y="1371600"/>
            <a:ext cx="8382000" cy="1905000"/>
          </a:xfrm>
        </p:spPr>
        <p:txBody>
          <a:bodyPr/>
          <a:lstStyle/>
          <a:p>
            <a:r>
              <a:rPr lang="en-US" sz="2400"/>
              <a:t>Graphs the quantiles of one univariate distribution against the corresponding quantiles of another</a:t>
            </a:r>
          </a:p>
          <a:p>
            <a:r>
              <a:rPr lang="en-US" sz="2400"/>
              <a:t>Allows the user to view whether there is a shift in going from one distribution to another</a:t>
            </a:r>
          </a:p>
        </p:txBody>
      </p:sp>
      <p:pic>
        <p:nvPicPr>
          <p:cNvPr id="1048580" name="Picture 4"/>
          <p:cNvPicPr>
            <a:picLocks noChangeAspect="1" noChangeArrowheads="1"/>
          </p:cNvPicPr>
          <p:nvPr/>
        </p:nvPicPr>
        <p:blipFill>
          <a:blip r:embed="rId2"/>
          <a:srcRect/>
          <a:stretch>
            <a:fillRect/>
          </a:stretch>
        </p:blipFill>
        <p:spPr bwMode="auto">
          <a:xfrm>
            <a:off x="1447800" y="3000375"/>
            <a:ext cx="6172200" cy="385762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13568FCA-F3FC-446D-A142-C7CA3209BD25}" type="datetime4">
              <a:rPr lang="en-US"/>
              <a:pPr/>
              <a:t>January 11, 2018</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89F3330E-D706-4B30-A8E1-8E46F1FC99DC}" type="slidenum">
              <a:rPr lang="en-US"/>
              <a:pPr/>
              <a:t>19</a:t>
            </a:fld>
            <a:endParaRPr lang="en-US"/>
          </a:p>
        </p:txBody>
      </p:sp>
      <p:sp>
        <p:nvSpPr>
          <p:cNvPr id="1049602" name="Rectangle 1026"/>
          <p:cNvSpPr>
            <a:spLocks noGrp="1" noChangeArrowheads="1"/>
          </p:cNvSpPr>
          <p:nvPr>
            <p:ph type="title"/>
          </p:nvPr>
        </p:nvSpPr>
        <p:spPr/>
        <p:txBody>
          <a:bodyPr/>
          <a:lstStyle/>
          <a:p>
            <a:r>
              <a:rPr lang="en-US"/>
              <a:t>Scatter plot</a:t>
            </a:r>
          </a:p>
        </p:txBody>
      </p:sp>
      <p:sp>
        <p:nvSpPr>
          <p:cNvPr id="1049603" name="Rectangle 1027"/>
          <p:cNvSpPr>
            <a:spLocks noGrp="1" noChangeArrowheads="1"/>
          </p:cNvSpPr>
          <p:nvPr>
            <p:ph type="body" idx="1"/>
          </p:nvPr>
        </p:nvSpPr>
        <p:spPr>
          <a:xfrm>
            <a:off x="304800" y="1447800"/>
            <a:ext cx="8382000" cy="1727200"/>
          </a:xfrm>
        </p:spPr>
        <p:txBody>
          <a:bodyPr/>
          <a:lstStyle/>
          <a:p>
            <a:r>
              <a:rPr lang="en-US" sz="2400"/>
              <a:t>Provides a first look at bivariate data to see clusters of points, outliers, etc</a:t>
            </a:r>
          </a:p>
          <a:p>
            <a:r>
              <a:rPr lang="en-US" sz="2400"/>
              <a:t>Each pair of values is treated as a pair of coordinates and plotted as points in the plane</a:t>
            </a:r>
          </a:p>
        </p:txBody>
      </p:sp>
      <p:pic>
        <p:nvPicPr>
          <p:cNvPr id="1049604" name="Picture 1028"/>
          <p:cNvPicPr>
            <a:picLocks noChangeAspect="1" noChangeArrowheads="1"/>
          </p:cNvPicPr>
          <p:nvPr/>
        </p:nvPicPr>
        <p:blipFill>
          <a:blip r:embed="rId2"/>
          <a:srcRect/>
          <a:stretch>
            <a:fillRect/>
          </a:stretch>
        </p:blipFill>
        <p:spPr bwMode="auto">
          <a:xfrm>
            <a:off x="1371600" y="3048000"/>
            <a:ext cx="6400800" cy="38862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40548A-64E6-4033-B389-B57743CB2A41}"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12EB737B-0358-4CDE-B4EB-45963714DE2A}" type="slidenum">
              <a:rPr lang="en-US"/>
              <a:pPr/>
              <a:t>2</a:t>
            </a:fld>
            <a:endParaRPr lang="en-US"/>
          </a:p>
        </p:txBody>
      </p:sp>
      <p:sp>
        <p:nvSpPr>
          <p:cNvPr id="1025026" name="Rectangle 2"/>
          <p:cNvSpPr>
            <a:spLocks noGrp="1" noChangeArrowheads="1"/>
          </p:cNvSpPr>
          <p:nvPr>
            <p:ph type="title"/>
          </p:nvPr>
        </p:nvSpPr>
        <p:spPr>
          <a:xfrm>
            <a:off x="304800" y="304800"/>
            <a:ext cx="8458200" cy="762000"/>
          </a:xfrm>
        </p:spPr>
        <p:txBody>
          <a:bodyPr/>
          <a:lstStyle/>
          <a:p>
            <a:r>
              <a:rPr lang="en-US"/>
              <a:t>Why Data Preprocessing?</a:t>
            </a:r>
          </a:p>
        </p:txBody>
      </p:sp>
      <p:sp>
        <p:nvSpPr>
          <p:cNvPr id="1025027" name="Rectangle 3"/>
          <p:cNvSpPr>
            <a:spLocks noGrp="1" noChangeArrowheads="1"/>
          </p:cNvSpPr>
          <p:nvPr>
            <p:ph type="body" idx="1"/>
          </p:nvPr>
        </p:nvSpPr>
        <p:spPr>
          <a:xfrm>
            <a:off x="457200" y="1371600"/>
            <a:ext cx="8305800" cy="5181600"/>
          </a:xfrm>
        </p:spPr>
        <p:txBody>
          <a:bodyPr/>
          <a:lstStyle/>
          <a:p>
            <a:pPr>
              <a:lnSpc>
                <a:spcPct val="90000"/>
              </a:lnSpc>
            </a:pPr>
            <a:r>
              <a:rPr lang="en-US"/>
              <a:t>Data in the real world is dirty</a:t>
            </a:r>
          </a:p>
          <a:p>
            <a:pPr lvl="1">
              <a:lnSpc>
                <a:spcPct val="90000"/>
              </a:lnSpc>
            </a:pPr>
            <a:r>
              <a:rPr lang="en-US">
                <a:solidFill>
                  <a:schemeClr val="hlink"/>
                </a:solidFill>
              </a:rPr>
              <a:t>incomplete</a:t>
            </a:r>
            <a:r>
              <a:rPr lang="en-US"/>
              <a:t>: lacking attribute values, lacking certain attributes of interest, or containing only aggregate data</a:t>
            </a:r>
          </a:p>
          <a:p>
            <a:pPr lvl="2">
              <a:lnSpc>
                <a:spcPct val="90000"/>
              </a:lnSpc>
            </a:pPr>
            <a:r>
              <a:rPr lang="en-US"/>
              <a:t>e.g., occupation=“ ”</a:t>
            </a:r>
          </a:p>
          <a:p>
            <a:pPr lvl="1">
              <a:lnSpc>
                <a:spcPct val="90000"/>
              </a:lnSpc>
            </a:pPr>
            <a:r>
              <a:rPr lang="en-US">
                <a:solidFill>
                  <a:schemeClr val="hlink"/>
                </a:solidFill>
              </a:rPr>
              <a:t>noisy</a:t>
            </a:r>
            <a:r>
              <a:rPr lang="en-US"/>
              <a:t>: containing errors or outliers</a:t>
            </a:r>
          </a:p>
          <a:p>
            <a:pPr lvl="2">
              <a:lnSpc>
                <a:spcPct val="90000"/>
              </a:lnSpc>
            </a:pPr>
            <a:r>
              <a:rPr lang="en-US"/>
              <a:t>e.g., Salary=“-10”</a:t>
            </a:r>
          </a:p>
          <a:p>
            <a:pPr lvl="1">
              <a:lnSpc>
                <a:spcPct val="90000"/>
              </a:lnSpc>
            </a:pPr>
            <a:r>
              <a:rPr lang="en-US">
                <a:solidFill>
                  <a:schemeClr val="hlink"/>
                </a:solidFill>
              </a:rPr>
              <a:t>inconsistent</a:t>
            </a:r>
            <a:r>
              <a:rPr lang="en-US"/>
              <a:t>: containing discrepancies in codes or names</a:t>
            </a:r>
          </a:p>
          <a:p>
            <a:pPr lvl="2">
              <a:lnSpc>
                <a:spcPct val="90000"/>
              </a:lnSpc>
            </a:pPr>
            <a:r>
              <a:rPr lang="en-US"/>
              <a:t>e.g., Age=“42” Birthday=“03/07/1997”</a:t>
            </a:r>
          </a:p>
          <a:p>
            <a:pPr lvl="2">
              <a:lnSpc>
                <a:spcPct val="90000"/>
              </a:lnSpc>
            </a:pPr>
            <a:r>
              <a:rPr lang="en-US"/>
              <a:t>e.g., Was rating “1,2,3”, now rating “A, B, C”</a:t>
            </a:r>
          </a:p>
          <a:p>
            <a:pPr lvl="2">
              <a:lnSpc>
                <a:spcPct val="90000"/>
              </a:lnSpc>
            </a:pPr>
            <a:r>
              <a:rPr lang="en-US"/>
              <a:t>e.g., discrepancy between duplicate records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58E8848E-BD4A-421C-88BD-DFBF1C9D7DDC}" type="datetime4">
              <a:rPr lang="en-US"/>
              <a:pPr/>
              <a:t>January 11, 2018</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9E4EAC27-85B2-4B97-9AAC-6D4199952152}" type="slidenum">
              <a:rPr lang="en-US"/>
              <a:pPr/>
              <a:t>20</a:t>
            </a:fld>
            <a:endParaRPr lang="en-US"/>
          </a:p>
        </p:txBody>
      </p:sp>
      <p:sp>
        <p:nvSpPr>
          <p:cNvPr id="1050626" name="Rectangle 2050"/>
          <p:cNvSpPr>
            <a:spLocks noGrp="1" noChangeArrowheads="1"/>
          </p:cNvSpPr>
          <p:nvPr>
            <p:ph type="title"/>
          </p:nvPr>
        </p:nvSpPr>
        <p:spPr/>
        <p:txBody>
          <a:bodyPr/>
          <a:lstStyle/>
          <a:p>
            <a:r>
              <a:rPr lang="en-US"/>
              <a:t>Loess Curve</a:t>
            </a:r>
          </a:p>
        </p:txBody>
      </p:sp>
      <p:sp>
        <p:nvSpPr>
          <p:cNvPr id="1050627" name="Rectangle 2051"/>
          <p:cNvSpPr>
            <a:spLocks noGrp="1" noChangeArrowheads="1"/>
          </p:cNvSpPr>
          <p:nvPr>
            <p:ph type="body" idx="1"/>
          </p:nvPr>
        </p:nvSpPr>
        <p:spPr>
          <a:xfrm>
            <a:off x="381000" y="1371600"/>
            <a:ext cx="8153400" cy="2027238"/>
          </a:xfrm>
        </p:spPr>
        <p:txBody>
          <a:bodyPr/>
          <a:lstStyle/>
          <a:p>
            <a:r>
              <a:rPr lang="en-US" sz="2400"/>
              <a:t>Adds a smooth curve to a scatter plot in order to provide better perception of the pattern of dependence</a:t>
            </a:r>
          </a:p>
          <a:p>
            <a:r>
              <a:rPr lang="en-US" sz="2400"/>
              <a:t>Loess curve is fitted by setting two parameters: a smoothing parameter, and the degree of the polynomials that are fitted by the regression</a:t>
            </a:r>
          </a:p>
        </p:txBody>
      </p:sp>
      <p:pic>
        <p:nvPicPr>
          <p:cNvPr id="1050628" name="Picture 2052"/>
          <p:cNvPicPr>
            <a:picLocks noChangeAspect="1" noChangeArrowheads="1"/>
          </p:cNvPicPr>
          <p:nvPr/>
        </p:nvPicPr>
        <p:blipFill>
          <a:blip r:embed="rId2"/>
          <a:srcRect/>
          <a:stretch>
            <a:fillRect/>
          </a:stretch>
        </p:blipFill>
        <p:spPr bwMode="auto">
          <a:xfrm>
            <a:off x="990600" y="3386138"/>
            <a:ext cx="6781800" cy="34417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half" idx="10"/>
          </p:nvPr>
        </p:nvSpPr>
        <p:spPr/>
        <p:txBody>
          <a:bodyPr/>
          <a:lstStyle/>
          <a:p>
            <a:fld id="{5D8BD6F4-D94E-4FE3-A84B-BDEF1CA7714D}" type="datetime4">
              <a:rPr lang="en-US"/>
              <a:pPr/>
              <a:t>January 11, 2018</a:t>
            </a:fld>
            <a:endParaRPr lang="en-US"/>
          </a:p>
        </p:txBody>
      </p:sp>
      <p:sp>
        <p:nvSpPr>
          <p:cNvPr id="7" name="Footer Placeholder 7"/>
          <p:cNvSpPr>
            <a:spLocks noGrp="1"/>
          </p:cNvSpPr>
          <p:nvPr>
            <p:ph type="ftr" sz="quarter" idx="11"/>
          </p:nvPr>
        </p:nvSpPr>
        <p:spPr/>
        <p:txBody>
          <a:bodyPr/>
          <a:lstStyle/>
          <a:p>
            <a:r>
              <a:rPr lang="en-US"/>
              <a:t>Data Mining: Concepts and Techniques</a:t>
            </a:r>
          </a:p>
        </p:txBody>
      </p:sp>
      <p:sp>
        <p:nvSpPr>
          <p:cNvPr id="8" name="Slide Number Placeholder 8"/>
          <p:cNvSpPr>
            <a:spLocks noGrp="1"/>
          </p:cNvSpPr>
          <p:nvPr>
            <p:ph type="sldNum" sz="quarter" idx="12"/>
          </p:nvPr>
        </p:nvSpPr>
        <p:spPr/>
        <p:txBody>
          <a:bodyPr/>
          <a:lstStyle/>
          <a:p>
            <a:fld id="{B02CF2AC-90FA-4251-BB5E-D13662815CC4}" type="slidenum">
              <a:rPr lang="en-US"/>
              <a:pPr/>
              <a:t>21</a:t>
            </a:fld>
            <a:endParaRPr lang="en-US"/>
          </a:p>
        </p:txBody>
      </p:sp>
      <p:sp>
        <p:nvSpPr>
          <p:cNvPr id="1057794" name="Rectangle 2"/>
          <p:cNvSpPr>
            <a:spLocks noGrp="1" noChangeArrowheads="1"/>
          </p:cNvSpPr>
          <p:nvPr>
            <p:ph type="title" sz="quarter"/>
          </p:nvPr>
        </p:nvSpPr>
        <p:spPr/>
        <p:txBody>
          <a:bodyPr/>
          <a:lstStyle/>
          <a:p>
            <a:r>
              <a:rPr lang="en-US" sz="3200"/>
              <a:t>Positively and Negatively Correlated Data</a:t>
            </a:r>
          </a:p>
        </p:txBody>
      </p:sp>
      <p:pic>
        <p:nvPicPr>
          <p:cNvPr id="1057814" name="Picture 22" descr="fig46"/>
          <p:cNvPicPr>
            <a:picLocks noChangeAspect="1" noChangeArrowheads="1"/>
          </p:cNvPicPr>
          <p:nvPr>
            <p:ph sz="quarter" idx="4"/>
          </p:nvPr>
        </p:nvPicPr>
        <p:blipFill>
          <a:blip r:embed="rId2"/>
          <a:srcRect/>
          <a:stretch>
            <a:fillRect/>
          </a:stretch>
        </p:blipFill>
        <p:spPr>
          <a:xfrm>
            <a:off x="2971800" y="4114800"/>
            <a:ext cx="3505200" cy="2438400"/>
          </a:xfrm>
          <a:noFill/>
          <a:ln/>
        </p:spPr>
      </p:pic>
      <p:pic>
        <p:nvPicPr>
          <p:cNvPr id="1057816" name="Picture 24" descr="ha02correl1"/>
          <p:cNvPicPr>
            <a:picLocks noChangeAspect="1" noChangeArrowheads="1"/>
          </p:cNvPicPr>
          <p:nvPr/>
        </p:nvPicPr>
        <p:blipFill>
          <a:blip r:embed="rId3"/>
          <a:srcRect/>
          <a:stretch>
            <a:fillRect/>
          </a:stretch>
        </p:blipFill>
        <p:spPr bwMode="auto">
          <a:xfrm>
            <a:off x="685800" y="1371600"/>
            <a:ext cx="3365500" cy="2768600"/>
          </a:xfrm>
          <a:prstGeom prst="rect">
            <a:avLst/>
          </a:prstGeom>
          <a:noFill/>
        </p:spPr>
      </p:pic>
      <p:pic>
        <p:nvPicPr>
          <p:cNvPr id="1057818" name="Picture 26" descr="ha02correl2"/>
          <p:cNvPicPr>
            <a:picLocks noChangeAspect="1" noChangeArrowheads="1"/>
          </p:cNvPicPr>
          <p:nvPr>
            <p:ph sz="quarter" idx="1"/>
          </p:nvPr>
        </p:nvPicPr>
        <p:blipFill>
          <a:blip r:embed="rId4"/>
          <a:srcRect/>
          <a:stretch>
            <a:fillRect/>
          </a:stretch>
        </p:blipFill>
        <p:spPr>
          <a:xfrm>
            <a:off x="5105400" y="1295400"/>
            <a:ext cx="3810000" cy="2895600"/>
          </a:xfrm>
          <a:noFill/>
          <a:ln/>
        </p:spPr>
      </p:pic>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half" idx="10"/>
          </p:nvPr>
        </p:nvSpPr>
        <p:spPr/>
        <p:txBody>
          <a:bodyPr/>
          <a:lstStyle/>
          <a:p>
            <a:fld id="{8EFBB7E6-DAA4-4BE7-B20D-7B222A9F0844}" type="datetime4">
              <a:rPr lang="en-US"/>
              <a:pPr/>
              <a:t>January 11, 2018</a:t>
            </a:fld>
            <a:endParaRPr lang="en-US"/>
          </a:p>
        </p:txBody>
      </p:sp>
      <p:sp>
        <p:nvSpPr>
          <p:cNvPr id="7" name="Footer Placeholder 7"/>
          <p:cNvSpPr>
            <a:spLocks noGrp="1"/>
          </p:cNvSpPr>
          <p:nvPr>
            <p:ph type="ftr" sz="quarter" idx="11"/>
          </p:nvPr>
        </p:nvSpPr>
        <p:spPr/>
        <p:txBody>
          <a:bodyPr/>
          <a:lstStyle/>
          <a:p>
            <a:r>
              <a:rPr lang="en-US"/>
              <a:t>Data Mining: Concepts and Techniques</a:t>
            </a:r>
          </a:p>
        </p:txBody>
      </p:sp>
      <p:sp>
        <p:nvSpPr>
          <p:cNvPr id="8" name="Slide Number Placeholder 8"/>
          <p:cNvSpPr>
            <a:spLocks noGrp="1"/>
          </p:cNvSpPr>
          <p:nvPr>
            <p:ph type="sldNum" sz="quarter" idx="12"/>
          </p:nvPr>
        </p:nvSpPr>
        <p:spPr/>
        <p:txBody>
          <a:bodyPr/>
          <a:lstStyle/>
          <a:p>
            <a:fld id="{6D63C6E5-9549-41EB-9DD4-281F8D7958D9}" type="slidenum">
              <a:rPr lang="en-US"/>
              <a:pPr/>
              <a:t>22</a:t>
            </a:fld>
            <a:endParaRPr lang="en-US"/>
          </a:p>
        </p:txBody>
      </p:sp>
      <p:pic>
        <p:nvPicPr>
          <p:cNvPr id="1061891" name="Picture 3" descr="fig18-1"/>
          <p:cNvPicPr>
            <a:picLocks noChangeAspect="1" noChangeArrowheads="1"/>
          </p:cNvPicPr>
          <p:nvPr>
            <p:ph sz="quarter" idx="4"/>
          </p:nvPr>
        </p:nvPicPr>
        <p:blipFill>
          <a:blip r:embed="rId2"/>
          <a:srcRect/>
          <a:stretch>
            <a:fillRect/>
          </a:stretch>
        </p:blipFill>
        <p:spPr>
          <a:xfrm>
            <a:off x="4800600" y="0"/>
            <a:ext cx="4038600" cy="3733800"/>
          </a:xfrm>
          <a:noFill/>
          <a:ln/>
        </p:spPr>
      </p:pic>
      <p:pic>
        <p:nvPicPr>
          <p:cNvPr id="1061892" name="Picture 4" descr="fig18-2"/>
          <p:cNvPicPr>
            <a:picLocks noChangeAspect="1" noChangeArrowheads="1"/>
          </p:cNvPicPr>
          <p:nvPr>
            <p:ph sz="quarter" idx="1"/>
          </p:nvPr>
        </p:nvPicPr>
        <p:blipFill>
          <a:blip r:embed="rId3"/>
          <a:srcRect/>
          <a:stretch>
            <a:fillRect/>
          </a:stretch>
        </p:blipFill>
        <p:spPr>
          <a:xfrm>
            <a:off x="4800600" y="3352800"/>
            <a:ext cx="4191000" cy="3505200"/>
          </a:xfrm>
          <a:noFill/>
          <a:ln/>
        </p:spPr>
      </p:pic>
      <p:pic>
        <p:nvPicPr>
          <p:cNvPr id="1061893" name="Picture 5" descr="fig18-3"/>
          <p:cNvPicPr>
            <a:picLocks noChangeAspect="1" noChangeArrowheads="1"/>
          </p:cNvPicPr>
          <p:nvPr>
            <p:ph sz="quarter" idx="2"/>
          </p:nvPr>
        </p:nvPicPr>
        <p:blipFill>
          <a:blip r:embed="rId4"/>
          <a:srcRect/>
          <a:stretch>
            <a:fillRect/>
          </a:stretch>
        </p:blipFill>
        <p:spPr>
          <a:xfrm>
            <a:off x="533400" y="2133600"/>
            <a:ext cx="4267200" cy="3500438"/>
          </a:xfrm>
          <a:noFill/>
          <a:ln/>
        </p:spPr>
      </p:pic>
      <p:sp>
        <p:nvSpPr>
          <p:cNvPr id="1061890" name="Rectangle 2"/>
          <p:cNvSpPr>
            <a:spLocks noGrp="1" noChangeArrowheads="1"/>
          </p:cNvSpPr>
          <p:nvPr>
            <p:ph type="title" sz="quarter"/>
          </p:nvPr>
        </p:nvSpPr>
        <p:spPr/>
        <p:txBody>
          <a:bodyPr/>
          <a:lstStyle/>
          <a:p>
            <a:r>
              <a:rPr lang="en-US" sz="3200"/>
              <a:t> Not Correlated Data</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AAE88A-B8A8-433B-AB6A-E1816FC7172F}"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BE2BED70-0715-4E56-A298-1C8A29664A53}" type="slidenum">
              <a:rPr lang="en-US"/>
              <a:pPr/>
              <a:t>23</a:t>
            </a:fld>
            <a:endParaRPr lang="en-US"/>
          </a:p>
        </p:txBody>
      </p:sp>
      <p:sp>
        <p:nvSpPr>
          <p:cNvPr id="1051650" name="Rectangle 2050"/>
          <p:cNvSpPr>
            <a:spLocks noGrp="1" noChangeArrowheads="1"/>
          </p:cNvSpPr>
          <p:nvPr>
            <p:ph type="title"/>
          </p:nvPr>
        </p:nvSpPr>
        <p:spPr>
          <a:xfrm>
            <a:off x="228600" y="228600"/>
            <a:ext cx="8915400" cy="762000"/>
          </a:xfrm>
        </p:spPr>
        <p:txBody>
          <a:bodyPr/>
          <a:lstStyle/>
          <a:p>
            <a:r>
              <a:rPr lang="en-US" sz="3200"/>
              <a:t>Graphic Displays of Basic Statistical Descriptions</a:t>
            </a:r>
          </a:p>
        </p:txBody>
      </p:sp>
      <p:sp>
        <p:nvSpPr>
          <p:cNvPr id="1051651" name="Rectangle 2051"/>
          <p:cNvSpPr>
            <a:spLocks noGrp="1" noChangeArrowheads="1"/>
          </p:cNvSpPr>
          <p:nvPr>
            <p:ph type="body" idx="1"/>
          </p:nvPr>
        </p:nvSpPr>
        <p:spPr/>
        <p:txBody>
          <a:bodyPr/>
          <a:lstStyle/>
          <a:p>
            <a:pPr>
              <a:buSzPct val="80000"/>
            </a:pPr>
            <a:r>
              <a:rPr lang="en-US" sz="2400"/>
              <a:t>Histogram: (shown before)</a:t>
            </a:r>
          </a:p>
          <a:p>
            <a:pPr>
              <a:buSzPct val="80000"/>
            </a:pPr>
            <a:r>
              <a:rPr lang="en-US" sz="2400"/>
              <a:t>Boxplot: (covered before)</a:t>
            </a:r>
          </a:p>
          <a:p>
            <a:pPr>
              <a:buSzPct val="80000"/>
            </a:pPr>
            <a:r>
              <a:rPr lang="en-US" sz="2400"/>
              <a:t>Quantile plot:  each value </a:t>
            </a:r>
            <a:r>
              <a:rPr lang="en-US" sz="2400" i="1"/>
              <a:t>x</a:t>
            </a:r>
            <a:r>
              <a:rPr lang="en-US" sz="2400" i="1" baseline="-25000"/>
              <a:t>i</a:t>
            </a:r>
            <a:r>
              <a:rPr lang="en-US" sz="2400" baseline="-25000"/>
              <a:t>  </a:t>
            </a:r>
            <a:r>
              <a:rPr lang="en-US" sz="2400"/>
              <a:t>is paired with </a:t>
            </a:r>
            <a:r>
              <a:rPr lang="en-US" sz="2400" i="1"/>
              <a:t>f</a:t>
            </a:r>
            <a:r>
              <a:rPr lang="en-US" sz="2400" i="1" baseline="-25000"/>
              <a:t>i </a:t>
            </a:r>
            <a:r>
              <a:rPr lang="en-US" sz="2400"/>
              <a:t> indicating that approximately 100 </a:t>
            </a:r>
            <a:r>
              <a:rPr lang="en-US" sz="2400" i="1"/>
              <a:t>f</a:t>
            </a:r>
            <a:r>
              <a:rPr lang="en-US" sz="2400" i="1" baseline="-25000"/>
              <a:t>i </a:t>
            </a:r>
            <a:r>
              <a:rPr lang="en-US" sz="2400"/>
              <a:t>% of data  are </a:t>
            </a:r>
            <a:r>
              <a:rPr lang="en-US" sz="2400">
                <a:sym typeface="Symbol" pitchFamily="18" charset="2"/>
              </a:rPr>
              <a:t></a:t>
            </a:r>
            <a:r>
              <a:rPr lang="en-US" sz="2400"/>
              <a:t> </a:t>
            </a:r>
            <a:r>
              <a:rPr lang="en-US" sz="2400" i="1"/>
              <a:t>x</a:t>
            </a:r>
            <a:r>
              <a:rPr lang="en-US" sz="2400" i="1" baseline="-25000"/>
              <a:t>i</a:t>
            </a:r>
            <a:r>
              <a:rPr lang="en-US" sz="2400" baseline="-25000"/>
              <a:t> </a:t>
            </a:r>
            <a:endParaRPr lang="en-US" sz="2400"/>
          </a:p>
          <a:p>
            <a:pPr>
              <a:buSzPct val="80000"/>
            </a:pPr>
            <a:r>
              <a:rPr lang="en-US" sz="2400"/>
              <a:t>Quantile-quantile (q-q) plot: graphs the quantiles of one univariant distribution against the corresponding quantiles of another</a:t>
            </a:r>
          </a:p>
          <a:p>
            <a:pPr>
              <a:buSzPct val="80000"/>
            </a:pPr>
            <a:r>
              <a:rPr lang="en-US" sz="2400"/>
              <a:t>Scatter plot: each pair of values is a pair of coordinates and plotted as points in the plane</a:t>
            </a:r>
          </a:p>
          <a:p>
            <a:pPr>
              <a:buSzPct val="80000"/>
            </a:pPr>
            <a:r>
              <a:rPr lang="en-US" sz="2400"/>
              <a:t>Loess (local regression) curve: add a smooth curve to a scatter plot to provide better perception of the pattern of dependence</a:t>
            </a:r>
            <a:endParaRPr lang="en-US" sz="2400" i="1"/>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AA302D-7534-4281-AB03-FEF61E70183F}"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6101B6AE-50A0-49DB-98C9-B40DE4933C8E}" type="slidenum">
              <a:rPr lang="en-US"/>
              <a:pPr/>
              <a:t>24</a:t>
            </a:fld>
            <a:endParaRPr lang="en-US"/>
          </a:p>
        </p:txBody>
      </p:sp>
      <p:sp>
        <p:nvSpPr>
          <p:cNvPr id="1036290" name="Rectangle 1026"/>
          <p:cNvSpPr>
            <a:spLocks noGrp="1" noChangeArrowheads="1"/>
          </p:cNvSpPr>
          <p:nvPr>
            <p:ph type="title"/>
          </p:nvPr>
        </p:nvSpPr>
        <p:spPr>
          <a:xfrm>
            <a:off x="762000" y="228600"/>
            <a:ext cx="7467600" cy="914400"/>
          </a:xfrm>
          <a:noFill/>
          <a:ln/>
        </p:spPr>
        <p:txBody>
          <a:bodyPr lIns="92075" tIns="46038" rIns="92075" bIns="46038" anchor="ctr"/>
          <a:lstStyle/>
          <a:p>
            <a:r>
              <a:rPr lang="en-US"/>
              <a:t>Chapter 2: Data Preprocessing</a:t>
            </a:r>
          </a:p>
        </p:txBody>
      </p:sp>
      <p:sp>
        <p:nvSpPr>
          <p:cNvPr id="1036291" name="Rectangle 1027"/>
          <p:cNvSpPr>
            <a:spLocks noGrp="1" noChangeArrowheads="1"/>
          </p:cNvSpPr>
          <p:nvPr>
            <p:ph type="body" idx="1"/>
          </p:nvPr>
        </p:nvSpPr>
        <p:spPr>
          <a:xfrm>
            <a:off x="533400" y="1600200"/>
            <a:ext cx="8229600" cy="4724400"/>
          </a:xfrm>
          <a:noFill/>
          <a:ln/>
        </p:spPr>
        <p:txBody>
          <a:bodyPr lIns="92075" tIns="46038" rIns="92075" bIns="46038"/>
          <a:lstStyle/>
          <a:p>
            <a:pPr>
              <a:lnSpc>
                <a:spcPct val="140000"/>
              </a:lnSpc>
            </a:pPr>
            <a:r>
              <a:rPr lang="en-US"/>
              <a:t>Why preprocess the data?</a:t>
            </a:r>
          </a:p>
          <a:p>
            <a:pPr>
              <a:lnSpc>
                <a:spcPct val="140000"/>
              </a:lnSpc>
            </a:pPr>
            <a:r>
              <a:rPr lang="en-US"/>
              <a:t>Descriptive data summarization</a:t>
            </a:r>
          </a:p>
          <a:p>
            <a:pPr>
              <a:lnSpc>
                <a:spcPct val="140000"/>
              </a:lnSpc>
            </a:pPr>
            <a:r>
              <a:rPr lang="en-US">
                <a:solidFill>
                  <a:schemeClr val="hlink"/>
                </a:solidFill>
              </a:rPr>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t>Summary</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538727-6D67-411E-B5BE-2107F5F113D9}"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DDA50F73-5861-4A9E-B9BD-A61D6F973E12}" type="slidenum">
              <a:rPr lang="en-US"/>
              <a:pPr/>
              <a:t>25</a:t>
            </a:fld>
            <a:endParaRPr lang="en-US"/>
          </a:p>
        </p:txBody>
      </p:sp>
      <p:sp>
        <p:nvSpPr>
          <p:cNvPr id="1028098" name="Rectangle 2"/>
          <p:cNvSpPr>
            <a:spLocks noGrp="1" noChangeArrowheads="1"/>
          </p:cNvSpPr>
          <p:nvPr>
            <p:ph type="title"/>
          </p:nvPr>
        </p:nvSpPr>
        <p:spPr>
          <a:xfrm>
            <a:off x="914400" y="304800"/>
            <a:ext cx="7315200" cy="762000"/>
          </a:xfrm>
          <a:noFill/>
          <a:ln/>
        </p:spPr>
        <p:txBody>
          <a:bodyPr lIns="92075" tIns="46038" rIns="92075" bIns="46038" anchor="ctr"/>
          <a:lstStyle/>
          <a:p>
            <a:r>
              <a:rPr lang="en-US"/>
              <a:t>Data Cleaning</a:t>
            </a:r>
          </a:p>
        </p:txBody>
      </p:sp>
      <p:sp>
        <p:nvSpPr>
          <p:cNvPr id="1028099" name="Rectangle 3"/>
          <p:cNvSpPr>
            <a:spLocks noGrp="1" noChangeArrowheads="1"/>
          </p:cNvSpPr>
          <p:nvPr>
            <p:ph type="body" idx="1"/>
          </p:nvPr>
        </p:nvSpPr>
        <p:spPr>
          <a:xfrm>
            <a:off x="381000" y="1524000"/>
            <a:ext cx="8001000" cy="4800600"/>
          </a:xfrm>
          <a:noFill/>
          <a:ln/>
        </p:spPr>
        <p:txBody>
          <a:bodyPr lIns="92075" tIns="46038" rIns="92075" bIns="46038"/>
          <a:lstStyle/>
          <a:p>
            <a:pPr>
              <a:lnSpc>
                <a:spcPct val="90000"/>
              </a:lnSpc>
            </a:pPr>
            <a:r>
              <a:rPr lang="en-US" sz="2400"/>
              <a:t>Importance</a:t>
            </a:r>
          </a:p>
          <a:p>
            <a:pPr lvl="1">
              <a:lnSpc>
                <a:spcPct val="90000"/>
              </a:lnSpc>
            </a:pPr>
            <a:r>
              <a:rPr lang="en-US" sz="2400"/>
              <a:t>“Data cleaning is one of the three biggest problems in data warehousing”—Ralph Kimball</a:t>
            </a:r>
          </a:p>
          <a:p>
            <a:pPr lvl="1">
              <a:lnSpc>
                <a:spcPct val="90000"/>
              </a:lnSpc>
            </a:pPr>
            <a:r>
              <a:rPr lang="en-US" sz="2400"/>
              <a:t>“Data cleaning is the number one problem in data warehousing”—DCI survey</a:t>
            </a:r>
          </a:p>
          <a:p>
            <a:pPr>
              <a:lnSpc>
                <a:spcPct val="140000"/>
              </a:lnSpc>
            </a:pPr>
            <a:r>
              <a:rPr lang="en-US" sz="2400"/>
              <a:t>Data cleaning tasks</a:t>
            </a:r>
          </a:p>
          <a:p>
            <a:pPr lvl="1">
              <a:lnSpc>
                <a:spcPct val="140000"/>
              </a:lnSpc>
            </a:pPr>
            <a:r>
              <a:rPr lang="en-US" sz="2400"/>
              <a:t>Fill in missing values</a:t>
            </a:r>
          </a:p>
          <a:p>
            <a:pPr lvl="1">
              <a:lnSpc>
                <a:spcPct val="140000"/>
              </a:lnSpc>
            </a:pPr>
            <a:r>
              <a:rPr lang="en-US" sz="2400"/>
              <a:t>Identify outliers and smooth out noisy data </a:t>
            </a:r>
          </a:p>
          <a:p>
            <a:pPr lvl="1">
              <a:lnSpc>
                <a:spcPct val="140000"/>
              </a:lnSpc>
            </a:pPr>
            <a:r>
              <a:rPr lang="en-US" sz="2400"/>
              <a:t>Correct inconsistent data</a:t>
            </a:r>
          </a:p>
          <a:p>
            <a:pPr lvl="1">
              <a:lnSpc>
                <a:spcPct val="140000"/>
              </a:lnSpc>
            </a:pPr>
            <a:r>
              <a:rPr lang="en-US" sz="2400"/>
              <a:t>Resolve redundancy caused by data integration</a:t>
            </a: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547C15-EED2-4D7A-BDD0-4CE0E25FA167}"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16817FCD-DE78-42A3-92C8-7DBCA92AD697}" type="slidenum">
              <a:rPr lang="en-US"/>
              <a:pPr/>
              <a:t>26</a:t>
            </a:fld>
            <a:endParaRPr lang="en-US"/>
          </a:p>
        </p:txBody>
      </p:sp>
      <p:sp>
        <p:nvSpPr>
          <p:cNvPr id="955394" name="Rectangle 2"/>
          <p:cNvSpPr>
            <a:spLocks noGrp="1" noChangeArrowheads="1"/>
          </p:cNvSpPr>
          <p:nvPr>
            <p:ph type="title"/>
          </p:nvPr>
        </p:nvSpPr>
        <p:spPr>
          <a:xfrm>
            <a:off x="1066800" y="304800"/>
            <a:ext cx="6858000" cy="685800"/>
          </a:xfrm>
        </p:spPr>
        <p:txBody>
          <a:bodyPr/>
          <a:lstStyle/>
          <a:p>
            <a:r>
              <a:rPr lang="en-US"/>
              <a:t>Missing Data</a:t>
            </a:r>
          </a:p>
        </p:txBody>
      </p:sp>
      <p:sp>
        <p:nvSpPr>
          <p:cNvPr id="955395" name="Rectangle 3"/>
          <p:cNvSpPr>
            <a:spLocks noGrp="1" noChangeArrowheads="1"/>
          </p:cNvSpPr>
          <p:nvPr>
            <p:ph type="body" idx="1"/>
          </p:nvPr>
        </p:nvSpPr>
        <p:spPr>
          <a:xfrm>
            <a:off x="685800" y="1524000"/>
            <a:ext cx="8001000" cy="5105400"/>
          </a:xfrm>
        </p:spPr>
        <p:txBody>
          <a:bodyPr/>
          <a:lstStyle/>
          <a:p>
            <a:pPr>
              <a:lnSpc>
                <a:spcPct val="120000"/>
              </a:lnSpc>
            </a:pPr>
            <a:r>
              <a:rPr lang="en-US" sz="2000"/>
              <a:t>Data is not always available</a:t>
            </a:r>
          </a:p>
          <a:p>
            <a:pPr lvl="1">
              <a:lnSpc>
                <a:spcPct val="120000"/>
              </a:lnSpc>
            </a:pPr>
            <a:r>
              <a:rPr lang="en-US" sz="2000"/>
              <a:t>E.g., many tuples have no recorded value for several attributes, such as customer income in sales data</a:t>
            </a:r>
          </a:p>
          <a:p>
            <a:pPr>
              <a:lnSpc>
                <a:spcPct val="120000"/>
              </a:lnSpc>
            </a:pPr>
            <a:r>
              <a:rPr lang="en-US" sz="2000"/>
              <a:t>Missing data may be due to </a:t>
            </a:r>
          </a:p>
          <a:p>
            <a:pPr lvl="1">
              <a:lnSpc>
                <a:spcPct val="120000"/>
              </a:lnSpc>
            </a:pPr>
            <a:r>
              <a:rPr lang="en-US" sz="2000"/>
              <a:t>equipment malfunction</a:t>
            </a:r>
          </a:p>
          <a:p>
            <a:pPr lvl="1">
              <a:lnSpc>
                <a:spcPct val="120000"/>
              </a:lnSpc>
            </a:pPr>
            <a:r>
              <a:rPr lang="en-US" sz="2000"/>
              <a:t>inconsistent with other recorded data and thus deleted</a:t>
            </a:r>
          </a:p>
          <a:p>
            <a:pPr lvl="1">
              <a:lnSpc>
                <a:spcPct val="120000"/>
              </a:lnSpc>
            </a:pPr>
            <a:r>
              <a:rPr lang="en-US" sz="2000"/>
              <a:t>data not entered due to misunderstanding</a:t>
            </a:r>
          </a:p>
          <a:p>
            <a:pPr lvl="1">
              <a:lnSpc>
                <a:spcPct val="120000"/>
              </a:lnSpc>
            </a:pPr>
            <a:r>
              <a:rPr lang="en-US" sz="2000"/>
              <a:t>certain data may not be considered important at the time of entry</a:t>
            </a:r>
          </a:p>
          <a:p>
            <a:pPr lvl="1">
              <a:lnSpc>
                <a:spcPct val="120000"/>
              </a:lnSpc>
            </a:pPr>
            <a:r>
              <a:rPr lang="en-US" sz="2000"/>
              <a:t>not register history or changes of the data</a:t>
            </a:r>
          </a:p>
          <a:p>
            <a:pPr>
              <a:lnSpc>
                <a:spcPct val="120000"/>
              </a:lnSpc>
            </a:pPr>
            <a:r>
              <a:rPr lang="en-US" sz="2000"/>
              <a:t>Missing data may need to be inferred.</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FB1187-5961-4C29-A849-59E7F1A289AF}"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D294401B-80F0-4B43-B4A7-AA01547DEDBD}" type="slidenum">
              <a:rPr lang="en-US"/>
              <a:pPr/>
              <a:t>27</a:t>
            </a:fld>
            <a:endParaRPr lang="en-US"/>
          </a:p>
        </p:txBody>
      </p:sp>
      <p:sp>
        <p:nvSpPr>
          <p:cNvPr id="1029122" name="Rectangle 1026"/>
          <p:cNvSpPr>
            <a:spLocks noGrp="1" noChangeArrowheads="1"/>
          </p:cNvSpPr>
          <p:nvPr>
            <p:ph type="title"/>
          </p:nvPr>
        </p:nvSpPr>
        <p:spPr>
          <a:xfrm>
            <a:off x="762000" y="228600"/>
            <a:ext cx="7543800" cy="762000"/>
          </a:xfrm>
        </p:spPr>
        <p:txBody>
          <a:bodyPr/>
          <a:lstStyle/>
          <a:p>
            <a:r>
              <a:rPr lang="en-US"/>
              <a:t>How to Handle Missing Data?</a:t>
            </a:r>
          </a:p>
        </p:txBody>
      </p:sp>
      <p:sp>
        <p:nvSpPr>
          <p:cNvPr id="1029123" name="Rectangle 1027"/>
          <p:cNvSpPr>
            <a:spLocks noGrp="1" noChangeArrowheads="1"/>
          </p:cNvSpPr>
          <p:nvPr>
            <p:ph type="body" idx="1"/>
          </p:nvPr>
        </p:nvSpPr>
        <p:spPr>
          <a:xfrm>
            <a:off x="304800" y="1295400"/>
            <a:ext cx="8305800" cy="5029200"/>
          </a:xfrm>
        </p:spPr>
        <p:txBody>
          <a:bodyPr/>
          <a:lstStyle/>
          <a:p>
            <a:pPr>
              <a:lnSpc>
                <a:spcPct val="140000"/>
              </a:lnSpc>
            </a:pPr>
            <a:r>
              <a:rPr lang="en-US" sz="2000"/>
              <a:t>Ignore the tuple: usually done when class label is missing (assuming the tasks in classification—not effective when the percentage of missing values per attribute varies considerably.</a:t>
            </a:r>
          </a:p>
          <a:p>
            <a:pPr>
              <a:lnSpc>
                <a:spcPct val="140000"/>
              </a:lnSpc>
            </a:pPr>
            <a:r>
              <a:rPr lang="en-US" sz="2000"/>
              <a:t>Fill in the missing value manually: tedious + infeasible?</a:t>
            </a:r>
          </a:p>
          <a:p>
            <a:pPr>
              <a:lnSpc>
                <a:spcPct val="140000"/>
              </a:lnSpc>
            </a:pPr>
            <a:r>
              <a:rPr lang="en-US" sz="2000"/>
              <a:t>Fill in it automatically with</a:t>
            </a:r>
          </a:p>
          <a:p>
            <a:pPr lvl="1">
              <a:lnSpc>
                <a:spcPct val="140000"/>
              </a:lnSpc>
            </a:pPr>
            <a:r>
              <a:rPr lang="en-US" sz="2000"/>
              <a:t>a global constant : e.g., “unknown”, a new class?! </a:t>
            </a:r>
          </a:p>
          <a:p>
            <a:pPr lvl="1">
              <a:lnSpc>
                <a:spcPct val="140000"/>
              </a:lnSpc>
            </a:pPr>
            <a:r>
              <a:rPr lang="en-US" sz="2000"/>
              <a:t>the attribute mean</a:t>
            </a:r>
          </a:p>
          <a:p>
            <a:pPr lvl="1">
              <a:lnSpc>
                <a:spcPct val="140000"/>
              </a:lnSpc>
            </a:pPr>
            <a:r>
              <a:rPr lang="en-US" sz="2000"/>
              <a:t>the attribute mean for all samples belonging to the same class: smarter</a:t>
            </a:r>
          </a:p>
          <a:p>
            <a:pPr lvl="1">
              <a:lnSpc>
                <a:spcPct val="140000"/>
              </a:lnSpc>
            </a:pPr>
            <a:r>
              <a:rPr lang="en-US" sz="2000">
                <a:solidFill>
                  <a:schemeClr val="hlink"/>
                </a:solidFill>
              </a:rPr>
              <a:t>the most probable value: inference-based such as Bayesian formula or decision tree</a:t>
            </a:r>
            <a:endParaRPr lang="en-US" sz="2400">
              <a:solidFill>
                <a:schemeClr val="hlink"/>
              </a:solidFill>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60CB69-DBF2-4747-8BB0-756E43DCA7F5}"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9171324A-5041-4B2E-9FA3-5DA3AAB0A9FC}" type="slidenum">
              <a:rPr lang="en-US"/>
              <a:pPr/>
              <a:t>28</a:t>
            </a:fld>
            <a:endParaRPr lang="en-US"/>
          </a:p>
        </p:txBody>
      </p:sp>
      <p:sp>
        <p:nvSpPr>
          <p:cNvPr id="957442" name="Rectangle 2"/>
          <p:cNvSpPr>
            <a:spLocks noGrp="1" noChangeArrowheads="1"/>
          </p:cNvSpPr>
          <p:nvPr>
            <p:ph type="title"/>
          </p:nvPr>
        </p:nvSpPr>
        <p:spPr>
          <a:xfrm>
            <a:off x="1676400" y="228600"/>
            <a:ext cx="5638800" cy="762000"/>
          </a:xfrm>
        </p:spPr>
        <p:txBody>
          <a:bodyPr/>
          <a:lstStyle/>
          <a:p>
            <a:r>
              <a:rPr lang="en-US"/>
              <a:t>Noisy Data</a:t>
            </a:r>
          </a:p>
        </p:txBody>
      </p:sp>
      <p:sp>
        <p:nvSpPr>
          <p:cNvPr id="957443" name="Rectangle 3"/>
          <p:cNvSpPr>
            <a:spLocks noGrp="1" noChangeArrowheads="1"/>
          </p:cNvSpPr>
          <p:nvPr>
            <p:ph type="body" idx="1"/>
          </p:nvPr>
        </p:nvSpPr>
        <p:spPr>
          <a:xfrm>
            <a:off x="285750" y="1371600"/>
            <a:ext cx="8401050" cy="4953000"/>
          </a:xfrm>
        </p:spPr>
        <p:txBody>
          <a:bodyPr/>
          <a:lstStyle/>
          <a:p>
            <a:r>
              <a:rPr lang="en-US" sz="2400"/>
              <a:t>Noise: random error or variance in a measured variable</a:t>
            </a:r>
          </a:p>
          <a:p>
            <a:r>
              <a:rPr lang="en-US" sz="2400"/>
              <a:t>Incorrect attribute values may due to</a:t>
            </a:r>
          </a:p>
          <a:p>
            <a:pPr lvl="1"/>
            <a:r>
              <a:rPr lang="en-US" sz="2400"/>
              <a:t>faulty data collection instruments</a:t>
            </a:r>
          </a:p>
          <a:p>
            <a:pPr lvl="1"/>
            <a:r>
              <a:rPr lang="en-US" sz="2400"/>
              <a:t>data entry problems</a:t>
            </a:r>
          </a:p>
          <a:p>
            <a:pPr lvl="1"/>
            <a:r>
              <a:rPr lang="en-US" sz="2400"/>
              <a:t>data transmission problems</a:t>
            </a:r>
          </a:p>
          <a:p>
            <a:pPr lvl="1"/>
            <a:r>
              <a:rPr lang="en-US" sz="2400"/>
              <a:t>technology limitation</a:t>
            </a:r>
          </a:p>
          <a:p>
            <a:pPr lvl="1"/>
            <a:r>
              <a:rPr lang="en-US" sz="2400"/>
              <a:t>inconsistency in naming convention </a:t>
            </a:r>
          </a:p>
          <a:p>
            <a:r>
              <a:rPr lang="en-US" sz="2400"/>
              <a:t>Other data problems which requires data cleaning</a:t>
            </a:r>
          </a:p>
          <a:p>
            <a:pPr lvl="1"/>
            <a:r>
              <a:rPr lang="en-US" sz="2400"/>
              <a:t>duplicate records</a:t>
            </a:r>
          </a:p>
          <a:p>
            <a:pPr lvl="1"/>
            <a:r>
              <a:rPr lang="en-US" sz="2400"/>
              <a:t>incomplete data</a:t>
            </a:r>
          </a:p>
          <a:p>
            <a:pPr lvl="1"/>
            <a:r>
              <a:rPr lang="en-US" sz="2400"/>
              <a:t>inconsistent data</a:t>
            </a: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C8066F-93C7-4AD7-A745-F9A1C3913F2E}"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838290B7-0211-469E-ACF7-9F794A45852A}" type="slidenum">
              <a:rPr lang="en-US"/>
              <a:pPr/>
              <a:t>29</a:t>
            </a:fld>
            <a:endParaRPr lang="en-US"/>
          </a:p>
        </p:txBody>
      </p:sp>
      <p:sp>
        <p:nvSpPr>
          <p:cNvPr id="958466" name="Rectangle 2"/>
          <p:cNvSpPr>
            <a:spLocks noGrp="1" noChangeArrowheads="1"/>
          </p:cNvSpPr>
          <p:nvPr>
            <p:ph type="title"/>
          </p:nvPr>
        </p:nvSpPr>
        <p:spPr>
          <a:xfrm>
            <a:off x="762000" y="381000"/>
            <a:ext cx="7640638" cy="609600"/>
          </a:xfrm>
        </p:spPr>
        <p:txBody>
          <a:bodyPr/>
          <a:lstStyle/>
          <a:p>
            <a:r>
              <a:rPr lang="en-US"/>
              <a:t>How to Handle Noisy Data?</a:t>
            </a:r>
          </a:p>
        </p:txBody>
      </p:sp>
      <p:sp>
        <p:nvSpPr>
          <p:cNvPr id="958467" name="Rectangle 3"/>
          <p:cNvSpPr>
            <a:spLocks noGrp="1" noChangeArrowheads="1"/>
          </p:cNvSpPr>
          <p:nvPr>
            <p:ph type="body" idx="1"/>
          </p:nvPr>
        </p:nvSpPr>
        <p:spPr>
          <a:xfrm>
            <a:off x="304800" y="1371600"/>
            <a:ext cx="8401050" cy="5029200"/>
          </a:xfrm>
        </p:spPr>
        <p:txBody>
          <a:bodyPr/>
          <a:lstStyle/>
          <a:p>
            <a:r>
              <a:rPr lang="en-US" sz="2400">
                <a:solidFill>
                  <a:schemeClr val="folHlink"/>
                </a:solidFill>
              </a:rPr>
              <a:t>Binning</a:t>
            </a:r>
          </a:p>
          <a:p>
            <a:pPr lvl="1"/>
            <a:r>
              <a:rPr lang="en-US" sz="2400"/>
              <a:t>first sort data and partition into (equal-frequency) bins</a:t>
            </a:r>
          </a:p>
          <a:p>
            <a:pPr lvl="1"/>
            <a:r>
              <a:rPr lang="en-US" sz="2400"/>
              <a:t>then one can </a:t>
            </a:r>
            <a:r>
              <a:rPr lang="en-US" sz="2400">
                <a:solidFill>
                  <a:schemeClr val="hlink"/>
                </a:solidFill>
              </a:rPr>
              <a:t>smooth by bin means,  smooth by bin median, smooth by bin boundaries</a:t>
            </a:r>
            <a:r>
              <a:rPr lang="en-US" sz="2400"/>
              <a:t>, etc.</a:t>
            </a:r>
          </a:p>
          <a:p>
            <a:r>
              <a:rPr lang="en-US" sz="2400">
                <a:solidFill>
                  <a:schemeClr val="folHlink"/>
                </a:solidFill>
              </a:rPr>
              <a:t>Regression</a:t>
            </a:r>
          </a:p>
          <a:p>
            <a:pPr lvl="1"/>
            <a:r>
              <a:rPr lang="en-US" sz="2400"/>
              <a:t>smooth by fitting the data into regression functions</a:t>
            </a:r>
          </a:p>
          <a:p>
            <a:r>
              <a:rPr lang="en-US" sz="2400">
                <a:solidFill>
                  <a:schemeClr val="folHlink"/>
                </a:solidFill>
              </a:rPr>
              <a:t>Clustering</a:t>
            </a:r>
          </a:p>
          <a:p>
            <a:pPr lvl="1"/>
            <a:r>
              <a:rPr lang="en-US" sz="2400"/>
              <a:t>detect and remove outliers</a:t>
            </a:r>
          </a:p>
          <a:p>
            <a:r>
              <a:rPr lang="en-US" sz="2400">
                <a:solidFill>
                  <a:schemeClr val="folHlink"/>
                </a:solidFill>
              </a:rPr>
              <a:t>Combined computer and human inspection</a:t>
            </a:r>
          </a:p>
          <a:p>
            <a:pPr lvl="1"/>
            <a:r>
              <a:rPr lang="en-US" sz="2400"/>
              <a:t>detect suspicious values and check by human (e.g., deal with possible outliers)</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4DD265-79F0-41E5-9B41-19454619F0D0}"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4F8DD3FD-1FB8-4D4F-BC46-DB57BB08E1AE}" type="slidenum">
              <a:rPr lang="en-US"/>
              <a:pPr/>
              <a:t>3</a:t>
            </a:fld>
            <a:endParaRPr lang="en-US"/>
          </a:p>
        </p:txBody>
      </p:sp>
      <p:sp>
        <p:nvSpPr>
          <p:cNvPr id="1026050" name="Rectangle 2"/>
          <p:cNvSpPr>
            <a:spLocks noGrp="1" noChangeArrowheads="1"/>
          </p:cNvSpPr>
          <p:nvPr>
            <p:ph type="title"/>
          </p:nvPr>
        </p:nvSpPr>
        <p:spPr>
          <a:xfrm>
            <a:off x="381000" y="381000"/>
            <a:ext cx="8402638" cy="609600"/>
          </a:xfrm>
        </p:spPr>
        <p:txBody>
          <a:bodyPr/>
          <a:lstStyle/>
          <a:p>
            <a:r>
              <a:rPr lang="en-US"/>
              <a:t>Why Is Data Dirty?</a:t>
            </a:r>
          </a:p>
        </p:txBody>
      </p:sp>
      <p:sp>
        <p:nvSpPr>
          <p:cNvPr id="1026051" name="Rectangle 3"/>
          <p:cNvSpPr>
            <a:spLocks noGrp="1" noChangeArrowheads="1"/>
          </p:cNvSpPr>
          <p:nvPr>
            <p:ph type="body" idx="1"/>
          </p:nvPr>
        </p:nvSpPr>
        <p:spPr>
          <a:xfrm>
            <a:off x="381000" y="1371600"/>
            <a:ext cx="8382000" cy="5105400"/>
          </a:xfrm>
        </p:spPr>
        <p:txBody>
          <a:bodyPr/>
          <a:lstStyle/>
          <a:p>
            <a:r>
              <a:rPr lang="en-US" sz="2400"/>
              <a:t>Incomplete data may come from</a:t>
            </a:r>
          </a:p>
          <a:p>
            <a:pPr lvl="1"/>
            <a:r>
              <a:rPr lang="en-US" sz="2000"/>
              <a:t>“Not applicable” data value when collected</a:t>
            </a:r>
          </a:p>
          <a:p>
            <a:pPr lvl="1"/>
            <a:r>
              <a:rPr lang="en-US" sz="2000"/>
              <a:t>Different considerations between the time when the data was collected and when it is analyzed.</a:t>
            </a:r>
          </a:p>
          <a:p>
            <a:pPr lvl="1"/>
            <a:r>
              <a:rPr lang="en-US" sz="2000"/>
              <a:t>Human/hardware/software problems</a:t>
            </a:r>
          </a:p>
          <a:p>
            <a:r>
              <a:rPr lang="en-US" sz="2400"/>
              <a:t>Noisy data (incorrect values) may come from</a:t>
            </a:r>
          </a:p>
          <a:p>
            <a:pPr lvl="1"/>
            <a:r>
              <a:rPr lang="en-US" sz="2000"/>
              <a:t>Faulty data collection instruments</a:t>
            </a:r>
          </a:p>
          <a:p>
            <a:pPr lvl="1"/>
            <a:r>
              <a:rPr lang="en-US" sz="2000"/>
              <a:t>Human or computer error at data entry</a:t>
            </a:r>
          </a:p>
          <a:p>
            <a:pPr lvl="1"/>
            <a:r>
              <a:rPr lang="en-US" sz="2000"/>
              <a:t>Errors in data transmission</a:t>
            </a:r>
          </a:p>
          <a:p>
            <a:r>
              <a:rPr lang="en-US" sz="2400"/>
              <a:t>Inconsistent data may come from</a:t>
            </a:r>
          </a:p>
          <a:p>
            <a:pPr lvl="1"/>
            <a:r>
              <a:rPr lang="en-US" sz="2000"/>
              <a:t>Different data sources</a:t>
            </a:r>
          </a:p>
          <a:p>
            <a:pPr lvl="1"/>
            <a:r>
              <a:rPr lang="en-US" sz="2000"/>
              <a:t>Functional dependency violation (e.g., modify some linked data)</a:t>
            </a:r>
          </a:p>
          <a:p>
            <a:r>
              <a:rPr lang="en-US" sz="2400"/>
              <a:t>Duplicate records also need data cleaning</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932EB1-218B-42B4-A3B7-160EC7686AE0}"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300F2215-47AD-4649-95F0-2201F21068A2}" type="slidenum">
              <a:rPr lang="en-US"/>
              <a:pPr/>
              <a:t>30</a:t>
            </a:fld>
            <a:endParaRPr lang="en-US"/>
          </a:p>
        </p:txBody>
      </p:sp>
      <p:sp>
        <p:nvSpPr>
          <p:cNvPr id="1018882" name="Rectangle 1026"/>
          <p:cNvSpPr>
            <a:spLocks noGrp="1" noChangeArrowheads="1"/>
          </p:cNvSpPr>
          <p:nvPr>
            <p:ph type="title"/>
          </p:nvPr>
        </p:nvSpPr>
        <p:spPr/>
        <p:txBody>
          <a:bodyPr/>
          <a:lstStyle/>
          <a:p>
            <a:r>
              <a:rPr lang="en-US" sz="3200"/>
              <a:t>Simple Discretization Methods: Binning</a:t>
            </a:r>
            <a:endParaRPr lang="en-US"/>
          </a:p>
        </p:txBody>
      </p:sp>
      <p:sp>
        <p:nvSpPr>
          <p:cNvPr id="1018883" name="Rectangle 1027"/>
          <p:cNvSpPr>
            <a:spLocks noGrp="1" noChangeArrowheads="1"/>
          </p:cNvSpPr>
          <p:nvPr>
            <p:ph type="body" idx="1"/>
          </p:nvPr>
        </p:nvSpPr>
        <p:spPr>
          <a:xfrm>
            <a:off x="304800" y="1295400"/>
            <a:ext cx="8458200" cy="5181600"/>
          </a:xfrm>
        </p:spPr>
        <p:txBody>
          <a:bodyPr/>
          <a:lstStyle/>
          <a:p>
            <a:pPr>
              <a:lnSpc>
                <a:spcPct val="150000"/>
              </a:lnSpc>
            </a:pPr>
            <a:r>
              <a:rPr lang="en-US" sz="2000">
                <a:solidFill>
                  <a:schemeClr val="hlink"/>
                </a:solidFill>
              </a:rPr>
              <a:t>Equal-width</a:t>
            </a:r>
            <a:r>
              <a:rPr lang="en-US" sz="2000"/>
              <a:t> (distance) partitioning</a:t>
            </a:r>
          </a:p>
          <a:p>
            <a:pPr lvl="1">
              <a:lnSpc>
                <a:spcPct val="150000"/>
              </a:lnSpc>
              <a:spcBef>
                <a:spcPct val="0"/>
              </a:spcBef>
            </a:pPr>
            <a:r>
              <a:rPr lang="en-US" sz="2000"/>
              <a:t>Divides the range into </a:t>
            </a:r>
            <a:r>
              <a:rPr lang="en-US" sz="2000" i="1"/>
              <a:t>N</a:t>
            </a:r>
            <a:r>
              <a:rPr lang="en-US" sz="2000"/>
              <a:t> intervals of equal size: </a:t>
            </a:r>
            <a:r>
              <a:rPr lang="en-US" sz="2000">
                <a:solidFill>
                  <a:srgbClr val="39513E"/>
                </a:solidFill>
              </a:rPr>
              <a:t>uniform grid</a:t>
            </a:r>
            <a:endParaRPr lang="en-US" sz="2000">
              <a:solidFill>
                <a:schemeClr val="hlink"/>
              </a:solidFill>
            </a:endParaRPr>
          </a:p>
          <a:p>
            <a:pPr lvl="1">
              <a:lnSpc>
                <a:spcPct val="150000"/>
              </a:lnSpc>
              <a:spcBef>
                <a:spcPct val="0"/>
              </a:spcBef>
            </a:pPr>
            <a:r>
              <a:rPr lang="en-US" sz="2000"/>
              <a:t>if </a:t>
            </a:r>
            <a:r>
              <a:rPr lang="en-US" sz="2000" i="1"/>
              <a:t>A</a:t>
            </a:r>
            <a:r>
              <a:rPr lang="en-US" sz="2000"/>
              <a:t> and </a:t>
            </a:r>
            <a:r>
              <a:rPr lang="en-US" sz="2000" i="1"/>
              <a:t>B</a:t>
            </a:r>
            <a:r>
              <a:rPr lang="en-US" sz="2000"/>
              <a:t> are the lowest and highest values of the attribute, the width of intervals will be: </a:t>
            </a:r>
            <a:r>
              <a:rPr lang="en-US" sz="2000" i="1"/>
              <a:t>W </a:t>
            </a:r>
            <a:r>
              <a:rPr lang="en-US" sz="2000"/>
              <a:t>= (</a:t>
            </a:r>
            <a:r>
              <a:rPr lang="en-US" sz="2000" i="1"/>
              <a:t>B </a:t>
            </a:r>
            <a:r>
              <a:rPr lang="en-US" sz="2000"/>
              <a:t>–</a:t>
            </a:r>
            <a:r>
              <a:rPr lang="en-US" sz="2000" i="1"/>
              <a:t>A</a:t>
            </a:r>
            <a:r>
              <a:rPr lang="en-US" sz="2000"/>
              <a:t>)/</a:t>
            </a:r>
            <a:r>
              <a:rPr lang="en-US" sz="2000" i="1"/>
              <a:t>N.</a:t>
            </a:r>
            <a:endParaRPr lang="en-US" sz="2000"/>
          </a:p>
          <a:p>
            <a:pPr lvl="1">
              <a:lnSpc>
                <a:spcPct val="150000"/>
              </a:lnSpc>
              <a:spcBef>
                <a:spcPct val="0"/>
              </a:spcBef>
            </a:pPr>
            <a:r>
              <a:rPr lang="en-US" sz="2000"/>
              <a:t>The most straightforward, but outliers may dominate presentation</a:t>
            </a:r>
          </a:p>
          <a:p>
            <a:pPr lvl="1">
              <a:lnSpc>
                <a:spcPct val="150000"/>
              </a:lnSpc>
              <a:spcBef>
                <a:spcPct val="0"/>
              </a:spcBef>
            </a:pPr>
            <a:r>
              <a:rPr lang="en-US" sz="2000"/>
              <a:t>Skewed data is not handled well</a:t>
            </a:r>
            <a:endParaRPr lang="en-US" sz="2000" i="1"/>
          </a:p>
          <a:p>
            <a:pPr>
              <a:lnSpc>
                <a:spcPct val="150000"/>
              </a:lnSpc>
            </a:pPr>
            <a:r>
              <a:rPr lang="en-US" sz="2000">
                <a:solidFill>
                  <a:schemeClr val="hlink"/>
                </a:solidFill>
              </a:rPr>
              <a:t>Equal-depth</a:t>
            </a:r>
            <a:r>
              <a:rPr lang="en-US" sz="2000"/>
              <a:t> (frequency) partitioning</a:t>
            </a:r>
          </a:p>
          <a:p>
            <a:pPr lvl="1">
              <a:lnSpc>
                <a:spcPct val="150000"/>
              </a:lnSpc>
              <a:spcBef>
                <a:spcPct val="0"/>
              </a:spcBef>
            </a:pPr>
            <a:r>
              <a:rPr lang="en-US" sz="2000"/>
              <a:t>Divides the range into </a:t>
            </a:r>
            <a:r>
              <a:rPr lang="en-US" sz="2000" i="1"/>
              <a:t>N</a:t>
            </a:r>
            <a:r>
              <a:rPr lang="en-US" sz="2000"/>
              <a:t> intervals, each containing approximately same number of samples</a:t>
            </a:r>
          </a:p>
          <a:p>
            <a:pPr lvl="1">
              <a:lnSpc>
                <a:spcPct val="150000"/>
              </a:lnSpc>
              <a:spcBef>
                <a:spcPct val="0"/>
              </a:spcBef>
            </a:pPr>
            <a:r>
              <a:rPr lang="en-US" sz="2000"/>
              <a:t>Good data scaling</a:t>
            </a:r>
          </a:p>
          <a:p>
            <a:pPr lvl="1">
              <a:lnSpc>
                <a:spcPct val="150000"/>
              </a:lnSpc>
              <a:spcBef>
                <a:spcPct val="0"/>
              </a:spcBef>
            </a:pPr>
            <a:r>
              <a:rPr lang="en-US" sz="2000"/>
              <a:t>Managing categorical attributes can be tricky</a:t>
            </a: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6DD3E3-462C-42EF-B914-0178D594AB2B}"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17FB5642-8CA6-47E5-AA56-63C44615845E}" type="slidenum">
              <a:rPr lang="en-US"/>
              <a:pPr/>
              <a:t>31</a:t>
            </a:fld>
            <a:endParaRPr lang="en-US"/>
          </a:p>
        </p:txBody>
      </p:sp>
      <p:sp>
        <p:nvSpPr>
          <p:cNvPr id="959490" name="Rectangle 2"/>
          <p:cNvSpPr>
            <a:spLocks noGrp="1" noChangeArrowheads="1"/>
          </p:cNvSpPr>
          <p:nvPr>
            <p:ph type="title"/>
          </p:nvPr>
        </p:nvSpPr>
        <p:spPr/>
        <p:txBody>
          <a:bodyPr/>
          <a:lstStyle/>
          <a:p>
            <a:r>
              <a:rPr lang="en-US"/>
              <a:t>Binning Methods for Data Smoothing</a:t>
            </a:r>
          </a:p>
        </p:txBody>
      </p:sp>
      <p:sp>
        <p:nvSpPr>
          <p:cNvPr id="959491" name="Rectangle 3"/>
          <p:cNvSpPr>
            <a:spLocks noGrp="1" noChangeArrowheads="1"/>
          </p:cNvSpPr>
          <p:nvPr>
            <p:ph type="body" idx="1"/>
          </p:nvPr>
        </p:nvSpPr>
        <p:spPr>
          <a:xfrm>
            <a:off x="457200" y="1371600"/>
            <a:ext cx="8077200" cy="5029200"/>
          </a:xfrm>
        </p:spPr>
        <p:txBody>
          <a:bodyPr/>
          <a:lstStyle/>
          <a:p>
            <a:pPr>
              <a:buFont typeface="Wingdings" pitchFamily="2" charset="2"/>
              <a:buChar char="q"/>
            </a:pPr>
            <a:r>
              <a:rPr lang="en-US" sz="2000"/>
              <a:t>Sorted data for price (in dollars): 4, 8, 9, 15, 21, 21, 24, 25, 26, 28, 29, 34</a:t>
            </a:r>
          </a:p>
          <a:p>
            <a:pPr>
              <a:buFontTx/>
              <a:buNone/>
            </a:pPr>
            <a:r>
              <a:rPr lang="en-US" sz="2000"/>
              <a:t>*  Partition into equal-frequency (equi-depth) bins:</a:t>
            </a:r>
          </a:p>
          <a:p>
            <a:pPr>
              <a:buFontTx/>
              <a:buNone/>
            </a:pPr>
            <a:r>
              <a:rPr lang="en-US" sz="2000"/>
              <a:t>      - Bin 1: 4, 8, 9, 15</a:t>
            </a:r>
          </a:p>
          <a:p>
            <a:pPr>
              <a:buFontTx/>
              <a:buNone/>
            </a:pPr>
            <a:r>
              <a:rPr lang="en-US" sz="2000"/>
              <a:t>      - Bin 2: 21, 21, 24, 25</a:t>
            </a:r>
          </a:p>
          <a:p>
            <a:pPr>
              <a:buFontTx/>
              <a:buNone/>
            </a:pPr>
            <a:r>
              <a:rPr lang="en-US" sz="2000"/>
              <a:t>      - Bin 3: 26, 28, 29, 34</a:t>
            </a:r>
          </a:p>
          <a:p>
            <a:pPr>
              <a:buFontTx/>
              <a:buNone/>
            </a:pPr>
            <a:r>
              <a:rPr lang="en-US" sz="2000"/>
              <a:t>*  Smoothing by bin means:</a:t>
            </a:r>
          </a:p>
          <a:p>
            <a:pPr>
              <a:buFontTx/>
              <a:buNone/>
            </a:pPr>
            <a:r>
              <a:rPr lang="en-US" sz="2000"/>
              <a:t>      - Bin 1: 9, 9, 9, 9</a:t>
            </a:r>
          </a:p>
          <a:p>
            <a:pPr>
              <a:buFontTx/>
              <a:buNone/>
            </a:pPr>
            <a:r>
              <a:rPr lang="en-US" sz="2000"/>
              <a:t>      - Bin 2: 23, 23, 23, 23</a:t>
            </a:r>
          </a:p>
          <a:p>
            <a:pPr>
              <a:buFontTx/>
              <a:buNone/>
            </a:pPr>
            <a:r>
              <a:rPr lang="en-US" sz="2000"/>
              <a:t>      - Bin 3: 29, 29, 29, 29</a:t>
            </a:r>
          </a:p>
          <a:p>
            <a:pPr>
              <a:buFontTx/>
              <a:buNone/>
            </a:pPr>
            <a:r>
              <a:rPr lang="en-US" sz="2000"/>
              <a:t>*  Smoothing by bin boundaries:</a:t>
            </a:r>
          </a:p>
          <a:p>
            <a:pPr>
              <a:buFontTx/>
              <a:buNone/>
            </a:pPr>
            <a:r>
              <a:rPr lang="en-US" sz="2000"/>
              <a:t>      - Bin 1: 4, 4, 4, 15</a:t>
            </a:r>
          </a:p>
          <a:p>
            <a:pPr>
              <a:buFontTx/>
              <a:buNone/>
            </a:pPr>
            <a:r>
              <a:rPr lang="en-US" sz="2000"/>
              <a:t>      - Bin 2: 21, 21, 25, 25</a:t>
            </a:r>
          </a:p>
          <a:p>
            <a:pPr>
              <a:buFontTx/>
              <a:buNone/>
            </a:pPr>
            <a:r>
              <a:rPr lang="en-US" sz="2000"/>
              <a:t>      - Bin 3: 26, 26, 26, 34</a:t>
            </a: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2"/>
          <p:cNvSpPr>
            <a:spLocks noGrp="1"/>
          </p:cNvSpPr>
          <p:nvPr>
            <p:ph type="dt" sz="half" idx="10"/>
          </p:nvPr>
        </p:nvSpPr>
        <p:spPr/>
        <p:txBody>
          <a:bodyPr/>
          <a:lstStyle/>
          <a:p>
            <a:fld id="{C328F0B8-F3D2-4722-AF7D-AA4107B7A522}" type="datetime4">
              <a:rPr lang="en-US"/>
              <a:pPr/>
              <a:t>January 11, 2018</a:t>
            </a:fld>
            <a:endParaRPr lang="en-US"/>
          </a:p>
        </p:txBody>
      </p:sp>
      <p:sp>
        <p:nvSpPr>
          <p:cNvPr id="29" name="Footer Placeholder 3"/>
          <p:cNvSpPr>
            <a:spLocks noGrp="1"/>
          </p:cNvSpPr>
          <p:nvPr>
            <p:ph type="ftr" sz="quarter" idx="11"/>
          </p:nvPr>
        </p:nvSpPr>
        <p:spPr/>
        <p:txBody>
          <a:bodyPr/>
          <a:lstStyle/>
          <a:p>
            <a:r>
              <a:rPr lang="en-US"/>
              <a:t>Data Mining: Concepts and Techniques</a:t>
            </a:r>
          </a:p>
        </p:txBody>
      </p:sp>
      <p:sp>
        <p:nvSpPr>
          <p:cNvPr id="30" name="Slide Number Placeholder 4"/>
          <p:cNvSpPr>
            <a:spLocks noGrp="1"/>
          </p:cNvSpPr>
          <p:nvPr>
            <p:ph type="sldNum" sz="quarter" idx="12"/>
          </p:nvPr>
        </p:nvSpPr>
        <p:spPr/>
        <p:txBody>
          <a:bodyPr/>
          <a:lstStyle/>
          <a:p>
            <a:fld id="{0863CBA6-C993-4321-950E-E7C334CC0471}" type="slidenum">
              <a:rPr lang="en-US"/>
              <a:pPr/>
              <a:t>32</a:t>
            </a:fld>
            <a:endParaRPr lang="en-US"/>
          </a:p>
        </p:txBody>
      </p:sp>
      <p:sp>
        <p:nvSpPr>
          <p:cNvPr id="961538" name="Rectangle 2"/>
          <p:cNvSpPr>
            <a:spLocks noGrp="1" noChangeArrowheads="1"/>
          </p:cNvSpPr>
          <p:nvPr>
            <p:ph type="title"/>
          </p:nvPr>
        </p:nvSpPr>
        <p:spPr>
          <a:xfrm>
            <a:off x="914400" y="381000"/>
            <a:ext cx="6400800" cy="609600"/>
          </a:xfrm>
        </p:spPr>
        <p:txBody>
          <a:bodyPr/>
          <a:lstStyle/>
          <a:p>
            <a:r>
              <a:rPr lang="en-US"/>
              <a:t>Regression</a:t>
            </a:r>
          </a:p>
        </p:txBody>
      </p:sp>
      <p:sp>
        <p:nvSpPr>
          <p:cNvPr id="961539" name="Line 3"/>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ffectLst/>
        </p:spPr>
        <p:txBody>
          <a:bodyPr/>
          <a:lstStyle/>
          <a:p>
            <a:endParaRPr lang="en-US"/>
          </a:p>
        </p:txBody>
      </p:sp>
      <p:sp>
        <p:nvSpPr>
          <p:cNvPr id="961540" name="Line 4"/>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ffectLst/>
        </p:spPr>
        <p:txBody>
          <a:bodyPr/>
          <a:lstStyle/>
          <a:p>
            <a:endParaRPr lang="en-US"/>
          </a:p>
        </p:txBody>
      </p:sp>
      <p:sp>
        <p:nvSpPr>
          <p:cNvPr id="961541" name="Oval 5"/>
          <p:cNvSpPr>
            <a:spLocks noChangeArrowheads="1"/>
          </p:cNvSpPr>
          <p:nvPr/>
        </p:nvSpPr>
        <p:spPr bwMode="auto">
          <a:xfrm flipV="1">
            <a:off x="5942013" y="3303588"/>
            <a:ext cx="42862"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2" name="Oval 6"/>
          <p:cNvSpPr>
            <a:spLocks noChangeArrowheads="1"/>
          </p:cNvSpPr>
          <p:nvPr/>
        </p:nvSpPr>
        <p:spPr bwMode="auto">
          <a:xfrm flipV="1">
            <a:off x="5524500" y="3408363"/>
            <a:ext cx="42863"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3" name="Oval 7"/>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4" name="Oval 8"/>
          <p:cNvSpPr>
            <a:spLocks noChangeArrowheads="1"/>
          </p:cNvSpPr>
          <p:nvPr/>
        </p:nvSpPr>
        <p:spPr bwMode="auto">
          <a:xfrm flipV="1">
            <a:off x="5175250" y="3876675"/>
            <a:ext cx="42863" cy="4286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5" name="Oval 9"/>
          <p:cNvSpPr>
            <a:spLocks noChangeArrowheads="1"/>
          </p:cNvSpPr>
          <p:nvPr/>
        </p:nvSpPr>
        <p:spPr bwMode="auto">
          <a:xfrm flipV="1">
            <a:off x="6046788" y="2951163"/>
            <a:ext cx="42862"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6" name="Oval 10"/>
          <p:cNvSpPr>
            <a:spLocks noChangeArrowheads="1"/>
          </p:cNvSpPr>
          <p:nvPr/>
        </p:nvSpPr>
        <p:spPr bwMode="auto">
          <a:xfrm flipV="1">
            <a:off x="6248400" y="2678113"/>
            <a:ext cx="42863"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7" name="Oval 11"/>
          <p:cNvSpPr>
            <a:spLocks noChangeArrowheads="1"/>
          </p:cNvSpPr>
          <p:nvPr/>
        </p:nvSpPr>
        <p:spPr bwMode="auto">
          <a:xfrm flipV="1">
            <a:off x="4816475" y="3973513"/>
            <a:ext cx="42863"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8" name="Oval 12"/>
          <p:cNvSpPr>
            <a:spLocks noChangeArrowheads="1"/>
          </p:cNvSpPr>
          <p:nvPr/>
        </p:nvSpPr>
        <p:spPr bwMode="auto">
          <a:xfrm flipV="1">
            <a:off x="6569075" y="2673350"/>
            <a:ext cx="42863" cy="4286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9" name="Oval 13"/>
          <p:cNvSpPr>
            <a:spLocks noChangeArrowheads="1"/>
          </p:cNvSpPr>
          <p:nvPr/>
        </p:nvSpPr>
        <p:spPr bwMode="auto">
          <a:xfrm flipV="1">
            <a:off x="6589713" y="2433638"/>
            <a:ext cx="42862"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50" name="Oval 14"/>
          <p:cNvSpPr>
            <a:spLocks noChangeArrowheads="1"/>
          </p:cNvSpPr>
          <p:nvPr/>
        </p:nvSpPr>
        <p:spPr bwMode="auto">
          <a:xfrm flipV="1">
            <a:off x="7004050" y="2406650"/>
            <a:ext cx="42863" cy="4286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51" name="Oval 15"/>
          <p:cNvSpPr>
            <a:spLocks noChangeArrowheads="1"/>
          </p:cNvSpPr>
          <p:nvPr/>
        </p:nvSpPr>
        <p:spPr bwMode="auto">
          <a:xfrm flipV="1">
            <a:off x="4772025" y="4240213"/>
            <a:ext cx="42863"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52" name="Oval 16"/>
          <p:cNvSpPr>
            <a:spLocks noChangeArrowheads="1"/>
          </p:cNvSpPr>
          <p:nvPr/>
        </p:nvSpPr>
        <p:spPr bwMode="auto">
          <a:xfrm flipV="1">
            <a:off x="6983413" y="2155825"/>
            <a:ext cx="42862" cy="4286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53" name="Oval 17"/>
          <p:cNvSpPr>
            <a:spLocks noChangeArrowheads="1"/>
          </p:cNvSpPr>
          <p:nvPr/>
        </p:nvSpPr>
        <p:spPr bwMode="auto">
          <a:xfrm flipV="1">
            <a:off x="7313613" y="2030413"/>
            <a:ext cx="42862"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54" name="Line 18"/>
          <p:cNvSpPr>
            <a:spLocks noChangeShapeType="1"/>
          </p:cNvSpPr>
          <p:nvPr/>
        </p:nvSpPr>
        <p:spPr bwMode="auto">
          <a:xfrm flipV="1">
            <a:off x="4538663" y="1943100"/>
            <a:ext cx="2906712" cy="2270125"/>
          </a:xfrm>
          <a:prstGeom prst="line">
            <a:avLst/>
          </a:prstGeom>
          <a:noFill/>
          <a:ln w="9525">
            <a:solidFill>
              <a:schemeClr val="tx2"/>
            </a:solidFill>
            <a:round/>
            <a:headEnd/>
            <a:tailEnd/>
          </a:ln>
          <a:effectLst/>
        </p:spPr>
        <p:txBody>
          <a:bodyPr/>
          <a:lstStyle/>
          <a:p>
            <a:endParaRPr lang="en-US"/>
          </a:p>
        </p:txBody>
      </p:sp>
      <p:sp>
        <p:nvSpPr>
          <p:cNvPr id="961555" name="Text Box 19"/>
          <p:cNvSpPr txBox="1">
            <a:spLocks noChangeArrowheads="1"/>
          </p:cNvSpPr>
          <p:nvPr/>
        </p:nvSpPr>
        <p:spPr bwMode="auto">
          <a:xfrm>
            <a:off x="8104188" y="4379913"/>
            <a:ext cx="3365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a:t>
            </a:r>
          </a:p>
        </p:txBody>
      </p:sp>
      <p:sp>
        <p:nvSpPr>
          <p:cNvPr id="961556" name="Text Box 20"/>
          <p:cNvSpPr txBox="1">
            <a:spLocks noChangeArrowheads="1"/>
          </p:cNvSpPr>
          <p:nvPr/>
        </p:nvSpPr>
        <p:spPr bwMode="auto">
          <a:xfrm>
            <a:off x="4757738" y="1455738"/>
            <a:ext cx="3365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y</a:t>
            </a:r>
          </a:p>
        </p:txBody>
      </p:sp>
      <p:sp>
        <p:nvSpPr>
          <p:cNvPr id="961557" name="Text Box 21"/>
          <p:cNvSpPr txBox="1">
            <a:spLocks noChangeArrowheads="1"/>
          </p:cNvSpPr>
          <p:nvPr/>
        </p:nvSpPr>
        <p:spPr bwMode="auto">
          <a:xfrm>
            <a:off x="6324600" y="3219450"/>
            <a:ext cx="12890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y = x + 1</a:t>
            </a:r>
          </a:p>
        </p:txBody>
      </p:sp>
      <p:sp>
        <p:nvSpPr>
          <p:cNvPr id="961558" name="Line 22"/>
          <p:cNvSpPr>
            <a:spLocks noChangeShapeType="1"/>
          </p:cNvSpPr>
          <p:nvPr/>
        </p:nvSpPr>
        <p:spPr bwMode="auto">
          <a:xfrm>
            <a:off x="5372100" y="2498725"/>
            <a:ext cx="0" cy="1909763"/>
          </a:xfrm>
          <a:prstGeom prst="line">
            <a:avLst/>
          </a:prstGeom>
          <a:noFill/>
          <a:ln w="9525">
            <a:solidFill>
              <a:srgbClr val="006666"/>
            </a:solidFill>
            <a:prstDash val="dash"/>
            <a:round/>
            <a:headEnd/>
            <a:tailEnd/>
          </a:ln>
          <a:effectLst/>
        </p:spPr>
        <p:txBody>
          <a:bodyPr/>
          <a:lstStyle/>
          <a:p>
            <a:endParaRPr lang="en-US"/>
          </a:p>
        </p:txBody>
      </p:sp>
      <p:sp>
        <p:nvSpPr>
          <p:cNvPr id="961559" name="Line 23"/>
          <p:cNvSpPr>
            <a:spLocks noChangeShapeType="1"/>
          </p:cNvSpPr>
          <p:nvPr/>
        </p:nvSpPr>
        <p:spPr bwMode="auto">
          <a:xfrm flipH="1">
            <a:off x="4556125" y="2514600"/>
            <a:ext cx="800100" cy="0"/>
          </a:xfrm>
          <a:prstGeom prst="line">
            <a:avLst/>
          </a:prstGeom>
          <a:noFill/>
          <a:ln w="9525">
            <a:solidFill>
              <a:srgbClr val="006666"/>
            </a:solidFill>
            <a:prstDash val="dash"/>
            <a:round/>
            <a:headEnd/>
            <a:tailEnd/>
          </a:ln>
          <a:effectLst/>
        </p:spPr>
        <p:txBody>
          <a:bodyPr/>
          <a:lstStyle/>
          <a:p>
            <a:endParaRPr lang="en-US"/>
          </a:p>
        </p:txBody>
      </p:sp>
      <p:sp>
        <p:nvSpPr>
          <p:cNvPr id="961560" name="Line 24"/>
          <p:cNvSpPr>
            <a:spLocks noChangeShapeType="1"/>
          </p:cNvSpPr>
          <p:nvPr/>
        </p:nvSpPr>
        <p:spPr bwMode="auto">
          <a:xfrm flipH="1">
            <a:off x="4540250" y="3525838"/>
            <a:ext cx="815975" cy="0"/>
          </a:xfrm>
          <a:prstGeom prst="line">
            <a:avLst/>
          </a:prstGeom>
          <a:noFill/>
          <a:ln w="9525">
            <a:solidFill>
              <a:srgbClr val="006666"/>
            </a:solidFill>
            <a:prstDash val="dash"/>
            <a:round/>
            <a:headEnd/>
            <a:tailEnd/>
          </a:ln>
          <a:effectLst/>
        </p:spPr>
        <p:txBody>
          <a:bodyPr/>
          <a:lstStyle/>
          <a:p>
            <a:endParaRPr lang="en-US"/>
          </a:p>
        </p:txBody>
      </p:sp>
      <p:sp>
        <p:nvSpPr>
          <p:cNvPr id="961561" name="Text Box 25"/>
          <p:cNvSpPr txBox="1">
            <a:spLocks noChangeArrowheads="1"/>
          </p:cNvSpPr>
          <p:nvPr/>
        </p:nvSpPr>
        <p:spPr bwMode="auto">
          <a:xfrm>
            <a:off x="5295900" y="4411663"/>
            <a:ext cx="49530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X1</a:t>
            </a:r>
          </a:p>
        </p:txBody>
      </p:sp>
      <p:sp>
        <p:nvSpPr>
          <p:cNvPr id="961562" name="Text Box 26"/>
          <p:cNvSpPr txBox="1">
            <a:spLocks noChangeArrowheads="1"/>
          </p:cNvSpPr>
          <p:nvPr/>
        </p:nvSpPr>
        <p:spPr bwMode="auto">
          <a:xfrm>
            <a:off x="4071938" y="2322513"/>
            <a:ext cx="49530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Y1</a:t>
            </a:r>
          </a:p>
        </p:txBody>
      </p:sp>
      <p:sp>
        <p:nvSpPr>
          <p:cNvPr id="961563" name="Text Box 27"/>
          <p:cNvSpPr txBox="1">
            <a:spLocks noChangeArrowheads="1"/>
          </p:cNvSpPr>
          <p:nvPr/>
        </p:nvSpPr>
        <p:spPr bwMode="auto">
          <a:xfrm>
            <a:off x="4071938" y="3268663"/>
            <a:ext cx="579437"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Y1’</a:t>
            </a: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2"/>
          <p:cNvSpPr>
            <a:spLocks noGrp="1"/>
          </p:cNvSpPr>
          <p:nvPr>
            <p:ph type="dt" sz="half" idx="10"/>
          </p:nvPr>
        </p:nvSpPr>
        <p:spPr/>
        <p:txBody>
          <a:bodyPr/>
          <a:lstStyle/>
          <a:p>
            <a:fld id="{6B9E2FFF-ED6F-40DB-B0A0-E18D18137C12}" type="datetime4">
              <a:rPr lang="en-US"/>
              <a:pPr/>
              <a:t>January 11, 2018</a:t>
            </a:fld>
            <a:endParaRPr lang="en-US"/>
          </a:p>
        </p:txBody>
      </p:sp>
      <p:sp>
        <p:nvSpPr>
          <p:cNvPr id="48" name="Footer Placeholder 3"/>
          <p:cNvSpPr>
            <a:spLocks noGrp="1"/>
          </p:cNvSpPr>
          <p:nvPr>
            <p:ph type="ftr" sz="quarter" idx="11"/>
          </p:nvPr>
        </p:nvSpPr>
        <p:spPr/>
        <p:txBody>
          <a:bodyPr/>
          <a:lstStyle/>
          <a:p>
            <a:r>
              <a:rPr lang="en-US"/>
              <a:t>Data Mining: Concepts and Techniques</a:t>
            </a:r>
          </a:p>
        </p:txBody>
      </p:sp>
      <p:sp>
        <p:nvSpPr>
          <p:cNvPr id="49" name="Slide Number Placeholder 4"/>
          <p:cNvSpPr>
            <a:spLocks noGrp="1"/>
          </p:cNvSpPr>
          <p:nvPr>
            <p:ph type="sldNum" sz="quarter" idx="12"/>
          </p:nvPr>
        </p:nvSpPr>
        <p:spPr/>
        <p:txBody>
          <a:bodyPr/>
          <a:lstStyle/>
          <a:p>
            <a:fld id="{AA52966E-B663-43E8-B4F9-342470E2A836}" type="slidenum">
              <a:rPr lang="en-US"/>
              <a:pPr/>
              <a:t>33</a:t>
            </a:fld>
            <a:endParaRPr lang="en-US"/>
          </a:p>
        </p:txBody>
      </p:sp>
      <p:sp>
        <p:nvSpPr>
          <p:cNvPr id="960514" name="Rectangle 2"/>
          <p:cNvSpPr>
            <a:spLocks noGrp="1" noChangeArrowheads="1"/>
          </p:cNvSpPr>
          <p:nvPr>
            <p:ph type="title"/>
          </p:nvPr>
        </p:nvSpPr>
        <p:spPr>
          <a:xfrm>
            <a:off x="1524000" y="381000"/>
            <a:ext cx="5486400" cy="609600"/>
          </a:xfrm>
        </p:spPr>
        <p:txBody>
          <a:bodyPr/>
          <a:lstStyle/>
          <a:p>
            <a:r>
              <a:rPr lang="en-US"/>
              <a:t>Cluster Analysis</a:t>
            </a:r>
          </a:p>
        </p:txBody>
      </p:sp>
      <p:sp>
        <p:nvSpPr>
          <p:cNvPr id="960515" name="AutoShape 3"/>
          <p:cNvSpPr>
            <a:spLocks noChangeArrowheads="1"/>
          </p:cNvSpPr>
          <p:nvPr/>
        </p:nvSpPr>
        <p:spPr bwMode="auto">
          <a:xfrm>
            <a:off x="6629400" y="53340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16" name="AutoShape 4"/>
          <p:cNvSpPr>
            <a:spLocks noChangeArrowheads="1"/>
          </p:cNvSpPr>
          <p:nvPr/>
        </p:nvSpPr>
        <p:spPr bwMode="auto">
          <a:xfrm>
            <a:off x="3276600" y="52578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17" name="AutoShape 5"/>
          <p:cNvSpPr>
            <a:spLocks noChangeArrowheads="1"/>
          </p:cNvSpPr>
          <p:nvPr/>
        </p:nvSpPr>
        <p:spPr bwMode="auto">
          <a:xfrm>
            <a:off x="6248400" y="23622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grpSp>
        <p:nvGrpSpPr>
          <p:cNvPr id="960518" name="Group 6"/>
          <p:cNvGrpSpPr>
            <a:grpSpLocks/>
          </p:cNvGrpSpPr>
          <p:nvPr/>
        </p:nvGrpSpPr>
        <p:grpSpPr bwMode="auto">
          <a:xfrm>
            <a:off x="4141788" y="4845050"/>
            <a:ext cx="173037" cy="173038"/>
            <a:chOff x="1900" y="3589"/>
            <a:chExt cx="109" cy="109"/>
          </a:xfrm>
        </p:grpSpPr>
        <p:sp>
          <p:nvSpPr>
            <p:cNvPr id="960519" name="Line 7"/>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en-US"/>
            </a:p>
          </p:txBody>
        </p:sp>
        <p:sp>
          <p:nvSpPr>
            <p:cNvPr id="960520" name="Line 8"/>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en-US"/>
            </a:p>
          </p:txBody>
        </p:sp>
      </p:grpSp>
      <p:grpSp>
        <p:nvGrpSpPr>
          <p:cNvPr id="960521" name="Group 9"/>
          <p:cNvGrpSpPr>
            <a:grpSpLocks/>
          </p:cNvGrpSpPr>
          <p:nvPr/>
        </p:nvGrpSpPr>
        <p:grpSpPr bwMode="auto">
          <a:xfrm>
            <a:off x="5160963" y="3625850"/>
            <a:ext cx="173037" cy="173038"/>
            <a:chOff x="1900" y="3589"/>
            <a:chExt cx="109" cy="109"/>
          </a:xfrm>
        </p:grpSpPr>
        <p:sp>
          <p:nvSpPr>
            <p:cNvPr id="960522" name="Line 10"/>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en-US"/>
            </a:p>
          </p:txBody>
        </p:sp>
        <p:sp>
          <p:nvSpPr>
            <p:cNvPr id="960523" name="Line 11"/>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en-US"/>
            </a:p>
          </p:txBody>
        </p:sp>
      </p:grpSp>
      <p:grpSp>
        <p:nvGrpSpPr>
          <p:cNvPr id="960524" name="Group 12"/>
          <p:cNvGrpSpPr>
            <a:grpSpLocks/>
          </p:cNvGrpSpPr>
          <p:nvPr/>
        </p:nvGrpSpPr>
        <p:grpSpPr bwMode="auto">
          <a:xfrm>
            <a:off x="2924175" y="3959225"/>
            <a:ext cx="173038" cy="173038"/>
            <a:chOff x="1900" y="3589"/>
            <a:chExt cx="109" cy="109"/>
          </a:xfrm>
        </p:grpSpPr>
        <p:sp>
          <p:nvSpPr>
            <p:cNvPr id="960525" name="Line 13"/>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en-US"/>
            </a:p>
          </p:txBody>
        </p:sp>
        <p:sp>
          <p:nvSpPr>
            <p:cNvPr id="960526" name="Line 14"/>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en-US"/>
            </a:p>
          </p:txBody>
        </p:sp>
      </p:grpSp>
      <p:grpSp>
        <p:nvGrpSpPr>
          <p:cNvPr id="960527" name="Group 15"/>
          <p:cNvGrpSpPr>
            <a:grpSpLocks/>
          </p:cNvGrpSpPr>
          <p:nvPr/>
        </p:nvGrpSpPr>
        <p:grpSpPr bwMode="auto">
          <a:xfrm>
            <a:off x="1371600" y="1828800"/>
            <a:ext cx="6016625" cy="4113213"/>
            <a:chOff x="1028" y="1418"/>
            <a:chExt cx="3790" cy="2591"/>
          </a:xfrm>
        </p:grpSpPr>
        <p:sp>
          <p:nvSpPr>
            <p:cNvPr id="960528"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29"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0"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1"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2"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3"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4"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5"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6"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7"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8"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9"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0" name="Rectangle 28"/>
            <p:cNvSpPr>
              <a:spLocks noChangeArrowheads="1"/>
            </p:cNvSpPr>
            <p:nvPr/>
          </p:nvSpPr>
          <p:spPr bwMode="auto">
            <a:xfrm>
              <a:off x="1028" y="1418"/>
              <a:ext cx="3790" cy="2591"/>
            </a:xfrm>
            <a:prstGeom prst="rect">
              <a:avLst/>
            </a:prstGeom>
            <a:noFill/>
            <a:ln w="9525">
              <a:solidFill>
                <a:schemeClr val="tx1"/>
              </a:solidFill>
              <a:miter lim="800000"/>
              <a:headEnd/>
              <a:tailEnd/>
            </a:ln>
            <a:effectLst/>
          </p:spPr>
          <p:txBody>
            <a:bodyPr wrap="none" anchor="ctr"/>
            <a:lstStyle/>
            <a:p>
              <a:endParaRPr lang="en-US"/>
            </a:p>
          </p:txBody>
        </p:sp>
        <p:sp>
          <p:nvSpPr>
            <p:cNvPr id="960541"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2"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3"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4"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5"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6"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7"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8"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9"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0"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1"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2"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3"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4"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5"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6" name="Freeform 44"/>
            <p:cNvSpPr>
              <a:spLocks/>
            </p:cNvSpPr>
            <p:nvPr/>
          </p:nvSpPr>
          <p:spPr bwMode="auto">
            <a:xfrm>
              <a:off x="2795" y="1842"/>
              <a:ext cx="1101" cy="10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en-US"/>
            </a:p>
          </p:txBody>
        </p:sp>
        <p:sp>
          <p:nvSpPr>
            <p:cNvPr id="960557" name="Freeform 45"/>
            <p:cNvSpPr>
              <a:spLocks/>
            </p:cNvSpPr>
            <p:nvPr/>
          </p:nvSpPr>
          <p:spPr bwMode="auto">
            <a:xfrm>
              <a:off x="2291" y="2591"/>
              <a:ext cx="918" cy="96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en-US"/>
            </a:p>
          </p:txBody>
        </p:sp>
        <p:sp>
          <p:nvSpPr>
            <p:cNvPr id="960558" name="Freeform 46"/>
            <p:cNvSpPr>
              <a:spLocks/>
            </p:cNvSpPr>
            <p:nvPr/>
          </p:nvSpPr>
          <p:spPr bwMode="auto">
            <a:xfrm>
              <a:off x="1473" y="1882"/>
              <a:ext cx="869" cy="1173"/>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en-US"/>
            </a:p>
          </p:txBody>
        </p:sp>
      </p:gr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944BDC-86D8-4528-A8DA-DA3A62CDD5FF}"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7A9D9839-8B7C-4358-9E17-503030D2E5D0}" type="slidenum">
              <a:rPr lang="en-US"/>
              <a:pPr/>
              <a:t>34</a:t>
            </a:fld>
            <a:endParaRPr lang="en-US"/>
          </a:p>
        </p:txBody>
      </p:sp>
      <p:sp>
        <p:nvSpPr>
          <p:cNvPr id="1084418" name="Rectangle 2"/>
          <p:cNvSpPr>
            <a:spLocks noGrp="1" noChangeArrowheads="1"/>
          </p:cNvSpPr>
          <p:nvPr>
            <p:ph type="title"/>
          </p:nvPr>
        </p:nvSpPr>
        <p:spPr>
          <a:xfrm>
            <a:off x="762000" y="381000"/>
            <a:ext cx="7640638" cy="609600"/>
          </a:xfrm>
        </p:spPr>
        <p:txBody>
          <a:bodyPr/>
          <a:lstStyle/>
          <a:p>
            <a:r>
              <a:rPr lang="en-US"/>
              <a:t>Data Cleaning as a Process</a:t>
            </a:r>
          </a:p>
        </p:txBody>
      </p:sp>
      <p:sp>
        <p:nvSpPr>
          <p:cNvPr id="1084419" name="Rectangle 3"/>
          <p:cNvSpPr>
            <a:spLocks noGrp="1" noChangeArrowheads="1"/>
          </p:cNvSpPr>
          <p:nvPr>
            <p:ph type="body" idx="1"/>
          </p:nvPr>
        </p:nvSpPr>
        <p:spPr>
          <a:xfrm>
            <a:off x="304800" y="1295400"/>
            <a:ext cx="8401050" cy="5105400"/>
          </a:xfrm>
        </p:spPr>
        <p:txBody>
          <a:bodyPr/>
          <a:lstStyle/>
          <a:p>
            <a:pPr>
              <a:lnSpc>
                <a:spcPct val="90000"/>
              </a:lnSpc>
            </a:pPr>
            <a:r>
              <a:rPr lang="en-US" sz="2000"/>
              <a:t>Data discrepancy detection</a:t>
            </a:r>
          </a:p>
          <a:p>
            <a:pPr lvl="1">
              <a:lnSpc>
                <a:spcPct val="90000"/>
              </a:lnSpc>
            </a:pPr>
            <a:r>
              <a:rPr lang="en-US" sz="2000"/>
              <a:t>Use metadata (e.g., domain, range, dependency, distribution)</a:t>
            </a:r>
          </a:p>
          <a:p>
            <a:pPr lvl="1">
              <a:lnSpc>
                <a:spcPct val="90000"/>
              </a:lnSpc>
            </a:pPr>
            <a:r>
              <a:rPr lang="en-US" sz="2000"/>
              <a:t>Check field overloading </a:t>
            </a:r>
          </a:p>
          <a:p>
            <a:pPr lvl="1">
              <a:lnSpc>
                <a:spcPct val="90000"/>
              </a:lnSpc>
            </a:pPr>
            <a:r>
              <a:rPr lang="en-US" sz="2000"/>
              <a:t>Check uniqueness rule, consecutive rule and null rule</a:t>
            </a:r>
          </a:p>
          <a:p>
            <a:pPr lvl="1">
              <a:lnSpc>
                <a:spcPct val="90000"/>
              </a:lnSpc>
            </a:pPr>
            <a:r>
              <a:rPr lang="en-US" sz="2000"/>
              <a:t>Use commercial tools</a:t>
            </a:r>
          </a:p>
          <a:p>
            <a:pPr lvl="2">
              <a:lnSpc>
                <a:spcPct val="90000"/>
              </a:lnSpc>
            </a:pPr>
            <a:r>
              <a:rPr lang="en-US" sz="2000"/>
              <a:t>Data scrubbing: use simple domain knowledge (e.g., postal code, spell-check) to detect errors and make corrections</a:t>
            </a:r>
          </a:p>
          <a:p>
            <a:pPr lvl="2">
              <a:lnSpc>
                <a:spcPct val="90000"/>
              </a:lnSpc>
            </a:pPr>
            <a:r>
              <a:rPr lang="en-US" sz="2000"/>
              <a:t>Data auditing: by analyzing data to discover rules and relationship to detect violators (e.g., correlation and clustering to find outliers)</a:t>
            </a:r>
          </a:p>
          <a:p>
            <a:pPr>
              <a:lnSpc>
                <a:spcPct val="90000"/>
              </a:lnSpc>
            </a:pPr>
            <a:r>
              <a:rPr lang="en-US" sz="2000"/>
              <a:t>Data migration and integration</a:t>
            </a:r>
          </a:p>
          <a:p>
            <a:pPr lvl="1">
              <a:lnSpc>
                <a:spcPct val="90000"/>
              </a:lnSpc>
            </a:pPr>
            <a:r>
              <a:rPr lang="en-US" sz="2000"/>
              <a:t>Data migration tools: allow transformations to be specified</a:t>
            </a:r>
          </a:p>
          <a:p>
            <a:pPr lvl="1">
              <a:lnSpc>
                <a:spcPct val="90000"/>
              </a:lnSpc>
            </a:pPr>
            <a:r>
              <a:rPr lang="en-US" sz="2000"/>
              <a:t>ETL (Extraction/Transformation/Loading) tools: allow users to specify transformations through a graphical user interface</a:t>
            </a:r>
          </a:p>
          <a:p>
            <a:pPr>
              <a:lnSpc>
                <a:spcPct val="90000"/>
              </a:lnSpc>
            </a:pPr>
            <a:r>
              <a:rPr lang="en-US" sz="2000"/>
              <a:t>Integration of the two processes</a:t>
            </a:r>
          </a:p>
          <a:p>
            <a:pPr lvl="1">
              <a:lnSpc>
                <a:spcPct val="90000"/>
              </a:lnSpc>
            </a:pPr>
            <a:r>
              <a:rPr lang="en-US" sz="2000"/>
              <a:t>Iterative and interactive (e.g., Potter’s Wheels)</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7DFA5E-743E-44B1-AB49-D97A4EB6F728}"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F3488AB5-D0AC-4951-A8CA-4B911A815F6D}" type="slidenum">
              <a:rPr lang="en-US"/>
              <a:pPr/>
              <a:t>35</a:t>
            </a:fld>
            <a:endParaRPr lang="en-US"/>
          </a:p>
        </p:txBody>
      </p:sp>
      <p:sp>
        <p:nvSpPr>
          <p:cNvPr id="1004546" name="Rectangle 1026"/>
          <p:cNvSpPr>
            <a:spLocks noGrp="1" noChangeArrowheads="1"/>
          </p:cNvSpPr>
          <p:nvPr>
            <p:ph type="title"/>
          </p:nvPr>
        </p:nvSpPr>
        <p:spPr>
          <a:xfrm>
            <a:off x="990600" y="228600"/>
            <a:ext cx="7467600" cy="914400"/>
          </a:xfrm>
          <a:noFill/>
          <a:ln/>
        </p:spPr>
        <p:txBody>
          <a:bodyPr lIns="92075" tIns="46038" rIns="92075" bIns="46038" anchor="ctr"/>
          <a:lstStyle/>
          <a:p>
            <a:r>
              <a:rPr lang="en-US"/>
              <a:t>Chapter 2: Data Preprocessing</a:t>
            </a:r>
          </a:p>
        </p:txBody>
      </p:sp>
      <p:sp>
        <p:nvSpPr>
          <p:cNvPr id="1004547" name="Rectangle 1027"/>
          <p:cNvSpPr>
            <a:spLocks noGrp="1" noChangeArrowheads="1"/>
          </p:cNvSpPr>
          <p:nvPr>
            <p:ph type="body" idx="1"/>
          </p:nvPr>
        </p:nvSpPr>
        <p:spPr>
          <a:xfrm>
            <a:off x="533400" y="1524000"/>
            <a:ext cx="8077200" cy="4495800"/>
          </a:xfrm>
          <a:noFill/>
          <a:ln/>
        </p:spPr>
        <p:txBody>
          <a:bodyPr lIns="92075" tIns="46038" rIns="92075" bIns="46038"/>
          <a:lstStyle/>
          <a:p>
            <a:pPr>
              <a:lnSpc>
                <a:spcPct val="140000"/>
              </a:lnSpc>
            </a:pPr>
            <a:r>
              <a:rPr lang="en-US"/>
              <a:t>Why preprocess the data?</a:t>
            </a:r>
          </a:p>
          <a:p>
            <a:pPr>
              <a:lnSpc>
                <a:spcPct val="140000"/>
              </a:lnSpc>
            </a:pPr>
            <a:r>
              <a:rPr lang="en-US"/>
              <a:t>Data cleaning </a:t>
            </a:r>
          </a:p>
          <a:p>
            <a:pPr>
              <a:lnSpc>
                <a:spcPct val="140000"/>
              </a:lnSpc>
            </a:pPr>
            <a:r>
              <a:rPr lang="en-US">
                <a:solidFill>
                  <a:schemeClr val="hlink"/>
                </a:solidFill>
              </a:rPr>
              <a:t>Data integration and transformation</a:t>
            </a:r>
            <a:endParaRPr lang="en-US"/>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t>Summary</a:t>
            </a: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F11D0B-E3D3-40A1-9528-47698BDAD927}"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13EF22F7-2C6C-49BE-9BE2-2B071C8020A1}" type="slidenum">
              <a:rPr lang="en-US"/>
              <a:pPr/>
              <a:t>36</a:t>
            </a:fld>
            <a:endParaRPr lang="en-US"/>
          </a:p>
        </p:txBody>
      </p:sp>
      <p:sp>
        <p:nvSpPr>
          <p:cNvPr id="963586" name="Rectangle 2"/>
          <p:cNvSpPr>
            <a:spLocks noGrp="1" noChangeArrowheads="1"/>
          </p:cNvSpPr>
          <p:nvPr>
            <p:ph type="title"/>
          </p:nvPr>
        </p:nvSpPr>
        <p:spPr>
          <a:xfrm>
            <a:off x="1447800" y="381000"/>
            <a:ext cx="5943600" cy="609600"/>
          </a:xfrm>
        </p:spPr>
        <p:txBody>
          <a:bodyPr/>
          <a:lstStyle/>
          <a:p>
            <a:r>
              <a:rPr lang="en-US"/>
              <a:t>Data Integration</a:t>
            </a:r>
          </a:p>
        </p:txBody>
      </p:sp>
      <p:sp>
        <p:nvSpPr>
          <p:cNvPr id="963587" name="Rectangle 3"/>
          <p:cNvSpPr>
            <a:spLocks noGrp="1" noChangeArrowheads="1"/>
          </p:cNvSpPr>
          <p:nvPr>
            <p:ph type="body" idx="1"/>
          </p:nvPr>
        </p:nvSpPr>
        <p:spPr>
          <a:xfrm>
            <a:off x="304800" y="1295400"/>
            <a:ext cx="8534400" cy="4953000"/>
          </a:xfrm>
        </p:spPr>
        <p:txBody>
          <a:bodyPr/>
          <a:lstStyle/>
          <a:p>
            <a:pPr>
              <a:lnSpc>
                <a:spcPct val="90000"/>
              </a:lnSpc>
            </a:pPr>
            <a:r>
              <a:rPr lang="en-US" sz="2400"/>
              <a:t>Data integration: </a:t>
            </a:r>
          </a:p>
          <a:p>
            <a:pPr lvl="1">
              <a:lnSpc>
                <a:spcPct val="90000"/>
              </a:lnSpc>
            </a:pPr>
            <a:r>
              <a:rPr lang="en-US" sz="2400"/>
              <a:t>Combines data from multiple sources into a coherent store</a:t>
            </a:r>
          </a:p>
          <a:p>
            <a:pPr>
              <a:lnSpc>
                <a:spcPct val="90000"/>
              </a:lnSpc>
            </a:pPr>
            <a:r>
              <a:rPr lang="en-US" sz="2400"/>
              <a:t>Schema integration: e.g., A.cust-id </a:t>
            </a:r>
            <a:r>
              <a:rPr lang="en-US" sz="2400">
                <a:sym typeface="Symbol" pitchFamily="18" charset="2"/>
              </a:rPr>
              <a:t> B.</a:t>
            </a:r>
            <a:r>
              <a:rPr lang="en-US" sz="2400"/>
              <a:t>cust-#</a:t>
            </a:r>
          </a:p>
          <a:p>
            <a:pPr lvl="1">
              <a:lnSpc>
                <a:spcPct val="90000"/>
              </a:lnSpc>
            </a:pPr>
            <a:r>
              <a:rPr lang="en-US" sz="2400"/>
              <a:t>Integrate metadata from different sources</a:t>
            </a:r>
          </a:p>
          <a:p>
            <a:pPr>
              <a:lnSpc>
                <a:spcPct val="90000"/>
              </a:lnSpc>
            </a:pPr>
            <a:r>
              <a:rPr lang="en-US" sz="2400">
                <a:solidFill>
                  <a:schemeClr val="hlink"/>
                </a:solidFill>
              </a:rPr>
              <a:t>Entity identification problem</a:t>
            </a:r>
            <a:r>
              <a:rPr lang="en-US" sz="2400"/>
              <a:t>: </a:t>
            </a:r>
          </a:p>
          <a:p>
            <a:pPr lvl="1">
              <a:lnSpc>
                <a:spcPct val="90000"/>
              </a:lnSpc>
            </a:pPr>
            <a:r>
              <a:rPr lang="en-US" sz="2400"/>
              <a:t>Identify real world entities from multiple data sources, e.g., Bill Clinton = William Clinton</a:t>
            </a:r>
          </a:p>
          <a:p>
            <a:pPr>
              <a:lnSpc>
                <a:spcPct val="90000"/>
              </a:lnSpc>
            </a:pPr>
            <a:r>
              <a:rPr lang="en-US" sz="2400"/>
              <a:t>Detecting and resolving data value conflicts</a:t>
            </a:r>
          </a:p>
          <a:p>
            <a:pPr lvl="1">
              <a:lnSpc>
                <a:spcPct val="90000"/>
              </a:lnSpc>
            </a:pPr>
            <a:r>
              <a:rPr lang="en-US" sz="2400"/>
              <a:t>For the same real world entity, attribute values from different sources are different</a:t>
            </a:r>
          </a:p>
          <a:p>
            <a:pPr lvl="1">
              <a:lnSpc>
                <a:spcPct val="90000"/>
              </a:lnSpc>
            </a:pPr>
            <a:r>
              <a:rPr lang="en-US" sz="2400"/>
              <a:t>Possible reasons: different representations, different scales, e.g., metric vs. British units</a:t>
            </a:r>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9F319A-26F5-40A5-A7BB-1DC73A987E61}"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B7B84C71-825B-499C-AB74-1690215C2592}" type="slidenum">
              <a:rPr lang="en-US"/>
              <a:pPr/>
              <a:t>37</a:t>
            </a:fld>
            <a:endParaRPr lang="en-US"/>
          </a:p>
        </p:txBody>
      </p:sp>
      <p:sp>
        <p:nvSpPr>
          <p:cNvPr id="964610" name="Rectangle 2"/>
          <p:cNvSpPr>
            <a:spLocks noGrp="1" noChangeArrowheads="1"/>
          </p:cNvSpPr>
          <p:nvPr>
            <p:ph type="title"/>
          </p:nvPr>
        </p:nvSpPr>
        <p:spPr>
          <a:xfrm>
            <a:off x="381000" y="152400"/>
            <a:ext cx="8153400" cy="762000"/>
          </a:xfrm>
        </p:spPr>
        <p:txBody>
          <a:bodyPr/>
          <a:lstStyle/>
          <a:p>
            <a:r>
              <a:rPr lang="en-US" sz="3200"/>
              <a:t>Handling Redundancy in Data Integration</a:t>
            </a:r>
          </a:p>
        </p:txBody>
      </p:sp>
      <p:sp>
        <p:nvSpPr>
          <p:cNvPr id="964611" name="Rectangle 3"/>
          <p:cNvSpPr>
            <a:spLocks noGrp="1" noChangeArrowheads="1"/>
          </p:cNvSpPr>
          <p:nvPr>
            <p:ph type="body" idx="1"/>
          </p:nvPr>
        </p:nvSpPr>
        <p:spPr>
          <a:xfrm>
            <a:off x="381000" y="1295400"/>
            <a:ext cx="8305800" cy="5181600"/>
          </a:xfrm>
        </p:spPr>
        <p:txBody>
          <a:bodyPr/>
          <a:lstStyle/>
          <a:p>
            <a:pPr>
              <a:lnSpc>
                <a:spcPct val="110000"/>
              </a:lnSpc>
            </a:pPr>
            <a:r>
              <a:rPr lang="en-US" sz="2400"/>
              <a:t>Redundant data occur often when integration of multiple databases</a:t>
            </a:r>
          </a:p>
          <a:p>
            <a:pPr lvl="1">
              <a:lnSpc>
                <a:spcPct val="110000"/>
              </a:lnSpc>
            </a:pPr>
            <a:r>
              <a:rPr lang="en-US" sz="2400" i="1"/>
              <a:t>Object identification</a:t>
            </a:r>
            <a:r>
              <a:rPr lang="en-US" sz="2400"/>
              <a:t>:  The same attribute or object may have different names in different databases</a:t>
            </a:r>
          </a:p>
          <a:p>
            <a:pPr lvl="1">
              <a:lnSpc>
                <a:spcPct val="110000"/>
              </a:lnSpc>
            </a:pPr>
            <a:r>
              <a:rPr lang="en-US" sz="2400" i="1"/>
              <a:t>Derivable data:</a:t>
            </a:r>
            <a:r>
              <a:rPr lang="en-US" sz="2400"/>
              <a:t> One attribute may be a “derived” attribute in another table, e.g., annual revenue</a:t>
            </a:r>
          </a:p>
          <a:p>
            <a:pPr>
              <a:lnSpc>
                <a:spcPct val="110000"/>
              </a:lnSpc>
            </a:pPr>
            <a:r>
              <a:rPr lang="en-US" sz="2400">
                <a:solidFill>
                  <a:schemeClr val="folHlink"/>
                </a:solidFill>
              </a:rPr>
              <a:t>Redundant attributes may be able to be detected by </a:t>
            </a:r>
            <a:r>
              <a:rPr lang="en-US" sz="2400" i="1">
                <a:solidFill>
                  <a:schemeClr val="folHlink"/>
                </a:solidFill>
              </a:rPr>
              <a:t>correlation analysis</a:t>
            </a:r>
            <a:endParaRPr lang="en-US" sz="2400"/>
          </a:p>
          <a:p>
            <a:pPr>
              <a:lnSpc>
                <a:spcPct val="110000"/>
              </a:lnSpc>
            </a:pPr>
            <a:r>
              <a:rPr lang="en-US" sz="2400"/>
              <a:t>Careful integration of the data from multiple sources may help reduce/avoid redundancies and inconsistencies and improve mining speed and quality</a:t>
            </a:r>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5"/>
          <p:cNvSpPr>
            <a:spLocks noGrp="1"/>
          </p:cNvSpPr>
          <p:nvPr>
            <p:ph type="dt" sz="half" idx="10"/>
          </p:nvPr>
        </p:nvSpPr>
        <p:spPr/>
        <p:txBody>
          <a:bodyPr/>
          <a:lstStyle/>
          <a:p>
            <a:fld id="{A17040D8-F088-41F8-94C2-C4146E8D9B69}" type="datetime4">
              <a:rPr lang="en-US"/>
              <a:pPr/>
              <a:t>January 11, 2018</a:t>
            </a:fld>
            <a:endParaRPr lang="en-US"/>
          </a:p>
        </p:txBody>
      </p:sp>
      <p:sp>
        <p:nvSpPr>
          <p:cNvPr id="8" name="Footer Placeholder 6"/>
          <p:cNvSpPr>
            <a:spLocks noGrp="1"/>
          </p:cNvSpPr>
          <p:nvPr>
            <p:ph type="ftr" sz="quarter" idx="11"/>
          </p:nvPr>
        </p:nvSpPr>
        <p:spPr/>
        <p:txBody>
          <a:bodyPr/>
          <a:lstStyle/>
          <a:p>
            <a:r>
              <a:rPr lang="en-US"/>
              <a:t>Data Mining: Concepts and Techniques</a:t>
            </a:r>
          </a:p>
        </p:txBody>
      </p:sp>
      <p:sp>
        <p:nvSpPr>
          <p:cNvPr id="9" name="Slide Number Placeholder 7"/>
          <p:cNvSpPr>
            <a:spLocks noGrp="1"/>
          </p:cNvSpPr>
          <p:nvPr>
            <p:ph type="sldNum" sz="quarter" idx="12"/>
          </p:nvPr>
        </p:nvSpPr>
        <p:spPr/>
        <p:txBody>
          <a:bodyPr/>
          <a:lstStyle/>
          <a:p>
            <a:fld id="{08D95169-0262-4BE4-950C-F473FA7716A4}" type="slidenum">
              <a:rPr lang="en-US"/>
              <a:pPr/>
              <a:t>38</a:t>
            </a:fld>
            <a:endParaRPr lang="en-US"/>
          </a:p>
        </p:txBody>
      </p:sp>
      <p:sp>
        <p:nvSpPr>
          <p:cNvPr id="1068034" name="Rectangle 2"/>
          <p:cNvSpPr>
            <a:spLocks noGrp="1" noChangeArrowheads="1"/>
          </p:cNvSpPr>
          <p:nvPr>
            <p:ph type="title"/>
          </p:nvPr>
        </p:nvSpPr>
        <p:spPr>
          <a:xfrm>
            <a:off x="609600" y="304800"/>
            <a:ext cx="7793038" cy="609600"/>
          </a:xfrm>
        </p:spPr>
        <p:txBody>
          <a:bodyPr/>
          <a:lstStyle/>
          <a:p>
            <a:r>
              <a:rPr lang="en-US" sz="3200"/>
              <a:t>Correlation Analysis (Numerical Data)</a:t>
            </a:r>
          </a:p>
        </p:txBody>
      </p:sp>
      <p:sp>
        <p:nvSpPr>
          <p:cNvPr id="1068035" name="Rectangle 3"/>
          <p:cNvSpPr>
            <a:spLocks noGrp="1" noChangeArrowheads="1"/>
          </p:cNvSpPr>
          <p:nvPr>
            <p:ph type="body" sz="half" idx="1"/>
          </p:nvPr>
        </p:nvSpPr>
        <p:spPr>
          <a:xfrm>
            <a:off x="304800" y="1447800"/>
            <a:ext cx="8534400" cy="5029200"/>
          </a:xfrm>
        </p:spPr>
        <p:txBody>
          <a:bodyPr/>
          <a:lstStyle/>
          <a:p>
            <a:pPr>
              <a:lnSpc>
                <a:spcPct val="110000"/>
              </a:lnSpc>
            </a:pPr>
            <a:r>
              <a:rPr lang="en-US" sz="2400"/>
              <a:t>Correlation coefficient (also called </a:t>
            </a:r>
            <a:r>
              <a:rPr lang="en-US" sz="2400">
                <a:solidFill>
                  <a:schemeClr val="folHlink"/>
                </a:solidFill>
              </a:rPr>
              <a:t>Pearson’s product moment coefficient</a:t>
            </a:r>
            <a:r>
              <a:rPr lang="en-US" sz="2400"/>
              <a:t>)</a:t>
            </a:r>
          </a:p>
          <a:p>
            <a:pPr>
              <a:lnSpc>
                <a:spcPct val="110000"/>
              </a:lnSpc>
            </a:pPr>
            <a:endParaRPr lang="en-US" sz="2400"/>
          </a:p>
          <a:p>
            <a:pPr>
              <a:lnSpc>
                <a:spcPct val="110000"/>
              </a:lnSpc>
            </a:pPr>
            <a:endParaRPr lang="en-US" sz="2400"/>
          </a:p>
          <a:p>
            <a:pPr>
              <a:lnSpc>
                <a:spcPct val="110000"/>
              </a:lnSpc>
            </a:pPr>
            <a:endParaRPr lang="en-US" sz="2400"/>
          </a:p>
          <a:p>
            <a:pPr lvl="1">
              <a:lnSpc>
                <a:spcPct val="110000"/>
              </a:lnSpc>
              <a:buFont typeface="Wingdings" pitchFamily="2" charset="2"/>
              <a:buNone/>
            </a:pPr>
            <a:r>
              <a:rPr lang="en-US" sz="2000"/>
              <a:t>where n is the number of tuples,       and      are the respective means of A and B, </a:t>
            </a:r>
            <a:r>
              <a:rPr lang="el-GR" sz="2000"/>
              <a:t>σ</a:t>
            </a:r>
            <a:r>
              <a:rPr lang="en-US" sz="2000" baseline="-25000"/>
              <a:t>A </a:t>
            </a:r>
            <a:r>
              <a:rPr lang="en-US" sz="2000"/>
              <a:t>and </a:t>
            </a:r>
            <a:r>
              <a:rPr lang="el-GR" sz="2000"/>
              <a:t>σ</a:t>
            </a:r>
            <a:r>
              <a:rPr lang="en-US" sz="2000" baseline="-25000"/>
              <a:t>B </a:t>
            </a:r>
            <a:r>
              <a:rPr lang="en-US" sz="2000"/>
              <a:t>are the respective standard deviation of A and B, and </a:t>
            </a:r>
            <a:r>
              <a:rPr lang="el-GR" sz="2000"/>
              <a:t>Σ</a:t>
            </a:r>
            <a:r>
              <a:rPr lang="en-US" sz="2000"/>
              <a:t>(AB) is the sum of the AB cross-product.</a:t>
            </a:r>
          </a:p>
          <a:p>
            <a:pPr>
              <a:lnSpc>
                <a:spcPct val="110000"/>
              </a:lnSpc>
            </a:pPr>
            <a:r>
              <a:rPr lang="en-US" sz="2400"/>
              <a:t>If r</a:t>
            </a:r>
            <a:r>
              <a:rPr lang="en-US" sz="2400" baseline="-25000"/>
              <a:t>A,B</a:t>
            </a:r>
            <a:r>
              <a:rPr lang="en-US" sz="2400"/>
              <a:t> &gt; 0, A and B are positively correlated (A’s values increase as B’s).  The higher, the stronger correlation.</a:t>
            </a:r>
          </a:p>
          <a:p>
            <a:pPr>
              <a:lnSpc>
                <a:spcPct val="110000"/>
              </a:lnSpc>
            </a:pPr>
            <a:r>
              <a:rPr lang="en-US" sz="2400"/>
              <a:t>r</a:t>
            </a:r>
            <a:r>
              <a:rPr lang="en-US" sz="2400" baseline="-25000"/>
              <a:t>A,B</a:t>
            </a:r>
            <a:r>
              <a:rPr lang="en-US" sz="2400"/>
              <a:t> = 0: independent;  r</a:t>
            </a:r>
            <a:r>
              <a:rPr lang="en-US" sz="2400" baseline="-25000"/>
              <a:t>A,B</a:t>
            </a:r>
            <a:r>
              <a:rPr lang="en-US" sz="2400"/>
              <a:t> &lt; 0: negatively correlated</a:t>
            </a:r>
          </a:p>
        </p:txBody>
      </p:sp>
      <p:graphicFrame>
        <p:nvGraphicFramePr>
          <p:cNvPr id="1068036" name="Object 4"/>
          <p:cNvGraphicFramePr>
            <a:graphicFrameLocks noChangeAspect="1"/>
          </p:cNvGraphicFramePr>
          <p:nvPr>
            <p:ph sz="quarter" idx="2"/>
          </p:nvPr>
        </p:nvGraphicFramePr>
        <p:xfrm>
          <a:off x="1295400" y="2438400"/>
          <a:ext cx="6324600" cy="981075"/>
        </p:xfrm>
        <a:graphic>
          <a:graphicData uri="http://schemas.openxmlformats.org/presentationml/2006/ole">
            <p:oleObj spid="_x0000_s1068036" name="Equation" r:id="rId3" imgW="2590560" imgH="469800" progId="Equation.3">
              <p:embed/>
            </p:oleObj>
          </a:graphicData>
        </a:graphic>
      </p:graphicFrame>
      <p:graphicFrame>
        <p:nvGraphicFramePr>
          <p:cNvPr id="1068038" name="Object 6"/>
          <p:cNvGraphicFramePr>
            <a:graphicFrameLocks noChangeAspect="1"/>
          </p:cNvGraphicFramePr>
          <p:nvPr>
            <p:ph sz="quarter" idx="3"/>
          </p:nvPr>
        </p:nvGraphicFramePr>
        <p:xfrm>
          <a:off x="4633913" y="3733800"/>
          <a:ext cx="319087" cy="393700"/>
        </p:xfrm>
        <a:graphic>
          <a:graphicData uri="http://schemas.openxmlformats.org/presentationml/2006/ole">
            <p:oleObj spid="_x0000_s1068038" name="Equation" r:id="rId4" imgW="152280" imgH="203040" progId="Equation.3">
              <p:embed/>
            </p:oleObj>
          </a:graphicData>
        </a:graphic>
      </p:graphicFrame>
      <p:graphicFrame>
        <p:nvGraphicFramePr>
          <p:cNvPr id="1068040" name="Object 8"/>
          <p:cNvGraphicFramePr>
            <a:graphicFrameLocks noChangeAspect="1"/>
          </p:cNvGraphicFramePr>
          <p:nvPr/>
        </p:nvGraphicFramePr>
        <p:xfrm>
          <a:off x="5562600" y="3721100"/>
          <a:ext cx="295275" cy="393700"/>
        </p:xfrm>
        <a:graphic>
          <a:graphicData uri="http://schemas.openxmlformats.org/presentationml/2006/ole">
            <p:oleObj spid="_x0000_s1068040" name="Equation" r:id="rId5" imgW="152280" imgH="203040" progId="Equation.3">
              <p:embed/>
            </p:oleObj>
          </a:graphicData>
        </a:graphic>
      </p:graphicFrame>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0"/>
          </p:nvPr>
        </p:nvSpPr>
        <p:spPr/>
        <p:txBody>
          <a:bodyPr/>
          <a:lstStyle/>
          <a:p>
            <a:fld id="{83185CDE-A232-4EBA-A69E-AB9C2FF23692}" type="datetime4">
              <a:rPr lang="en-US"/>
              <a:pPr/>
              <a:t>January 11, 2018</a:t>
            </a:fld>
            <a:endParaRPr lang="en-US"/>
          </a:p>
        </p:txBody>
      </p:sp>
      <p:sp>
        <p:nvSpPr>
          <p:cNvPr id="6" name="Footer Placeholder 6"/>
          <p:cNvSpPr>
            <a:spLocks noGrp="1"/>
          </p:cNvSpPr>
          <p:nvPr>
            <p:ph type="ftr" sz="quarter" idx="11"/>
          </p:nvPr>
        </p:nvSpPr>
        <p:spPr/>
        <p:txBody>
          <a:bodyPr/>
          <a:lstStyle/>
          <a:p>
            <a:r>
              <a:rPr lang="en-US"/>
              <a:t>Data Mining: Concepts and Techniques</a:t>
            </a:r>
          </a:p>
        </p:txBody>
      </p:sp>
      <p:sp>
        <p:nvSpPr>
          <p:cNvPr id="7" name="Slide Number Placeholder 7"/>
          <p:cNvSpPr>
            <a:spLocks noGrp="1"/>
          </p:cNvSpPr>
          <p:nvPr>
            <p:ph type="sldNum" sz="quarter" idx="12"/>
          </p:nvPr>
        </p:nvSpPr>
        <p:spPr/>
        <p:txBody>
          <a:bodyPr/>
          <a:lstStyle/>
          <a:p>
            <a:fld id="{015B6AAB-3695-46A6-A477-8355DDFB5D6F}" type="slidenum">
              <a:rPr lang="en-US"/>
              <a:pPr/>
              <a:t>39</a:t>
            </a:fld>
            <a:endParaRPr lang="en-US"/>
          </a:p>
        </p:txBody>
      </p:sp>
      <p:sp>
        <p:nvSpPr>
          <p:cNvPr id="1071106" name="Rectangle 2"/>
          <p:cNvSpPr>
            <a:spLocks noGrp="1" noChangeArrowheads="1"/>
          </p:cNvSpPr>
          <p:nvPr>
            <p:ph type="title"/>
          </p:nvPr>
        </p:nvSpPr>
        <p:spPr/>
        <p:txBody>
          <a:bodyPr/>
          <a:lstStyle/>
          <a:p>
            <a:r>
              <a:rPr lang="en-US" sz="3200"/>
              <a:t>Correlation Analysis (Categorical Data)</a:t>
            </a:r>
          </a:p>
        </p:txBody>
      </p:sp>
      <p:sp>
        <p:nvSpPr>
          <p:cNvPr id="1071107" name="Rectangle 3"/>
          <p:cNvSpPr>
            <a:spLocks noGrp="1" noChangeArrowheads="1"/>
          </p:cNvSpPr>
          <p:nvPr>
            <p:ph type="body" sz="half" idx="1"/>
          </p:nvPr>
        </p:nvSpPr>
        <p:spPr>
          <a:xfrm>
            <a:off x="304800" y="1447800"/>
            <a:ext cx="8382000" cy="5029200"/>
          </a:xfrm>
        </p:spPr>
        <p:txBody>
          <a:bodyPr/>
          <a:lstStyle/>
          <a:p>
            <a:pPr>
              <a:lnSpc>
                <a:spcPct val="110000"/>
              </a:lnSpc>
            </a:pPr>
            <a:r>
              <a:rPr lang="el-GR" sz="2400"/>
              <a:t>Χ</a:t>
            </a:r>
            <a:r>
              <a:rPr lang="en-US" sz="2400" baseline="30000"/>
              <a:t>2</a:t>
            </a:r>
            <a:r>
              <a:rPr lang="en-US" sz="2400"/>
              <a:t> (chi-square) test</a:t>
            </a:r>
            <a:endParaRPr lang="el-GR" sz="2400"/>
          </a:p>
          <a:p>
            <a:pPr>
              <a:lnSpc>
                <a:spcPct val="110000"/>
              </a:lnSpc>
            </a:pPr>
            <a:endParaRPr lang="en-US" sz="2400"/>
          </a:p>
          <a:p>
            <a:pPr>
              <a:lnSpc>
                <a:spcPct val="110000"/>
              </a:lnSpc>
            </a:pPr>
            <a:endParaRPr lang="en-US" sz="2400"/>
          </a:p>
          <a:p>
            <a:pPr>
              <a:lnSpc>
                <a:spcPct val="110000"/>
              </a:lnSpc>
            </a:pPr>
            <a:r>
              <a:rPr lang="en-US" sz="2400"/>
              <a:t>The larger the </a:t>
            </a:r>
            <a:r>
              <a:rPr lang="el-GR" sz="2400"/>
              <a:t>Χ</a:t>
            </a:r>
            <a:r>
              <a:rPr lang="en-US" sz="2400" baseline="30000"/>
              <a:t>2</a:t>
            </a:r>
            <a:r>
              <a:rPr lang="en-US" sz="2400"/>
              <a:t> value, the more likely the variables are related</a:t>
            </a:r>
          </a:p>
          <a:p>
            <a:pPr>
              <a:lnSpc>
                <a:spcPct val="110000"/>
              </a:lnSpc>
            </a:pPr>
            <a:r>
              <a:rPr lang="en-US" sz="2400"/>
              <a:t>The cells that contribute the most to the </a:t>
            </a:r>
            <a:r>
              <a:rPr lang="el-GR" sz="2400"/>
              <a:t>Χ</a:t>
            </a:r>
            <a:r>
              <a:rPr lang="en-US" sz="2400" baseline="30000"/>
              <a:t>2</a:t>
            </a:r>
            <a:r>
              <a:rPr lang="en-US" sz="2400"/>
              <a:t> value are those whose actual count is very different from the expected count</a:t>
            </a:r>
          </a:p>
          <a:p>
            <a:pPr>
              <a:lnSpc>
                <a:spcPct val="110000"/>
              </a:lnSpc>
            </a:pPr>
            <a:r>
              <a:rPr lang="en-US" sz="2400"/>
              <a:t>Correlation does not imply causality</a:t>
            </a:r>
          </a:p>
          <a:p>
            <a:pPr lvl="1">
              <a:lnSpc>
                <a:spcPct val="110000"/>
              </a:lnSpc>
            </a:pPr>
            <a:r>
              <a:rPr lang="en-US" sz="2000"/>
              <a:t># of hospitals and # of car-theft in a city are correlated</a:t>
            </a:r>
          </a:p>
          <a:p>
            <a:pPr lvl="1">
              <a:lnSpc>
                <a:spcPct val="110000"/>
              </a:lnSpc>
            </a:pPr>
            <a:r>
              <a:rPr lang="en-US" sz="2000"/>
              <a:t>Both are causally linked to the third variable: population</a:t>
            </a:r>
          </a:p>
        </p:txBody>
      </p:sp>
      <p:graphicFrame>
        <p:nvGraphicFramePr>
          <p:cNvPr id="1071108" name="Object 4"/>
          <p:cNvGraphicFramePr>
            <a:graphicFrameLocks noChangeAspect="1"/>
          </p:cNvGraphicFramePr>
          <p:nvPr>
            <p:ph sz="quarter" idx="2"/>
          </p:nvPr>
        </p:nvGraphicFramePr>
        <p:xfrm>
          <a:off x="2187575" y="1981200"/>
          <a:ext cx="4540250" cy="981075"/>
        </p:xfrm>
        <a:graphic>
          <a:graphicData uri="http://schemas.openxmlformats.org/presentationml/2006/ole">
            <p:oleObj spid="_x0000_s1071108" name="Equation" r:id="rId3" imgW="2057400" imgH="444240" progId="Equation.3">
              <p:embed/>
            </p:oleObj>
          </a:graphicData>
        </a:graphic>
      </p:graphicFrame>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11EC87-9B8C-4F7F-9BEB-0250E3EFADA4}"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75D1218-A9BD-444C-90E9-ABFD6CC99E27}" type="slidenum">
              <a:rPr lang="en-US"/>
              <a:pPr/>
              <a:t>4</a:t>
            </a:fld>
            <a:endParaRPr lang="en-US"/>
          </a:p>
        </p:txBody>
      </p:sp>
      <p:sp>
        <p:nvSpPr>
          <p:cNvPr id="1027074" name="Rectangle 1026"/>
          <p:cNvSpPr>
            <a:spLocks noGrp="1" noChangeArrowheads="1"/>
          </p:cNvSpPr>
          <p:nvPr>
            <p:ph type="title"/>
          </p:nvPr>
        </p:nvSpPr>
        <p:spPr>
          <a:xfrm>
            <a:off x="762000" y="304800"/>
            <a:ext cx="7793038" cy="609600"/>
          </a:xfrm>
        </p:spPr>
        <p:txBody>
          <a:bodyPr/>
          <a:lstStyle/>
          <a:p>
            <a:r>
              <a:rPr lang="en-US" sz="3400"/>
              <a:t>Why Is Data Preprocessing Important?</a:t>
            </a:r>
            <a:endParaRPr lang="en-US"/>
          </a:p>
        </p:txBody>
      </p:sp>
      <p:sp>
        <p:nvSpPr>
          <p:cNvPr id="1027075" name="Rectangle 1027"/>
          <p:cNvSpPr>
            <a:spLocks noGrp="1" noChangeArrowheads="1"/>
          </p:cNvSpPr>
          <p:nvPr>
            <p:ph type="body" idx="1"/>
          </p:nvPr>
        </p:nvSpPr>
        <p:spPr>
          <a:xfrm>
            <a:off x="381000" y="1524000"/>
            <a:ext cx="8382000" cy="4800600"/>
          </a:xfrm>
        </p:spPr>
        <p:txBody>
          <a:bodyPr/>
          <a:lstStyle/>
          <a:p>
            <a:pPr>
              <a:lnSpc>
                <a:spcPct val="110000"/>
              </a:lnSpc>
            </a:pPr>
            <a:r>
              <a:rPr lang="en-US" sz="2400"/>
              <a:t>No quality data, no quality mining results!</a:t>
            </a:r>
          </a:p>
          <a:p>
            <a:pPr lvl="1">
              <a:lnSpc>
                <a:spcPct val="110000"/>
              </a:lnSpc>
            </a:pPr>
            <a:r>
              <a:rPr lang="en-US" sz="2400"/>
              <a:t>Quality decisions must be based on quality data</a:t>
            </a:r>
          </a:p>
          <a:p>
            <a:pPr lvl="2">
              <a:lnSpc>
                <a:spcPct val="110000"/>
              </a:lnSpc>
            </a:pPr>
            <a:r>
              <a:rPr lang="en-US" sz="2000"/>
              <a:t>e.g., duplicate or missing data may cause incorrect or even misleading statistics.</a:t>
            </a:r>
          </a:p>
          <a:p>
            <a:pPr lvl="1">
              <a:lnSpc>
                <a:spcPct val="110000"/>
              </a:lnSpc>
            </a:pPr>
            <a:r>
              <a:rPr lang="en-US" sz="2400"/>
              <a:t>Data warehouse needs consistent integration of quality data</a:t>
            </a:r>
          </a:p>
          <a:p>
            <a:pPr>
              <a:lnSpc>
                <a:spcPct val="110000"/>
              </a:lnSpc>
            </a:pPr>
            <a:r>
              <a:rPr lang="en-US" sz="2400"/>
              <a:t>Data extraction, cleaning, and transformation comprises the majority of the work of building a data warehouse</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5"/>
          <p:cNvSpPr>
            <a:spLocks noGrp="1"/>
          </p:cNvSpPr>
          <p:nvPr>
            <p:ph type="dt" sz="half" idx="10"/>
          </p:nvPr>
        </p:nvSpPr>
        <p:spPr/>
        <p:txBody>
          <a:bodyPr/>
          <a:lstStyle/>
          <a:p>
            <a:fld id="{D7CAD90A-D66F-4043-AAE1-C6BC7D878A56}" type="datetime4">
              <a:rPr lang="en-US"/>
              <a:pPr/>
              <a:t>January 11, 2018</a:t>
            </a:fld>
            <a:endParaRPr lang="en-US"/>
          </a:p>
        </p:txBody>
      </p:sp>
      <p:sp>
        <p:nvSpPr>
          <p:cNvPr id="33" name="Footer Placeholder 6"/>
          <p:cNvSpPr>
            <a:spLocks noGrp="1"/>
          </p:cNvSpPr>
          <p:nvPr>
            <p:ph type="ftr" sz="quarter" idx="11"/>
          </p:nvPr>
        </p:nvSpPr>
        <p:spPr/>
        <p:txBody>
          <a:bodyPr/>
          <a:lstStyle/>
          <a:p>
            <a:r>
              <a:rPr lang="en-US"/>
              <a:t>Data Mining: Concepts and Techniques</a:t>
            </a:r>
          </a:p>
        </p:txBody>
      </p:sp>
      <p:sp>
        <p:nvSpPr>
          <p:cNvPr id="34" name="Slide Number Placeholder 7"/>
          <p:cNvSpPr>
            <a:spLocks noGrp="1"/>
          </p:cNvSpPr>
          <p:nvPr>
            <p:ph type="sldNum" sz="quarter" idx="12"/>
          </p:nvPr>
        </p:nvSpPr>
        <p:spPr/>
        <p:txBody>
          <a:bodyPr/>
          <a:lstStyle/>
          <a:p>
            <a:fld id="{B51F9673-9737-4DF1-8F1D-E2CAD1612EA2}" type="slidenum">
              <a:rPr lang="en-US"/>
              <a:pPr/>
              <a:t>40</a:t>
            </a:fld>
            <a:endParaRPr lang="en-US"/>
          </a:p>
        </p:txBody>
      </p:sp>
      <p:sp>
        <p:nvSpPr>
          <p:cNvPr id="1072130" name="Rectangle 2"/>
          <p:cNvSpPr>
            <a:spLocks noGrp="1" noChangeArrowheads="1"/>
          </p:cNvSpPr>
          <p:nvPr>
            <p:ph type="title"/>
          </p:nvPr>
        </p:nvSpPr>
        <p:spPr>
          <a:xfrm>
            <a:off x="685800" y="304800"/>
            <a:ext cx="7793038" cy="609600"/>
          </a:xfrm>
        </p:spPr>
        <p:txBody>
          <a:bodyPr/>
          <a:lstStyle/>
          <a:p>
            <a:r>
              <a:rPr lang="en-US" sz="3200"/>
              <a:t>Chi-Square Calculation: An Example</a:t>
            </a:r>
          </a:p>
        </p:txBody>
      </p:sp>
      <p:sp>
        <p:nvSpPr>
          <p:cNvPr id="1072131" name="Rectangle 3"/>
          <p:cNvSpPr>
            <a:spLocks noGrp="1" noChangeArrowheads="1"/>
          </p:cNvSpPr>
          <p:nvPr>
            <p:ph type="body" sz="half" idx="1"/>
          </p:nvPr>
        </p:nvSpPr>
        <p:spPr>
          <a:xfrm>
            <a:off x="304800" y="1447800"/>
            <a:ext cx="8534400" cy="5029200"/>
          </a:xfrm>
        </p:spPr>
        <p:txBody>
          <a:bodyPr/>
          <a:lstStyle/>
          <a:p>
            <a:pPr>
              <a:lnSpc>
                <a:spcPct val="110000"/>
              </a:lnSpc>
            </a:pPr>
            <a:endParaRPr lang="en-US" sz="2400"/>
          </a:p>
          <a:p>
            <a:pPr>
              <a:lnSpc>
                <a:spcPct val="110000"/>
              </a:lnSpc>
            </a:pPr>
            <a:endParaRPr lang="en-US" sz="2400"/>
          </a:p>
          <a:p>
            <a:pPr>
              <a:lnSpc>
                <a:spcPct val="110000"/>
              </a:lnSpc>
            </a:pPr>
            <a:endParaRPr lang="en-US" sz="2400"/>
          </a:p>
          <a:p>
            <a:pPr>
              <a:lnSpc>
                <a:spcPct val="110000"/>
              </a:lnSpc>
            </a:pPr>
            <a:endParaRPr lang="en-US" sz="2400"/>
          </a:p>
          <a:p>
            <a:pPr>
              <a:lnSpc>
                <a:spcPct val="110000"/>
              </a:lnSpc>
            </a:pPr>
            <a:r>
              <a:rPr lang="el-GR" sz="2400"/>
              <a:t>Χ</a:t>
            </a:r>
            <a:r>
              <a:rPr lang="en-US" sz="2400" baseline="30000"/>
              <a:t>2</a:t>
            </a:r>
            <a:r>
              <a:rPr lang="en-US" sz="2400"/>
              <a:t> (chi-square) calculation (numbers in parenthesis are expected counts calculated based on the data distribution in the two categories)</a:t>
            </a:r>
            <a:endParaRPr lang="el-GR" sz="2400"/>
          </a:p>
          <a:p>
            <a:pPr>
              <a:lnSpc>
                <a:spcPct val="110000"/>
              </a:lnSpc>
            </a:pPr>
            <a:endParaRPr lang="en-US" sz="2400"/>
          </a:p>
          <a:p>
            <a:pPr>
              <a:lnSpc>
                <a:spcPct val="110000"/>
              </a:lnSpc>
            </a:pPr>
            <a:endParaRPr lang="en-US" sz="2400"/>
          </a:p>
          <a:p>
            <a:pPr>
              <a:lnSpc>
                <a:spcPct val="110000"/>
              </a:lnSpc>
            </a:pPr>
            <a:r>
              <a:rPr lang="en-US" sz="2400"/>
              <a:t>It shows that like_science_fiction and play_chess are correlated in the group</a:t>
            </a:r>
          </a:p>
        </p:txBody>
      </p:sp>
      <p:graphicFrame>
        <p:nvGraphicFramePr>
          <p:cNvPr id="1072132" name="Object 4"/>
          <p:cNvGraphicFramePr>
            <a:graphicFrameLocks noChangeAspect="1"/>
          </p:cNvGraphicFramePr>
          <p:nvPr>
            <p:ph sz="quarter" idx="2"/>
          </p:nvPr>
        </p:nvGraphicFramePr>
        <p:xfrm>
          <a:off x="762000" y="4800600"/>
          <a:ext cx="7772400" cy="722313"/>
        </p:xfrm>
        <a:graphic>
          <a:graphicData uri="http://schemas.openxmlformats.org/presentationml/2006/ole">
            <p:oleObj spid="_x0000_s1072132" name="Equation" r:id="rId3" imgW="4381200" imgH="419040" progId="Equation.3">
              <p:embed/>
            </p:oleObj>
          </a:graphicData>
        </a:graphic>
      </p:graphicFrame>
      <p:graphicFrame>
        <p:nvGraphicFramePr>
          <p:cNvPr id="1072175" name="Group 47"/>
          <p:cNvGraphicFramePr>
            <a:graphicFrameLocks noGrp="1"/>
          </p:cNvGraphicFramePr>
          <p:nvPr/>
        </p:nvGraphicFramePr>
        <p:xfrm>
          <a:off x="1371600" y="1447800"/>
          <a:ext cx="6096000" cy="1595438"/>
        </p:xfrm>
        <a:graphic>
          <a:graphicData uri="http://schemas.openxmlformats.org/drawingml/2006/table">
            <a:tbl>
              <a:tblPr/>
              <a:tblGrid>
                <a:gridCol w="2219325"/>
                <a:gridCol w="1136650"/>
                <a:gridCol w="1571625"/>
                <a:gridCol w="1168400"/>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0BEC24-904C-47CD-B79A-56DD51830495}"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CDA62123-2A2C-42D6-8F43-B967EBD4B39E}" type="slidenum">
              <a:rPr lang="en-US"/>
              <a:pPr/>
              <a:t>41</a:t>
            </a:fld>
            <a:endParaRPr lang="en-US"/>
          </a:p>
        </p:txBody>
      </p:sp>
      <p:sp>
        <p:nvSpPr>
          <p:cNvPr id="965634" name="Rectangle 2"/>
          <p:cNvSpPr>
            <a:spLocks noGrp="1" noChangeArrowheads="1"/>
          </p:cNvSpPr>
          <p:nvPr>
            <p:ph type="title"/>
          </p:nvPr>
        </p:nvSpPr>
        <p:spPr>
          <a:xfrm>
            <a:off x="914400" y="381000"/>
            <a:ext cx="7162800" cy="609600"/>
          </a:xfrm>
        </p:spPr>
        <p:txBody>
          <a:bodyPr/>
          <a:lstStyle/>
          <a:p>
            <a:r>
              <a:rPr lang="en-US"/>
              <a:t>Data Transformation</a:t>
            </a:r>
          </a:p>
        </p:txBody>
      </p:sp>
      <p:sp>
        <p:nvSpPr>
          <p:cNvPr id="965635" name="Rectangle 3"/>
          <p:cNvSpPr>
            <a:spLocks noGrp="1" noChangeArrowheads="1"/>
          </p:cNvSpPr>
          <p:nvPr>
            <p:ph type="body" idx="1"/>
          </p:nvPr>
        </p:nvSpPr>
        <p:spPr>
          <a:xfrm>
            <a:off x="457200" y="1524000"/>
            <a:ext cx="8229600" cy="4800600"/>
          </a:xfrm>
        </p:spPr>
        <p:txBody>
          <a:bodyPr/>
          <a:lstStyle/>
          <a:p>
            <a:pPr>
              <a:lnSpc>
                <a:spcPct val="110000"/>
              </a:lnSpc>
            </a:pPr>
            <a:r>
              <a:rPr lang="en-US" sz="2400"/>
              <a:t>Smoothing: remove noise from data</a:t>
            </a:r>
          </a:p>
          <a:p>
            <a:pPr>
              <a:lnSpc>
                <a:spcPct val="110000"/>
              </a:lnSpc>
            </a:pPr>
            <a:r>
              <a:rPr lang="en-US" sz="2400"/>
              <a:t>Aggregation: summarization, data cube construction</a:t>
            </a:r>
          </a:p>
          <a:p>
            <a:pPr>
              <a:lnSpc>
                <a:spcPct val="110000"/>
              </a:lnSpc>
            </a:pPr>
            <a:r>
              <a:rPr lang="en-US" sz="2400"/>
              <a:t>Generalization: concept hierarchy climbing</a:t>
            </a:r>
          </a:p>
          <a:p>
            <a:pPr>
              <a:lnSpc>
                <a:spcPct val="110000"/>
              </a:lnSpc>
            </a:pPr>
            <a:r>
              <a:rPr lang="en-US" sz="2400"/>
              <a:t>Normalization: scaled to fall within a small, specified range</a:t>
            </a:r>
          </a:p>
          <a:p>
            <a:pPr lvl="1">
              <a:lnSpc>
                <a:spcPct val="110000"/>
              </a:lnSpc>
            </a:pPr>
            <a:r>
              <a:rPr lang="en-US" sz="2400"/>
              <a:t>min-max normalization</a:t>
            </a:r>
          </a:p>
          <a:p>
            <a:pPr lvl="1">
              <a:lnSpc>
                <a:spcPct val="110000"/>
              </a:lnSpc>
            </a:pPr>
            <a:r>
              <a:rPr lang="en-US" sz="2400"/>
              <a:t>z-score normalization</a:t>
            </a:r>
          </a:p>
          <a:p>
            <a:pPr lvl="1">
              <a:lnSpc>
                <a:spcPct val="110000"/>
              </a:lnSpc>
            </a:pPr>
            <a:r>
              <a:rPr lang="en-US" sz="2400"/>
              <a:t>normalization by decimal scaling</a:t>
            </a:r>
          </a:p>
          <a:p>
            <a:pPr>
              <a:lnSpc>
                <a:spcPct val="110000"/>
              </a:lnSpc>
            </a:pPr>
            <a:r>
              <a:rPr lang="en-US" sz="2400"/>
              <a:t>Attribute/feature construction</a:t>
            </a:r>
          </a:p>
          <a:p>
            <a:pPr lvl="1">
              <a:lnSpc>
                <a:spcPct val="110000"/>
              </a:lnSpc>
            </a:pPr>
            <a:r>
              <a:rPr lang="en-US" sz="2400"/>
              <a:t>New attributes constructed from the given ones</a:t>
            </a: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5"/>
          <p:cNvSpPr>
            <a:spLocks noGrp="1"/>
          </p:cNvSpPr>
          <p:nvPr>
            <p:ph type="dt" sz="half" idx="10"/>
          </p:nvPr>
        </p:nvSpPr>
        <p:spPr/>
        <p:txBody>
          <a:bodyPr/>
          <a:lstStyle/>
          <a:p>
            <a:fld id="{01E7AB70-E6A8-4AD5-941E-E21A44DD65EA}" type="datetime4">
              <a:rPr lang="en-US"/>
              <a:pPr/>
              <a:t>January 11, 2018</a:t>
            </a:fld>
            <a:endParaRPr lang="en-US"/>
          </a:p>
        </p:txBody>
      </p:sp>
      <p:sp>
        <p:nvSpPr>
          <p:cNvPr id="12" name="Footer Placeholder 6"/>
          <p:cNvSpPr>
            <a:spLocks noGrp="1"/>
          </p:cNvSpPr>
          <p:nvPr>
            <p:ph type="ftr" sz="quarter" idx="11"/>
          </p:nvPr>
        </p:nvSpPr>
        <p:spPr/>
        <p:txBody>
          <a:bodyPr/>
          <a:lstStyle/>
          <a:p>
            <a:r>
              <a:rPr lang="en-US"/>
              <a:t>Data Mining: Concepts and Techniques</a:t>
            </a:r>
          </a:p>
        </p:txBody>
      </p:sp>
      <p:sp>
        <p:nvSpPr>
          <p:cNvPr id="13" name="Slide Number Placeholder 7"/>
          <p:cNvSpPr>
            <a:spLocks noGrp="1"/>
          </p:cNvSpPr>
          <p:nvPr>
            <p:ph type="sldNum" sz="quarter" idx="12"/>
          </p:nvPr>
        </p:nvSpPr>
        <p:spPr/>
        <p:txBody>
          <a:bodyPr/>
          <a:lstStyle/>
          <a:p>
            <a:fld id="{0BECF472-4644-4863-BD80-C53993D2606A}" type="slidenum">
              <a:rPr lang="en-US"/>
              <a:pPr/>
              <a:t>42</a:t>
            </a:fld>
            <a:endParaRPr lang="en-US"/>
          </a:p>
        </p:txBody>
      </p:sp>
      <p:sp>
        <p:nvSpPr>
          <p:cNvPr id="966658" name="Rectangle 2"/>
          <p:cNvSpPr>
            <a:spLocks noGrp="1" noChangeArrowheads="1"/>
          </p:cNvSpPr>
          <p:nvPr>
            <p:ph type="title"/>
          </p:nvPr>
        </p:nvSpPr>
        <p:spPr/>
        <p:txBody>
          <a:bodyPr/>
          <a:lstStyle/>
          <a:p>
            <a:r>
              <a:rPr lang="en-US"/>
              <a:t>Data Transformation: Normalization</a:t>
            </a:r>
          </a:p>
        </p:txBody>
      </p:sp>
      <p:sp>
        <p:nvSpPr>
          <p:cNvPr id="966659" name="Rectangle 3"/>
          <p:cNvSpPr>
            <a:spLocks noGrp="1" noChangeArrowheads="1"/>
          </p:cNvSpPr>
          <p:nvPr>
            <p:ph type="body" sz="half" idx="1"/>
          </p:nvPr>
        </p:nvSpPr>
        <p:spPr>
          <a:xfrm>
            <a:off x="304800" y="1295400"/>
            <a:ext cx="8305800" cy="5029200"/>
          </a:xfrm>
        </p:spPr>
        <p:txBody>
          <a:bodyPr/>
          <a:lstStyle/>
          <a:p>
            <a:pPr>
              <a:lnSpc>
                <a:spcPct val="120000"/>
              </a:lnSpc>
            </a:pPr>
            <a:r>
              <a:rPr lang="en-US" sz="2000"/>
              <a:t>Min-max normalization: to [new_min</a:t>
            </a:r>
            <a:r>
              <a:rPr lang="en-US" sz="2000" baseline="-25000"/>
              <a:t>A</a:t>
            </a:r>
            <a:r>
              <a:rPr lang="en-US" sz="2000"/>
              <a:t>, new_max</a:t>
            </a:r>
            <a:r>
              <a:rPr lang="en-US" sz="2000" baseline="-25000"/>
              <a:t>A</a:t>
            </a:r>
            <a:r>
              <a:rPr lang="en-US" sz="2000"/>
              <a:t>]</a:t>
            </a:r>
          </a:p>
          <a:p>
            <a:pPr lvl="1">
              <a:lnSpc>
                <a:spcPct val="120000"/>
              </a:lnSpc>
            </a:pPr>
            <a:endParaRPr lang="en-US" sz="2000"/>
          </a:p>
          <a:p>
            <a:pPr lvl="1">
              <a:lnSpc>
                <a:spcPct val="120000"/>
              </a:lnSpc>
            </a:pPr>
            <a:endParaRPr lang="en-US" sz="2000"/>
          </a:p>
          <a:p>
            <a:pPr lvl="1">
              <a:lnSpc>
                <a:spcPct val="120000"/>
              </a:lnSpc>
            </a:pPr>
            <a:r>
              <a:rPr lang="en-US" sz="2000"/>
              <a:t>Ex.  Let income range $12,000 to $98,000 normalized to [0.0, 1.0].  Then $73,000 is mapped to  </a:t>
            </a:r>
          </a:p>
          <a:p>
            <a:pPr>
              <a:lnSpc>
                <a:spcPct val="120000"/>
              </a:lnSpc>
            </a:pPr>
            <a:r>
              <a:rPr lang="en-US" sz="2000"/>
              <a:t>Z-score normalization (</a:t>
            </a:r>
            <a:r>
              <a:rPr lang="el-GR" sz="2000"/>
              <a:t>μ</a:t>
            </a:r>
            <a:r>
              <a:rPr lang="en-US" sz="2000"/>
              <a:t>: mean, </a:t>
            </a:r>
            <a:r>
              <a:rPr lang="el-GR" sz="2000"/>
              <a:t>σ</a:t>
            </a:r>
            <a:r>
              <a:rPr lang="en-US" sz="2000"/>
              <a:t>: standard deviation):</a:t>
            </a:r>
          </a:p>
          <a:p>
            <a:pPr>
              <a:lnSpc>
                <a:spcPct val="120000"/>
              </a:lnSpc>
            </a:pPr>
            <a:endParaRPr lang="en-US" sz="2000"/>
          </a:p>
          <a:p>
            <a:pPr lvl="1">
              <a:lnSpc>
                <a:spcPct val="120000"/>
              </a:lnSpc>
            </a:pPr>
            <a:endParaRPr lang="en-US" sz="2000"/>
          </a:p>
          <a:p>
            <a:pPr lvl="1">
              <a:lnSpc>
                <a:spcPct val="120000"/>
              </a:lnSpc>
            </a:pPr>
            <a:r>
              <a:rPr lang="en-US" sz="2000"/>
              <a:t>Ex. Let </a:t>
            </a:r>
            <a:r>
              <a:rPr lang="el-GR" sz="2000"/>
              <a:t>μ</a:t>
            </a:r>
            <a:r>
              <a:rPr lang="en-US" sz="2000"/>
              <a:t> = 54,000, </a:t>
            </a:r>
            <a:r>
              <a:rPr lang="el-GR" sz="2000"/>
              <a:t>σ</a:t>
            </a:r>
            <a:r>
              <a:rPr lang="en-US" sz="2000"/>
              <a:t> = 16,000.  Then</a:t>
            </a:r>
            <a:endParaRPr lang="el-GR" sz="2000"/>
          </a:p>
          <a:p>
            <a:pPr>
              <a:lnSpc>
                <a:spcPct val="120000"/>
              </a:lnSpc>
            </a:pPr>
            <a:r>
              <a:rPr lang="en-US" sz="2000"/>
              <a:t>Normalization by decimal scaling</a:t>
            </a:r>
          </a:p>
        </p:txBody>
      </p:sp>
      <p:graphicFrame>
        <p:nvGraphicFramePr>
          <p:cNvPr id="1088512" name="Object 1024"/>
          <p:cNvGraphicFramePr>
            <a:graphicFrameLocks noChangeAspect="1"/>
          </p:cNvGraphicFramePr>
          <p:nvPr>
            <p:ph sz="quarter" idx="2"/>
          </p:nvPr>
        </p:nvGraphicFramePr>
        <p:xfrm>
          <a:off x="5105400" y="2971800"/>
          <a:ext cx="2514600" cy="474663"/>
        </p:xfrm>
        <a:graphic>
          <a:graphicData uri="http://schemas.openxmlformats.org/presentationml/2006/ole">
            <p:oleObj spid="_x0000_s1088512" name="Equation" r:id="rId3" imgW="2222280" imgH="419040" progId="Equation.3">
              <p:embed/>
            </p:oleObj>
          </a:graphicData>
        </a:graphic>
      </p:graphicFrame>
      <p:graphicFrame>
        <p:nvGraphicFramePr>
          <p:cNvPr id="1088513" name="Object 1025"/>
          <p:cNvGraphicFramePr>
            <a:graphicFrameLocks noChangeAspect="1"/>
          </p:cNvGraphicFramePr>
          <p:nvPr/>
        </p:nvGraphicFramePr>
        <p:xfrm>
          <a:off x="1905000" y="1828800"/>
          <a:ext cx="5943600" cy="709613"/>
        </p:xfrm>
        <a:graphic>
          <a:graphicData uri="http://schemas.openxmlformats.org/presentationml/2006/ole">
            <p:oleObj spid="_x0000_s1088513" name="Equation" r:id="rId4" imgW="3340080" imgH="393480" progId="Equation.3">
              <p:embed/>
            </p:oleObj>
          </a:graphicData>
        </a:graphic>
      </p:graphicFrame>
      <p:graphicFrame>
        <p:nvGraphicFramePr>
          <p:cNvPr id="1088514" name="Object 1026"/>
          <p:cNvGraphicFramePr>
            <a:graphicFrameLocks noChangeAspect="1"/>
          </p:cNvGraphicFramePr>
          <p:nvPr/>
        </p:nvGraphicFramePr>
        <p:xfrm>
          <a:off x="1981200" y="3886200"/>
          <a:ext cx="1447800" cy="679450"/>
        </p:xfrm>
        <a:graphic>
          <a:graphicData uri="http://schemas.openxmlformats.org/presentationml/2006/ole">
            <p:oleObj spid="_x0000_s1088514" name="Equation" r:id="rId5" imgW="634680" imgH="393480" progId="Equation.3">
              <p:embed/>
            </p:oleObj>
          </a:graphicData>
        </a:graphic>
      </p:graphicFrame>
      <p:graphicFrame>
        <p:nvGraphicFramePr>
          <p:cNvPr id="1088515" name="Object 1027"/>
          <p:cNvGraphicFramePr>
            <a:graphicFrameLocks noChangeAspect="1"/>
          </p:cNvGraphicFramePr>
          <p:nvPr/>
        </p:nvGraphicFramePr>
        <p:xfrm>
          <a:off x="1219200" y="5486400"/>
          <a:ext cx="1066800" cy="847725"/>
        </p:xfrm>
        <a:graphic>
          <a:graphicData uri="http://schemas.openxmlformats.org/presentationml/2006/ole">
            <p:oleObj spid="_x0000_s1088515" name="Equation" r:id="rId6" imgW="495000" imgH="393480" progId="Equation.3">
              <p:embed/>
            </p:oleObj>
          </a:graphicData>
        </a:graphic>
      </p:graphicFrame>
      <p:graphicFrame>
        <p:nvGraphicFramePr>
          <p:cNvPr id="1088516" name="Object 1028"/>
          <p:cNvGraphicFramePr>
            <a:graphicFrameLocks noChangeAspect="1"/>
          </p:cNvGraphicFramePr>
          <p:nvPr/>
        </p:nvGraphicFramePr>
        <p:xfrm>
          <a:off x="4514850" y="3321050"/>
          <a:ext cx="112713" cy="214313"/>
        </p:xfrm>
        <a:graphic>
          <a:graphicData uri="http://schemas.openxmlformats.org/presentationml/2006/ole">
            <p:oleObj spid="_x0000_s1088516" name="Equation" r:id="rId7" imgW="114120" imgH="215640" progId="Equation.3">
              <p:embed/>
            </p:oleObj>
          </a:graphicData>
        </a:graphic>
      </p:graphicFrame>
      <p:sp>
        <p:nvSpPr>
          <p:cNvPr id="966664" name="Text Box 8"/>
          <p:cNvSpPr txBox="1">
            <a:spLocks noChangeArrowheads="1"/>
          </p:cNvSpPr>
          <p:nvPr/>
        </p:nvSpPr>
        <p:spPr bwMode="auto">
          <a:xfrm>
            <a:off x="2514600" y="5638800"/>
            <a:ext cx="6126163" cy="457200"/>
          </a:xfrm>
          <a:prstGeom prst="rect">
            <a:avLst/>
          </a:prstGeom>
          <a:noFill/>
          <a:ln w="9525">
            <a:noFill/>
            <a:miter lim="800000"/>
            <a:headEnd/>
            <a:tailEnd/>
          </a:ln>
          <a:effectLst/>
        </p:spPr>
        <p:txBody>
          <a:bodyPr>
            <a:spAutoFit/>
          </a:bodyPr>
          <a:lstStyle/>
          <a:p>
            <a:pPr eaLnBrk="0" hangingPunct="0"/>
            <a:r>
              <a:rPr lang="en-US" sz="2000">
                <a:latin typeface="Times New Roman" pitchFamily="18" charset="0"/>
              </a:rPr>
              <a:t>Where </a:t>
            </a:r>
            <a:r>
              <a:rPr lang="en-US" i="1">
                <a:latin typeface="Times New Roman" pitchFamily="18" charset="0"/>
              </a:rPr>
              <a:t>j</a:t>
            </a:r>
            <a:r>
              <a:rPr lang="en-US" sz="2000">
                <a:latin typeface="Times New Roman" pitchFamily="18" charset="0"/>
              </a:rPr>
              <a:t> is the smallest integer such that Max(|</a:t>
            </a:r>
            <a:r>
              <a:rPr lang="el-GR" sz="2000">
                <a:latin typeface="Times New Roman" pitchFamily="18" charset="0"/>
                <a:cs typeface="Times New Roman" pitchFamily="18" charset="0"/>
              </a:rPr>
              <a:t>ν</a:t>
            </a:r>
            <a:r>
              <a:rPr lang="en-US" sz="2000">
                <a:latin typeface="Times New Roman" pitchFamily="18" charset="0"/>
                <a:cs typeface="Times New Roman" pitchFamily="18" charset="0"/>
              </a:rPr>
              <a:t>’</a:t>
            </a:r>
            <a:r>
              <a:rPr lang="en-US" sz="2000">
                <a:latin typeface="Times New Roman" pitchFamily="18" charset="0"/>
              </a:rPr>
              <a:t>|) &lt; 1</a:t>
            </a:r>
            <a:endParaRPr lang="en-US">
              <a:latin typeface="Times New Roman" pitchFamily="18" charset="0"/>
            </a:endParaRPr>
          </a:p>
        </p:txBody>
      </p:sp>
      <p:graphicFrame>
        <p:nvGraphicFramePr>
          <p:cNvPr id="1088517" name="Object 1029"/>
          <p:cNvGraphicFramePr>
            <a:graphicFrameLocks noChangeAspect="1"/>
          </p:cNvGraphicFramePr>
          <p:nvPr>
            <p:ph sz="quarter" idx="3"/>
          </p:nvPr>
        </p:nvGraphicFramePr>
        <p:xfrm>
          <a:off x="5562600" y="4648200"/>
          <a:ext cx="1952625" cy="546100"/>
        </p:xfrm>
        <a:graphic>
          <a:graphicData uri="http://schemas.openxmlformats.org/presentationml/2006/ole">
            <p:oleObj spid="_x0000_s1088517" name="Equation" r:id="rId8" imgW="1498320" imgH="419040" progId="Equation.3">
              <p:embed/>
            </p:oleObj>
          </a:graphicData>
        </a:graphic>
      </p:graphicFrame>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701A93-296E-4B7A-A8F9-5E1102A603A8}"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854D5D8E-128F-4E89-956A-2FA1765F8DB9}" type="slidenum">
              <a:rPr lang="en-US"/>
              <a:pPr/>
              <a:t>43</a:t>
            </a:fld>
            <a:endParaRPr lang="en-US"/>
          </a:p>
        </p:txBody>
      </p:sp>
      <p:sp>
        <p:nvSpPr>
          <p:cNvPr id="1006594" name="Rectangle 2"/>
          <p:cNvSpPr>
            <a:spLocks noGrp="1" noChangeArrowheads="1"/>
          </p:cNvSpPr>
          <p:nvPr>
            <p:ph type="title"/>
          </p:nvPr>
        </p:nvSpPr>
        <p:spPr>
          <a:xfrm>
            <a:off x="838200" y="228600"/>
            <a:ext cx="7467600" cy="914400"/>
          </a:xfrm>
          <a:noFill/>
          <a:ln/>
        </p:spPr>
        <p:txBody>
          <a:bodyPr lIns="92075" tIns="46038" rIns="92075" bIns="46038" anchor="ctr"/>
          <a:lstStyle/>
          <a:p>
            <a:r>
              <a:rPr lang="en-US"/>
              <a:t>Chapter 2: Data Preprocessing</a:t>
            </a:r>
          </a:p>
        </p:txBody>
      </p:sp>
      <p:sp>
        <p:nvSpPr>
          <p:cNvPr id="1006595" name="Rectangle 3"/>
          <p:cNvSpPr>
            <a:spLocks noGrp="1" noChangeArrowheads="1"/>
          </p:cNvSpPr>
          <p:nvPr>
            <p:ph type="body" idx="1"/>
          </p:nvPr>
        </p:nvSpPr>
        <p:spPr>
          <a:xfrm>
            <a:off x="533400" y="1600200"/>
            <a:ext cx="8305800" cy="4876800"/>
          </a:xfrm>
          <a:noFill/>
          <a:ln/>
        </p:spPr>
        <p:txBody>
          <a:bodyPr lIns="92075" tIns="46038" rIns="92075" bIns="46038"/>
          <a:lstStyle/>
          <a:p>
            <a:pPr>
              <a:lnSpc>
                <a:spcPct val="140000"/>
              </a:lnSpc>
            </a:pPr>
            <a:r>
              <a:rPr lang="en-US"/>
              <a:t>Why preprocess the data?</a:t>
            </a:r>
          </a:p>
          <a:p>
            <a:pPr>
              <a:lnSpc>
                <a:spcPct val="140000"/>
              </a:lnSpc>
            </a:pPr>
            <a:r>
              <a:rPr lang="en-US"/>
              <a:t>Data cleaning </a:t>
            </a:r>
          </a:p>
          <a:p>
            <a:pPr>
              <a:lnSpc>
                <a:spcPct val="140000"/>
              </a:lnSpc>
            </a:pPr>
            <a:r>
              <a:rPr lang="en-US"/>
              <a:t>Data integration and transformation</a:t>
            </a:r>
          </a:p>
          <a:p>
            <a:pPr>
              <a:lnSpc>
                <a:spcPct val="140000"/>
              </a:lnSpc>
            </a:pPr>
            <a:r>
              <a:rPr lang="en-US">
                <a:solidFill>
                  <a:schemeClr val="hlink"/>
                </a:solidFill>
              </a:rPr>
              <a:t>Data reduction</a:t>
            </a:r>
          </a:p>
          <a:p>
            <a:pPr>
              <a:lnSpc>
                <a:spcPct val="140000"/>
              </a:lnSpc>
            </a:pPr>
            <a:r>
              <a:rPr lang="en-US"/>
              <a:t>Discretization and concept hierarchy generation</a:t>
            </a:r>
          </a:p>
          <a:p>
            <a:pPr>
              <a:lnSpc>
                <a:spcPct val="140000"/>
              </a:lnSpc>
            </a:pPr>
            <a:r>
              <a:rPr lang="en-US"/>
              <a:t>Summary</a:t>
            </a:r>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6192A9-FA75-4EDA-9A11-048324156171}"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5602E497-1122-49BD-A8FD-850995FCE87B}" type="slidenum">
              <a:rPr lang="en-US"/>
              <a:pPr/>
              <a:t>44</a:t>
            </a:fld>
            <a:endParaRPr lang="en-US"/>
          </a:p>
        </p:txBody>
      </p:sp>
      <p:sp>
        <p:nvSpPr>
          <p:cNvPr id="1011714" name="Rectangle 1026"/>
          <p:cNvSpPr>
            <a:spLocks noGrp="1" noChangeArrowheads="1"/>
          </p:cNvSpPr>
          <p:nvPr>
            <p:ph type="title"/>
          </p:nvPr>
        </p:nvSpPr>
        <p:spPr>
          <a:xfrm>
            <a:off x="1295400" y="228600"/>
            <a:ext cx="6248400" cy="685800"/>
          </a:xfrm>
        </p:spPr>
        <p:txBody>
          <a:bodyPr/>
          <a:lstStyle/>
          <a:p>
            <a:r>
              <a:rPr lang="en-US" sz="3200"/>
              <a:t>Data Reduction Strategies</a:t>
            </a:r>
            <a:endParaRPr lang="en-US"/>
          </a:p>
        </p:txBody>
      </p:sp>
      <p:sp>
        <p:nvSpPr>
          <p:cNvPr id="1011715" name="Rectangle 1027"/>
          <p:cNvSpPr>
            <a:spLocks noGrp="1" noChangeArrowheads="1"/>
          </p:cNvSpPr>
          <p:nvPr>
            <p:ph type="body" idx="1"/>
          </p:nvPr>
        </p:nvSpPr>
        <p:spPr>
          <a:xfrm>
            <a:off x="304800" y="1371600"/>
            <a:ext cx="8229600" cy="5257800"/>
          </a:xfrm>
        </p:spPr>
        <p:txBody>
          <a:bodyPr/>
          <a:lstStyle/>
          <a:p>
            <a:r>
              <a:rPr lang="en-US" sz="2000"/>
              <a:t>Why data reduction?</a:t>
            </a:r>
          </a:p>
          <a:p>
            <a:pPr lvl="1"/>
            <a:r>
              <a:rPr lang="en-US" sz="2000"/>
              <a:t>A database/data warehouse may store terabytes of data</a:t>
            </a:r>
          </a:p>
          <a:p>
            <a:pPr lvl="1"/>
            <a:r>
              <a:rPr lang="en-US" sz="2000"/>
              <a:t>Complex data analysis/mining may take a very long time to run on the complete data set</a:t>
            </a:r>
          </a:p>
          <a:p>
            <a:r>
              <a:rPr lang="en-US" sz="2000"/>
              <a:t>Data reduction </a:t>
            </a:r>
          </a:p>
          <a:p>
            <a:pPr lvl="1"/>
            <a:r>
              <a:rPr lang="en-US" sz="2000"/>
              <a:t>Obtain a reduced representation of the data set that is much smaller in volume but yet produce the same (or almost the same) analytical results</a:t>
            </a:r>
          </a:p>
          <a:p>
            <a:r>
              <a:rPr lang="en-US" sz="2000">
                <a:solidFill>
                  <a:schemeClr val="hlink"/>
                </a:solidFill>
              </a:rPr>
              <a:t>Data reduction strategies</a:t>
            </a:r>
          </a:p>
          <a:p>
            <a:pPr lvl="1"/>
            <a:r>
              <a:rPr lang="en-US" sz="2000">
                <a:solidFill>
                  <a:schemeClr val="folHlink"/>
                </a:solidFill>
              </a:rPr>
              <a:t>Data cube aggregation:</a:t>
            </a:r>
          </a:p>
          <a:p>
            <a:pPr lvl="1"/>
            <a:r>
              <a:rPr lang="en-US" sz="2000">
                <a:solidFill>
                  <a:schemeClr val="folHlink"/>
                </a:solidFill>
              </a:rPr>
              <a:t>Dimensionality reduction — </a:t>
            </a:r>
            <a:r>
              <a:rPr lang="en-US" sz="2000"/>
              <a:t>e.g.,</a:t>
            </a:r>
            <a:r>
              <a:rPr lang="en-US" sz="2000">
                <a:solidFill>
                  <a:schemeClr val="folHlink"/>
                </a:solidFill>
              </a:rPr>
              <a:t> </a:t>
            </a:r>
            <a:r>
              <a:rPr lang="en-US" sz="2000"/>
              <a:t>remove unimportant attributes</a:t>
            </a:r>
            <a:endParaRPr lang="en-US" sz="2000">
              <a:solidFill>
                <a:schemeClr val="folHlink"/>
              </a:solidFill>
            </a:endParaRPr>
          </a:p>
          <a:p>
            <a:pPr lvl="1"/>
            <a:r>
              <a:rPr lang="en-US" sz="2000">
                <a:solidFill>
                  <a:schemeClr val="folHlink"/>
                </a:solidFill>
              </a:rPr>
              <a:t>Data Compression</a:t>
            </a:r>
          </a:p>
          <a:p>
            <a:pPr lvl="1"/>
            <a:r>
              <a:rPr lang="en-US" sz="2000">
                <a:solidFill>
                  <a:schemeClr val="folHlink"/>
                </a:solidFill>
              </a:rPr>
              <a:t>Numerosity reduction — </a:t>
            </a:r>
            <a:r>
              <a:rPr lang="en-US" sz="2000"/>
              <a:t>e.g.,</a:t>
            </a:r>
            <a:r>
              <a:rPr lang="en-US" sz="2000">
                <a:solidFill>
                  <a:schemeClr val="folHlink"/>
                </a:solidFill>
              </a:rPr>
              <a:t> </a:t>
            </a:r>
            <a:r>
              <a:rPr lang="en-US" sz="2000"/>
              <a:t>fit data into models</a:t>
            </a:r>
            <a:endParaRPr lang="en-US" sz="2000">
              <a:solidFill>
                <a:schemeClr val="folHlink"/>
              </a:solidFill>
            </a:endParaRPr>
          </a:p>
          <a:p>
            <a:pPr lvl="1"/>
            <a:r>
              <a:rPr lang="en-US" sz="2000">
                <a:solidFill>
                  <a:schemeClr val="folHlink"/>
                </a:solidFill>
              </a:rPr>
              <a:t>Discretization and concept hierarchy generation</a:t>
            </a: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4E0A8B-3980-4B35-B105-3D9666072321}"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897CA312-CA84-48E3-95C6-0784977FEDF0}" type="slidenum">
              <a:rPr lang="en-US"/>
              <a:pPr/>
              <a:t>45</a:t>
            </a:fld>
            <a:endParaRPr lang="en-US"/>
          </a:p>
        </p:txBody>
      </p:sp>
      <p:sp>
        <p:nvSpPr>
          <p:cNvPr id="970754" name="Rectangle 2"/>
          <p:cNvSpPr>
            <a:spLocks noGrp="1" noChangeArrowheads="1"/>
          </p:cNvSpPr>
          <p:nvPr>
            <p:ph type="title"/>
          </p:nvPr>
        </p:nvSpPr>
        <p:spPr>
          <a:xfrm>
            <a:off x="838200" y="228600"/>
            <a:ext cx="7162800" cy="685800"/>
          </a:xfrm>
        </p:spPr>
        <p:txBody>
          <a:bodyPr/>
          <a:lstStyle/>
          <a:p>
            <a:r>
              <a:rPr lang="en-US"/>
              <a:t>Data Cube Aggregation</a:t>
            </a:r>
          </a:p>
        </p:txBody>
      </p:sp>
      <p:sp>
        <p:nvSpPr>
          <p:cNvPr id="970755" name="Rectangle 3"/>
          <p:cNvSpPr>
            <a:spLocks noGrp="1" noChangeArrowheads="1"/>
          </p:cNvSpPr>
          <p:nvPr>
            <p:ph type="body" idx="1"/>
          </p:nvPr>
        </p:nvSpPr>
        <p:spPr>
          <a:xfrm>
            <a:off x="304800" y="1371600"/>
            <a:ext cx="8458200" cy="5238750"/>
          </a:xfrm>
        </p:spPr>
        <p:txBody>
          <a:bodyPr/>
          <a:lstStyle/>
          <a:p>
            <a:pPr>
              <a:lnSpc>
                <a:spcPct val="120000"/>
              </a:lnSpc>
            </a:pPr>
            <a:r>
              <a:rPr lang="en-US" sz="2400"/>
              <a:t>The lowest level of a data cube (base cuboid)</a:t>
            </a:r>
          </a:p>
          <a:p>
            <a:pPr lvl="1">
              <a:lnSpc>
                <a:spcPct val="120000"/>
              </a:lnSpc>
            </a:pPr>
            <a:r>
              <a:rPr lang="en-US" sz="2400"/>
              <a:t>The aggregated data for an </a:t>
            </a:r>
            <a:r>
              <a:rPr lang="en-US" sz="2400">
                <a:solidFill>
                  <a:schemeClr val="hlink"/>
                </a:solidFill>
              </a:rPr>
              <a:t>individual entity of interest</a:t>
            </a:r>
          </a:p>
          <a:p>
            <a:pPr lvl="1">
              <a:lnSpc>
                <a:spcPct val="120000"/>
              </a:lnSpc>
            </a:pPr>
            <a:r>
              <a:rPr lang="en-US" sz="2400"/>
              <a:t>E.g., a customer in a phone calling data warehouse</a:t>
            </a:r>
          </a:p>
          <a:p>
            <a:pPr>
              <a:lnSpc>
                <a:spcPct val="120000"/>
              </a:lnSpc>
            </a:pPr>
            <a:r>
              <a:rPr lang="en-US" sz="2400"/>
              <a:t>Multiple levels of aggregation in data cubes</a:t>
            </a:r>
          </a:p>
          <a:p>
            <a:pPr lvl="1">
              <a:lnSpc>
                <a:spcPct val="120000"/>
              </a:lnSpc>
            </a:pPr>
            <a:r>
              <a:rPr lang="en-US" sz="2400"/>
              <a:t>Further reduce the size of data to deal with</a:t>
            </a:r>
          </a:p>
          <a:p>
            <a:pPr>
              <a:lnSpc>
                <a:spcPct val="120000"/>
              </a:lnSpc>
            </a:pPr>
            <a:r>
              <a:rPr lang="en-US" sz="2400"/>
              <a:t>Reference appropriate levels</a:t>
            </a:r>
          </a:p>
          <a:p>
            <a:pPr lvl="1">
              <a:lnSpc>
                <a:spcPct val="120000"/>
              </a:lnSpc>
            </a:pPr>
            <a:r>
              <a:rPr lang="en-US" sz="2400"/>
              <a:t>Use the smallest representation which is enough to solve the task</a:t>
            </a:r>
          </a:p>
          <a:p>
            <a:pPr>
              <a:lnSpc>
                <a:spcPct val="120000"/>
              </a:lnSpc>
            </a:pPr>
            <a:r>
              <a:rPr lang="en-US" sz="2400"/>
              <a:t>Queries regarding aggregated information should be answered using data cube, when possible</a:t>
            </a:r>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37D0F1-A91B-44D5-8FCC-7E5ACCABD519}"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2B6D4A67-73FB-4EE4-AE0D-B2F7A9BA74B8}" type="slidenum">
              <a:rPr lang="en-US"/>
              <a:pPr/>
              <a:t>46</a:t>
            </a:fld>
            <a:endParaRPr lang="en-US"/>
          </a:p>
        </p:txBody>
      </p:sp>
      <p:sp>
        <p:nvSpPr>
          <p:cNvPr id="971778" name="Rectangle 2"/>
          <p:cNvSpPr>
            <a:spLocks noGrp="1" noChangeArrowheads="1"/>
          </p:cNvSpPr>
          <p:nvPr>
            <p:ph type="title"/>
          </p:nvPr>
        </p:nvSpPr>
        <p:spPr>
          <a:xfrm>
            <a:off x="609600" y="228600"/>
            <a:ext cx="7772400" cy="685800"/>
          </a:xfrm>
        </p:spPr>
        <p:txBody>
          <a:bodyPr/>
          <a:lstStyle/>
          <a:p>
            <a:r>
              <a:rPr lang="en-US"/>
              <a:t>Attribute Subset Selection</a:t>
            </a:r>
          </a:p>
        </p:txBody>
      </p:sp>
      <p:sp>
        <p:nvSpPr>
          <p:cNvPr id="971779" name="Rectangle 3"/>
          <p:cNvSpPr>
            <a:spLocks noGrp="1" noChangeArrowheads="1"/>
          </p:cNvSpPr>
          <p:nvPr>
            <p:ph type="body" idx="1"/>
          </p:nvPr>
        </p:nvSpPr>
        <p:spPr>
          <a:xfrm>
            <a:off x="304800" y="1371600"/>
            <a:ext cx="8610600" cy="5086350"/>
          </a:xfrm>
        </p:spPr>
        <p:txBody>
          <a:bodyPr/>
          <a:lstStyle/>
          <a:p>
            <a:r>
              <a:rPr lang="en-US" sz="2400"/>
              <a:t>Feature selection (i.e., attribute subset selection):</a:t>
            </a:r>
          </a:p>
          <a:p>
            <a:pPr lvl="1"/>
            <a:r>
              <a:rPr lang="en-US" sz="2400"/>
              <a:t>Select a minimum set of features </a:t>
            </a:r>
            <a:r>
              <a:rPr lang="en-US" sz="2400">
                <a:sym typeface="Symbol" pitchFamily="18" charset="2"/>
              </a:rPr>
              <a:t>such that the probability distribution of different classes given the values for those features is as close as possible to the original distribution given the values of all features</a:t>
            </a:r>
          </a:p>
          <a:p>
            <a:pPr lvl="1"/>
            <a:r>
              <a:rPr lang="en-US" sz="2400">
                <a:sym typeface="Symbol" pitchFamily="18" charset="2"/>
              </a:rPr>
              <a:t>reduce # of patterns in the patterns, easier to understand</a:t>
            </a:r>
          </a:p>
          <a:p>
            <a:r>
              <a:rPr lang="en-US" sz="2400">
                <a:sym typeface="Symbol" pitchFamily="18" charset="2"/>
              </a:rPr>
              <a:t>Heuristic methods (due to exponential # of choices):</a:t>
            </a:r>
          </a:p>
          <a:p>
            <a:pPr lvl="1"/>
            <a:r>
              <a:rPr lang="en-US" sz="2400">
                <a:sym typeface="Symbol" pitchFamily="18" charset="2"/>
              </a:rPr>
              <a:t>Step-wise forward selection</a:t>
            </a:r>
          </a:p>
          <a:p>
            <a:pPr lvl="1"/>
            <a:r>
              <a:rPr lang="en-US" sz="2400">
                <a:sym typeface="Symbol" pitchFamily="18" charset="2"/>
              </a:rPr>
              <a:t>Step-wise backward elimination</a:t>
            </a:r>
          </a:p>
          <a:p>
            <a:pPr lvl="1"/>
            <a:r>
              <a:rPr lang="en-US" sz="2400">
                <a:sym typeface="Symbol" pitchFamily="18" charset="2"/>
              </a:rPr>
              <a:t>Combining forward selection and backward elimination</a:t>
            </a:r>
          </a:p>
          <a:p>
            <a:pPr lvl="1"/>
            <a:r>
              <a:rPr lang="en-US" sz="2400">
                <a:sym typeface="Symbol" pitchFamily="18" charset="2"/>
              </a:rPr>
              <a:t>Decision-tree induction</a:t>
            </a:r>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1"/>
          <p:cNvSpPr>
            <a:spLocks noGrp="1"/>
          </p:cNvSpPr>
          <p:nvPr>
            <p:ph type="dt" sz="half" idx="10"/>
          </p:nvPr>
        </p:nvSpPr>
        <p:spPr/>
        <p:txBody>
          <a:bodyPr/>
          <a:lstStyle/>
          <a:p>
            <a:fld id="{981E8C1C-F248-4D4F-9A78-D4D5EFC88321}" type="datetime4">
              <a:rPr lang="en-US"/>
              <a:pPr/>
              <a:t>January 11, 2018</a:t>
            </a:fld>
            <a:endParaRPr lang="en-US"/>
          </a:p>
        </p:txBody>
      </p:sp>
      <p:sp>
        <p:nvSpPr>
          <p:cNvPr id="30" name="Footer Placeholder 2"/>
          <p:cNvSpPr>
            <a:spLocks noGrp="1"/>
          </p:cNvSpPr>
          <p:nvPr>
            <p:ph type="ftr" sz="quarter" idx="11"/>
          </p:nvPr>
        </p:nvSpPr>
        <p:spPr/>
        <p:txBody>
          <a:bodyPr/>
          <a:lstStyle/>
          <a:p>
            <a:r>
              <a:rPr lang="en-US"/>
              <a:t>Data Mining: Concepts and Techniques</a:t>
            </a:r>
          </a:p>
        </p:txBody>
      </p:sp>
      <p:sp>
        <p:nvSpPr>
          <p:cNvPr id="31" name="Slide Number Placeholder 3"/>
          <p:cNvSpPr>
            <a:spLocks noGrp="1"/>
          </p:cNvSpPr>
          <p:nvPr>
            <p:ph type="sldNum" sz="quarter" idx="12"/>
          </p:nvPr>
        </p:nvSpPr>
        <p:spPr/>
        <p:txBody>
          <a:bodyPr/>
          <a:lstStyle/>
          <a:p>
            <a:fld id="{CF27FE4E-677E-4AC3-B52A-EF005794536D}" type="slidenum">
              <a:rPr lang="en-US"/>
              <a:pPr/>
              <a:t>47</a:t>
            </a:fld>
            <a:endParaRPr lang="en-US"/>
          </a:p>
        </p:txBody>
      </p:sp>
      <p:sp>
        <p:nvSpPr>
          <p:cNvPr id="972802" name="Text Box 2"/>
          <p:cNvSpPr txBox="1">
            <a:spLocks noChangeArrowheads="1"/>
          </p:cNvSpPr>
          <p:nvPr/>
        </p:nvSpPr>
        <p:spPr bwMode="auto">
          <a:xfrm>
            <a:off x="762000" y="304800"/>
            <a:ext cx="7696200" cy="641350"/>
          </a:xfrm>
          <a:prstGeom prst="rect">
            <a:avLst/>
          </a:prstGeom>
          <a:noFill/>
          <a:ln w="9525">
            <a:noFill/>
            <a:miter lim="800000"/>
            <a:headEnd/>
            <a:tailEnd/>
          </a:ln>
          <a:effectLst/>
        </p:spPr>
        <p:txBody>
          <a:bodyPr>
            <a:spAutoFit/>
          </a:bodyPr>
          <a:lstStyle/>
          <a:p>
            <a:pPr algn="ctr" eaLnBrk="0" hangingPunct="0"/>
            <a:r>
              <a:rPr lang="en-US" sz="3600">
                <a:solidFill>
                  <a:schemeClr val="tx2"/>
                </a:solidFill>
              </a:rPr>
              <a:t>Example of Decision Tree Induction</a:t>
            </a:r>
          </a:p>
        </p:txBody>
      </p:sp>
      <p:sp>
        <p:nvSpPr>
          <p:cNvPr id="972803" name="Text Box 3"/>
          <p:cNvSpPr txBox="1">
            <a:spLocks noChangeArrowheads="1"/>
          </p:cNvSpPr>
          <p:nvPr/>
        </p:nvSpPr>
        <p:spPr bwMode="auto">
          <a:xfrm>
            <a:off x="1219200" y="1447800"/>
            <a:ext cx="3476625" cy="822325"/>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Initial attribute set:</a:t>
            </a:r>
          </a:p>
          <a:p>
            <a:pPr eaLnBrk="0" hangingPunct="0"/>
            <a:r>
              <a:rPr lang="en-US">
                <a:latin typeface="Times New Roman" pitchFamily="18" charset="0"/>
              </a:rPr>
              <a:t>{A1, A2, A3, A4, A5, A6}</a:t>
            </a:r>
          </a:p>
        </p:txBody>
      </p:sp>
      <p:sp>
        <p:nvSpPr>
          <p:cNvPr id="972804" name="Rectangle 4"/>
          <p:cNvSpPr>
            <a:spLocks noChangeArrowheads="1"/>
          </p:cNvSpPr>
          <p:nvPr/>
        </p:nvSpPr>
        <p:spPr bwMode="auto">
          <a:xfrm>
            <a:off x="3881438" y="2598738"/>
            <a:ext cx="865187" cy="519112"/>
          </a:xfrm>
          <a:prstGeom prst="rect">
            <a:avLst/>
          </a:prstGeom>
          <a:noFill/>
          <a:ln w="9525">
            <a:solidFill>
              <a:schemeClr val="tx1"/>
            </a:solidFill>
            <a:miter lim="800000"/>
            <a:headEnd/>
            <a:tailEnd/>
          </a:ln>
          <a:effectLst/>
        </p:spPr>
        <p:txBody>
          <a:bodyPr wrap="none" anchor="ctr"/>
          <a:lstStyle/>
          <a:p>
            <a:endParaRPr lang="en-US"/>
          </a:p>
        </p:txBody>
      </p:sp>
      <p:sp>
        <p:nvSpPr>
          <p:cNvPr id="972805" name="Text Box 5"/>
          <p:cNvSpPr txBox="1">
            <a:spLocks noChangeArrowheads="1"/>
          </p:cNvSpPr>
          <p:nvPr/>
        </p:nvSpPr>
        <p:spPr bwMode="auto">
          <a:xfrm>
            <a:off x="3963988" y="2619375"/>
            <a:ext cx="882650" cy="457200"/>
          </a:xfrm>
          <a:prstGeom prst="rect">
            <a:avLst/>
          </a:prstGeom>
          <a:noFill/>
          <a:ln w="9525">
            <a:noFill/>
            <a:miter lim="800000"/>
            <a:headEnd/>
            <a:tailEnd/>
          </a:ln>
          <a:effectLst/>
        </p:spPr>
        <p:txBody>
          <a:bodyPr>
            <a:spAutoFit/>
          </a:bodyPr>
          <a:lstStyle/>
          <a:p>
            <a:pPr eaLnBrk="0" hangingPunct="0"/>
            <a:r>
              <a:rPr lang="en-US">
                <a:latin typeface="Times New Roman" pitchFamily="18" charset="0"/>
              </a:rPr>
              <a:t>A4 ?</a:t>
            </a:r>
          </a:p>
        </p:txBody>
      </p:sp>
      <p:sp>
        <p:nvSpPr>
          <p:cNvPr id="972806" name="Rectangle 6"/>
          <p:cNvSpPr>
            <a:spLocks noChangeArrowheads="1"/>
          </p:cNvSpPr>
          <p:nvPr/>
        </p:nvSpPr>
        <p:spPr bwMode="auto">
          <a:xfrm>
            <a:off x="2462213" y="3616325"/>
            <a:ext cx="777875" cy="519113"/>
          </a:xfrm>
          <a:prstGeom prst="rect">
            <a:avLst/>
          </a:prstGeom>
          <a:noFill/>
          <a:ln w="9525">
            <a:solidFill>
              <a:schemeClr val="tx1"/>
            </a:solidFill>
            <a:miter lim="800000"/>
            <a:headEnd/>
            <a:tailEnd/>
          </a:ln>
          <a:effectLst/>
        </p:spPr>
        <p:txBody>
          <a:bodyPr wrap="none" anchor="ctr"/>
          <a:lstStyle/>
          <a:p>
            <a:endParaRPr lang="en-US"/>
          </a:p>
        </p:txBody>
      </p:sp>
      <p:sp>
        <p:nvSpPr>
          <p:cNvPr id="972807" name="Rectangle 7"/>
          <p:cNvSpPr>
            <a:spLocks noChangeArrowheads="1"/>
          </p:cNvSpPr>
          <p:nvPr/>
        </p:nvSpPr>
        <p:spPr bwMode="auto">
          <a:xfrm>
            <a:off x="5281613" y="3551238"/>
            <a:ext cx="808037" cy="547687"/>
          </a:xfrm>
          <a:prstGeom prst="rect">
            <a:avLst/>
          </a:prstGeom>
          <a:noFill/>
          <a:ln w="9525">
            <a:solidFill>
              <a:schemeClr val="tx1"/>
            </a:solidFill>
            <a:miter lim="800000"/>
            <a:headEnd/>
            <a:tailEnd/>
          </a:ln>
          <a:effectLst/>
        </p:spPr>
        <p:txBody>
          <a:bodyPr wrap="none" anchor="ctr"/>
          <a:lstStyle/>
          <a:p>
            <a:endParaRPr lang="en-US"/>
          </a:p>
        </p:txBody>
      </p:sp>
      <p:sp>
        <p:nvSpPr>
          <p:cNvPr id="972808" name="Text Box 8"/>
          <p:cNvSpPr txBox="1">
            <a:spLocks noChangeArrowheads="1"/>
          </p:cNvSpPr>
          <p:nvPr/>
        </p:nvSpPr>
        <p:spPr bwMode="auto">
          <a:xfrm>
            <a:off x="2460625" y="3643313"/>
            <a:ext cx="692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A1?</a:t>
            </a:r>
          </a:p>
        </p:txBody>
      </p:sp>
      <p:sp>
        <p:nvSpPr>
          <p:cNvPr id="972809" name="Text Box 9"/>
          <p:cNvSpPr txBox="1">
            <a:spLocks noChangeArrowheads="1"/>
          </p:cNvSpPr>
          <p:nvPr/>
        </p:nvSpPr>
        <p:spPr bwMode="auto">
          <a:xfrm>
            <a:off x="5305425" y="3614738"/>
            <a:ext cx="692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A6?</a:t>
            </a:r>
          </a:p>
        </p:txBody>
      </p:sp>
      <p:sp>
        <p:nvSpPr>
          <p:cNvPr id="972810" name="Oval 10"/>
          <p:cNvSpPr>
            <a:spLocks noChangeArrowheads="1"/>
          </p:cNvSpPr>
          <p:nvPr/>
        </p:nvSpPr>
        <p:spPr bwMode="auto">
          <a:xfrm>
            <a:off x="1443038" y="4935538"/>
            <a:ext cx="1139825" cy="606425"/>
          </a:xfrm>
          <a:prstGeom prst="ellipse">
            <a:avLst/>
          </a:prstGeom>
          <a:noFill/>
          <a:ln w="9525">
            <a:solidFill>
              <a:schemeClr val="accent1"/>
            </a:solidFill>
            <a:round/>
            <a:headEnd/>
            <a:tailEnd/>
          </a:ln>
          <a:effectLst/>
        </p:spPr>
        <p:txBody>
          <a:bodyPr wrap="none" anchor="ctr"/>
          <a:lstStyle/>
          <a:p>
            <a:endParaRPr lang="en-US"/>
          </a:p>
        </p:txBody>
      </p:sp>
      <p:sp>
        <p:nvSpPr>
          <p:cNvPr id="972811" name="Text Box 11"/>
          <p:cNvSpPr txBox="1">
            <a:spLocks noChangeArrowheads="1"/>
          </p:cNvSpPr>
          <p:nvPr/>
        </p:nvSpPr>
        <p:spPr bwMode="auto">
          <a:xfrm>
            <a:off x="1509713" y="503078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1</a:t>
            </a:r>
          </a:p>
        </p:txBody>
      </p:sp>
      <p:sp>
        <p:nvSpPr>
          <p:cNvPr id="972812" name="Rectangle 12"/>
          <p:cNvSpPr>
            <a:spLocks noChangeArrowheads="1"/>
          </p:cNvSpPr>
          <p:nvPr/>
        </p:nvSpPr>
        <p:spPr bwMode="auto">
          <a:xfrm>
            <a:off x="3127375" y="4983163"/>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2</a:t>
            </a:r>
          </a:p>
        </p:txBody>
      </p:sp>
      <p:sp>
        <p:nvSpPr>
          <p:cNvPr id="972813" name="Rectangle 13"/>
          <p:cNvSpPr>
            <a:spLocks noChangeArrowheads="1"/>
          </p:cNvSpPr>
          <p:nvPr/>
        </p:nvSpPr>
        <p:spPr bwMode="auto">
          <a:xfrm>
            <a:off x="4654550" y="502443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1</a:t>
            </a:r>
          </a:p>
        </p:txBody>
      </p:sp>
      <p:sp>
        <p:nvSpPr>
          <p:cNvPr id="972814" name="Rectangle 14"/>
          <p:cNvSpPr>
            <a:spLocks noChangeArrowheads="1"/>
          </p:cNvSpPr>
          <p:nvPr/>
        </p:nvSpPr>
        <p:spPr bwMode="auto">
          <a:xfrm>
            <a:off x="6056313" y="495458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2</a:t>
            </a:r>
          </a:p>
        </p:txBody>
      </p:sp>
      <p:sp>
        <p:nvSpPr>
          <p:cNvPr id="972815" name="Oval 15"/>
          <p:cNvSpPr>
            <a:spLocks noChangeArrowheads="1"/>
          </p:cNvSpPr>
          <p:nvPr/>
        </p:nvSpPr>
        <p:spPr bwMode="auto">
          <a:xfrm>
            <a:off x="3052763" y="4929188"/>
            <a:ext cx="1139825" cy="606425"/>
          </a:xfrm>
          <a:prstGeom prst="ellipse">
            <a:avLst/>
          </a:prstGeom>
          <a:noFill/>
          <a:ln w="9525">
            <a:solidFill>
              <a:schemeClr val="tx2"/>
            </a:solidFill>
            <a:round/>
            <a:headEnd/>
            <a:tailEnd/>
          </a:ln>
          <a:effectLst/>
        </p:spPr>
        <p:txBody>
          <a:bodyPr wrap="none" anchor="ctr"/>
          <a:lstStyle/>
          <a:p>
            <a:endParaRPr lang="en-US"/>
          </a:p>
        </p:txBody>
      </p:sp>
      <p:sp>
        <p:nvSpPr>
          <p:cNvPr id="972816" name="Oval 16"/>
          <p:cNvSpPr>
            <a:spLocks noChangeArrowheads="1"/>
          </p:cNvSpPr>
          <p:nvPr/>
        </p:nvSpPr>
        <p:spPr bwMode="auto">
          <a:xfrm>
            <a:off x="4625975" y="4943475"/>
            <a:ext cx="1139825" cy="606425"/>
          </a:xfrm>
          <a:prstGeom prst="ellipse">
            <a:avLst/>
          </a:prstGeom>
          <a:noFill/>
          <a:ln w="9525">
            <a:solidFill>
              <a:schemeClr val="accent1"/>
            </a:solidFill>
            <a:round/>
            <a:headEnd/>
            <a:tailEnd/>
          </a:ln>
          <a:effectLst/>
        </p:spPr>
        <p:txBody>
          <a:bodyPr wrap="none" anchor="ctr"/>
          <a:lstStyle/>
          <a:p>
            <a:endParaRPr lang="en-US"/>
          </a:p>
        </p:txBody>
      </p:sp>
      <p:sp>
        <p:nvSpPr>
          <p:cNvPr id="972817" name="Oval 17"/>
          <p:cNvSpPr>
            <a:spLocks noChangeArrowheads="1"/>
          </p:cNvSpPr>
          <p:nvPr/>
        </p:nvSpPr>
        <p:spPr bwMode="auto">
          <a:xfrm>
            <a:off x="5953125" y="4899025"/>
            <a:ext cx="1139825" cy="606425"/>
          </a:xfrm>
          <a:prstGeom prst="ellipse">
            <a:avLst/>
          </a:prstGeom>
          <a:noFill/>
          <a:ln w="9525">
            <a:solidFill>
              <a:schemeClr val="tx2"/>
            </a:solidFill>
            <a:round/>
            <a:headEnd/>
            <a:tailEnd/>
          </a:ln>
          <a:effectLst/>
        </p:spPr>
        <p:txBody>
          <a:bodyPr wrap="none" anchor="ctr"/>
          <a:lstStyle/>
          <a:p>
            <a:endParaRPr lang="en-US"/>
          </a:p>
        </p:txBody>
      </p:sp>
      <p:sp>
        <p:nvSpPr>
          <p:cNvPr id="972818" name="Line 18"/>
          <p:cNvSpPr>
            <a:spLocks noChangeShapeType="1"/>
          </p:cNvSpPr>
          <p:nvPr/>
        </p:nvSpPr>
        <p:spPr bwMode="auto">
          <a:xfrm flipH="1">
            <a:off x="2843213" y="3132138"/>
            <a:ext cx="1414462" cy="476250"/>
          </a:xfrm>
          <a:prstGeom prst="line">
            <a:avLst/>
          </a:prstGeom>
          <a:noFill/>
          <a:ln w="9525">
            <a:solidFill>
              <a:schemeClr val="tx1"/>
            </a:solidFill>
            <a:round/>
            <a:headEnd/>
            <a:tailEnd/>
          </a:ln>
          <a:effectLst/>
        </p:spPr>
        <p:txBody>
          <a:bodyPr wrap="none" anchor="ctr"/>
          <a:lstStyle/>
          <a:p>
            <a:endParaRPr lang="en-US"/>
          </a:p>
        </p:txBody>
      </p:sp>
      <p:sp>
        <p:nvSpPr>
          <p:cNvPr id="972819" name="Line 19"/>
          <p:cNvSpPr>
            <a:spLocks noChangeShapeType="1"/>
          </p:cNvSpPr>
          <p:nvPr/>
        </p:nvSpPr>
        <p:spPr bwMode="auto">
          <a:xfrm>
            <a:off x="4271963" y="3132138"/>
            <a:ext cx="1355725" cy="403225"/>
          </a:xfrm>
          <a:prstGeom prst="line">
            <a:avLst/>
          </a:prstGeom>
          <a:noFill/>
          <a:ln w="9525">
            <a:solidFill>
              <a:schemeClr val="tx1"/>
            </a:solidFill>
            <a:round/>
            <a:headEnd/>
            <a:tailEnd/>
          </a:ln>
          <a:effectLst/>
        </p:spPr>
        <p:txBody>
          <a:bodyPr wrap="none" anchor="ctr"/>
          <a:lstStyle/>
          <a:p>
            <a:endParaRPr lang="en-US"/>
          </a:p>
        </p:txBody>
      </p:sp>
      <p:sp>
        <p:nvSpPr>
          <p:cNvPr id="972820" name="Line 20"/>
          <p:cNvSpPr>
            <a:spLocks noChangeShapeType="1"/>
          </p:cNvSpPr>
          <p:nvPr/>
        </p:nvSpPr>
        <p:spPr bwMode="auto">
          <a:xfrm flipH="1">
            <a:off x="2020888" y="4141788"/>
            <a:ext cx="808037" cy="779462"/>
          </a:xfrm>
          <a:prstGeom prst="line">
            <a:avLst/>
          </a:prstGeom>
          <a:noFill/>
          <a:ln w="9525">
            <a:solidFill>
              <a:schemeClr val="tx1"/>
            </a:solidFill>
            <a:round/>
            <a:headEnd/>
            <a:tailEnd/>
          </a:ln>
          <a:effectLst/>
        </p:spPr>
        <p:txBody>
          <a:bodyPr wrap="none" anchor="ctr"/>
          <a:lstStyle/>
          <a:p>
            <a:endParaRPr lang="en-US"/>
          </a:p>
        </p:txBody>
      </p:sp>
      <p:sp>
        <p:nvSpPr>
          <p:cNvPr id="972821" name="Line 21"/>
          <p:cNvSpPr>
            <a:spLocks noChangeShapeType="1"/>
          </p:cNvSpPr>
          <p:nvPr/>
        </p:nvSpPr>
        <p:spPr bwMode="auto">
          <a:xfrm>
            <a:off x="2828925" y="4141788"/>
            <a:ext cx="763588" cy="793750"/>
          </a:xfrm>
          <a:prstGeom prst="line">
            <a:avLst/>
          </a:prstGeom>
          <a:noFill/>
          <a:ln w="9525">
            <a:solidFill>
              <a:schemeClr val="tx1"/>
            </a:solidFill>
            <a:round/>
            <a:headEnd/>
            <a:tailEnd/>
          </a:ln>
          <a:effectLst/>
        </p:spPr>
        <p:txBody>
          <a:bodyPr wrap="none" anchor="ctr"/>
          <a:lstStyle/>
          <a:p>
            <a:endParaRPr lang="en-US"/>
          </a:p>
        </p:txBody>
      </p:sp>
      <p:sp>
        <p:nvSpPr>
          <p:cNvPr id="972822" name="Line 22"/>
          <p:cNvSpPr>
            <a:spLocks noChangeShapeType="1"/>
          </p:cNvSpPr>
          <p:nvPr/>
        </p:nvSpPr>
        <p:spPr bwMode="auto">
          <a:xfrm flipH="1">
            <a:off x="5180013" y="4113213"/>
            <a:ext cx="504825" cy="836612"/>
          </a:xfrm>
          <a:prstGeom prst="line">
            <a:avLst/>
          </a:prstGeom>
          <a:noFill/>
          <a:ln w="9525">
            <a:solidFill>
              <a:schemeClr val="tx1"/>
            </a:solidFill>
            <a:round/>
            <a:headEnd/>
            <a:tailEnd/>
          </a:ln>
          <a:effectLst/>
        </p:spPr>
        <p:txBody>
          <a:bodyPr wrap="none" anchor="ctr"/>
          <a:lstStyle/>
          <a:p>
            <a:endParaRPr lang="en-US"/>
          </a:p>
        </p:txBody>
      </p:sp>
      <p:sp>
        <p:nvSpPr>
          <p:cNvPr id="972823" name="Line 23"/>
          <p:cNvSpPr>
            <a:spLocks noChangeShapeType="1"/>
          </p:cNvSpPr>
          <p:nvPr/>
        </p:nvSpPr>
        <p:spPr bwMode="auto">
          <a:xfrm>
            <a:off x="5715000" y="4098925"/>
            <a:ext cx="808038" cy="793750"/>
          </a:xfrm>
          <a:prstGeom prst="line">
            <a:avLst/>
          </a:prstGeom>
          <a:noFill/>
          <a:ln w="9525">
            <a:solidFill>
              <a:schemeClr val="tx1"/>
            </a:solidFill>
            <a:round/>
            <a:headEnd/>
            <a:tailEnd/>
          </a:ln>
          <a:effectLst/>
        </p:spPr>
        <p:txBody>
          <a:bodyPr wrap="none" anchor="ctr"/>
          <a:lstStyle/>
          <a:p>
            <a:endParaRPr lang="en-US"/>
          </a:p>
        </p:txBody>
      </p:sp>
      <p:sp>
        <p:nvSpPr>
          <p:cNvPr id="972824" name="Text Box 24"/>
          <p:cNvSpPr txBox="1">
            <a:spLocks noChangeArrowheads="1"/>
          </p:cNvSpPr>
          <p:nvPr/>
        </p:nvSpPr>
        <p:spPr bwMode="auto">
          <a:xfrm>
            <a:off x="715963" y="5678488"/>
            <a:ext cx="184150" cy="457200"/>
          </a:xfrm>
          <a:prstGeom prst="rect">
            <a:avLst/>
          </a:prstGeom>
          <a:noFill/>
          <a:ln w="9525">
            <a:noFill/>
            <a:miter lim="800000"/>
            <a:headEnd/>
            <a:tailEnd/>
          </a:ln>
          <a:effectLst/>
        </p:spPr>
        <p:txBody>
          <a:bodyPr wrap="none">
            <a:spAutoFit/>
          </a:bodyPr>
          <a:lstStyle/>
          <a:p>
            <a:pPr eaLnBrk="0" hangingPunct="0"/>
            <a:endParaRPr lang="en-US">
              <a:latin typeface="Times New Roman" pitchFamily="18" charset="0"/>
            </a:endParaRPr>
          </a:p>
        </p:txBody>
      </p:sp>
      <p:grpSp>
        <p:nvGrpSpPr>
          <p:cNvPr id="972825" name="Group 25"/>
          <p:cNvGrpSpPr>
            <a:grpSpLocks/>
          </p:cNvGrpSpPr>
          <p:nvPr/>
        </p:nvGrpSpPr>
        <p:grpSpPr bwMode="auto">
          <a:xfrm>
            <a:off x="779463" y="5810250"/>
            <a:ext cx="652462" cy="366713"/>
            <a:chOff x="491" y="3660"/>
            <a:chExt cx="411" cy="231"/>
          </a:xfrm>
        </p:grpSpPr>
        <p:sp>
          <p:nvSpPr>
            <p:cNvPr id="972826" name="Line 26"/>
            <p:cNvSpPr>
              <a:spLocks noChangeShapeType="1"/>
            </p:cNvSpPr>
            <p:nvPr/>
          </p:nvSpPr>
          <p:spPr bwMode="auto">
            <a:xfrm>
              <a:off x="491" y="3773"/>
              <a:ext cx="273" cy="0"/>
            </a:xfrm>
            <a:prstGeom prst="line">
              <a:avLst/>
            </a:prstGeom>
            <a:noFill/>
            <a:ln w="9525">
              <a:solidFill>
                <a:schemeClr val="tx1"/>
              </a:solidFill>
              <a:prstDash val="dash"/>
              <a:round/>
              <a:headEnd/>
              <a:tailEnd/>
            </a:ln>
            <a:effectLst/>
          </p:spPr>
          <p:txBody>
            <a:bodyPr wrap="none" anchor="ctr"/>
            <a:lstStyle/>
            <a:p>
              <a:endParaRPr lang="en-US"/>
            </a:p>
          </p:txBody>
        </p:sp>
        <p:sp>
          <p:nvSpPr>
            <p:cNvPr id="972827" name="Text Box 27"/>
            <p:cNvSpPr txBox="1">
              <a:spLocks noChangeArrowheads="1"/>
            </p:cNvSpPr>
            <p:nvPr/>
          </p:nvSpPr>
          <p:spPr bwMode="auto">
            <a:xfrm>
              <a:off x="705" y="3660"/>
              <a:ext cx="197" cy="231"/>
            </a:xfrm>
            <a:prstGeom prst="rect">
              <a:avLst/>
            </a:prstGeom>
            <a:noFill/>
            <a:ln w="9525">
              <a:noFill/>
              <a:miter lim="800000"/>
              <a:headEnd/>
              <a:tailEnd/>
            </a:ln>
            <a:effectLst/>
          </p:spPr>
          <p:txBody>
            <a:bodyPr wrap="none">
              <a:spAutoFit/>
            </a:bodyPr>
            <a:lstStyle/>
            <a:p>
              <a:pPr eaLnBrk="0" hangingPunct="0"/>
              <a:r>
                <a:rPr lang="en-US" sz="1800">
                  <a:latin typeface="Times New Roman" pitchFamily="18" charset="0"/>
                </a:rPr>
                <a:t>&gt;</a:t>
              </a:r>
              <a:endParaRPr lang="en-US">
                <a:latin typeface="Times New Roman" pitchFamily="18" charset="0"/>
              </a:endParaRPr>
            </a:p>
          </p:txBody>
        </p:sp>
      </p:grpSp>
      <p:sp>
        <p:nvSpPr>
          <p:cNvPr id="972828" name="Text Box 28"/>
          <p:cNvSpPr txBox="1">
            <a:spLocks noChangeArrowheads="1"/>
          </p:cNvSpPr>
          <p:nvPr/>
        </p:nvSpPr>
        <p:spPr bwMode="auto">
          <a:xfrm>
            <a:off x="1422400" y="5737225"/>
            <a:ext cx="47053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Reduced attribute set:  {A1, A4, A6}</a:t>
            </a: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79C3E7-90EA-494D-874E-CBF054115876}"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6499E76B-7DD6-45CD-B17E-4E1287F2E489}" type="slidenum">
              <a:rPr lang="en-US"/>
              <a:pPr/>
              <a:t>48</a:t>
            </a:fld>
            <a:endParaRPr lang="en-US"/>
          </a:p>
        </p:txBody>
      </p:sp>
      <p:sp>
        <p:nvSpPr>
          <p:cNvPr id="973826" name="Rectangle 2"/>
          <p:cNvSpPr>
            <a:spLocks noGrp="1" noChangeArrowheads="1"/>
          </p:cNvSpPr>
          <p:nvPr>
            <p:ph type="title"/>
          </p:nvPr>
        </p:nvSpPr>
        <p:spPr>
          <a:xfrm>
            <a:off x="685800" y="228600"/>
            <a:ext cx="7696200" cy="762000"/>
          </a:xfrm>
        </p:spPr>
        <p:txBody>
          <a:bodyPr/>
          <a:lstStyle/>
          <a:p>
            <a:r>
              <a:rPr lang="en-US"/>
              <a:t>Heuristic Feature Selection Methods</a:t>
            </a:r>
          </a:p>
        </p:txBody>
      </p:sp>
      <p:sp>
        <p:nvSpPr>
          <p:cNvPr id="973827" name="Rectangle 3"/>
          <p:cNvSpPr>
            <a:spLocks noGrp="1" noChangeArrowheads="1"/>
          </p:cNvSpPr>
          <p:nvPr>
            <p:ph type="body" idx="1"/>
          </p:nvPr>
        </p:nvSpPr>
        <p:spPr>
          <a:xfrm>
            <a:off x="381000" y="1447800"/>
            <a:ext cx="8382000" cy="5162550"/>
          </a:xfrm>
        </p:spPr>
        <p:txBody>
          <a:bodyPr/>
          <a:lstStyle/>
          <a:p>
            <a:pPr>
              <a:lnSpc>
                <a:spcPct val="90000"/>
              </a:lnSpc>
            </a:pPr>
            <a:r>
              <a:rPr lang="en-US" sz="2400"/>
              <a:t>There are </a:t>
            </a:r>
            <a:r>
              <a:rPr lang="en-US" sz="2400" i="1"/>
              <a:t>2</a:t>
            </a:r>
            <a:r>
              <a:rPr lang="en-US" sz="2400" i="1" baseline="30000"/>
              <a:t>d</a:t>
            </a:r>
            <a:r>
              <a:rPr lang="en-US" sz="2400" baseline="30000"/>
              <a:t> </a:t>
            </a:r>
            <a:r>
              <a:rPr lang="en-US" sz="2400"/>
              <a:t>possible sub-features of </a:t>
            </a:r>
            <a:r>
              <a:rPr lang="en-US" sz="2400" i="1"/>
              <a:t>d</a:t>
            </a:r>
            <a:r>
              <a:rPr lang="en-US" sz="2400"/>
              <a:t> features</a:t>
            </a:r>
          </a:p>
          <a:p>
            <a:pPr>
              <a:lnSpc>
                <a:spcPct val="90000"/>
              </a:lnSpc>
            </a:pPr>
            <a:r>
              <a:rPr lang="en-US" sz="2400"/>
              <a:t>Several heuristic feature selection methods:</a:t>
            </a:r>
          </a:p>
          <a:p>
            <a:pPr lvl="1">
              <a:lnSpc>
                <a:spcPct val="90000"/>
              </a:lnSpc>
            </a:pPr>
            <a:r>
              <a:rPr lang="en-US" sz="2400"/>
              <a:t>Best single features under the feature independence assumption: choose by significance tests</a:t>
            </a:r>
          </a:p>
          <a:p>
            <a:pPr lvl="1">
              <a:lnSpc>
                <a:spcPct val="90000"/>
              </a:lnSpc>
            </a:pPr>
            <a:r>
              <a:rPr lang="en-US" sz="2400"/>
              <a:t>Best step-wise feature selection: </a:t>
            </a:r>
          </a:p>
          <a:p>
            <a:pPr lvl="2">
              <a:lnSpc>
                <a:spcPct val="90000"/>
              </a:lnSpc>
            </a:pPr>
            <a:r>
              <a:rPr lang="en-US"/>
              <a:t>The best single-feature is picked first</a:t>
            </a:r>
          </a:p>
          <a:p>
            <a:pPr lvl="2">
              <a:lnSpc>
                <a:spcPct val="90000"/>
              </a:lnSpc>
            </a:pPr>
            <a:r>
              <a:rPr lang="en-US"/>
              <a:t>Then next best feature condition to the first, ...</a:t>
            </a:r>
          </a:p>
          <a:p>
            <a:pPr lvl="1">
              <a:lnSpc>
                <a:spcPct val="90000"/>
              </a:lnSpc>
            </a:pPr>
            <a:r>
              <a:rPr lang="en-US" sz="2400"/>
              <a:t>Step-wise feature elimination:</a:t>
            </a:r>
          </a:p>
          <a:p>
            <a:pPr lvl="2">
              <a:lnSpc>
                <a:spcPct val="90000"/>
              </a:lnSpc>
            </a:pPr>
            <a:r>
              <a:rPr lang="en-US"/>
              <a:t>Repeatedly eliminate the worst feature</a:t>
            </a:r>
          </a:p>
          <a:p>
            <a:pPr lvl="1">
              <a:lnSpc>
                <a:spcPct val="90000"/>
              </a:lnSpc>
            </a:pPr>
            <a:r>
              <a:rPr lang="en-US" sz="2400"/>
              <a:t>Best combined feature selection and elimination</a:t>
            </a:r>
          </a:p>
          <a:p>
            <a:pPr lvl="1">
              <a:lnSpc>
                <a:spcPct val="90000"/>
              </a:lnSpc>
            </a:pPr>
            <a:r>
              <a:rPr lang="en-US" sz="2400"/>
              <a:t>Optimal branch and bound:</a:t>
            </a:r>
          </a:p>
          <a:p>
            <a:pPr lvl="2">
              <a:lnSpc>
                <a:spcPct val="90000"/>
              </a:lnSpc>
            </a:pPr>
            <a:r>
              <a:rPr lang="en-US">
                <a:sym typeface="Symbol" pitchFamily="18" charset="2"/>
              </a:rPr>
              <a:t>Use feature elimination and backtracking</a:t>
            </a:r>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71B90E-C7CB-49F6-92C3-481E8900B14E}"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FE99EB53-1D2B-414C-8A94-8AFD923DD155}" type="slidenum">
              <a:rPr lang="en-US"/>
              <a:pPr/>
              <a:t>49</a:t>
            </a:fld>
            <a:endParaRPr lang="en-US"/>
          </a:p>
        </p:txBody>
      </p:sp>
      <p:sp>
        <p:nvSpPr>
          <p:cNvPr id="974850" name="Rectangle 2"/>
          <p:cNvSpPr>
            <a:spLocks noGrp="1" noChangeArrowheads="1"/>
          </p:cNvSpPr>
          <p:nvPr>
            <p:ph type="title"/>
          </p:nvPr>
        </p:nvSpPr>
        <p:spPr>
          <a:xfrm>
            <a:off x="1066800" y="152400"/>
            <a:ext cx="6934200" cy="838200"/>
          </a:xfrm>
        </p:spPr>
        <p:txBody>
          <a:bodyPr/>
          <a:lstStyle/>
          <a:p>
            <a:r>
              <a:rPr lang="en-US"/>
              <a:t>Data Compression</a:t>
            </a:r>
          </a:p>
        </p:txBody>
      </p:sp>
      <p:sp>
        <p:nvSpPr>
          <p:cNvPr id="974851" name="Rectangle 3"/>
          <p:cNvSpPr>
            <a:spLocks noGrp="1" noChangeArrowheads="1"/>
          </p:cNvSpPr>
          <p:nvPr>
            <p:ph type="body" idx="1"/>
          </p:nvPr>
        </p:nvSpPr>
        <p:spPr>
          <a:xfrm>
            <a:off x="304800" y="1371600"/>
            <a:ext cx="8534400" cy="5314950"/>
          </a:xfrm>
        </p:spPr>
        <p:txBody>
          <a:bodyPr/>
          <a:lstStyle/>
          <a:p>
            <a:r>
              <a:rPr lang="en-US" sz="2400"/>
              <a:t>String compression</a:t>
            </a:r>
          </a:p>
          <a:p>
            <a:pPr lvl="1"/>
            <a:r>
              <a:rPr lang="en-US" sz="2400"/>
              <a:t>There are extensive theories and well-tuned algorithms</a:t>
            </a:r>
          </a:p>
          <a:p>
            <a:pPr lvl="1"/>
            <a:r>
              <a:rPr lang="en-US" sz="2400"/>
              <a:t>Typically lossless</a:t>
            </a:r>
          </a:p>
          <a:p>
            <a:pPr lvl="1"/>
            <a:r>
              <a:rPr lang="en-US" sz="2400"/>
              <a:t>But only limited manipulation is possible without expansion</a:t>
            </a:r>
            <a:endParaRPr lang="en-US" sz="2400">
              <a:sym typeface="Symbol" pitchFamily="18" charset="2"/>
            </a:endParaRPr>
          </a:p>
          <a:p>
            <a:r>
              <a:rPr lang="en-US" sz="2400">
                <a:sym typeface="Symbol" pitchFamily="18" charset="2"/>
              </a:rPr>
              <a:t>Audio/video compression</a:t>
            </a:r>
          </a:p>
          <a:p>
            <a:pPr lvl="1"/>
            <a:r>
              <a:rPr lang="en-US" sz="2400">
                <a:sym typeface="Symbol" pitchFamily="18" charset="2"/>
              </a:rPr>
              <a:t>Typically lossy compression, with progressive refinement</a:t>
            </a:r>
          </a:p>
          <a:p>
            <a:pPr lvl="1"/>
            <a:r>
              <a:rPr lang="en-US" sz="2400">
                <a:sym typeface="Symbol" pitchFamily="18" charset="2"/>
              </a:rPr>
              <a:t>Sometimes small fragments of signal can be reconstructed without reconstructing the whole</a:t>
            </a:r>
          </a:p>
          <a:p>
            <a:r>
              <a:rPr lang="en-US" sz="2400">
                <a:sym typeface="Symbol" pitchFamily="18" charset="2"/>
              </a:rPr>
              <a:t>Time sequence is not audio</a:t>
            </a:r>
          </a:p>
          <a:p>
            <a:pPr lvl="1"/>
            <a:r>
              <a:rPr lang="en-US" sz="2400">
                <a:sym typeface="Symbol" pitchFamily="18" charset="2"/>
              </a:rPr>
              <a:t>Typically short and vary slowly with time</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8ABF1E-C9EF-4421-AE83-B0071255545C}"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CD516A0-22A3-4E79-8E30-21143BA7FD81}" type="slidenum">
              <a:rPr lang="en-US"/>
              <a:pPr/>
              <a:t>5</a:t>
            </a:fld>
            <a:endParaRPr lang="en-US"/>
          </a:p>
        </p:txBody>
      </p:sp>
      <p:sp>
        <p:nvSpPr>
          <p:cNvPr id="1015810" name="Rectangle 1026"/>
          <p:cNvSpPr>
            <a:spLocks noGrp="1" noChangeArrowheads="1"/>
          </p:cNvSpPr>
          <p:nvPr>
            <p:ph type="title"/>
          </p:nvPr>
        </p:nvSpPr>
        <p:spPr>
          <a:xfrm>
            <a:off x="609600" y="304800"/>
            <a:ext cx="7924800" cy="685800"/>
          </a:xfrm>
        </p:spPr>
        <p:txBody>
          <a:bodyPr/>
          <a:lstStyle/>
          <a:p>
            <a:r>
              <a:rPr lang="en-US" sz="3200"/>
              <a:t>Multi-Dimensional Measure of Data Quality</a:t>
            </a:r>
            <a:endParaRPr lang="en-US"/>
          </a:p>
        </p:txBody>
      </p:sp>
      <p:sp>
        <p:nvSpPr>
          <p:cNvPr id="1015811" name="Rectangle 1027"/>
          <p:cNvSpPr>
            <a:spLocks noGrp="1" noChangeArrowheads="1"/>
          </p:cNvSpPr>
          <p:nvPr>
            <p:ph type="body" idx="1"/>
          </p:nvPr>
        </p:nvSpPr>
        <p:spPr>
          <a:xfrm>
            <a:off x="304800" y="1447800"/>
            <a:ext cx="8382000" cy="4800600"/>
          </a:xfrm>
        </p:spPr>
        <p:txBody>
          <a:bodyPr/>
          <a:lstStyle/>
          <a:p>
            <a:pPr>
              <a:lnSpc>
                <a:spcPct val="90000"/>
              </a:lnSpc>
            </a:pPr>
            <a:r>
              <a:rPr lang="en-US" sz="2400"/>
              <a:t>A well-accepted multidimensional view:</a:t>
            </a:r>
          </a:p>
          <a:p>
            <a:pPr lvl="1">
              <a:lnSpc>
                <a:spcPct val="90000"/>
              </a:lnSpc>
            </a:pPr>
            <a:r>
              <a:rPr lang="en-US" sz="2400"/>
              <a:t>Accuracy</a:t>
            </a:r>
          </a:p>
          <a:p>
            <a:pPr lvl="1">
              <a:lnSpc>
                <a:spcPct val="90000"/>
              </a:lnSpc>
            </a:pPr>
            <a:r>
              <a:rPr lang="en-US" sz="2400"/>
              <a:t>Completeness</a:t>
            </a:r>
          </a:p>
          <a:p>
            <a:pPr lvl="1">
              <a:lnSpc>
                <a:spcPct val="90000"/>
              </a:lnSpc>
            </a:pPr>
            <a:r>
              <a:rPr lang="en-US" sz="2400"/>
              <a:t>Consistency</a:t>
            </a:r>
          </a:p>
          <a:p>
            <a:pPr lvl="1">
              <a:lnSpc>
                <a:spcPct val="90000"/>
              </a:lnSpc>
            </a:pPr>
            <a:r>
              <a:rPr lang="en-US" sz="2400"/>
              <a:t>Timeliness</a:t>
            </a:r>
          </a:p>
          <a:p>
            <a:pPr lvl="1">
              <a:lnSpc>
                <a:spcPct val="90000"/>
              </a:lnSpc>
            </a:pPr>
            <a:r>
              <a:rPr lang="en-US" sz="2400"/>
              <a:t>Believability</a:t>
            </a:r>
          </a:p>
          <a:p>
            <a:pPr lvl="1">
              <a:lnSpc>
                <a:spcPct val="90000"/>
              </a:lnSpc>
            </a:pPr>
            <a:r>
              <a:rPr lang="en-US" sz="2400"/>
              <a:t>Value added</a:t>
            </a:r>
          </a:p>
          <a:p>
            <a:pPr lvl="1">
              <a:lnSpc>
                <a:spcPct val="90000"/>
              </a:lnSpc>
            </a:pPr>
            <a:r>
              <a:rPr lang="en-US" sz="2400"/>
              <a:t>Interpretability</a:t>
            </a:r>
          </a:p>
          <a:p>
            <a:pPr lvl="1">
              <a:lnSpc>
                <a:spcPct val="90000"/>
              </a:lnSpc>
            </a:pPr>
            <a:r>
              <a:rPr lang="en-US" sz="2400"/>
              <a:t>Accessibility</a:t>
            </a:r>
          </a:p>
          <a:p>
            <a:pPr>
              <a:lnSpc>
                <a:spcPct val="90000"/>
              </a:lnSpc>
            </a:pPr>
            <a:r>
              <a:rPr lang="en-US" sz="2400"/>
              <a:t>Broad categories:</a:t>
            </a:r>
          </a:p>
          <a:p>
            <a:pPr lvl="1">
              <a:lnSpc>
                <a:spcPct val="90000"/>
              </a:lnSpc>
            </a:pPr>
            <a:r>
              <a:rPr lang="en-US" sz="2400"/>
              <a:t>Intrinsic, contextual, representational, and accessibility</a:t>
            </a: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p:cNvSpPr>
            <a:spLocks noGrp="1"/>
          </p:cNvSpPr>
          <p:nvPr>
            <p:ph type="dt" sz="half" idx="10"/>
          </p:nvPr>
        </p:nvSpPr>
        <p:spPr/>
        <p:txBody>
          <a:bodyPr/>
          <a:lstStyle/>
          <a:p>
            <a:fld id="{00904FF2-7EB7-4D32-BB78-548B1DADBC26}" type="datetime4">
              <a:rPr lang="en-US"/>
              <a:pPr/>
              <a:t>January 11, 2018</a:t>
            </a:fld>
            <a:endParaRPr lang="en-US"/>
          </a:p>
        </p:txBody>
      </p:sp>
      <p:sp>
        <p:nvSpPr>
          <p:cNvPr id="12" name="Footer Placeholder 3"/>
          <p:cNvSpPr>
            <a:spLocks noGrp="1"/>
          </p:cNvSpPr>
          <p:nvPr>
            <p:ph type="ftr" sz="quarter" idx="11"/>
          </p:nvPr>
        </p:nvSpPr>
        <p:spPr/>
        <p:txBody>
          <a:bodyPr/>
          <a:lstStyle/>
          <a:p>
            <a:r>
              <a:rPr lang="en-US"/>
              <a:t>Data Mining: Concepts and Techniques</a:t>
            </a:r>
          </a:p>
        </p:txBody>
      </p:sp>
      <p:sp>
        <p:nvSpPr>
          <p:cNvPr id="13" name="Slide Number Placeholder 4"/>
          <p:cNvSpPr>
            <a:spLocks noGrp="1"/>
          </p:cNvSpPr>
          <p:nvPr>
            <p:ph type="sldNum" sz="quarter" idx="12"/>
          </p:nvPr>
        </p:nvSpPr>
        <p:spPr/>
        <p:txBody>
          <a:bodyPr/>
          <a:lstStyle/>
          <a:p>
            <a:fld id="{EDF938E9-85EA-4BB2-BB23-0B4612D7624D}" type="slidenum">
              <a:rPr lang="en-US"/>
              <a:pPr/>
              <a:t>50</a:t>
            </a:fld>
            <a:endParaRPr lang="en-US"/>
          </a:p>
        </p:txBody>
      </p:sp>
      <p:sp>
        <p:nvSpPr>
          <p:cNvPr id="975874" name="Rectangle 2"/>
          <p:cNvSpPr>
            <a:spLocks noGrp="1" noChangeArrowheads="1"/>
          </p:cNvSpPr>
          <p:nvPr>
            <p:ph type="title"/>
          </p:nvPr>
        </p:nvSpPr>
        <p:spPr>
          <a:xfrm>
            <a:off x="1503363" y="381000"/>
            <a:ext cx="5126037" cy="609600"/>
          </a:xfrm>
        </p:spPr>
        <p:txBody>
          <a:bodyPr/>
          <a:lstStyle/>
          <a:p>
            <a:r>
              <a:rPr lang="en-US"/>
              <a:t>Data Compression</a:t>
            </a:r>
          </a:p>
        </p:txBody>
      </p:sp>
      <p:sp>
        <p:nvSpPr>
          <p:cNvPr id="975875" name="AutoShape 3"/>
          <p:cNvSpPr>
            <a:spLocks noChangeArrowheads="1"/>
          </p:cNvSpPr>
          <p:nvPr/>
        </p:nvSpPr>
        <p:spPr bwMode="auto">
          <a:xfrm>
            <a:off x="838200" y="1625600"/>
            <a:ext cx="3446463" cy="2595563"/>
          </a:xfrm>
          <a:prstGeom prst="can">
            <a:avLst>
              <a:gd name="adj" fmla="val 25000"/>
            </a:avLst>
          </a:prstGeom>
          <a:solidFill>
            <a:schemeClr val="bg1"/>
          </a:solidFill>
          <a:ln w="9525">
            <a:solidFill>
              <a:schemeClr val="tx1"/>
            </a:solidFill>
            <a:round/>
            <a:headEnd/>
            <a:tailEnd/>
          </a:ln>
          <a:effectLst/>
        </p:spPr>
        <p:txBody>
          <a:bodyPr wrap="none" anchor="ctr"/>
          <a:lstStyle/>
          <a:p>
            <a:pPr algn="ctr" eaLnBrk="0" hangingPunct="0"/>
            <a:r>
              <a:rPr lang="en-US">
                <a:latin typeface="Times New Roman" pitchFamily="18" charset="0"/>
              </a:rPr>
              <a:t>Original Data</a:t>
            </a:r>
          </a:p>
        </p:txBody>
      </p:sp>
      <p:sp>
        <p:nvSpPr>
          <p:cNvPr id="975876" name="AutoShape 4"/>
          <p:cNvSpPr>
            <a:spLocks noChangeArrowheads="1"/>
          </p:cNvSpPr>
          <p:nvPr/>
        </p:nvSpPr>
        <p:spPr bwMode="auto">
          <a:xfrm>
            <a:off x="6175375" y="2249488"/>
            <a:ext cx="2182813" cy="1608137"/>
          </a:xfrm>
          <a:prstGeom prst="cube">
            <a:avLst>
              <a:gd name="adj" fmla="val 25000"/>
            </a:avLst>
          </a:prstGeom>
          <a:solidFill>
            <a:srgbClr val="F6E6EA"/>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Compressed </a:t>
            </a:r>
          </a:p>
          <a:p>
            <a:pPr algn="ctr" eaLnBrk="0" hangingPunct="0"/>
            <a:r>
              <a:rPr lang="en-US">
                <a:latin typeface="Times New Roman" pitchFamily="18" charset="0"/>
              </a:rPr>
              <a:t>Data</a:t>
            </a:r>
          </a:p>
        </p:txBody>
      </p:sp>
      <p:sp>
        <p:nvSpPr>
          <p:cNvPr id="975877" name="Line 5"/>
          <p:cNvSpPr>
            <a:spLocks noChangeShapeType="1"/>
          </p:cNvSpPr>
          <p:nvPr/>
        </p:nvSpPr>
        <p:spPr bwMode="auto">
          <a:xfrm>
            <a:off x="4319588" y="3005138"/>
            <a:ext cx="18383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75878" name="Line 6"/>
          <p:cNvSpPr>
            <a:spLocks noChangeShapeType="1"/>
          </p:cNvSpPr>
          <p:nvPr/>
        </p:nvSpPr>
        <p:spPr bwMode="auto">
          <a:xfrm flipH="1">
            <a:off x="4319588" y="3579813"/>
            <a:ext cx="18383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75879" name="Text Box 7"/>
          <p:cNvSpPr txBox="1">
            <a:spLocks noChangeArrowheads="1"/>
          </p:cNvSpPr>
          <p:nvPr/>
        </p:nvSpPr>
        <p:spPr bwMode="auto">
          <a:xfrm>
            <a:off x="4637088" y="3665538"/>
            <a:ext cx="1116012"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lossless</a:t>
            </a:r>
          </a:p>
        </p:txBody>
      </p:sp>
      <p:sp>
        <p:nvSpPr>
          <p:cNvPr id="975880" name="AutoShape 8"/>
          <p:cNvSpPr>
            <a:spLocks noChangeArrowheads="1"/>
          </p:cNvSpPr>
          <p:nvPr/>
        </p:nvSpPr>
        <p:spPr bwMode="auto">
          <a:xfrm>
            <a:off x="950913" y="4367213"/>
            <a:ext cx="3286125" cy="2184400"/>
          </a:xfrm>
          <a:prstGeom prst="can">
            <a:avLst>
              <a:gd name="adj" fmla="val 25000"/>
            </a:avLst>
          </a:prstGeom>
          <a:solidFill>
            <a:schemeClr val="bg1"/>
          </a:solidFill>
          <a:ln w="9525">
            <a:solidFill>
              <a:schemeClr val="tx1"/>
            </a:solidFill>
            <a:round/>
            <a:headEnd/>
            <a:tailEnd/>
          </a:ln>
          <a:effectLst/>
        </p:spPr>
        <p:txBody>
          <a:bodyPr wrap="none" anchor="ctr"/>
          <a:lstStyle/>
          <a:p>
            <a:pPr algn="ctr" eaLnBrk="0" hangingPunct="0"/>
            <a:r>
              <a:rPr lang="en-US">
                <a:latin typeface="Times New Roman" pitchFamily="18" charset="0"/>
              </a:rPr>
              <a:t>Original Data</a:t>
            </a:r>
          </a:p>
          <a:p>
            <a:pPr algn="ctr" eaLnBrk="0" hangingPunct="0"/>
            <a:r>
              <a:rPr lang="en-US">
                <a:latin typeface="Times New Roman" pitchFamily="18" charset="0"/>
              </a:rPr>
              <a:t>Approximated </a:t>
            </a:r>
          </a:p>
        </p:txBody>
      </p:sp>
      <p:sp>
        <p:nvSpPr>
          <p:cNvPr id="975881" name="Line 9"/>
          <p:cNvSpPr>
            <a:spLocks noChangeShapeType="1"/>
          </p:cNvSpPr>
          <p:nvPr/>
        </p:nvSpPr>
        <p:spPr bwMode="auto">
          <a:xfrm flipH="1">
            <a:off x="4252913" y="3875088"/>
            <a:ext cx="2743200" cy="1806575"/>
          </a:xfrm>
          <a:prstGeom prst="line">
            <a:avLst/>
          </a:prstGeom>
          <a:noFill/>
          <a:ln w="9525">
            <a:solidFill>
              <a:schemeClr val="tx1"/>
            </a:solidFill>
            <a:round/>
            <a:headEnd/>
            <a:tailEnd type="triangle" w="med" len="med"/>
          </a:ln>
          <a:effectLst/>
        </p:spPr>
        <p:txBody>
          <a:bodyPr wrap="none" anchor="ctr"/>
          <a:lstStyle/>
          <a:p>
            <a:endParaRPr lang="en-US"/>
          </a:p>
        </p:txBody>
      </p:sp>
      <p:sp>
        <p:nvSpPr>
          <p:cNvPr id="975882" name="Text Box 10"/>
          <p:cNvSpPr txBox="1">
            <a:spLocks noChangeArrowheads="1"/>
          </p:cNvSpPr>
          <p:nvPr/>
        </p:nvSpPr>
        <p:spPr bwMode="auto">
          <a:xfrm rot="-1797028">
            <a:off x="5227638" y="4783138"/>
            <a:ext cx="811212"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lossy</a:t>
            </a:r>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fld id="{BF394752-AB64-4B5A-8478-7550EB57CE6A}" type="datetime4">
              <a:rPr lang="en-US"/>
              <a:pPr/>
              <a:t>January 11, 2018</a:t>
            </a:fld>
            <a:endParaRPr lang="en-US"/>
          </a:p>
        </p:txBody>
      </p:sp>
      <p:sp>
        <p:nvSpPr>
          <p:cNvPr id="20" name="Footer Placeholder 4"/>
          <p:cNvSpPr>
            <a:spLocks noGrp="1"/>
          </p:cNvSpPr>
          <p:nvPr>
            <p:ph type="ftr" sz="quarter" idx="11"/>
          </p:nvPr>
        </p:nvSpPr>
        <p:spPr/>
        <p:txBody>
          <a:bodyPr/>
          <a:lstStyle/>
          <a:p>
            <a:r>
              <a:rPr lang="en-US"/>
              <a:t>Data Mining: Concepts and Techniques</a:t>
            </a:r>
          </a:p>
        </p:txBody>
      </p:sp>
      <p:sp>
        <p:nvSpPr>
          <p:cNvPr id="21" name="Slide Number Placeholder 5"/>
          <p:cNvSpPr>
            <a:spLocks noGrp="1"/>
          </p:cNvSpPr>
          <p:nvPr>
            <p:ph type="sldNum" sz="quarter" idx="12"/>
          </p:nvPr>
        </p:nvSpPr>
        <p:spPr/>
        <p:txBody>
          <a:bodyPr/>
          <a:lstStyle/>
          <a:p>
            <a:fld id="{79EA6588-C9E4-40E6-84E4-34699641E487}" type="slidenum">
              <a:rPr lang="en-US"/>
              <a:pPr/>
              <a:t>51</a:t>
            </a:fld>
            <a:endParaRPr lang="en-US"/>
          </a:p>
        </p:txBody>
      </p:sp>
      <p:sp>
        <p:nvSpPr>
          <p:cNvPr id="976898" name="Rectangle 2"/>
          <p:cNvSpPr>
            <a:spLocks noGrp="1" noChangeArrowheads="1"/>
          </p:cNvSpPr>
          <p:nvPr>
            <p:ph type="title"/>
          </p:nvPr>
        </p:nvSpPr>
        <p:spPr>
          <a:xfrm>
            <a:off x="228600" y="228600"/>
            <a:ext cx="6934200" cy="838200"/>
          </a:xfrm>
        </p:spPr>
        <p:txBody>
          <a:bodyPr/>
          <a:lstStyle/>
          <a:p>
            <a:r>
              <a:rPr lang="en-US" sz="3200"/>
              <a:t>Dimensionality Reduction:</a:t>
            </a:r>
            <a:br>
              <a:rPr lang="en-US" sz="3200"/>
            </a:br>
            <a:r>
              <a:rPr lang="en-US" sz="3200"/>
              <a:t>Wavelet Transformation </a:t>
            </a:r>
          </a:p>
        </p:txBody>
      </p:sp>
      <p:sp>
        <p:nvSpPr>
          <p:cNvPr id="976899" name="Rectangle 3"/>
          <p:cNvSpPr>
            <a:spLocks noGrp="1" noChangeArrowheads="1"/>
          </p:cNvSpPr>
          <p:nvPr>
            <p:ph type="body" idx="1"/>
          </p:nvPr>
        </p:nvSpPr>
        <p:spPr>
          <a:xfrm>
            <a:off x="304800" y="1447800"/>
            <a:ext cx="8458200" cy="4933950"/>
          </a:xfrm>
        </p:spPr>
        <p:txBody>
          <a:bodyPr/>
          <a:lstStyle/>
          <a:p>
            <a:pPr>
              <a:lnSpc>
                <a:spcPct val="110000"/>
              </a:lnSpc>
            </a:pPr>
            <a:r>
              <a:rPr lang="en-US" sz="2400"/>
              <a:t>Discrete wavelet transform (DWT): linear signal processing, multi-resolutional analysis</a:t>
            </a:r>
          </a:p>
          <a:p>
            <a:pPr>
              <a:lnSpc>
                <a:spcPct val="110000"/>
              </a:lnSpc>
            </a:pPr>
            <a:r>
              <a:rPr lang="en-US" sz="2400"/>
              <a:t>Compressed approximation: store only a small fraction of the strongest of the wavelet coefficients</a:t>
            </a:r>
          </a:p>
          <a:p>
            <a:pPr>
              <a:lnSpc>
                <a:spcPct val="110000"/>
              </a:lnSpc>
            </a:pPr>
            <a:r>
              <a:rPr lang="en-US" sz="2400"/>
              <a:t>Similar to discrete Fourier transform (DFT), but better lossy compression, localized in space</a:t>
            </a:r>
          </a:p>
          <a:p>
            <a:pPr>
              <a:lnSpc>
                <a:spcPct val="110000"/>
              </a:lnSpc>
            </a:pPr>
            <a:r>
              <a:rPr lang="en-US" sz="2400"/>
              <a:t>Method:</a:t>
            </a:r>
          </a:p>
          <a:p>
            <a:pPr lvl="1">
              <a:lnSpc>
                <a:spcPct val="110000"/>
              </a:lnSpc>
            </a:pPr>
            <a:r>
              <a:rPr lang="en-US" sz="2000"/>
              <a:t>Length, L, must be an integer power of 2 (padding with 0’s, when necessary)</a:t>
            </a:r>
          </a:p>
          <a:p>
            <a:pPr lvl="1">
              <a:lnSpc>
                <a:spcPct val="110000"/>
              </a:lnSpc>
            </a:pPr>
            <a:r>
              <a:rPr lang="en-US" sz="2000"/>
              <a:t>Each transform has 2 functions: smoothing, difference</a:t>
            </a:r>
          </a:p>
          <a:p>
            <a:pPr lvl="1">
              <a:lnSpc>
                <a:spcPct val="110000"/>
              </a:lnSpc>
            </a:pPr>
            <a:r>
              <a:rPr lang="en-US" sz="2000"/>
              <a:t>Applies to pairs of data, resulting in two set of data of length L/2</a:t>
            </a:r>
          </a:p>
          <a:p>
            <a:pPr lvl="1">
              <a:lnSpc>
                <a:spcPct val="110000"/>
              </a:lnSpc>
            </a:pPr>
            <a:r>
              <a:rPr lang="en-US" sz="2000"/>
              <a:t>Applies two functions recursively, until reaches the desired length</a:t>
            </a:r>
          </a:p>
        </p:txBody>
      </p:sp>
      <p:grpSp>
        <p:nvGrpSpPr>
          <p:cNvPr id="976917" name="Group 21"/>
          <p:cNvGrpSpPr>
            <a:grpSpLocks/>
          </p:cNvGrpSpPr>
          <p:nvPr/>
        </p:nvGrpSpPr>
        <p:grpSpPr bwMode="auto">
          <a:xfrm>
            <a:off x="6553200" y="0"/>
            <a:ext cx="2590800" cy="1579563"/>
            <a:chOff x="3936" y="96"/>
            <a:chExt cx="1632" cy="995"/>
          </a:xfrm>
        </p:grpSpPr>
        <p:sp>
          <p:nvSpPr>
            <p:cNvPr id="976901" name="Rectangle 5"/>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a:effectLst/>
          </p:spPr>
          <p:txBody>
            <a:bodyPr wrap="none" anchor="ctr"/>
            <a:lstStyle/>
            <a:p>
              <a:pPr algn="ctr"/>
              <a:r>
                <a:rPr lang="en-US"/>
                <a:t> </a:t>
              </a:r>
              <a:endParaRPr lang="en-US" sz="1600"/>
            </a:p>
            <a:p>
              <a:pPr algn="ctr"/>
              <a:endParaRPr lang="en-US"/>
            </a:p>
          </p:txBody>
        </p:sp>
        <p:sp>
          <p:nvSpPr>
            <p:cNvPr id="976902" name="Line 6"/>
            <p:cNvSpPr>
              <a:spLocks noChangeShapeType="1"/>
            </p:cNvSpPr>
            <p:nvPr/>
          </p:nvSpPr>
          <p:spPr bwMode="auto">
            <a:xfrm>
              <a:off x="3984" y="864"/>
              <a:ext cx="144" cy="0"/>
            </a:xfrm>
            <a:prstGeom prst="line">
              <a:avLst/>
            </a:prstGeom>
            <a:noFill/>
            <a:ln w="9525">
              <a:solidFill>
                <a:schemeClr val="tx1"/>
              </a:solidFill>
              <a:miter lim="800000"/>
              <a:headEnd/>
              <a:tailEnd/>
            </a:ln>
            <a:effectLst/>
          </p:spPr>
          <p:txBody>
            <a:bodyPr wrap="none"/>
            <a:lstStyle/>
            <a:p>
              <a:endParaRPr lang="en-US"/>
            </a:p>
          </p:txBody>
        </p:sp>
        <p:sp>
          <p:nvSpPr>
            <p:cNvPr id="976903" name="Line 7"/>
            <p:cNvSpPr>
              <a:spLocks noChangeShapeType="1"/>
            </p:cNvSpPr>
            <p:nvPr/>
          </p:nvSpPr>
          <p:spPr bwMode="auto">
            <a:xfrm flipH="1" flipV="1">
              <a:off x="4128" y="288"/>
              <a:ext cx="0" cy="576"/>
            </a:xfrm>
            <a:prstGeom prst="line">
              <a:avLst/>
            </a:prstGeom>
            <a:noFill/>
            <a:ln w="9525">
              <a:solidFill>
                <a:schemeClr val="tx1"/>
              </a:solidFill>
              <a:miter lim="800000"/>
              <a:headEnd/>
              <a:tailEnd/>
            </a:ln>
            <a:effectLst/>
          </p:spPr>
          <p:txBody>
            <a:bodyPr wrap="none"/>
            <a:lstStyle/>
            <a:p>
              <a:endParaRPr lang="en-US"/>
            </a:p>
          </p:txBody>
        </p:sp>
        <p:sp>
          <p:nvSpPr>
            <p:cNvPr id="976904" name="Line 8"/>
            <p:cNvSpPr>
              <a:spLocks noChangeShapeType="1"/>
            </p:cNvSpPr>
            <p:nvPr/>
          </p:nvSpPr>
          <p:spPr bwMode="auto">
            <a:xfrm>
              <a:off x="4128" y="288"/>
              <a:ext cx="288" cy="0"/>
            </a:xfrm>
            <a:prstGeom prst="line">
              <a:avLst/>
            </a:prstGeom>
            <a:noFill/>
            <a:ln w="9525">
              <a:solidFill>
                <a:schemeClr val="tx1"/>
              </a:solidFill>
              <a:miter lim="800000"/>
              <a:headEnd/>
              <a:tailEnd/>
            </a:ln>
            <a:effectLst/>
          </p:spPr>
          <p:txBody>
            <a:bodyPr wrap="none"/>
            <a:lstStyle/>
            <a:p>
              <a:endParaRPr lang="en-US"/>
            </a:p>
          </p:txBody>
        </p:sp>
        <p:sp>
          <p:nvSpPr>
            <p:cNvPr id="976905" name="Line 9"/>
            <p:cNvSpPr>
              <a:spLocks noChangeShapeType="1"/>
            </p:cNvSpPr>
            <p:nvPr/>
          </p:nvSpPr>
          <p:spPr bwMode="auto">
            <a:xfrm>
              <a:off x="4416" y="288"/>
              <a:ext cx="0" cy="576"/>
            </a:xfrm>
            <a:prstGeom prst="line">
              <a:avLst/>
            </a:prstGeom>
            <a:noFill/>
            <a:ln w="9525">
              <a:solidFill>
                <a:schemeClr val="tx1"/>
              </a:solidFill>
              <a:miter lim="800000"/>
              <a:headEnd/>
              <a:tailEnd/>
            </a:ln>
            <a:effectLst/>
          </p:spPr>
          <p:txBody>
            <a:bodyPr wrap="none"/>
            <a:lstStyle/>
            <a:p>
              <a:endParaRPr lang="en-US"/>
            </a:p>
          </p:txBody>
        </p:sp>
        <p:sp>
          <p:nvSpPr>
            <p:cNvPr id="976906" name="Line 10"/>
            <p:cNvSpPr>
              <a:spLocks noChangeShapeType="1"/>
            </p:cNvSpPr>
            <p:nvPr/>
          </p:nvSpPr>
          <p:spPr bwMode="auto">
            <a:xfrm>
              <a:off x="4416" y="864"/>
              <a:ext cx="192" cy="0"/>
            </a:xfrm>
            <a:prstGeom prst="line">
              <a:avLst/>
            </a:prstGeom>
            <a:noFill/>
            <a:ln w="9525">
              <a:solidFill>
                <a:schemeClr val="tx1"/>
              </a:solidFill>
              <a:miter lim="800000"/>
              <a:headEnd/>
              <a:tailEnd/>
            </a:ln>
            <a:effectLst/>
          </p:spPr>
          <p:txBody>
            <a:bodyPr wrap="none"/>
            <a:lstStyle/>
            <a:p>
              <a:endParaRPr lang="en-US"/>
            </a:p>
          </p:txBody>
        </p:sp>
        <p:sp>
          <p:nvSpPr>
            <p:cNvPr id="976907" name="Line 11"/>
            <p:cNvSpPr>
              <a:spLocks noChangeShapeType="1"/>
            </p:cNvSpPr>
            <p:nvPr/>
          </p:nvSpPr>
          <p:spPr bwMode="auto">
            <a:xfrm>
              <a:off x="4848" y="864"/>
              <a:ext cx="96" cy="0"/>
            </a:xfrm>
            <a:prstGeom prst="line">
              <a:avLst/>
            </a:prstGeom>
            <a:noFill/>
            <a:ln w="9525">
              <a:solidFill>
                <a:schemeClr val="tx1"/>
              </a:solidFill>
              <a:miter lim="800000"/>
              <a:headEnd/>
              <a:tailEnd/>
            </a:ln>
            <a:effectLst/>
          </p:spPr>
          <p:txBody>
            <a:bodyPr wrap="none"/>
            <a:lstStyle/>
            <a:p>
              <a:endParaRPr lang="en-US"/>
            </a:p>
          </p:txBody>
        </p:sp>
        <p:sp>
          <p:nvSpPr>
            <p:cNvPr id="976908" name="Line 12"/>
            <p:cNvSpPr>
              <a:spLocks noChangeShapeType="1"/>
            </p:cNvSpPr>
            <p:nvPr/>
          </p:nvSpPr>
          <p:spPr bwMode="auto">
            <a:xfrm flipV="1">
              <a:off x="4944" y="336"/>
              <a:ext cx="192" cy="528"/>
            </a:xfrm>
            <a:prstGeom prst="line">
              <a:avLst/>
            </a:prstGeom>
            <a:noFill/>
            <a:ln w="9525">
              <a:solidFill>
                <a:schemeClr val="tx1"/>
              </a:solidFill>
              <a:miter lim="800000"/>
              <a:headEnd/>
              <a:tailEnd/>
            </a:ln>
            <a:effectLst/>
          </p:spPr>
          <p:txBody>
            <a:bodyPr wrap="none"/>
            <a:lstStyle/>
            <a:p>
              <a:endParaRPr lang="en-US"/>
            </a:p>
          </p:txBody>
        </p:sp>
        <p:sp>
          <p:nvSpPr>
            <p:cNvPr id="976909" name="Line 13"/>
            <p:cNvSpPr>
              <a:spLocks noChangeShapeType="1"/>
            </p:cNvSpPr>
            <p:nvPr/>
          </p:nvSpPr>
          <p:spPr bwMode="auto">
            <a:xfrm>
              <a:off x="5136" y="336"/>
              <a:ext cx="96" cy="288"/>
            </a:xfrm>
            <a:prstGeom prst="line">
              <a:avLst/>
            </a:prstGeom>
            <a:noFill/>
            <a:ln w="9525">
              <a:solidFill>
                <a:schemeClr val="tx1"/>
              </a:solidFill>
              <a:miter lim="800000"/>
              <a:headEnd/>
              <a:tailEnd/>
            </a:ln>
            <a:effectLst/>
          </p:spPr>
          <p:txBody>
            <a:bodyPr wrap="none"/>
            <a:lstStyle/>
            <a:p>
              <a:endParaRPr lang="en-US"/>
            </a:p>
          </p:txBody>
        </p:sp>
        <p:sp>
          <p:nvSpPr>
            <p:cNvPr id="976910" name="Line 14"/>
            <p:cNvSpPr>
              <a:spLocks noChangeShapeType="1"/>
            </p:cNvSpPr>
            <p:nvPr/>
          </p:nvSpPr>
          <p:spPr bwMode="auto">
            <a:xfrm>
              <a:off x="5232" y="624"/>
              <a:ext cx="96" cy="288"/>
            </a:xfrm>
            <a:prstGeom prst="line">
              <a:avLst/>
            </a:prstGeom>
            <a:noFill/>
            <a:ln w="9525">
              <a:solidFill>
                <a:schemeClr val="tx1"/>
              </a:solidFill>
              <a:miter lim="800000"/>
              <a:headEnd/>
              <a:tailEnd/>
            </a:ln>
            <a:effectLst/>
          </p:spPr>
          <p:txBody>
            <a:bodyPr wrap="none"/>
            <a:lstStyle/>
            <a:p>
              <a:endParaRPr lang="en-US"/>
            </a:p>
          </p:txBody>
        </p:sp>
        <p:sp>
          <p:nvSpPr>
            <p:cNvPr id="976911" name="Line 15"/>
            <p:cNvSpPr>
              <a:spLocks noChangeShapeType="1"/>
            </p:cNvSpPr>
            <p:nvPr/>
          </p:nvSpPr>
          <p:spPr bwMode="auto">
            <a:xfrm flipV="1">
              <a:off x="5328" y="864"/>
              <a:ext cx="96" cy="48"/>
            </a:xfrm>
            <a:prstGeom prst="line">
              <a:avLst/>
            </a:prstGeom>
            <a:noFill/>
            <a:ln w="9525">
              <a:solidFill>
                <a:schemeClr val="tx1"/>
              </a:solidFill>
              <a:miter lim="800000"/>
              <a:headEnd/>
              <a:tailEnd/>
            </a:ln>
            <a:effectLst/>
          </p:spPr>
          <p:txBody>
            <a:bodyPr wrap="none"/>
            <a:lstStyle/>
            <a:p>
              <a:endParaRPr lang="en-US"/>
            </a:p>
          </p:txBody>
        </p:sp>
        <p:sp>
          <p:nvSpPr>
            <p:cNvPr id="976912" name="Line 16"/>
            <p:cNvSpPr>
              <a:spLocks noChangeShapeType="1"/>
            </p:cNvSpPr>
            <p:nvPr/>
          </p:nvSpPr>
          <p:spPr bwMode="auto">
            <a:xfrm>
              <a:off x="5424" y="864"/>
              <a:ext cx="96" cy="0"/>
            </a:xfrm>
            <a:prstGeom prst="line">
              <a:avLst/>
            </a:prstGeom>
            <a:noFill/>
            <a:ln w="9525">
              <a:solidFill>
                <a:schemeClr val="tx1"/>
              </a:solidFill>
              <a:miter lim="800000"/>
              <a:headEnd/>
              <a:tailEnd/>
            </a:ln>
            <a:effectLst/>
          </p:spPr>
          <p:txBody>
            <a:bodyPr wrap="none"/>
            <a:lstStyle/>
            <a:p>
              <a:endParaRPr lang="en-US"/>
            </a:p>
          </p:txBody>
        </p:sp>
        <p:sp>
          <p:nvSpPr>
            <p:cNvPr id="976915" name="Rectangle 19"/>
            <p:cNvSpPr>
              <a:spLocks noChangeArrowheads="1"/>
            </p:cNvSpPr>
            <p:nvPr/>
          </p:nvSpPr>
          <p:spPr bwMode="auto">
            <a:xfrm>
              <a:off x="4080" y="864"/>
              <a:ext cx="452" cy="212"/>
            </a:xfrm>
            <a:prstGeom prst="rect">
              <a:avLst/>
            </a:prstGeom>
            <a:noFill/>
            <a:ln w="9525">
              <a:noFill/>
              <a:miter lim="800000"/>
              <a:headEnd/>
              <a:tailEnd/>
            </a:ln>
            <a:effectLst/>
          </p:spPr>
          <p:txBody>
            <a:bodyPr wrap="none">
              <a:spAutoFit/>
            </a:bodyPr>
            <a:lstStyle/>
            <a:p>
              <a:r>
                <a:rPr lang="en-US" sz="1600"/>
                <a:t>Haar2</a:t>
              </a:r>
            </a:p>
          </p:txBody>
        </p:sp>
        <p:sp>
          <p:nvSpPr>
            <p:cNvPr id="976916" name="Rectangle 20"/>
            <p:cNvSpPr>
              <a:spLocks noChangeArrowheads="1"/>
            </p:cNvSpPr>
            <p:nvPr/>
          </p:nvSpPr>
          <p:spPr bwMode="auto">
            <a:xfrm>
              <a:off x="4752" y="864"/>
              <a:ext cx="775" cy="227"/>
            </a:xfrm>
            <a:prstGeom prst="rect">
              <a:avLst/>
            </a:prstGeom>
            <a:noFill/>
            <a:ln w="9525">
              <a:noFill/>
              <a:miter lim="800000"/>
              <a:headEnd/>
              <a:tailEnd/>
            </a:ln>
            <a:effectLst/>
          </p:spPr>
          <p:txBody>
            <a:bodyPr wrap="none">
              <a:spAutoFit/>
            </a:bodyPr>
            <a:lstStyle/>
            <a:p>
              <a:pPr>
                <a:lnSpc>
                  <a:spcPct val="110000"/>
                </a:lnSpc>
                <a:spcBef>
                  <a:spcPct val="20000"/>
                </a:spcBef>
                <a:buClr>
                  <a:schemeClr val="folHlink"/>
                </a:buClr>
                <a:buSzPct val="60000"/>
                <a:buFont typeface="Wingdings" pitchFamily="2" charset="2"/>
                <a:buNone/>
              </a:pPr>
              <a:r>
                <a:rPr lang="en-US" sz="1600"/>
                <a:t>Daubechie4</a:t>
              </a:r>
            </a:p>
          </p:txBody>
        </p:sp>
      </p:gr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4"/>
          <p:cNvSpPr>
            <a:spLocks noGrp="1"/>
          </p:cNvSpPr>
          <p:nvPr>
            <p:ph type="dt" sz="half" idx="10"/>
          </p:nvPr>
        </p:nvSpPr>
        <p:spPr/>
        <p:txBody>
          <a:bodyPr/>
          <a:lstStyle/>
          <a:p>
            <a:fld id="{239C1EBB-794D-484A-8DEC-75A43ACC5E23}" type="datetime4">
              <a:rPr lang="en-US"/>
              <a:pPr/>
              <a:t>January 11, 2018</a:t>
            </a:fld>
            <a:endParaRPr lang="en-US"/>
          </a:p>
        </p:txBody>
      </p:sp>
      <p:sp>
        <p:nvSpPr>
          <p:cNvPr id="12" name="Footer Placeholder 5"/>
          <p:cNvSpPr>
            <a:spLocks noGrp="1"/>
          </p:cNvSpPr>
          <p:nvPr>
            <p:ph type="ftr" sz="quarter" idx="11"/>
          </p:nvPr>
        </p:nvSpPr>
        <p:spPr/>
        <p:txBody>
          <a:bodyPr/>
          <a:lstStyle/>
          <a:p>
            <a:r>
              <a:rPr lang="en-US"/>
              <a:t>Data Mining: Concepts and Techniques</a:t>
            </a:r>
          </a:p>
        </p:txBody>
      </p:sp>
      <p:sp>
        <p:nvSpPr>
          <p:cNvPr id="13" name="Slide Number Placeholder 6"/>
          <p:cNvSpPr>
            <a:spLocks noGrp="1"/>
          </p:cNvSpPr>
          <p:nvPr>
            <p:ph type="sldNum" sz="quarter" idx="12"/>
          </p:nvPr>
        </p:nvSpPr>
        <p:spPr/>
        <p:txBody>
          <a:bodyPr/>
          <a:lstStyle/>
          <a:p>
            <a:fld id="{4726F3F5-B21A-43B3-A214-889233AE13F6}" type="slidenum">
              <a:rPr lang="en-US"/>
              <a:pPr/>
              <a:t>52</a:t>
            </a:fld>
            <a:endParaRPr lang="en-US"/>
          </a:p>
        </p:txBody>
      </p:sp>
      <p:sp>
        <p:nvSpPr>
          <p:cNvPr id="1031170" name="Rectangle 1026"/>
          <p:cNvSpPr>
            <a:spLocks noGrp="1" noChangeArrowheads="1"/>
          </p:cNvSpPr>
          <p:nvPr>
            <p:ph type="title"/>
          </p:nvPr>
        </p:nvSpPr>
        <p:spPr/>
        <p:txBody>
          <a:bodyPr/>
          <a:lstStyle/>
          <a:p>
            <a:r>
              <a:rPr lang="en-US"/>
              <a:t>DWT for Image Compression</a:t>
            </a:r>
          </a:p>
        </p:txBody>
      </p:sp>
      <p:sp>
        <p:nvSpPr>
          <p:cNvPr id="1031171" name="Rectangle 1027"/>
          <p:cNvSpPr>
            <a:spLocks noGrp="1" noChangeArrowheads="1"/>
          </p:cNvSpPr>
          <p:nvPr>
            <p:ph type="body" sz="half" idx="1"/>
          </p:nvPr>
        </p:nvSpPr>
        <p:spPr>
          <a:xfrm>
            <a:off x="228600" y="1371600"/>
            <a:ext cx="4111625" cy="5029200"/>
          </a:xfrm>
        </p:spPr>
        <p:txBody>
          <a:bodyPr/>
          <a:lstStyle/>
          <a:p>
            <a:pPr algn="ctr">
              <a:lnSpc>
                <a:spcPct val="110000"/>
              </a:lnSpc>
            </a:pPr>
            <a:r>
              <a:rPr lang="en-US" sz="2400"/>
              <a:t>Image</a:t>
            </a:r>
          </a:p>
          <a:p>
            <a:pPr>
              <a:lnSpc>
                <a:spcPct val="110000"/>
              </a:lnSpc>
              <a:buFont typeface="Wingdings" pitchFamily="2" charset="2"/>
              <a:buNone/>
            </a:pPr>
            <a:endParaRPr lang="en-US" sz="2400"/>
          </a:p>
          <a:p>
            <a:pPr algn="r">
              <a:lnSpc>
                <a:spcPct val="110000"/>
              </a:lnSpc>
              <a:buFont typeface="Wingdings" pitchFamily="2" charset="2"/>
              <a:buNone/>
            </a:pPr>
            <a:r>
              <a:rPr lang="en-US" sz="2400"/>
              <a:t>  </a:t>
            </a:r>
            <a:r>
              <a:rPr lang="en-US" sz="2000"/>
              <a:t>Low Pass       High Pass</a:t>
            </a:r>
          </a:p>
          <a:p>
            <a:pPr algn="r">
              <a:lnSpc>
                <a:spcPct val="110000"/>
              </a:lnSpc>
              <a:buFont typeface="Wingdings" pitchFamily="2" charset="2"/>
              <a:buNone/>
            </a:pPr>
            <a:endParaRPr lang="en-US" sz="2000"/>
          </a:p>
          <a:p>
            <a:pPr>
              <a:lnSpc>
                <a:spcPct val="110000"/>
              </a:lnSpc>
              <a:buFont typeface="Wingdings" pitchFamily="2" charset="2"/>
              <a:buNone/>
            </a:pPr>
            <a:r>
              <a:rPr lang="en-US" sz="2000"/>
              <a:t>     Low Pass       High Pass</a:t>
            </a:r>
          </a:p>
          <a:p>
            <a:pPr>
              <a:lnSpc>
                <a:spcPct val="110000"/>
              </a:lnSpc>
              <a:buFont typeface="Wingdings" pitchFamily="2" charset="2"/>
              <a:buNone/>
            </a:pPr>
            <a:endParaRPr lang="en-US" sz="2000"/>
          </a:p>
          <a:p>
            <a:pPr>
              <a:lnSpc>
                <a:spcPct val="110000"/>
              </a:lnSpc>
              <a:buFont typeface="Wingdings" pitchFamily="2" charset="2"/>
              <a:buNone/>
            </a:pPr>
            <a:r>
              <a:rPr lang="en-US" sz="2000"/>
              <a:t>Low Pass    High Pass</a:t>
            </a:r>
          </a:p>
        </p:txBody>
      </p:sp>
      <p:pic>
        <p:nvPicPr>
          <p:cNvPr id="1031172" name="Picture 1028" descr="Lina"/>
          <p:cNvPicPr>
            <a:picLocks noGrp="1" noChangeAspect="1" noChangeArrowheads="1"/>
          </p:cNvPicPr>
          <p:nvPr>
            <p:ph type="clipArt" sz="half" idx="2"/>
          </p:nvPr>
        </p:nvPicPr>
        <p:blipFill>
          <a:blip r:embed="rId2"/>
          <a:srcRect/>
          <a:stretch>
            <a:fillRect/>
          </a:stretch>
        </p:blipFill>
        <p:spPr>
          <a:xfrm>
            <a:off x="4575175" y="1736725"/>
            <a:ext cx="4111625" cy="4451350"/>
          </a:xfrm>
        </p:spPr>
      </p:pic>
      <p:sp>
        <p:nvSpPr>
          <p:cNvPr id="1031173" name="Line 1029"/>
          <p:cNvSpPr>
            <a:spLocks noChangeShapeType="1"/>
          </p:cNvSpPr>
          <p:nvPr/>
        </p:nvSpPr>
        <p:spPr bwMode="auto">
          <a:xfrm flipH="1">
            <a:off x="1981200" y="1828800"/>
            <a:ext cx="45720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31174" name="Line 1030"/>
          <p:cNvSpPr>
            <a:spLocks noChangeShapeType="1"/>
          </p:cNvSpPr>
          <p:nvPr/>
        </p:nvSpPr>
        <p:spPr bwMode="auto">
          <a:xfrm>
            <a:off x="2590800" y="1828800"/>
            <a:ext cx="83820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31175" name="Line 1031"/>
          <p:cNvSpPr>
            <a:spLocks noChangeShapeType="1"/>
          </p:cNvSpPr>
          <p:nvPr/>
        </p:nvSpPr>
        <p:spPr bwMode="auto">
          <a:xfrm flipH="1">
            <a:off x="1447800" y="2743200"/>
            <a:ext cx="457200" cy="4572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31176" name="Line 1032"/>
          <p:cNvSpPr>
            <a:spLocks noChangeShapeType="1"/>
          </p:cNvSpPr>
          <p:nvPr/>
        </p:nvSpPr>
        <p:spPr bwMode="auto">
          <a:xfrm>
            <a:off x="2057400" y="2743200"/>
            <a:ext cx="533400" cy="4572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31177" name="Line 1033"/>
          <p:cNvSpPr>
            <a:spLocks noChangeShapeType="1"/>
          </p:cNvSpPr>
          <p:nvPr/>
        </p:nvSpPr>
        <p:spPr bwMode="auto">
          <a:xfrm flipH="1">
            <a:off x="838200" y="3581400"/>
            <a:ext cx="381000" cy="533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31178" name="Line 1034"/>
          <p:cNvSpPr>
            <a:spLocks noChangeShapeType="1"/>
          </p:cNvSpPr>
          <p:nvPr/>
        </p:nvSpPr>
        <p:spPr bwMode="auto">
          <a:xfrm>
            <a:off x="1447800" y="3505200"/>
            <a:ext cx="533400" cy="53340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16ECF7-4B12-46AA-807A-58AA298398DB}"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45956A7E-55CF-4BBA-AE70-07C8B39E5A60}" type="slidenum">
              <a:rPr lang="en-US"/>
              <a:pPr/>
              <a:t>53</a:t>
            </a:fld>
            <a:endParaRPr lang="en-US"/>
          </a:p>
        </p:txBody>
      </p:sp>
      <p:sp>
        <p:nvSpPr>
          <p:cNvPr id="977922" name="Rectangle 2"/>
          <p:cNvSpPr>
            <a:spLocks noGrp="1" noChangeArrowheads="1"/>
          </p:cNvSpPr>
          <p:nvPr>
            <p:ph type="body" idx="1"/>
          </p:nvPr>
        </p:nvSpPr>
        <p:spPr>
          <a:xfrm>
            <a:off x="304800" y="1371600"/>
            <a:ext cx="8534400" cy="5257800"/>
          </a:xfrm>
        </p:spPr>
        <p:txBody>
          <a:bodyPr/>
          <a:lstStyle/>
          <a:p>
            <a:r>
              <a:rPr lang="en-US" sz="2000"/>
              <a:t>Given </a:t>
            </a:r>
            <a:r>
              <a:rPr lang="en-US" sz="2000" i="1"/>
              <a:t>N</a:t>
            </a:r>
            <a:r>
              <a:rPr lang="en-US" sz="2000"/>
              <a:t> data vectors from </a:t>
            </a:r>
            <a:r>
              <a:rPr lang="en-US" sz="2000" i="1"/>
              <a:t>n</a:t>
            </a:r>
            <a:r>
              <a:rPr lang="en-US" sz="2000"/>
              <a:t>-dimensions, find </a:t>
            </a:r>
            <a:r>
              <a:rPr lang="en-US" sz="2000" i="1"/>
              <a:t>k</a:t>
            </a:r>
            <a:r>
              <a:rPr lang="en-US" sz="2000"/>
              <a:t> ≤ </a:t>
            </a:r>
            <a:r>
              <a:rPr lang="en-US" sz="2000" i="1"/>
              <a:t>n </a:t>
            </a:r>
            <a:r>
              <a:rPr lang="en-US" sz="2000"/>
              <a:t> orthogonal vectors (</a:t>
            </a:r>
            <a:r>
              <a:rPr lang="en-US" sz="2000" i="1"/>
              <a:t>principal components</a:t>
            </a:r>
            <a:r>
              <a:rPr lang="en-US" sz="2000"/>
              <a:t>) that can be best used to represent data </a:t>
            </a:r>
          </a:p>
          <a:p>
            <a:r>
              <a:rPr lang="en-US" sz="2000"/>
              <a:t>Steps</a:t>
            </a:r>
          </a:p>
          <a:p>
            <a:pPr lvl="1"/>
            <a:r>
              <a:rPr lang="en-US" sz="2000"/>
              <a:t>Normalize input data: Each attribute falls within the same range</a:t>
            </a:r>
          </a:p>
          <a:p>
            <a:pPr lvl="1"/>
            <a:r>
              <a:rPr lang="en-US" sz="2000"/>
              <a:t>Compute </a:t>
            </a:r>
            <a:r>
              <a:rPr lang="en-US" sz="2000" i="1"/>
              <a:t>k</a:t>
            </a:r>
            <a:r>
              <a:rPr lang="en-US" sz="2000"/>
              <a:t> orthonormal (unit) vectors, i.e., </a:t>
            </a:r>
            <a:r>
              <a:rPr lang="en-US" sz="2000" i="1"/>
              <a:t>principal components</a:t>
            </a:r>
            <a:endParaRPr lang="en-US" sz="2000"/>
          </a:p>
          <a:p>
            <a:pPr lvl="1"/>
            <a:r>
              <a:rPr lang="en-US" sz="2000"/>
              <a:t>Each input data (vector) is a linear combination of the </a:t>
            </a:r>
            <a:r>
              <a:rPr lang="en-US" sz="2000" i="1"/>
              <a:t>k</a:t>
            </a:r>
            <a:r>
              <a:rPr lang="en-US" sz="2000"/>
              <a:t> principal component vectors</a:t>
            </a:r>
          </a:p>
          <a:p>
            <a:pPr lvl="1"/>
            <a:r>
              <a:rPr lang="en-US" sz="2000">
                <a:sym typeface="Symbol" pitchFamily="18" charset="2"/>
              </a:rPr>
              <a:t>The principal components are sorted in order of decreasing “significance” or strength</a:t>
            </a:r>
          </a:p>
          <a:p>
            <a:pPr lvl="1"/>
            <a:r>
              <a:rPr lang="en-US" sz="2000">
                <a:sym typeface="Symbol" pitchFamily="18" charset="2"/>
              </a:rPr>
              <a:t>Since the components are sorted, the size of the data can be reduced by eliminating the weak components, i.e., those with low variance.  (i.e., using the strongest principal components, it is possible to reconstruct a good approximation of the original data</a:t>
            </a:r>
          </a:p>
          <a:p>
            <a:r>
              <a:rPr lang="en-US" sz="2000"/>
              <a:t>Works for numeric data only</a:t>
            </a:r>
          </a:p>
          <a:p>
            <a:r>
              <a:rPr lang="en-US" sz="2000"/>
              <a:t>Used when the number of dimensions is large</a:t>
            </a:r>
          </a:p>
        </p:txBody>
      </p:sp>
      <p:sp>
        <p:nvSpPr>
          <p:cNvPr id="977923" name="Rectangle 3"/>
          <p:cNvSpPr>
            <a:spLocks noGrp="1" noChangeArrowheads="1"/>
          </p:cNvSpPr>
          <p:nvPr>
            <p:ph type="title"/>
          </p:nvPr>
        </p:nvSpPr>
        <p:spPr>
          <a:xfrm>
            <a:off x="457200" y="152400"/>
            <a:ext cx="8229600" cy="990600"/>
          </a:xfrm>
          <a:noFill/>
          <a:ln/>
        </p:spPr>
        <p:txBody>
          <a:bodyPr anchor="ctr"/>
          <a:lstStyle/>
          <a:p>
            <a:r>
              <a:rPr lang="en-US"/>
              <a:t>Dimensionality Reduction: Principal Component Analysis (PCA)</a:t>
            </a: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p:cNvSpPr>
            <a:spLocks noGrp="1"/>
          </p:cNvSpPr>
          <p:nvPr>
            <p:ph type="dt" sz="half" idx="10"/>
          </p:nvPr>
        </p:nvSpPr>
        <p:spPr/>
        <p:txBody>
          <a:bodyPr/>
          <a:lstStyle/>
          <a:p>
            <a:fld id="{1A30FF61-4ED0-42E0-BE07-84282B828821}" type="datetime4">
              <a:rPr lang="en-US"/>
              <a:pPr/>
              <a:t>January 11, 2018</a:t>
            </a:fld>
            <a:endParaRPr lang="en-US"/>
          </a:p>
        </p:txBody>
      </p:sp>
      <p:sp>
        <p:nvSpPr>
          <p:cNvPr id="13" name="Footer Placeholder 2"/>
          <p:cNvSpPr>
            <a:spLocks noGrp="1"/>
          </p:cNvSpPr>
          <p:nvPr>
            <p:ph type="ftr" sz="quarter" idx="11"/>
          </p:nvPr>
        </p:nvSpPr>
        <p:spPr/>
        <p:txBody>
          <a:bodyPr/>
          <a:lstStyle/>
          <a:p>
            <a:r>
              <a:rPr lang="en-US"/>
              <a:t>Data Mining: Concepts and Techniques</a:t>
            </a:r>
          </a:p>
        </p:txBody>
      </p:sp>
      <p:sp>
        <p:nvSpPr>
          <p:cNvPr id="14" name="Slide Number Placeholder 3"/>
          <p:cNvSpPr>
            <a:spLocks noGrp="1"/>
          </p:cNvSpPr>
          <p:nvPr>
            <p:ph type="sldNum" sz="quarter" idx="12"/>
          </p:nvPr>
        </p:nvSpPr>
        <p:spPr/>
        <p:txBody>
          <a:bodyPr/>
          <a:lstStyle/>
          <a:p>
            <a:fld id="{A2D33055-E3DD-45FC-9E59-80891AFBE232}" type="slidenum">
              <a:rPr lang="en-US"/>
              <a:pPr/>
              <a:t>54</a:t>
            </a:fld>
            <a:endParaRPr lang="en-US"/>
          </a:p>
        </p:txBody>
      </p:sp>
      <p:sp>
        <p:nvSpPr>
          <p:cNvPr id="978946" name="Line 2"/>
          <p:cNvSpPr>
            <a:spLocks noChangeShapeType="1"/>
          </p:cNvSpPr>
          <p:nvPr/>
        </p:nvSpPr>
        <p:spPr bwMode="auto">
          <a:xfrm>
            <a:off x="1028700" y="4362450"/>
            <a:ext cx="71056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78947" name="Line 3"/>
          <p:cNvSpPr>
            <a:spLocks noChangeShapeType="1"/>
          </p:cNvSpPr>
          <p:nvPr/>
        </p:nvSpPr>
        <p:spPr bwMode="auto">
          <a:xfrm rot="-10800000">
            <a:off x="4229100" y="1619250"/>
            <a:ext cx="0" cy="4991100"/>
          </a:xfrm>
          <a:prstGeom prst="line">
            <a:avLst/>
          </a:prstGeom>
          <a:noFill/>
          <a:ln w="9525">
            <a:solidFill>
              <a:schemeClr val="tx1"/>
            </a:solidFill>
            <a:round/>
            <a:headEnd/>
            <a:tailEnd type="triangle" w="med" len="med"/>
          </a:ln>
          <a:effectLst/>
        </p:spPr>
        <p:txBody>
          <a:bodyPr wrap="none" anchor="ctr"/>
          <a:lstStyle/>
          <a:p>
            <a:endParaRPr lang="en-US"/>
          </a:p>
        </p:txBody>
      </p:sp>
      <p:sp>
        <p:nvSpPr>
          <p:cNvPr id="978948" name="Oval 4"/>
          <p:cNvSpPr>
            <a:spLocks noChangeArrowheads="1"/>
          </p:cNvSpPr>
          <p:nvPr/>
        </p:nvSpPr>
        <p:spPr bwMode="auto">
          <a:xfrm rot="-1868112">
            <a:off x="2362200" y="3333750"/>
            <a:ext cx="4095750" cy="1809750"/>
          </a:xfrm>
          <a:prstGeom prst="ellipse">
            <a:avLst/>
          </a:prstGeom>
          <a:noFill/>
          <a:ln w="9525">
            <a:solidFill>
              <a:schemeClr val="tx1"/>
            </a:solidFill>
            <a:round/>
            <a:headEnd/>
            <a:tailEnd/>
          </a:ln>
          <a:effectLst/>
        </p:spPr>
        <p:txBody>
          <a:bodyPr wrap="none" anchor="ctr"/>
          <a:lstStyle/>
          <a:p>
            <a:endParaRPr lang="en-US"/>
          </a:p>
        </p:txBody>
      </p:sp>
      <p:sp>
        <p:nvSpPr>
          <p:cNvPr id="978949" name="Line 5"/>
          <p:cNvSpPr>
            <a:spLocks noChangeShapeType="1"/>
          </p:cNvSpPr>
          <p:nvPr/>
        </p:nvSpPr>
        <p:spPr bwMode="auto">
          <a:xfrm rot="406919" flipV="1">
            <a:off x="2000250" y="2076450"/>
            <a:ext cx="5124450" cy="4133850"/>
          </a:xfrm>
          <a:prstGeom prst="line">
            <a:avLst/>
          </a:prstGeom>
          <a:noFill/>
          <a:ln w="9525">
            <a:solidFill>
              <a:schemeClr val="tx2"/>
            </a:solidFill>
            <a:round/>
            <a:headEnd/>
            <a:tailEnd type="triangle" w="med" len="med"/>
          </a:ln>
          <a:effectLst/>
        </p:spPr>
        <p:txBody>
          <a:bodyPr wrap="none" anchor="ctr"/>
          <a:lstStyle/>
          <a:p>
            <a:endParaRPr lang="en-US"/>
          </a:p>
        </p:txBody>
      </p:sp>
      <p:sp>
        <p:nvSpPr>
          <p:cNvPr id="978950" name="Line 6"/>
          <p:cNvSpPr>
            <a:spLocks noChangeShapeType="1"/>
          </p:cNvSpPr>
          <p:nvPr/>
        </p:nvSpPr>
        <p:spPr bwMode="auto">
          <a:xfrm flipH="1" flipV="1">
            <a:off x="2686050" y="2800350"/>
            <a:ext cx="3124200" cy="3143250"/>
          </a:xfrm>
          <a:prstGeom prst="line">
            <a:avLst/>
          </a:prstGeom>
          <a:noFill/>
          <a:ln w="9525">
            <a:solidFill>
              <a:schemeClr val="tx2"/>
            </a:solidFill>
            <a:round/>
            <a:headEnd/>
            <a:tailEnd type="triangle" w="med" len="med"/>
          </a:ln>
          <a:effectLst/>
        </p:spPr>
        <p:txBody>
          <a:bodyPr wrap="none" anchor="ctr"/>
          <a:lstStyle/>
          <a:p>
            <a:endParaRPr lang="en-US"/>
          </a:p>
        </p:txBody>
      </p:sp>
      <p:sp>
        <p:nvSpPr>
          <p:cNvPr id="978951" name="Text Box 7"/>
          <p:cNvSpPr txBox="1">
            <a:spLocks noChangeArrowheads="1"/>
          </p:cNvSpPr>
          <p:nvPr/>
        </p:nvSpPr>
        <p:spPr bwMode="auto">
          <a:xfrm>
            <a:off x="8080375" y="4403725"/>
            <a:ext cx="5572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X1</a:t>
            </a:r>
          </a:p>
        </p:txBody>
      </p:sp>
      <p:sp>
        <p:nvSpPr>
          <p:cNvPr id="978952" name="Text Box 8"/>
          <p:cNvSpPr txBox="1">
            <a:spLocks noChangeArrowheads="1"/>
          </p:cNvSpPr>
          <p:nvPr/>
        </p:nvSpPr>
        <p:spPr bwMode="auto">
          <a:xfrm>
            <a:off x="4308475" y="1431925"/>
            <a:ext cx="5572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X2</a:t>
            </a:r>
          </a:p>
        </p:txBody>
      </p:sp>
      <p:sp>
        <p:nvSpPr>
          <p:cNvPr id="978953" name="Text Box 9"/>
          <p:cNvSpPr txBox="1">
            <a:spLocks noChangeArrowheads="1"/>
          </p:cNvSpPr>
          <p:nvPr/>
        </p:nvSpPr>
        <p:spPr bwMode="auto">
          <a:xfrm>
            <a:off x="7489825" y="2117725"/>
            <a:ext cx="557213" cy="457200"/>
          </a:xfrm>
          <a:prstGeom prst="rect">
            <a:avLst/>
          </a:prstGeom>
          <a:noFill/>
          <a:ln w="9525">
            <a:noFill/>
            <a:miter lim="800000"/>
            <a:headEnd/>
            <a:tailEnd/>
          </a:ln>
          <a:effectLst/>
        </p:spPr>
        <p:txBody>
          <a:bodyPr wrap="none">
            <a:spAutoFit/>
          </a:bodyPr>
          <a:lstStyle/>
          <a:p>
            <a:pPr eaLnBrk="0" hangingPunct="0"/>
            <a:r>
              <a:rPr lang="en-US">
                <a:solidFill>
                  <a:schemeClr val="tx2"/>
                </a:solidFill>
                <a:latin typeface="Times New Roman" pitchFamily="18" charset="0"/>
              </a:rPr>
              <a:t>Y1</a:t>
            </a:r>
          </a:p>
        </p:txBody>
      </p:sp>
      <p:sp>
        <p:nvSpPr>
          <p:cNvPr id="978954" name="Text Box 10"/>
          <p:cNvSpPr txBox="1">
            <a:spLocks noChangeArrowheads="1"/>
          </p:cNvSpPr>
          <p:nvPr/>
        </p:nvSpPr>
        <p:spPr bwMode="auto">
          <a:xfrm>
            <a:off x="2022475" y="2574925"/>
            <a:ext cx="557213" cy="457200"/>
          </a:xfrm>
          <a:prstGeom prst="rect">
            <a:avLst/>
          </a:prstGeom>
          <a:noFill/>
          <a:ln w="9525">
            <a:noFill/>
            <a:miter lim="800000"/>
            <a:headEnd/>
            <a:tailEnd/>
          </a:ln>
          <a:effectLst/>
        </p:spPr>
        <p:txBody>
          <a:bodyPr>
            <a:spAutoFit/>
          </a:bodyPr>
          <a:lstStyle/>
          <a:p>
            <a:pPr eaLnBrk="0" hangingPunct="0"/>
            <a:r>
              <a:rPr lang="en-US">
                <a:solidFill>
                  <a:schemeClr val="tx2"/>
                </a:solidFill>
                <a:latin typeface="Times New Roman" pitchFamily="18" charset="0"/>
              </a:rPr>
              <a:t>Y2</a:t>
            </a:r>
          </a:p>
        </p:txBody>
      </p:sp>
      <p:sp>
        <p:nvSpPr>
          <p:cNvPr id="978955" name="Text Box 11"/>
          <p:cNvSpPr txBox="1">
            <a:spLocks noChangeArrowheads="1"/>
          </p:cNvSpPr>
          <p:nvPr/>
        </p:nvSpPr>
        <p:spPr bwMode="auto">
          <a:xfrm>
            <a:off x="1371600" y="330200"/>
            <a:ext cx="6705600" cy="579438"/>
          </a:xfrm>
          <a:prstGeom prst="rect">
            <a:avLst/>
          </a:prstGeom>
          <a:noFill/>
          <a:ln w="9525">
            <a:noFill/>
            <a:miter lim="800000"/>
            <a:headEnd/>
            <a:tailEnd/>
          </a:ln>
          <a:effectLst/>
        </p:spPr>
        <p:txBody>
          <a:bodyPr>
            <a:spAutoFit/>
          </a:bodyPr>
          <a:lstStyle/>
          <a:p>
            <a:pPr algn="ctr" eaLnBrk="0" hangingPunct="0"/>
            <a:r>
              <a:rPr lang="en-US" sz="3200" b="1">
                <a:solidFill>
                  <a:schemeClr val="tx2"/>
                </a:solidFill>
              </a:rPr>
              <a:t>Principal Component Analysis</a:t>
            </a:r>
            <a:endParaRPr lang="en-US" sz="3200">
              <a:solidFill>
                <a:schemeClr val="tx2"/>
              </a:solidFill>
            </a:endParaRPr>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49475B-7FF6-4F73-855C-E6851EB1FD8D}"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DB092FA3-6841-455D-9ABF-70C513F1DA50}" type="slidenum">
              <a:rPr lang="en-US"/>
              <a:pPr/>
              <a:t>55</a:t>
            </a:fld>
            <a:endParaRPr lang="en-US"/>
          </a:p>
        </p:txBody>
      </p:sp>
      <p:sp>
        <p:nvSpPr>
          <p:cNvPr id="979970" name="Rectangle 2"/>
          <p:cNvSpPr>
            <a:spLocks noGrp="1" noChangeArrowheads="1"/>
          </p:cNvSpPr>
          <p:nvPr>
            <p:ph type="title"/>
          </p:nvPr>
        </p:nvSpPr>
        <p:spPr>
          <a:xfrm>
            <a:off x="1600200" y="381000"/>
            <a:ext cx="5334000" cy="685800"/>
          </a:xfrm>
        </p:spPr>
        <p:txBody>
          <a:bodyPr/>
          <a:lstStyle/>
          <a:p>
            <a:r>
              <a:rPr lang="en-US"/>
              <a:t>Numerosity Reduction</a:t>
            </a:r>
          </a:p>
        </p:txBody>
      </p:sp>
      <p:sp>
        <p:nvSpPr>
          <p:cNvPr id="979971" name="Rectangle 3"/>
          <p:cNvSpPr>
            <a:spLocks noChangeArrowheads="1"/>
          </p:cNvSpPr>
          <p:nvPr>
            <p:ph type="body" idx="1"/>
          </p:nvPr>
        </p:nvSpPr>
        <p:spPr>
          <a:xfrm>
            <a:off x="304800" y="1447800"/>
            <a:ext cx="8229600" cy="5029200"/>
          </a:xfrm>
        </p:spPr>
        <p:txBody>
          <a:bodyPr/>
          <a:lstStyle/>
          <a:p>
            <a:r>
              <a:rPr lang="en-US" sz="2400"/>
              <a:t>Reduce data volume by choosing alternative, smaller forms of data representation</a:t>
            </a:r>
          </a:p>
          <a:p>
            <a:r>
              <a:rPr lang="en-US" sz="2400"/>
              <a:t>Parametric methods</a:t>
            </a:r>
          </a:p>
          <a:p>
            <a:pPr lvl="1"/>
            <a:r>
              <a:rPr lang="en-US" sz="2400"/>
              <a:t>Assume the data fits some model, estimate model parameters, store only the parameters, and discard the data (except possible outliers)</a:t>
            </a:r>
            <a:endParaRPr lang="en-US" sz="2400">
              <a:sym typeface="Symbol" pitchFamily="18" charset="2"/>
            </a:endParaRPr>
          </a:p>
          <a:p>
            <a:pPr lvl="1"/>
            <a:r>
              <a:rPr lang="en-US" sz="2400"/>
              <a:t>Example: Log-linear models—obtain value at a point in m-D space as the product on appropriate marginal subspaces </a:t>
            </a:r>
          </a:p>
          <a:p>
            <a:r>
              <a:rPr lang="en-US" sz="2400"/>
              <a:t>Non-parametric methods</a:t>
            </a:r>
            <a:r>
              <a:rPr lang="en-US" sz="2400">
                <a:sym typeface="Symbol" pitchFamily="18" charset="2"/>
              </a:rPr>
              <a:t> </a:t>
            </a:r>
          </a:p>
          <a:p>
            <a:pPr lvl="1"/>
            <a:r>
              <a:rPr lang="en-US" sz="2400">
                <a:sym typeface="Symbol" pitchFamily="18" charset="2"/>
              </a:rPr>
              <a:t>Do not assume models</a:t>
            </a:r>
          </a:p>
          <a:p>
            <a:pPr lvl="1"/>
            <a:r>
              <a:rPr lang="en-US" sz="2400">
                <a:sym typeface="Symbol" pitchFamily="18" charset="2"/>
              </a:rPr>
              <a:t>Major families: histograms, clustering, sampling </a:t>
            </a:r>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B52153-932D-4B3D-BB3C-7C183723092D}"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1B98691B-C693-4F7E-9D05-E8BA3E5029FD}" type="slidenum">
              <a:rPr lang="en-US"/>
              <a:pPr/>
              <a:t>56</a:t>
            </a:fld>
            <a:endParaRPr lang="en-US"/>
          </a:p>
        </p:txBody>
      </p:sp>
      <p:sp>
        <p:nvSpPr>
          <p:cNvPr id="1012738" name="Rectangle 1026"/>
          <p:cNvSpPr>
            <a:spLocks noGrp="1" noChangeArrowheads="1"/>
          </p:cNvSpPr>
          <p:nvPr>
            <p:ph type="title"/>
          </p:nvPr>
        </p:nvSpPr>
        <p:spPr>
          <a:xfrm>
            <a:off x="609600" y="152400"/>
            <a:ext cx="7772400" cy="1066800"/>
          </a:xfrm>
        </p:spPr>
        <p:txBody>
          <a:bodyPr/>
          <a:lstStyle/>
          <a:p>
            <a:r>
              <a:rPr lang="en-US"/>
              <a:t>Data Reduction Method (1): Regression and Log-Linear Models</a:t>
            </a:r>
          </a:p>
        </p:txBody>
      </p:sp>
      <p:sp>
        <p:nvSpPr>
          <p:cNvPr id="1012739" name="Rectangle 1027"/>
          <p:cNvSpPr>
            <a:spLocks noChangeArrowheads="1"/>
          </p:cNvSpPr>
          <p:nvPr>
            <p:ph type="body" idx="1"/>
          </p:nvPr>
        </p:nvSpPr>
        <p:spPr>
          <a:xfrm>
            <a:off x="457200" y="1524000"/>
            <a:ext cx="8229600" cy="4933950"/>
          </a:xfrm>
        </p:spPr>
        <p:txBody>
          <a:bodyPr/>
          <a:lstStyle/>
          <a:p>
            <a:pPr>
              <a:lnSpc>
                <a:spcPct val="160000"/>
              </a:lnSpc>
            </a:pPr>
            <a:r>
              <a:rPr lang="en-US" sz="2400"/>
              <a:t>Linear regression: Data are modeled to fit a straight line</a:t>
            </a:r>
          </a:p>
          <a:p>
            <a:pPr lvl="1">
              <a:lnSpc>
                <a:spcPct val="160000"/>
              </a:lnSpc>
            </a:pPr>
            <a:r>
              <a:rPr lang="en-US" sz="2400"/>
              <a:t>Often uses the least-square method to fit the line</a:t>
            </a:r>
          </a:p>
          <a:p>
            <a:pPr>
              <a:lnSpc>
                <a:spcPct val="160000"/>
              </a:lnSpc>
            </a:pPr>
            <a:r>
              <a:rPr lang="en-US" sz="2400">
                <a:sym typeface="Symbol" pitchFamily="18" charset="2"/>
              </a:rPr>
              <a:t>Multiple regression: allows a response variable Y to be modeled as a linear function of multidimensional feature vector</a:t>
            </a:r>
          </a:p>
          <a:p>
            <a:pPr>
              <a:lnSpc>
                <a:spcPct val="160000"/>
              </a:lnSpc>
            </a:pPr>
            <a:r>
              <a:rPr lang="en-US" sz="2400">
                <a:sym typeface="Symbol" pitchFamily="18" charset="2"/>
              </a:rPr>
              <a:t>Log-linear model: approximates discrete multidimensional probability distributions</a:t>
            </a: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1026"/>
          <p:cNvSpPr>
            <a:spLocks noGrp="1" noChangeArrowheads="1"/>
          </p:cNvSpPr>
          <p:nvPr>
            <p:ph type="body" idx="1"/>
          </p:nvPr>
        </p:nvSpPr>
        <p:spPr>
          <a:xfrm>
            <a:off x="381000" y="1524000"/>
            <a:ext cx="8382000" cy="5029200"/>
          </a:xfrm>
          <a:noFill/>
          <a:ln/>
        </p:spPr>
        <p:txBody>
          <a:bodyPr lIns="92075" tIns="46038" rIns="92075" bIns="46038"/>
          <a:lstStyle/>
          <a:p>
            <a:pPr>
              <a:lnSpc>
                <a:spcPct val="90000"/>
              </a:lnSpc>
            </a:pPr>
            <a:r>
              <a:rPr lang="en-US" sz="2400" u="sng"/>
              <a:t>Linear regression</a:t>
            </a:r>
            <a:r>
              <a:rPr lang="en-US" sz="2000"/>
              <a:t>: </a:t>
            </a:r>
            <a:r>
              <a:rPr lang="en-US" sz="2000" i="1"/>
              <a:t>Y = </a:t>
            </a:r>
            <a:r>
              <a:rPr lang="en-US" sz="2000" i="1">
                <a:sym typeface="Symbol" pitchFamily="18" charset="2"/>
              </a:rPr>
              <a:t>w X + b</a:t>
            </a:r>
            <a:endParaRPr lang="en-US" sz="2000" i="1"/>
          </a:p>
          <a:p>
            <a:pPr lvl="1">
              <a:lnSpc>
                <a:spcPct val="90000"/>
              </a:lnSpc>
            </a:pPr>
            <a:r>
              <a:rPr lang="en-US" sz="2400"/>
              <a:t>Two regression coefficients, </a:t>
            </a:r>
            <a:r>
              <a:rPr lang="en-US" sz="2400" i="1">
                <a:sym typeface="Symbol" pitchFamily="18" charset="2"/>
              </a:rPr>
              <a:t>w</a:t>
            </a:r>
            <a:r>
              <a:rPr lang="en-US" sz="2400">
                <a:sym typeface="Symbol" pitchFamily="18" charset="2"/>
              </a:rPr>
              <a:t> and </a:t>
            </a:r>
            <a:r>
              <a:rPr lang="en-US" sz="2400" i="1">
                <a:sym typeface="Symbol" pitchFamily="18" charset="2"/>
              </a:rPr>
              <a:t>b,</a:t>
            </a:r>
            <a:r>
              <a:rPr lang="en-US" sz="2400"/>
              <a:t> specify the line and are to be estimated by using the data at hand</a:t>
            </a:r>
          </a:p>
          <a:p>
            <a:pPr lvl="1">
              <a:lnSpc>
                <a:spcPct val="90000"/>
              </a:lnSpc>
            </a:pPr>
            <a:r>
              <a:rPr lang="en-US" sz="2400"/>
              <a:t>Using the least squares criterion to the known values of </a:t>
            </a:r>
            <a:r>
              <a:rPr lang="en-US" sz="2400" i="1"/>
              <a:t>Y</a:t>
            </a:r>
            <a:r>
              <a:rPr lang="en-US" sz="1800" i="1"/>
              <a:t>1</a:t>
            </a:r>
            <a:r>
              <a:rPr lang="en-US" sz="2400" i="1"/>
              <a:t>, Y</a:t>
            </a:r>
            <a:r>
              <a:rPr lang="en-US" sz="1800" i="1"/>
              <a:t>2</a:t>
            </a:r>
            <a:r>
              <a:rPr lang="en-US" sz="2400" i="1"/>
              <a:t>, …, X</a:t>
            </a:r>
            <a:r>
              <a:rPr lang="en-US" sz="1800" i="1"/>
              <a:t>1</a:t>
            </a:r>
            <a:r>
              <a:rPr lang="en-US" sz="2400" i="1"/>
              <a:t>, X</a:t>
            </a:r>
            <a:r>
              <a:rPr lang="en-US" sz="2000" i="1"/>
              <a:t>2</a:t>
            </a:r>
            <a:r>
              <a:rPr lang="en-US" sz="2400" i="1"/>
              <a:t>, ….</a:t>
            </a:r>
          </a:p>
          <a:p>
            <a:pPr>
              <a:lnSpc>
                <a:spcPct val="90000"/>
              </a:lnSpc>
            </a:pPr>
            <a:r>
              <a:rPr lang="en-US" sz="2400" u="sng"/>
              <a:t>Multiple regression</a:t>
            </a:r>
            <a:r>
              <a:rPr lang="en-US" sz="2000"/>
              <a:t>: </a:t>
            </a:r>
            <a:r>
              <a:rPr lang="en-US" sz="2000" i="1"/>
              <a:t>Y = b0 + b1 X1 + b2 X2.</a:t>
            </a:r>
            <a:endParaRPr lang="en-US" sz="2400" i="1"/>
          </a:p>
          <a:p>
            <a:pPr lvl="1">
              <a:lnSpc>
                <a:spcPct val="90000"/>
              </a:lnSpc>
            </a:pPr>
            <a:r>
              <a:rPr lang="en-US" sz="2400"/>
              <a:t>Many nonlinear functions can be transformed into the above</a:t>
            </a:r>
          </a:p>
          <a:p>
            <a:pPr>
              <a:lnSpc>
                <a:spcPct val="90000"/>
              </a:lnSpc>
            </a:pPr>
            <a:r>
              <a:rPr lang="en-US" sz="2400" u="sng"/>
              <a:t>Log-linear models</a:t>
            </a:r>
            <a:r>
              <a:rPr lang="en-US" sz="2000"/>
              <a:t>:</a:t>
            </a:r>
          </a:p>
          <a:p>
            <a:pPr lvl="1">
              <a:lnSpc>
                <a:spcPct val="90000"/>
              </a:lnSpc>
            </a:pPr>
            <a:r>
              <a:rPr lang="en-US" sz="2400"/>
              <a:t>The multi-way table of joint probabilities is approximated by a product of lower-order tables</a:t>
            </a:r>
          </a:p>
          <a:p>
            <a:pPr lvl="1">
              <a:lnSpc>
                <a:spcPct val="90000"/>
              </a:lnSpc>
            </a:pPr>
            <a:r>
              <a:rPr lang="en-US" sz="2400"/>
              <a:t>Probability:  </a:t>
            </a:r>
            <a:r>
              <a:rPr lang="en-US" sz="2400" i="1"/>
              <a:t>p(a, b, c, d) = </a:t>
            </a:r>
            <a:r>
              <a:rPr lang="en-US" i="1">
                <a:sym typeface="Symbol" pitchFamily="18" charset="2"/>
              </a:rPr>
              <a:t></a:t>
            </a:r>
            <a:r>
              <a:rPr lang="en-US" sz="2000" i="1">
                <a:sym typeface="Symbol" pitchFamily="18" charset="2"/>
              </a:rPr>
              <a:t>ab </a:t>
            </a:r>
            <a:r>
              <a:rPr lang="en-US" i="1">
                <a:sym typeface="Symbol" pitchFamily="18" charset="2"/>
              </a:rPr>
              <a:t></a:t>
            </a:r>
            <a:r>
              <a:rPr lang="en-US" sz="2000" i="1">
                <a:sym typeface="Symbol" pitchFamily="18" charset="2"/>
              </a:rPr>
              <a:t>ac</a:t>
            </a:r>
            <a:r>
              <a:rPr lang="en-US" i="1">
                <a:sym typeface="Symbol" pitchFamily="18" charset="2"/>
              </a:rPr>
              <a:t></a:t>
            </a:r>
            <a:r>
              <a:rPr lang="en-US" sz="2000" i="1">
                <a:sym typeface="Symbol" pitchFamily="18" charset="2"/>
              </a:rPr>
              <a:t>ad</a:t>
            </a:r>
            <a:r>
              <a:rPr lang="en-US" i="1">
                <a:sym typeface="Symbol" pitchFamily="18" charset="2"/>
              </a:rPr>
              <a:t> </a:t>
            </a:r>
            <a:r>
              <a:rPr lang="en-US" sz="2000" i="1">
                <a:sym typeface="Symbol" pitchFamily="18" charset="2"/>
              </a:rPr>
              <a:t>bcd</a:t>
            </a:r>
            <a:endParaRPr lang="en-US" sz="2000" i="1"/>
          </a:p>
        </p:txBody>
      </p:sp>
      <p:sp>
        <p:nvSpPr>
          <p:cNvPr id="1013763" name="Rectangle 1027"/>
          <p:cNvSpPr>
            <a:spLocks noGrp="1" noChangeArrowheads="1"/>
          </p:cNvSpPr>
          <p:nvPr>
            <p:ph type="title"/>
          </p:nvPr>
        </p:nvSpPr>
        <p:spPr>
          <a:xfrm>
            <a:off x="381000" y="228600"/>
            <a:ext cx="8458200" cy="838200"/>
          </a:xfrm>
          <a:noFill/>
          <a:ln/>
        </p:spPr>
        <p:txBody>
          <a:bodyPr lIns="92075" tIns="46038" rIns="92075" bIns="46038" anchor="ctr"/>
          <a:lstStyle/>
          <a:p>
            <a:r>
              <a:rPr lang="en-US"/>
              <a:t>Regress Analysis and Log-Linear Models</a:t>
            </a:r>
            <a:endParaRPr lang="en-US" sz="2400"/>
          </a:p>
        </p:txBody>
      </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CBF1642D-C378-4C3F-A7AA-7EBFB1BFA61D}" type="datetime4">
              <a:rPr lang="en-US"/>
              <a:pPr/>
              <a:t>January 11, 2018</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D9E7AF9E-8C1E-4E17-8279-6836F6B7FA43}" type="slidenum">
              <a:rPr lang="en-US"/>
              <a:pPr/>
              <a:t>58</a:t>
            </a:fld>
            <a:endParaRPr lang="en-US"/>
          </a:p>
        </p:txBody>
      </p:sp>
      <p:sp>
        <p:nvSpPr>
          <p:cNvPr id="1019906" name="Rectangle 1026"/>
          <p:cNvSpPr>
            <a:spLocks noGrp="1" noChangeArrowheads="1"/>
          </p:cNvSpPr>
          <p:nvPr>
            <p:ph type="title"/>
          </p:nvPr>
        </p:nvSpPr>
        <p:spPr>
          <a:xfrm>
            <a:off x="533400" y="228600"/>
            <a:ext cx="7924800" cy="838200"/>
          </a:xfrm>
        </p:spPr>
        <p:txBody>
          <a:bodyPr/>
          <a:lstStyle/>
          <a:p>
            <a:r>
              <a:rPr lang="en-US" sz="3200"/>
              <a:t>Data Reduction Method (2): Histograms</a:t>
            </a:r>
          </a:p>
        </p:txBody>
      </p:sp>
      <p:sp>
        <p:nvSpPr>
          <p:cNvPr id="1019907" name="Rectangle 1027"/>
          <p:cNvSpPr>
            <a:spLocks noChangeArrowheads="1"/>
          </p:cNvSpPr>
          <p:nvPr>
            <p:ph type="body" idx="1"/>
          </p:nvPr>
        </p:nvSpPr>
        <p:spPr>
          <a:xfrm>
            <a:off x="76200" y="1447800"/>
            <a:ext cx="4648200" cy="5334000"/>
          </a:xfrm>
        </p:spPr>
        <p:txBody>
          <a:bodyPr/>
          <a:lstStyle/>
          <a:p>
            <a:pPr>
              <a:lnSpc>
                <a:spcPct val="120000"/>
              </a:lnSpc>
            </a:pPr>
            <a:r>
              <a:rPr lang="en-US" sz="2000"/>
              <a:t>Divide data into buckets and store average (sum) for each bucket</a:t>
            </a:r>
          </a:p>
          <a:p>
            <a:pPr>
              <a:lnSpc>
                <a:spcPct val="120000"/>
              </a:lnSpc>
            </a:pPr>
            <a:r>
              <a:rPr lang="en-US" sz="2000"/>
              <a:t>Partitioning rules:</a:t>
            </a:r>
          </a:p>
          <a:p>
            <a:pPr lvl="1">
              <a:lnSpc>
                <a:spcPct val="120000"/>
              </a:lnSpc>
            </a:pPr>
            <a:r>
              <a:rPr lang="en-US" sz="2000"/>
              <a:t>Equal-width: equal bucket range</a:t>
            </a:r>
          </a:p>
          <a:p>
            <a:pPr lvl="1">
              <a:lnSpc>
                <a:spcPct val="120000"/>
              </a:lnSpc>
            </a:pPr>
            <a:r>
              <a:rPr lang="en-US" sz="2000"/>
              <a:t>Equal-frequency (or equal-depth)</a:t>
            </a:r>
          </a:p>
          <a:p>
            <a:pPr lvl="1">
              <a:lnSpc>
                <a:spcPct val="120000"/>
              </a:lnSpc>
            </a:pPr>
            <a:r>
              <a:rPr lang="en-US" sz="2000"/>
              <a:t>V-optimal: with the least </a:t>
            </a:r>
            <a:r>
              <a:rPr lang="en-US" sz="2000" i="1"/>
              <a:t>histogram variance</a:t>
            </a:r>
            <a:r>
              <a:rPr lang="en-US" sz="2000"/>
              <a:t> (weighted sum of the original values that each bucket represents)</a:t>
            </a:r>
          </a:p>
          <a:p>
            <a:pPr lvl="1">
              <a:lnSpc>
                <a:spcPct val="120000"/>
              </a:lnSpc>
            </a:pPr>
            <a:r>
              <a:rPr lang="en-US" sz="2000"/>
              <a:t>MaxDiff: set bucket boundary between each pair for pairs have the </a:t>
            </a:r>
            <a:r>
              <a:rPr lang="el-GR" sz="2000"/>
              <a:t>β</a:t>
            </a:r>
            <a:r>
              <a:rPr lang="en-US" sz="2000"/>
              <a:t>–1 largest differences</a:t>
            </a:r>
          </a:p>
        </p:txBody>
      </p:sp>
      <p:graphicFrame>
        <p:nvGraphicFramePr>
          <p:cNvPr id="1089536" name="Object 1024"/>
          <p:cNvGraphicFramePr>
            <a:graphicFrameLocks/>
          </p:cNvGraphicFramePr>
          <p:nvPr/>
        </p:nvGraphicFramePr>
        <p:xfrm>
          <a:off x="3962400" y="1295400"/>
          <a:ext cx="6477000" cy="5410200"/>
        </p:xfrm>
        <a:graphic>
          <a:graphicData uri="http://schemas.openxmlformats.org/presentationml/2006/ole">
            <p:oleObj spid="_x0000_s1089536" name="Chart" r:id="rId3" imgW="7915772" imgH="3848582" progId="MSGraph.Chart.8">
              <p:embed followColorScheme="full"/>
            </p:oleObj>
          </a:graphicData>
        </a:graphic>
      </p:graphicFrame>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5DA3AB-CB7B-462E-A7D3-6AD03344DEFB}"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6017DFBF-BCC0-4377-8680-E8657CEFDFE4}" type="slidenum">
              <a:rPr lang="en-US"/>
              <a:pPr/>
              <a:t>59</a:t>
            </a:fld>
            <a:endParaRPr lang="en-US"/>
          </a:p>
        </p:txBody>
      </p:sp>
      <p:sp>
        <p:nvSpPr>
          <p:cNvPr id="980994" name="Rectangle 2"/>
          <p:cNvSpPr>
            <a:spLocks noGrp="1" noChangeArrowheads="1"/>
          </p:cNvSpPr>
          <p:nvPr>
            <p:ph type="title"/>
          </p:nvPr>
        </p:nvSpPr>
        <p:spPr>
          <a:xfrm>
            <a:off x="457200" y="381000"/>
            <a:ext cx="8229600" cy="685800"/>
          </a:xfrm>
        </p:spPr>
        <p:txBody>
          <a:bodyPr/>
          <a:lstStyle/>
          <a:p>
            <a:r>
              <a:rPr lang="en-US"/>
              <a:t>Data Reduction Method (3): Clustering</a:t>
            </a:r>
          </a:p>
        </p:txBody>
      </p:sp>
      <p:sp>
        <p:nvSpPr>
          <p:cNvPr id="980995" name="Rectangle 3"/>
          <p:cNvSpPr>
            <a:spLocks noChangeArrowheads="1"/>
          </p:cNvSpPr>
          <p:nvPr>
            <p:ph type="body" idx="1"/>
          </p:nvPr>
        </p:nvSpPr>
        <p:spPr>
          <a:xfrm>
            <a:off x="381000" y="1600200"/>
            <a:ext cx="8229600" cy="4876800"/>
          </a:xfrm>
        </p:spPr>
        <p:txBody>
          <a:bodyPr/>
          <a:lstStyle/>
          <a:p>
            <a:pPr>
              <a:lnSpc>
                <a:spcPct val="140000"/>
              </a:lnSpc>
            </a:pPr>
            <a:r>
              <a:rPr lang="en-US" sz="2000"/>
              <a:t>Partition data set into clusters based on similarity, and store cluster representation (e.g., centroid and diameter) only</a:t>
            </a:r>
          </a:p>
          <a:p>
            <a:pPr>
              <a:lnSpc>
                <a:spcPct val="140000"/>
              </a:lnSpc>
            </a:pPr>
            <a:r>
              <a:rPr lang="en-US" sz="2000"/>
              <a:t>Can be very effective if data is clustered but not if data is “smeared”</a:t>
            </a:r>
          </a:p>
          <a:p>
            <a:pPr>
              <a:lnSpc>
                <a:spcPct val="140000"/>
              </a:lnSpc>
            </a:pPr>
            <a:r>
              <a:rPr lang="en-US" sz="2000"/>
              <a:t>Can have hierarchical clustering and be stored in multi-dimensional index tree structures</a:t>
            </a:r>
          </a:p>
          <a:p>
            <a:pPr>
              <a:lnSpc>
                <a:spcPct val="140000"/>
              </a:lnSpc>
            </a:pPr>
            <a:r>
              <a:rPr lang="en-US" sz="2000"/>
              <a:t>There are many choices of clustering definitions and clustering algorithms</a:t>
            </a:r>
          </a:p>
          <a:p>
            <a:pPr>
              <a:lnSpc>
                <a:spcPct val="140000"/>
              </a:lnSpc>
            </a:pPr>
            <a:r>
              <a:rPr lang="en-US" sz="2000"/>
              <a:t>Cluster analysis will be studied in depth in Chapter 7</a:t>
            </a:r>
            <a:endParaRPr lang="en-US" sz="2000">
              <a:sym typeface="Symbol" pitchFamily="18" charset="2"/>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3182C1-C86C-4EC2-8C44-8383F274740F}"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3FA64C78-7FD9-44F5-AA90-F344BB19F97D}" type="slidenum">
              <a:rPr lang="en-US"/>
              <a:pPr/>
              <a:t>6</a:t>
            </a:fld>
            <a:endParaRPr lang="en-US"/>
          </a:p>
        </p:txBody>
      </p:sp>
      <p:sp>
        <p:nvSpPr>
          <p:cNvPr id="1009666" name="Rectangle 2"/>
          <p:cNvSpPr>
            <a:spLocks noGrp="1" noChangeArrowheads="1"/>
          </p:cNvSpPr>
          <p:nvPr>
            <p:ph type="title"/>
          </p:nvPr>
        </p:nvSpPr>
        <p:spPr>
          <a:xfrm>
            <a:off x="1219200" y="457200"/>
            <a:ext cx="6781800" cy="533400"/>
          </a:xfrm>
        </p:spPr>
        <p:txBody>
          <a:bodyPr/>
          <a:lstStyle/>
          <a:p>
            <a:r>
              <a:rPr lang="en-US" sz="3200"/>
              <a:t>Major Tasks in Data Preprocessing</a:t>
            </a:r>
          </a:p>
        </p:txBody>
      </p:sp>
      <p:sp>
        <p:nvSpPr>
          <p:cNvPr id="1009667" name="Rectangle 3"/>
          <p:cNvSpPr>
            <a:spLocks noGrp="1" noChangeArrowheads="1"/>
          </p:cNvSpPr>
          <p:nvPr>
            <p:ph type="body" idx="1"/>
          </p:nvPr>
        </p:nvSpPr>
        <p:spPr>
          <a:xfrm>
            <a:off x="304800" y="1371600"/>
            <a:ext cx="8305800" cy="5029200"/>
          </a:xfrm>
        </p:spPr>
        <p:txBody>
          <a:bodyPr/>
          <a:lstStyle/>
          <a:p>
            <a:r>
              <a:rPr lang="en-US" sz="2400"/>
              <a:t>Data cleaning</a:t>
            </a:r>
          </a:p>
          <a:p>
            <a:pPr lvl="1"/>
            <a:r>
              <a:rPr lang="en-US" sz="2000"/>
              <a:t>Fill in missing values, smooth noisy data, identify or remove outliers, and resolve inconsistencies</a:t>
            </a:r>
          </a:p>
          <a:p>
            <a:r>
              <a:rPr lang="en-US" sz="2400"/>
              <a:t>Data integration</a:t>
            </a:r>
          </a:p>
          <a:p>
            <a:pPr lvl="1"/>
            <a:r>
              <a:rPr lang="en-US" sz="2000"/>
              <a:t>Integration of multiple databases, data cubes, or files</a:t>
            </a:r>
          </a:p>
          <a:p>
            <a:r>
              <a:rPr lang="en-US" sz="2400"/>
              <a:t>Data transformation</a:t>
            </a:r>
          </a:p>
          <a:p>
            <a:pPr lvl="1"/>
            <a:r>
              <a:rPr lang="en-US" sz="2000"/>
              <a:t>Normalization and aggregation</a:t>
            </a:r>
          </a:p>
          <a:p>
            <a:r>
              <a:rPr lang="en-US" sz="2400"/>
              <a:t>Data reduction</a:t>
            </a:r>
          </a:p>
          <a:p>
            <a:pPr lvl="1"/>
            <a:r>
              <a:rPr lang="en-US" sz="2000"/>
              <a:t>Obtains reduced representation in volume but produces the same or similar analytical results</a:t>
            </a:r>
          </a:p>
          <a:p>
            <a:r>
              <a:rPr lang="en-US" sz="2400"/>
              <a:t>Data discretization</a:t>
            </a:r>
          </a:p>
          <a:p>
            <a:pPr lvl="1"/>
            <a:r>
              <a:rPr lang="en-US" sz="2000"/>
              <a:t>Part of data reduction but with particular importance, especially for numerical data</a:t>
            </a:r>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663377-0F70-4A9C-9327-0A6F70BB00F2}"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420B9465-4DEB-4B1D-A574-151EE05D82F5}" type="slidenum">
              <a:rPr lang="en-US"/>
              <a:pPr/>
              <a:t>60</a:t>
            </a:fld>
            <a:endParaRPr lang="en-US"/>
          </a:p>
        </p:txBody>
      </p:sp>
      <p:sp>
        <p:nvSpPr>
          <p:cNvPr id="982018" name="Rectangle 2"/>
          <p:cNvSpPr>
            <a:spLocks noGrp="1" noChangeArrowheads="1"/>
          </p:cNvSpPr>
          <p:nvPr>
            <p:ph type="title"/>
          </p:nvPr>
        </p:nvSpPr>
        <p:spPr>
          <a:xfrm>
            <a:off x="685800" y="228600"/>
            <a:ext cx="7467600" cy="838200"/>
          </a:xfrm>
        </p:spPr>
        <p:txBody>
          <a:bodyPr/>
          <a:lstStyle/>
          <a:p>
            <a:r>
              <a:rPr lang="en-US" sz="3200"/>
              <a:t>Data Reduction Method (4): Sampling</a:t>
            </a:r>
          </a:p>
        </p:txBody>
      </p:sp>
      <p:sp>
        <p:nvSpPr>
          <p:cNvPr id="982019" name="Rectangle 3"/>
          <p:cNvSpPr>
            <a:spLocks noChangeArrowheads="1"/>
          </p:cNvSpPr>
          <p:nvPr>
            <p:ph type="body" idx="1"/>
          </p:nvPr>
        </p:nvSpPr>
        <p:spPr>
          <a:xfrm>
            <a:off x="457200" y="1371600"/>
            <a:ext cx="8382000" cy="5181600"/>
          </a:xfrm>
        </p:spPr>
        <p:txBody>
          <a:bodyPr/>
          <a:lstStyle/>
          <a:p>
            <a:pPr>
              <a:lnSpc>
                <a:spcPct val="90000"/>
              </a:lnSpc>
            </a:pPr>
            <a:r>
              <a:rPr lang="en-US" sz="2400"/>
              <a:t>Sampling: obtaining a small sample </a:t>
            </a:r>
            <a:r>
              <a:rPr lang="en-US" sz="2400" i="1"/>
              <a:t>s</a:t>
            </a:r>
            <a:r>
              <a:rPr lang="en-US" sz="2400"/>
              <a:t> to represent the whole data set </a:t>
            </a:r>
            <a:r>
              <a:rPr lang="en-US" sz="2400" i="1"/>
              <a:t>N</a:t>
            </a:r>
          </a:p>
          <a:p>
            <a:pPr>
              <a:lnSpc>
                <a:spcPct val="90000"/>
              </a:lnSpc>
            </a:pPr>
            <a:r>
              <a:rPr lang="en-US" sz="2400"/>
              <a:t>Allow a mining algorithm to run in complexity that is potentially sub-linear to the size of the data</a:t>
            </a:r>
          </a:p>
          <a:p>
            <a:pPr>
              <a:lnSpc>
                <a:spcPct val="90000"/>
              </a:lnSpc>
            </a:pPr>
            <a:r>
              <a:rPr lang="en-US" sz="2400"/>
              <a:t>Choose a </a:t>
            </a:r>
            <a:r>
              <a:rPr lang="en-US" sz="2400">
                <a:solidFill>
                  <a:schemeClr val="hlink"/>
                </a:solidFill>
              </a:rPr>
              <a:t>representative</a:t>
            </a:r>
            <a:r>
              <a:rPr lang="en-US" sz="2400"/>
              <a:t> subset of the data</a:t>
            </a:r>
          </a:p>
          <a:p>
            <a:pPr lvl="1">
              <a:lnSpc>
                <a:spcPct val="90000"/>
              </a:lnSpc>
            </a:pPr>
            <a:r>
              <a:rPr lang="en-US" sz="2400"/>
              <a:t>Simple random sampling may have very poor performance in the presence of skew</a:t>
            </a:r>
          </a:p>
          <a:p>
            <a:pPr>
              <a:lnSpc>
                <a:spcPct val="90000"/>
              </a:lnSpc>
            </a:pPr>
            <a:r>
              <a:rPr lang="en-US" sz="2400"/>
              <a:t>Develop adaptive sampling methods</a:t>
            </a:r>
          </a:p>
          <a:p>
            <a:pPr lvl="1">
              <a:lnSpc>
                <a:spcPct val="90000"/>
              </a:lnSpc>
            </a:pPr>
            <a:r>
              <a:rPr lang="en-US" sz="2400"/>
              <a:t>Stratified sampling: </a:t>
            </a:r>
          </a:p>
          <a:p>
            <a:pPr lvl="2">
              <a:lnSpc>
                <a:spcPct val="90000"/>
              </a:lnSpc>
            </a:pPr>
            <a:r>
              <a:rPr lang="en-US"/>
              <a:t>Approximate the percentage of each class (or subpopulation of interest) in the overall database </a:t>
            </a:r>
          </a:p>
          <a:p>
            <a:pPr lvl="2">
              <a:lnSpc>
                <a:spcPct val="90000"/>
              </a:lnSpc>
            </a:pPr>
            <a:r>
              <a:rPr lang="en-US"/>
              <a:t>Used in conjunction with skewed data</a:t>
            </a:r>
          </a:p>
          <a:p>
            <a:pPr>
              <a:lnSpc>
                <a:spcPct val="90000"/>
              </a:lnSpc>
            </a:pPr>
            <a:r>
              <a:rPr lang="en-US" sz="2400"/>
              <a:t>Note: Sampling may not reduce database I/Os (page at a time)</a:t>
            </a:r>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1"/>
          <p:cNvSpPr>
            <a:spLocks noGrp="1"/>
          </p:cNvSpPr>
          <p:nvPr>
            <p:ph type="dt" sz="half" idx="10"/>
          </p:nvPr>
        </p:nvSpPr>
        <p:spPr/>
        <p:txBody>
          <a:bodyPr/>
          <a:lstStyle/>
          <a:p>
            <a:fld id="{0E08FB81-5150-48AB-BBDB-EAA2ECF7A1D6}" type="datetime4">
              <a:rPr lang="en-US"/>
              <a:pPr/>
              <a:t>January 11, 2018</a:t>
            </a:fld>
            <a:endParaRPr lang="en-US"/>
          </a:p>
        </p:txBody>
      </p:sp>
      <p:sp>
        <p:nvSpPr>
          <p:cNvPr id="30" name="Footer Placeholder 2"/>
          <p:cNvSpPr>
            <a:spLocks noGrp="1"/>
          </p:cNvSpPr>
          <p:nvPr>
            <p:ph type="ftr" sz="quarter" idx="11"/>
          </p:nvPr>
        </p:nvSpPr>
        <p:spPr/>
        <p:txBody>
          <a:bodyPr/>
          <a:lstStyle/>
          <a:p>
            <a:r>
              <a:rPr lang="en-US"/>
              <a:t>Data Mining: Concepts and Techniques</a:t>
            </a:r>
          </a:p>
        </p:txBody>
      </p:sp>
      <p:sp>
        <p:nvSpPr>
          <p:cNvPr id="31" name="Slide Number Placeholder 3"/>
          <p:cNvSpPr>
            <a:spLocks noGrp="1"/>
          </p:cNvSpPr>
          <p:nvPr>
            <p:ph type="sldNum" sz="quarter" idx="12"/>
          </p:nvPr>
        </p:nvSpPr>
        <p:spPr/>
        <p:txBody>
          <a:bodyPr/>
          <a:lstStyle/>
          <a:p>
            <a:fld id="{326A698B-106F-40E5-A35A-B72E0A88B412}" type="slidenum">
              <a:rPr lang="en-US"/>
              <a:pPr/>
              <a:t>61</a:t>
            </a:fld>
            <a:endParaRPr lang="en-US"/>
          </a:p>
        </p:txBody>
      </p:sp>
      <p:sp>
        <p:nvSpPr>
          <p:cNvPr id="983042" name="Text Box 2"/>
          <p:cNvSpPr txBox="1">
            <a:spLocks noChangeArrowheads="1"/>
          </p:cNvSpPr>
          <p:nvPr/>
        </p:nvSpPr>
        <p:spPr bwMode="auto">
          <a:xfrm>
            <a:off x="152400" y="381000"/>
            <a:ext cx="8610600" cy="641350"/>
          </a:xfrm>
          <a:prstGeom prst="rect">
            <a:avLst/>
          </a:prstGeom>
          <a:noFill/>
          <a:ln w="9525">
            <a:noFill/>
            <a:miter lim="800000"/>
            <a:headEnd/>
            <a:tailEnd/>
          </a:ln>
          <a:effectLst/>
        </p:spPr>
        <p:txBody>
          <a:bodyPr>
            <a:spAutoFit/>
          </a:bodyPr>
          <a:lstStyle/>
          <a:p>
            <a:pPr algn="ctr" eaLnBrk="0" hangingPunct="0"/>
            <a:r>
              <a:rPr lang="en-US" sz="3600">
                <a:solidFill>
                  <a:schemeClr val="tx2"/>
                </a:solidFill>
              </a:rPr>
              <a:t>Sampling: with or without Replacement</a:t>
            </a:r>
          </a:p>
        </p:txBody>
      </p:sp>
      <p:sp>
        <p:nvSpPr>
          <p:cNvPr id="983043" name="Text Box 3"/>
          <p:cNvSpPr txBox="1">
            <a:spLocks noChangeArrowheads="1"/>
          </p:cNvSpPr>
          <p:nvPr/>
        </p:nvSpPr>
        <p:spPr bwMode="auto">
          <a:xfrm rot="-1013563">
            <a:off x="3733800" y="2819400"/>
            <a:ext cx="2205038" cy="1552575"/>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SRSWOR</a:t>
            </a:r>
          </a:p>
          <a:p>
            <a:pPr eaLnBrk="0" hangingPunct="0"/>
            <a:r>
              <a:rPr lang="en-US">
                <a:latin typeface="Times New Roman" pitchFamily="18" charset="0"/>
              </a:rPr>
              <a:t>(simple random</a:t>
            </a:r>
          </a:p>
          <a:p>
            <a:pPr eaLnBrk="0" hangingPunct="0"/>
            <a:r>
              <a:rPr lang="en-US">
                <a:latin typeface="Times New Roman" pitchFamily="18" charset="0"/>
              </a:rPr>
              <a:t> sample without </a:t>
            </a:r>
          </a:p>
          <a:p>
            <a:pPr eaLnBrk="0" hangingPunct="0"/>
            <a:r>
              <a:rPr lang="en-US">
                <a:latin typeface="Times New Roman" pitchFamily="18" charset="0"/>
              </a:rPr>
              <a:t>replacement)</a:t>
            </a:r>
          </a:p>
        </p:txBody>
      </p:sp>
      <p:grpSp>
        <p:nvGrpSpPr>
          <p:cNvPr id="983044" name="Group 4"/>
          <p:cNvGrpSpPr>
            <a:grpSpLocks/>
          </p:cNvGrpSpPr>
          <p:nvPr/>
        </p:nvGrpSpPr>
        <p:grpSpPr bwMode="auto">
          <a:xfrm>
            <a:off x="5695950" y="1771650"/>
            <a:ext cx="2438400" cy="1676400"/>
            <a:chOff x="3588" y="1116"/>
            <a:chExt cx="1536" cy="1056"/>
          </a:xfrm>
        </p:grpSpPr>
        <p:sp>
          <p:nvSpPr>
            <p:cNvPr id="983045"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ffectLst/>
          </p:spPr>
          <p:txBody>
            <a:bodyPr wrap="none" anchor="ctr"/>
            <a:lstStyle/>
            <a:p>
              <a:endParaRPr lang="en-US"/>
            </a:p>
          </p:txBody>
        </p:sp>
        <p:sp>
          <p:nvSpPr>
            <p:cNvPr id="983046"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983047"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83048"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a:effectLst/>
          </p:spPr>
          <p:txBody>
            <a:bodyPr wrap="none" anchor="ctr"/>
            <a:lstStyle/>
            <a:p>
              <a:endParaRPr lang="en-US"/>
            </a:p>
          </p:txBody>
        </p:sp>
      </p:grpSp>
      <p:sp>
        <p:nvSpPr>
          <p:cNvPr id="983049" name="Text Box 9"/>
          <p:cNvSpPr txBox="1">
            <a:spLocks noChangeArrowheads="1"/>
          </p:cNvSpPr>
          <p:nvPr/>
        </p:nvSpPr>
        <p:spPr bwMode="auto">
          <a:xfrm rot="848056">
            <a:off x="3962400" y="5105400"/>
            <a:ext cx="12176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SRSWR</a:t>
            </a:r>
          </a:p>
        </p:txBody>
      </p:sp>
      <p:grpSp>
        <p:nvGrpSpPr>
          <p:cNvPr id="983050" name="Group 10"/>
          <p:cNvGrpSpPr>
            <a:grpSpLocks/>
          </p:cNvGrpSpPr>
          <p:nvPr/>
        </p:nvGrpSpPr>
        <p:grpSpPr bwMode="auto">
          <a:xfrm>
            <a:off x="5772150" y="4457700"/>
            <a:ext cx="2438400" cy="1676400"/>
            <a:chOff x="3636" y="2808"/>
            <a:chExt cx="1536" cy="1056"/>
          </a:xfrm>
        </p:grpSpPr>
        <p:sp>
          <p:nvSpPr>
            <p:cNvPr id="983051"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ffectLst/>
          </p:spPr>
          <p:txBody>
            <a:bodyPr wrap="none" anchor="ctr"/>
            <a:lstStyle/>
            <a:p>
              <a:endParaRPr lang="en-US"/>
            </a:p>
          </p:txBody>
        </p:sp>
        <p:sp>
          <p:nvSpPr>
            <p:cNvPr id="983052"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983053"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983054"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a:effectLst/>
          </p:spPr>
          <p:txBody>
            <a:bodyPr wrap="none" anchor="ctr"/>
            <a:lstStyle/>
            <a:p>
              <a:endParaRPr lang="en-US"/>
            </a:p>
          </p:txBody>
        </p:sp>
      </p:grpSp>
      <p:grpSp>
        <p:nvGrpSpPr>
          <p:cNvPr id="983055" name="Group 15"/>
          <p:cNvGrpSpPr>
            <a:grpSpLocks/>
          </p:cNvGrpSpPr>
          <p:nvPr/>
        </p:nvGrpSpPr>
        <p:grpSpPr bwMode="auto">
          <a:xfrm>
            <a:off x="876300" y="1905000"/>
            <a:ext cx="2724150" cy="4556125"/>
            <a:chOff x="564" y="1284"/>
            <a:chExt cx="1716" cy="2870"/>
          </a:xfrm>
        </p:grpSpPr>
        <p:sp>
          <p:nvSpPr>
            <p:cNvPr id="983056"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ffectLst/>
          </p:spPr>
          <p:txBody>
            <a:bodyPr wrap="none" anchor="ctr"/>
            <a:lstStyle/>
            <a:p>
              <a:endParaRPr lang="en-US"/>
            </a:p>
          </p:txBody>
        </p:sp>
        <p:sp>
          <p:nvSpPr>
            <p:cNvPr id="983057"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a:effectLst/>
          </p:spPr>
          <p:txBody>
            <a:bodyPr wrap="none" anchor="ctr"/>
            <a:lstStyle/>
            <a:p>
              <a:endParaRPr lang="en-US"/>
            </a:p>
          </p:txBody>
        </p:sp>
        <p:sp>
          <p:nvSpPr>
            <p:cNvPr id="983058"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a:effectLst/>
          </p:spPr>
          <p:txBody>
            <a:bodyPr wrap="none" anchor="ctr"/>
            <a:lstStyle/>
            <a:p>
              <a:endParaRPr lang="en-US"/>
            </a:p>
          </p:txBody>
        </p:sp>
        <p:sp>
          <p:nvSpPr>
            <p:cNvPr id="983059"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a:effectLst/>
          </p:spPr>
          <p:txBody>
            <a:bodyPr wrap="none" anchor="ctr"/>
            <a:lstStyle/>
            <a:p>
              <a:endParaRPr lang="en-US"/>
            </a:p>
          </p:txBody>
        </p:sp>
        <p:sp>
          <p:nvSpPr>
            <p:cNvPr id="983060"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83061"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a:effectLst/>
          </p:spPr>
          <p:txBody>
            <a:bodyPr wrap="none" anchor="ctr"/>
            <a:lstStyle/>
            <a:p>
              <a:endParaRPr lang="en-US"/>
            </a:p>
          </p:txBody>
        </p:sp>
        <p:sp>
          <p:nvSpPr>
            <p:cNvPr id="983062"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a:effectLst/>
          </p:spPr>
          <p:txBody>
            <a:bodyPr wrap="none" anchor="ctr"/>
            <a:lstStyle/>
            <a:p>
              <a:endParaRPr lang="en-US"/>
            </a:p>
          </p:txBody>
        </p:sp>
        <p:sp>
          <p:nvSpPr>
            <p:cNvPr id="983063"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983064"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983065"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a:effectLst/>
          </p:spPr>
          <p:txBody>
            <a:bodyPr wrap="none" anchor="ctr"/>
            <a:lstStyle/>
            <a:p>
              <a:endParaRPr lang="en-US"/>
            </a:p>
          </p:txBody>
        </p:sp>
        <p:sp>
          <p:nvSpPr>
            <p:cNvPr id="983066" name="Text Box 26"/>
            <p:cNvSpPr txBox="1">
              <a:spLocks noChangeArrowheads="1"/>
            </p:cNvSpPr>
            <p:nvPr/>
          </p:nvSpPr>
          <p:spPr bwMode="auto">
            <a:xfrm>
              <a:off x="974" y="3866"/>
              <a:ext cx="878" cy="288"/>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Raw Data</a:t>
              </a:r>
            </a:p>
          </p:txBody>
        </p:sp>
      </p:grpSp>
      <p:sp>
        <p:nvSpPr>
          <p:cNvPr id="983067"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ffectLst/>
        </p:spPr>
        <p:txBody>
          <a:bodyPr wrap="none" anchor="ctr"/>
          <a:lstStyle/>
          <a:p>
            <a:endParaRPr lang="en-US"/>
          </a:p>
        </p:txBody>
      </p:sp>
      <p:sp>
        <p:nvSpPr>
          <p:cNvPr id="983068"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2"/>
          <p:cNvSpPr>
            <a:spLocks noGrp="1"/>
          </p:cNvSpPr>
          <p:nvPr>
            <p:ph type="dt" sz="half" idx="10"/>
          </p:nvPr>
        </p:nvSpPr>
        <p:spPr/>
        <p:txBody>
          <a:bodyPr/>
          <a:lstStyle/>
          <a:p>
            <a:fld id="{D497B5C2-242A-4B1F-8FC8-AAC0A4FAB947}" type="datetime4">
              <a:rPr lang="en-US"/>
              <a:pPr/>
              <a:t>January 11, 2018</a:t>
            </a:fld>
            <a:endParaRPr lang="en-US"/>
          </a:p>
        </p:txBody>
      </p:sp>
      <p:sp>
        <p:nvSpPr>
          <p:cNvPr id="57" name="Footer Placeholder 3"/>
          <p:cNvSpPr>
            <a:spLocks noGrp="1"/>
          </p:cNvSpPr>
          <p:nvPr>
            <p:ph type="ftr" sz="quarter" idx="11"/>
          </p:nvPr>
        </p:nvSpPr>
        <p:spPr/>
        <p:txBody>
          <a:bodyPr/>
          <a:lstStyle/>
          <a:p>
            <a:r>
              <a:rPr lang="en-US"/>
              <a:t>Data Mining: Concepts and Techniques</a:t>
            </a:r>
          </a:p>
        </p:txBody>
      </p:sp>
      <p:sp>
        <p:nvSpPr>
          <p:cNvPr id="58" name="Slide Number Placeholder 4"/>
          <p:cNvSpPr>
            <a:spLocks noGrp="1"/>
          </p:cNvSpPr>
          <p:nvPr>
            <p:ph type="sldNum" sz="quarter" idx="12"/>
          </p:nvPr>
        </p:nvSpPr>
        <p:spPr/>
        <p:txBody>
          <a:bodyPr/>
          <a:lstStyle/>
          <a:p>
            <a:fld id="{19E30E62-9D08-47BF-98C5-2A8905D41662}" type="slidenum">
              <a:rPr lang="en-US"/>
              <a:pPr/>
              <a:t>62</a:t>
            </a:fld>
            <a:endParaRPr lang="en-US"/>
          </a:p>
        </p:txBody>
      </p:sp>
      <p:sp>
        <p:nvSpPr>
          <p:cNvPr id="984066" name="Rectangle 2"/>
          <p:cNvSpPr>
            <a:spLocks noGrp="1" noChangeArrowheads="1"/>
          </p:cNvSpPr>
          <p:nvPr>
            <p:ph type="title"/>
          </p:nvPr>
        </p:nvSpPr>
        <p:spPr>
          <a:xfrm>
            <a:off x="228600" y="381000"/>
            <a:ext cx="8707438" cy="609600"/>
          </a:xfrm>
        </p:spPr>
        <p:txBody>
          <a:bodyPr/>
          <a:lstStyle/>
          <a:p>
            <a:r>
              <a:rPr lang="en-US" sz="3200"/>
              <a:t>Sampling: Cluster or Stratified Sampling</a:t>
            </a:r>
          </a:p>
        </p:txBody>
      </p:sp>
      <p:grpSp>
        <p:nvGrpSpPr>
          <p:cNvPr id="984067" name="Group 3"/>
          <p:cNvGrpSpPr>
            <a:grpSpLocks/>
          </p:cNvGrpSpPr>
          <p:nvPr/>
        </p:nvGrpSpPr>
        <p:grpSpPr bwMode="auto">
          <a:xfrm>
            <a:off x="520700" y="2698750"/>
            <a:ext cx="3751263" cy="3348038"/>
            <a:chOff x="274" y="1418"/>
            <a:chExt cx="2363" cy="2109"/>
          </a:xfrm>
        </p:grpSpPr>
        <p:sp>
          <p:nvSpPr>
            <p:cNvPr id="984068" name="Rectangle 4"/>
            <p:cNvSpPr>
              <a:spLocks noChangeArrowheads="1"/>
            </p:cNvSpPr>
            <p:nvPr/>
          </p:nvSpPr>
          <p:spPr bwMode="auto">
            <a:xfrm>
              <a:off x="274" y="1418"/>
              <a:ext cx="2363" cy="2109"/>
            </a:xfrm>
            <a:prstGeom prst="rect">
              <a:avLst/>
            </a:prstGeom>
            <a:noFill/>
            <a:ln w="9525">
              <a:solidFill>
                <a:schemeClr val="tx1"/>
              </a:solidFill>
              <a:miter lim="800000"/>
              <a:headEnd/>
              <a:tailEnd/>
            </a:ln>
            <a:effectLst/>
          </p:spPr>
          <p:txBody>
            <a:bodyPr wrap="none" anchor="ctr"/>
            <a:lstStyle/>
            <a:p>
              <a:endParaRPr lang="en-US"/>
            </a:p>
          </p:txBody>
        </p:sp>
        <p:sp>
          <p:nvSpPr>
            <p:cNvPr id="984069"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070"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071"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072"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073"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074"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075"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076"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077" name="Freeform 13"/>
            <p:cNvSpPr>
              <a:spLocks/>
            </p:cNvSpPr>
            <p:nvPr/>
          </p:nvSpPr>
          <p:spPr bwMode="auto">
            <a:xfrm>
              <a:off x="1376" y="1763"/>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en-US"/>
            </a:p>
          </p:txBody>
        </p:sp>
        <p:sp>
          <p:nvSpPr>
            <p:cNvPr id="984078"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079"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080"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081"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082"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083"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084"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085"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086"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087" name="Freeform 23"/>
            <p:cNvSpPr>
              <a:spLocks/>
            </p:cNvSpPr>
            <p:nvPr/>
          </p:nvSpPr>
          <p:spPr bwMode="auto">
            <a:xfrm>
              <a:off x="1061" y="2373"/>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en-US"/>
            </a:p>
          </p:txBody>
        </p:sp>
        <p:grpSp>
          <p:nvGrpSpPr>
            <p:cNvPr id="984088" name="Group 24"/>
            <p:cNvGrpSpPr>
              <a:grpSpLocks/>
            </p:cNvGrpSpPr>
            <p:nvPr/>
          </p:nvGrpSpPr>
          <p:grpSpPr bwMode="auto">
            <a:xfrm>
              <a:off x="551" y="1796"/>
              <a:ext cx="542" cy="954"/>
              <a:chOff x="551" y="1796"/>
              <a:chExt cx="542" cy="954"/>
            </a:xfrm>
          </p:grpSpPr>
          <p:sp>
            <p:nvSpPr>
              <p:cNvPr id="984089"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090"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091"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092"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093"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094"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095"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096"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097"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098"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099" name="Freeform 35"/>
              <p:cNvSpPr>
                <a:spLocks/>
              </p:cNvSpPr>
              <p:nvPr/>
            </p:nvSpPr>
            <p:spPr bwMode="auto">
              <a:xfrm>
                <a:off x="551" y="1796"/>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en-US"/>
              </a:p>
            </p:txBody>
          </p:sp>
        </p:grpSp>
      </p:grpSp>
      <p:sp>
        <p:nvSpPr>
          <p:cNvPr id="984100"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ffectLst/>
        </p:spPr>
        <p:txBody>
          <a:bodyPr wrap="none" anchor="ctr"/>
          <a:lstStyle/>
          <a:p>
            <a:endParaRPr lang="en-US"/>
          </a:p>
        </p:txBody>
      </p:sp>
      <p:grpSp>
        <p:nvGrpSpPr>
          <p:cNvPr id="984101" name="Group 37"/>
          <p:cNvGrpSpPr>
            <a:grpSpLocks/>
          </p:cNvGrpSpPr>
          <p:nvPr/>
        </p:nvGrpSpPr>
        <p:grpSpPr bwMode="auto">
          <a:xfrm>
            <a:off x="5241925" y="3225800"/>
            <a:ext cx="2398713" cy="2214563"/>
            <a:chOff x="3302" y="2032"/>
            <a:chExt cx="1511" cy="1395"/>
          </a:xfrm>
        </p:grpSpPr>
        <p:sp>
          <p:nvSpPr>
            <p:cNvPr id="984102"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103"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104"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105"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106"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107"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108"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109"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110"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111"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112"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84113"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84114"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984115" name="Freeform 51"/>
            <p:cNvSpPr>
              <a:spLocks/>
            </p:cNvSpPr>
            <p:nvPr/>
          </p:nvSpPr>
          <p:spPr bwMode="auto">
            <a:xfrm>
              <a:off x="4127" y="2032"/>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en-US"/>
            </a:p>
          </p:txBody>
        </p:sp>
        <p:sp>
          <p:nvSpPr>
            <p:cNvPr id="984116" name="Freeform 52"/>
            <p:cNvSpPr>
              <a:spLocks/>
            </p:cNvSpPr>
            <p:nvPr/>
          </p:nvSpPr>
          <p:spPr bwMode="auto">
            <a:xfrm>
              <a:off x="3812" y="2642"/>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en-US"/>
            </a:p>
          </p:txBody>
        </p:sp>
        <p:sp>
          <p:nvSpPr>
            <p:cNvPr id="984117" name="Freeform 53"/>
            <p:cNvSpPr>
              <a:spLocks/>
            </p:cNvSpPr>
            <p:nvPr/>
          </p:nvSpPr>
          <p:spPr bwMode="auto">
            <a:xfrm>
              <a:off x="3302" y="2065"/>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en-US"/>
            </a:p>
          </p:txBody>
        </p:sp>
      </p:grpSp>
      <p:sp>
        <p:nvSpPr>
          <p:cNvPr id="984118" name="Text Box 54"/>
          <p:cNvSpPr txBox="1">
            <a:spLocks noChangeArrowheads="1"/>
          </p:cNvSpPr>
          <p:nvPr/>
        </p:nvSpPr>
        <p:spPr bwMode="auto">
          <a:xfrm>
            <a:off x="1463675" y="1897063"/>
            <a:ext cx="1470025"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Raw Data </a:t>
            </a:r>
          </a:p>
        </p:txBody>
      </p:sp>
      <p:sp>
        <p:nvSpPr>
          <p:cNvPr id="984119" name="Text Box 55"/>
          <p:cNvSpPr txBox="1">
            <a:spLocks noChangeArrowheads="1"/>
          </p:cNvSpPr>
          <p:nvPr/>
        </p:nvSpPr>
        <p:spPr bwMode="auto">
          <a:xfrm>
            <a:off x="5043488" y="1839913"/>
            <a:ext cx="3268662"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Cluster/Stratified Sample</a:t>
            </a:r>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E38488-2007-43BB-BAC1-16B5266449EC}"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228F4A49-0001-4055-9FAD-9D0B347900C4}" type="slidenum">
              <a:rPr lang="en-US"/>
              <a:pPr/>
              <a:t>63</a:t>
            </a:fld>
            <a:endParaRPr lang="en-US"/>
          </a:p>
        </p:txBody>
      </p:sp>
      <p:sp>
        <p:nvSpPr>
          <p:cNvPr id="1008642" name="Rectangle 2"/>
          <p:cNvSpPr>
            <a:spLocks noGrp="1" noChangeArrowheads="1"/>
          </p:cNvSpPr>
          <p:nvPr>
            <p:ph type="title"/>
          </p:nvPr>
        </p:nvSpPr>
        <p:spPr>
          <a:xfrm>
            <a:off x="1219200" y="304800"/>
            <a:ext cx="7467600" cy="914400"/>
          </a:xfrm>
          <a:noFill/>
          <a:ln/>
        </p:spPr>
        <p:txBody>
          <a:bodyPr lIns="92075" tIns="46038" rIns="92075" bIns="46038" anchor="ctr"/>
          <a:lstStyle/>
          <a:p>
            <a:r>
              <a:rPr lang="en-US"/>
              <a:t>Chapter 2: Data Preprocessing</a:t>
            </a:r>
          </a:p>
        </p:txBody>
      </p:sp>
      <p:sp>
        <p:nvSpPr>
          <p:cNvPr id="1008643" name="Rectangle 3"/>
          <p:cNvSpPr>
            <a:spLocks noGrp="1" noChangeArrowheads="1"/>
          </p:cNvSpPr>
          <p:nvPr>
            <p:ph type="body" idx="1"/>
          </p:nvPr>
        </p:nvSpPr>
        <p:spPr>
          <a:xfrm>
            <a:off x="381000" y="1600200"/>
            <a:ext cx="8077200" cy="4495800"/>
          </a:xfrm>
          <a:noFill/>
          <a:ln/>
        </p:spPr>
        <p:txBody>
          <a:bodyPr lIns="92075" tIns="46038" rIns="92075" bIns="46038"/>
          <a:lstStyle/>
          <a:p>
            <a:pPr>
              <a:lnSpc>
                <a:spcPct val="140000"/>
              </a:lnSpc>
            </a:pPr>
            <a:r>
              <a:rPr lang="en-US"/>
              <a:t>Why preprocess the data?</a:t>
            </a:r>
          </a:p>
          <a:p>
            <a:pPr>
              <a:lnSpc>
                <a:spcPct val="140000"/>
              </a:lnSpc>
            </a:pPr>
            <a:r>
              <a:rPr lang="en-US"/>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solidFill>
                  <a:schemeClr val="hlink"/>
                </a:solidFill>
              </a:rPr>
              <a:t>Discretization and concept hierarchy generation</a:t>
            </a:r>
            <a:endParaRPr lang="en-US"/>
          </a:p>
          <a:p>
            <a:pPr>
              <a:lnSpc>
                <a:spcPct val="140000"/>
              </a:lnSpc>
            </a:pPr>
            <a:r>
              <a:rPr lang="en-US"/>
              <a:t>Summary</a:t>
            </a:r>
          </a:p>
        </p:txBody>
      </p:sp>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BEE903-470C-406D-BDF2-5D35E79E32F3}"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D916DE14-52DE-41F3-8A5F-25E9A6AC98C2}" type="slidenum">
              <a:rPr lang="en-US"/>
              <a:pPr/>
              <a:t>64</a:t>
            </a:fld>
            <a:endParaRPr lang="en-US"/>
          </a:p>
        </p:txBody>
      </p:sp>
      <p:sp>
        <p:nvSpPr>
          <p:cNvPr id="988162" name="Rectangle 2"/>
          <p:cNvSpPr>
            <a:spLocks noGrp="1" noChangeArrowheads="1"/>
          </p:cNvSpPr>
          <p:nvPr>
            <p:ph type="title"/>
          </p:nvPr>
        </p:nvSpPr>
        <p:spPr/>
        <p:txBody>
          <a:bodyPr/>
          <a:lstStyle/>
          <a:p>
            <a:r>
              <a:rPr lang="en-US"/>
              <a:t>Discretization</a:t>
            </a:r>
          </a:p>
        </p:txBody>
      </p:sp>
      <p:sp>
        <p:nvSpPr>
          <p:cNvPr id="988163" name="Rectangle 3"/>
          <p:cNvSpPr>
            <a:spLocks noGrp="1" noChangeArrowheads="1"/>
          </p:cNvSpPr>
          <p:nvPr>
            <p:ph type="body" idx="1"/>
          </p:nvPr>
        </p:nvSpPr>
        <p:spPr>
          <a:xfrm>
            <a:off x="381000" y="1447800"/>
            <a:ext cx="8305800" cy="4800600"/>
          </a:xfrm>
        </p:spPr>
        <p:txBody>
          <a:bodyPr/>
          <a:lstStyle/>
          <a:p>
            <a:pPr>
              <a:lnSpc>
                <a:spcPct val="140000"/>
              </a:lnSpc>
            </a:pPr>
            <a:r>
              <a:rPr lang="en-US" sz="2000"/>
              <a:t>Three types of attributes:</a:t>
            </a:r>
          </a:p>
          <a:p>
            <a:pPr lvl="1">
              <a:lnSpc>
                <a:spcPct val="140000"/>
              </a:lnSpc>
            </a:pPr>
            <a:r>
              <a:rPr lang="en-US" sz="2000"/>
              <a:t>Nominal — values from an unordered set, e.g., color, profession</a:t>
            </a:r>
          </a:p>
          <a:p>
            <a:pPr lvl="1">
              <a:lnSpc>
                <a:spcPct val="140000"/>
              </a:lnSpc>
            </a:pPr>
            <a:r>
              <a:rPr lang="en-US" sz="2000"/>
              <a:t>Ordinal — values from an ordered set, e.g., military or academic rank </a:t>
            </a:r>
          </a:p>
          <a:p>
            <a:pPr lvl="1">
              <a:lnSpc>
                <a:spcPct val="140000"/>
              </a:lnSpc>
            </a:pPr>
            <a:r>
              <a:rPr lang="en-US" sz="2000"/>
              <a:t>Continuous — real numbers, e.g., integer or real numbers</a:t>
            </a:r>
          </a:p>
          <a:p>
            <a:pPr>
              <a:lnSpc>
                <a:spcPct val="140000"/>
              </a:lnSpc>
            </a:pPr>
            <a:r>
              <a:rPr lang="en-US" sz="2000"/>
              <a:t>Discretization: </a:t>
            </a:r>
          </a:p>
          <a:p>
            <a:pPr lvl="1">
              <a:lnSpc>
                <a:spcPct val="140000"/>
              </a:lnSpc>
            </a:pPr>
            <a:r>
              <a:rPr lang="en-US" sz="2000"/>
              <a:t>Divide the range of a continuous attribute into intervals</a:t>
            </a:r>
          </a:p>
          <a:p>
            <a:pPr lvl="1">
              <a:lnSpc>
                <a:spcPct val="140000"/>
              </a:lnSpc>
            </a:pPr>
            <a:r>
              <a:rPr lang="en-US" sz="2000"/>
              <a:t>Some classification algorithms only accept categorical attributes.</a:t>
            </a:r>
          </a:p>
          <a:p>
            <a:pPr lvl="1">
              <a:lnSpc>
                <a:spcPct val="140000"/>
              </a:lnSpc>
            </a:pPr>
            <a:r>
              <a:rPr lang="en-US" sz="2000"/>
              <a:t>Reduce data size by discretization</a:t>
            </a:r>
          </a:p>
          <a:p>
            <a:pPr lvl="1">
              <a:lnSpc>
                <a:spcPct val="140000"/>
              </a:lnSpc>
            </a:pPr>
            <a:r>
              <a:rPr lang="en-US" sz="2000"/>
              <a:t>Prepare for further analysis</a:t>
            </a:r>
          </a:p>
        </p:txBody>
      </p:sp>
    </p:spTree>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8A3D90-2B89-43C1-993D-AA019328AA41}"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3A2C35CD-88DD-4C3D-86C1-C4EFF064CD3C}" type="slidenum">
              <a:rPr lang="en-US"/>
              <a:pPr/>
              <a:t>65</a:t>
            </a:fld>
            <a:endParaRPr lang="en-US"/>
          </a:p>
        </p:txBody>
      </p:sp>
      <p:sp>
        <p:nvSpPr>
          <p:cNvPr id="989186" name="Rectangle 2"/>
          <p:cNvSpPr>
            <a:spLocks noGrp="1" noChangeArrowheads="1"/>
          </p:cNvSpPr>
          <p:nvPr>
            <p:ph type="title"/>
          </p:nvPr>
        </p:nvSpPr>
        <p:spPr/>
        <p:txBody>
          <a:bodyPr/>
          <a:lstStyle/>
          <a:p>
            <a:r>
              <a:rPr lang="en-US"/>
              <a:t>Discretization and Concept Hierarchy</a:t>
            </a:r>
          </a:p>
        </p:txBody>
      </p:sp>
      <p:sp>
        <p:nvSpPr>
          <p:cNvPr id="989187" name="Rectangle 3"/>
          <p:cNvSpPr>
            <a:spLocks noGrp="1" noChangeArrowheads="1"/>
          </p:cNvSpPr>
          <p:nvPr>
            <p:ph type="body" idx="1"/>
          </p:nvPr>
        </p:nvSpPr>
        <p:spPr>
          <a:xfrm>
            <a:off x="304800" y="1371600"/>
            <a:ext cx="8534400" cy="5105400"/>
          </a:xfrm>
        </p:spPr>
        <p:txBody>
          <a:bodyPr/>
          <a:lstStyle/>
          <a:p>
            <a:pPr>
              <a:lnSpc>
                <a:spcPct val="130000"/>
              </a:lnSpc>
            </a:pPr>
            <a:r>
              <a:rPr lang="en-US" sz="2000"/>
              <a:t>Discretization </a:t>
            </a:r>
          </a:p>
          <a:p>
            <a:pPr lvl="1">
              <a:lnSpc>
                <a:spcPct val="130000"/>
              </a:lnSpc>
            </a:pPr>
            <a:r>
              <a:rPr lang="en-US" sz="2000"/>
              <a:t>Reduce the number of values for a given continuous attribute by dividing the range of the attribute into intervals</a:t>
            </a:r>
          </a:p>
          <a:p>
            <a:pPr lvl="1">
              <a:lnSpc>
                <a:spcPct val="130000"/>
              </a:lnSpc>
            </a:pPr>
            <a:r>
              <a:rPr lang="en-US" sz="2000"/>
              <a:t>Interval labels can then be used to replace actual data values</a:t>
            </a:r>
          </a:p>
          <a:p>
            <a:pPr lvl="1">
              <a:lnSpc>
                <a:spcPct val="130000"/>
              </a:lnSpc>
            </a:pPr>
            <a:r>
              <a:rPr lang="en-US" sz="2000"/>
              <a:t>Supervised vs. unsupervised</a:t>
            </a:r>
          </a:p>
          <a:p>
            <a:pPr lvl="1">
              <a:lnSpc>
                <a:spcPct val="130000"/>
              </a:lnSpc>
            </a:pPr>
            <a:r>
              <a:rPr lang="en-US" sz="2000"/>
              <a:t>Split (top-down) vs. merge (bottom-up)</a:t>
            </a:r>
          </a:p>
          <a:p>
            <a:pPr lvl="1">
              <a:lnSpc>
                <a:spcPct val="130000"/>
              </a:lnSpc>
            </a:pPr>
            <a:r>
              <a:rPr lang="en-US" sz="2000"/>
              <a:t>Discretization can be performed recursively on an attribute</a:t>
            </a:r>
          </a:p>
          <a:p>
            <a:pPr>
              <a:lnSpc>
                <a:spcPct val="130000"/>
              </a:lnSpc>
            </a:pPr>
            <a:r>
              <a:rPr lang="en-US" sz="2000"/>
              <a:t>Concept hierarchy formation</a:t>
            </a:r>
          </a:p>
          <a:p>
            <a:pPr lvl="1">
              <a:lnSpc>
                <a:spcPct val="130000"/>
              </a:lnSpc>
            </a:pPr>
            <a:r>
              <a:rPr lang="en-US" sz="2000"/>
              <a:t>Recursively reduce the data by collecting and replacing low level concepts (such as numeric values for age) by higher level concepts (such as young, middle-aged, or senior)</a:t>
            </a:r>
          </a:p>
        </p:txBody>
      </p:sp>
    </p:spTree>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8D8032-767D-44DB-B6F7-9F7CDC0158CF}"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4B98F599-960A-4A63-B77B-9058ECA3B667}" type="slidenum">
              <a:rPr lang="en-US"/>
              <a:pPr/>
              <a:t>66</a:t>
            </a:fld>
            <a:endParaRPr lang="en-US"/>
          </a:p>
        </p:txBody>
      </p:sp>
      <p:sp>
        <p:nvSpPr>
          <p:cNvPr id="990210" name="Rectangle 2"/>
          <p:cNvSpPr>
            <a:spLocks noGrp="1" noChangeArrowheads="1"/>
          </p:cNvSpPr>
          <p:nvPr>
            <p:ph type="title"/>
          </p:nvPr>
        </p:nvSpPr>
        <p:spPr>
          <a:xfrm>
            <a:off x="609600" y="152400"/>
            <a:ext cx="8382000" cy="990600"/>
          </a:xfrm>
        </p:spPr>
        <p:txBody>
          <a:bodyPr/>
          <a:lstStyle/>
          <a:p>
            <a:r>
              <a:rPr lang="en-US" sz="3200"/>
              <a:t>Discretization and Concept Hierarchy Generation for Numeric Data</a:t>
            </a:r>
          </a:p>
        </p:txBody>
      </p:sp>
      <p:sp>
        <p:nvSpPr>
          <p:cNvPr id="990211" name="Rectangle 3"/>
          <p:cNvSpPr>
            <a:spLocks noGrp="1" noChangeArrowheads="1"/>
          </p:cNvSpPr>
          <p:nvPr>
            <p:ph type="body" idx="1"/>
          </p:nvPr>
        </p:nvSpPr>
        <p:spPr>
          <a:xfrm>
            <a:off x="304800" y="1371600"/>
            <a:ext cx="8534400" cy="5029200"/>
          </a:xfrm>
        </p:spPr>
        <p:txBody>
          <a:bodyPr/>
          <a:lstStyle/>
          <a:p>
            <a:pPr>
              <a:lnSpc>
                <a:spcPct val="140000"/>
              </a:lnSpc>
            </a:pPr>
            <a:r>
              <a:rPr lang="en-US" sz="2000"/>
              <a:t>Typical methods: All the methods can be applied recursively</a:t>
            </a:r>
          </a:p>
          <a:p>
            <a:pPr lvl="1">
              <a:lnSpc>
                <a:spcPct val="140000"/>
              </a:lnSpc>
            </a:pPr>
            <a:r>
              <a:rPr lang="en-US" sz="2000"/>
              <a:t>Binning (covered above)</a:t>
            </a:r>
          </a:p>
          <a:p>
            <a:pPr lvl="2">
              <a:lnSpc>
                <a:spcPct val="140000"/>
              </a:lnSpc>
            </a:pPr>
            <a:r>
              <a:rPr lang="en-US" sz="2000"/>
              <a:t>Top-down split, unsupervised, </a:t>
            </a:r>
          </a:p>
          <a:p>
            <a:pPr lvl="1">
              <a:lnSpc>
                <a:spcPct val="140000"/>
              </a:lnSpc>
            </a:pPr>
            <a:r>
              <a:rPr lang="en-US" sz="2000"/>
              <a:t>Histogram analysis (covered above)</a:t>
            </a:r>
          </a:p>
          <a:p>
            <a:pPr lvl="2">
              <a:lnSpc>
                <a:spcPct val="140000"/>
              </a:lnSpc>
            </a:pPr>
            <a:r>
              <a:rPr lang="en-US" sz="2000"/>
              <a:t>Top-down split, unsupervised</a:t>
            </a:r>
          </a:p>
          <a:p>
            <a:pPr lvl="1">
              <a:lnSpc>
                <a:spcPct val="140000"/>
              </a:lnSpc>
            </a:pPr>
            <a:r>
              <a:rPr lang="en-US" sz="2000"/>
              <a:t>Clustering analysis (covered above)</a:t>
            </a:r>
          </a:p>
          <a:p>
            <a:pPr lvl="2">
              <a:lnSpc>
                <a:spcPct val="140000"/>
              </a:lnSpc>
            </a:pPr>
            <a:r>
              <a:rPr lang="en-US" sz="2000"/>
              <a:t>Either top-down split or bottom-up merge, unsupervised</a:t>
            </a:r>
          </a:p>
          <a:p>
            <a:pPr lvl="1">
              <a:lnSpc>
                <a:spcPct val="140000"/>
              </a:lnSpc>
            </a:pPr>
            <a:r>
              <a:rPr lang="en-US" sz="2000"/>
              <a:t>Entropy-based discretization: supervised, top-down split</a:t>
            </a:r>
          </a:p>
          <a:p>
            <a:pPr lvl="1">
              <a:lnSpc>
                <a:spcPct val="140000"/>
              </a:lnSpc>
            </a:pPr>
            <a:r>
              <a:rPr lang="en-US" sz="2000"/>
              <a:t>Interval merging by </a:t>
            </a:r>
            <a:r>
              <a:rPr lang="en-US" sz="2000">
                <a:sym typeface="Symbol" pitchFamily="18" charset="2"/>
              </a:rPr>
              <a:t></a:t>
            </a:r>
            <a:r>
              <a:rPr lang="en-US" sz="2000" baseline="30000"/>
              <a:t>2</a:t>
            </a:r>
            <a:r>
              <a:rPr lang="en-US" sz="2000"/>
              <a:t> Analysis: unsupervised, bottom-up merge</a:t>
            </a:r>
          </a:p>
          <a:p>
            <a:pPr lvl="1">
              <a:lnSpc>
                <a:spcPct val="140000"/>
              </a:lnSpc>
            </a:pPr>
            <a:r>
              <a:rPr lang="en-US" sz="2000"/>
              <a:t>Segmentation by natural partitioning: top-down split, unsupervised</a:t>
            </a:r>
          </a:p>
        </p:txBody>
      </p:sp>
    </p:spTree>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2F27351F-9689-44EF-BA79-5EC133ECFACF}" type="datetime4">
              <a:rPr lang="en-US"/>
              <a:pPr/>
              <a:t>January 11, 2018</a:t>
            </a:fld>
            <a:endParaRPr lang="en-US"/>
          </a:p>
        </p:txBody>
      </p:sp>
      <p:sp>
        <p:nvSpPr>
          <p:cNvPr id="7" name="Footer Placeholder 4"/>
          <p:cNvSpPr>
            <a:spLocks noGrp="1"/>
          </p:cNvSpPr>
          <p:nvPr>
            <p:ph type="ftr" sz="quarter" idx="11"/>
          </p:nvPr>
        </p:nvSpPr>
        <p:spPr/>
        <p:txBody>
          <a:bodyPr/>
          <a:lstStyle/>
          <a:p>
            <a:r>
              <a:rPr lang="en-US"/>
              <a:t>Data Mining: Concepts and Techniques</a:t>
            </a:r>
          </a:p>
        </p:txBody>
      </p:sp>
      <p:sp>
        <p:nvSpPr>
          <p:cNvPr id="8" name="Slide Number Placeholder 5"/>
          <p:cNvSpPr>
            <a:spLocks noGrp="1"/>
          </p:cNvSpPr>
          <p:nvPr>
            <p:ph type="sldNum" sz="quarter" idx="12"/>
          </p:nvPr>
        </p:nvSpPr>
        <p:spPr/>
        <p:txBody>
          <a:bodyPr/>
          <a:lstStyle/>
          <a:p>
            <a:fld id="{F47B27C5-5B0B-4661-9129-3C6D040DF5C7}" type="slidenum">
              <a:rPr lang="en-US"/>
              <a:pPr/>
              <a:t>67</a:t>
            </a:fld>
            <a:endParaRPr lang="en-US"/>
          </a:p>
        </p:txBody>
      </p:sp>
      <p:sp>
        <p:nvSpPr>
          <p:cNvPr id="991234" name="Rectangle 2"/>
          <p:cNvSpPr>
            <a:spLocks noGrp="1" noChangeArrowheads="1"/>
          </p:cNvSpPr>
          <p:nvPr>
            <p:ph type="title"/>
          </p:nvPr>
        </p:nvSpPr>
        <p:spPr/>
        <p:txBody>
          <a:bodyPr/>
          <a:lstStyle/>
          <a:p>
            <a:r>
              <a:rPr lang="en-US"/>
              <a:t>Entropy-Based Discretization</a:t>
            </a:r>
          </a:p>
        </p:txBody>
      </p:sp>
      <p:sp>
        <p:nvSpPr>
          <p:cNvPr id="991235" name="Rectangle 3"/>
          <p:cNvSpPr>
            <a:spLocks noGrp="1" noChangeArrowheads="1"/>
          </p:cNvSpPr>
          <p:nvPr>
            <p:ph type="body" idx="1"/>
          </p:nvPr>
        </p:nvSpPr>
        <p:spPr>
          <a:xfrm>
            <a:off x="304800" y="1295400"/>
            <a:ext cx="8610600" cy="5334000"/>
          </a:xfrm>
        </p:spPr>
        <p:txBody>
          <a:bodyPr/>
          <a:lstStyle/>
          <a:p>
            <a:pPr>
              <a:lnSpc>
                <a:spcPct val="120000"/>
              </a:lnSpc>
            </a:pPr>
            <a:r>
              <a:rPr lang="en-US" sz="2000"/>
              <a:t>Given a set of samples S, if S is partitioned into two intervals S</a:t>
            </a:r>
            <a:r>
              <a:rPr lang="en-US" sz="2000" baseline="-25000"/>
              <a:t>1</a:t>
            </a:r>
            <a:r>
              <a:rPr lang="en-US" sz="2000"/>
              <a:t> and S</a:t>
            </a:r>
            <a:r>
              <a:rPr lang="en-US" sz="2000" baseline="-25000"/>
              <a:t>2</a:t>
            </a:r>
            <a:r>
              <a:rPr lang="en-US" sz="2000"/>
              <a:t> using boundary T, the information gain after partitioning is</a:t>
            </a:r>
          </a:p>
          <a:p>
            <a:pPr>
              <a:lnSpc>
                <a:spcPct val="120000"/>
              </a:lnSpc>
            </a:pPr>
            <a:endParaRPr lang="en-US" sz="2000"/>
          </a:p>
          <a:p>
            <a:pPr>
              <a:lnSpc>
                <a:spcPct val="120000"/>
              </a:lnSpc>
            </a:pPr>
            <a:r>
              <a:rPr lang="en-US" sz="2000"/>
              <a:t>Entropy is calculated based on class distribution of the samples in the set.  Given </a:t>
            </a:r>
            <a:r>
              <a:rPr lang="en-US" sz="2000" i="1"/>
              <a:t>m</a:t>
            </a:r>
            <a:r>
              <a:rPr lang="en-US" sz="2000"/>
              <a:t> classes, the entropy of </a:t>
            </a:r>
            <a:r>
              <a:rPr lang="en-US" sz="2000" i="1"/>
              <a:t>S</a:t>
            </a:r>
            <a:r>
              <a:rPr lang="en-US" sz="2000" i="1" baseline="-25000"/>
              <a:t>1</a:t>
            </a:r>
            <a:r>
              <a:rPr lang="en-US" sz="2000"/>
              <a:t> is</a:t>
            </a:r>
          </a:p>
          <a:p>
            <a:pPr>
              <a:lnSpc>
                <a:spcPct val="120000"/>
              </a:lnSpc>
            </a:pPr>
            <a:endParaRPr lang="en-US" sz="2000"/>
          </a:p>
          <a:p>
            <a:pPr lvl="1">
              <a:lnSpc>
                <a:spcPct val="120000"/>
              </a:lnSpc>
              <a:buFont typeface="Wingdings" pitchFamily="2" charset="2"/>
              <a:buNone/>
            </a:pPr>
            <a:r>
              <a:rPr lang="en-US" sz="2000"/>
              <a:t>where </a:t>
            </a:r>
            <a:r>
              <a:rPr lang="en-US" sz="2000" i="1"/>
              <a:t>p</a:t>
            </a:r>
            <a:r>
              <a:rPr lang="en-US" sz="2000" i="1" baseline="-25000"/>
              <a:t>i  </a:t>
            </a:r>
            <a:r>
              <a:rPr lang="en-US" sz="2000"/>
              <a:t>is the probability of class </a:t>
            </a:r>
            <a:r>
              <a:rPr lang="en-US" sz="2000" i="1"/>
              <a:t>i</a:t>
            </a:r>
            <a:r>
              <a:rPr lang="en-US" sz="2000"/>
              <a:t> in </a:t>
            </a:r>
            <a:r>
              <a:rPr lang="en-US" sz="2000" i="1"/>
              <a:t>S</a:t>
            </a:r>
            <a:r>
              <a:rPr lang="en-US" sz="2000" i="1" baseline="-25000"/>
              <a:t>1</a:t>
            </a:r>
          </a:p>
          <a:p>
            <a:pPr>
              <a:lnSpc>
                <a:spcPct val="120000"/>
              </a:lnSpc>
            </a:pPr>
            <a:r>
              <a:rPr lang="en-US" sz="2000"/>
              <a:t>The boundary that minimizes the entropy function over all possible boundaries is selected as a binary discretization</a:t>
            </a:r>
          </a:p>
          <a:p>
            <a:pPr>
              <a:lnSpc>
                <a:spcPct val="120000"/>
              </a:lnSpc>
            </a:pPr>
            <a:r>
              <a:rPr lang="en-US" sz="2000"/>
              <a:t>The process is recursively applied to partitions obtained until some stopping criterion is met</a:t>
            </a:r>
          </a:p>
          <a:p>
            <a:pPr>
              <a:lnSpc>
                <a:spcPct val="120000"/>
              </a:lnSpc>
            </a:pPr>
            <a:r>
              <a:rPr lang="en-US" sz="2000"/>
              <a:t>Such a boundary may reduce data size and improve classification accuracy</a:t>
            </a:r>
          </a:p>
        </p:txBody>
      </p:sp>
      <p:graphicFrame>
        <p:nvGraphicFramePr>
          <p:cNvPr id="991236" name="Object 4"/>
          <p:cNvGraphicFramePr>
            <a:graphicFrameLocks noChangeAspect="1"/>
          </p:cNvGraphicFramePr>
          <p:nvPr/>
        </p:nvGraphicFramePr>
        <p:xfrm>
          <a:off x="2514600" y="2057400"/>
          <a:ext cx="4716463" cy="661988"/>
        </p:xfrm>
        <a:graphic>
          <a:graphicData uri="http://schemas.openxmlformats.org/presentationml/2006/ole">
            <p:oleObj spid="_x0000_s991236" name="Equation" r:id="rId3" imgW="2793960" imgH="419040" progId="Equation.3">
              <p:embed/>
            </p:oleObj>
          </a:graphicData>
        </a:graphic>
      </p:graphicFrame>
      <p:graphicFrame>
        <p:nvGraphicFramePr>
          <p:cNvPr id="991238" name="Object 6"/>
          <p:cNvGraphicFramePr>
            <a:graphicFrameLocks noChangeAspect="1"/>
          </p:cNvGraphicFramePr>
          <p:nvPr/>
        </p:nvGraphicFramePr>
        <p:xfrm>
          <a:off x="2971800" y="3276600"/>
          <a:ext cx="3352800" cy="620713"/>
        </p:xfrm>
        <a:graphic>
          <a:graphicData uri="http://schemas.openxmlformats.org/presentationml/2006/ole">
            <p:oleObj spid="_x0000_s991238" name="Equation" r:id="rId4" imgW="1879560" imgH="431640" progId="Equation.3">
              <p:embed/>
            </p:oleObj>
          </a:graphicData>
        </a:graphic>
      </p:graphicFrame>
    </p:spTree>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29F33F-1B20-4E0F-8C6A-F5E10984B56F}"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CCD3BB4C-F6CD-419B-A43C-8EDDCCD684A6}" type="slidenum">
              <a:rPr lang="en-US"/>
              <a:pPr/>
              <a:t>68</a:t>
            </a:fld>
            <a:endParaRPr lang="en-US"/>
          </a:p>
        </p:txBody>
      </p:sp>
      <p:sp>
        <p:nvSpPr>
          <p:cNvPr id="1073154" name="Rectangle 2"/>
          <p:cNvSpPr>
            <a:spLocks noGrp="1" noChangeArrowheads="1"/>
          </p:cNvSpPr>
          <p:nvPr>
            <p:ph type="title"/>
          </p:nvPr>
        </p:nvSpPr>
        <p:spPr/>
        <p:txBody>
          <a:bodyPr/>
          <a:lstStyle/>
          <a:p>
            <a:r>
              <a:rPr lang="en-US"/>
              <a:t>Interval Merge by </a:t>
            </a:r>
            <a:r>
              <a:rPr lang="en-US">
                <a:sym typeface="Symbol" pitchFamily="18" charset="2"/>
              </a:rPr>
              <a:t></a:t>
            </a:r>
            <a:r>
              <a:rPr lang="en-US" baseline="30000"/>
              <a:t>2</a:t>
            </a:r>
            <a:r>
              <a:rPr lang="en-US"/>
              <a:t> Analysis</a:t>
            </a:r>
          </a:p>
        </p:txBody>
      </p:sp>
      <p:sp>
        <p:nvSpPr>
          <p:cNvPr id="1073155" name="Rectangle 3"/>
          <p:cNvSpPr>
            <a:spLocks noGrp="1" noChangeArrowheads="1"/>
          </p:cNvSpPr>
          <p:nvPr>
            <p:ph type="body" idx="1"/>
          </p:nvPr>
        </p:nvSpPr>
        <p:spPr>
          <a:xfrm>
            <a:off x="228600" y="1295400"/>
            <a:ext cx="8686800" cy="5181600"/>
          </a:xfrm>
        </p:spPr>
        <p:txBody>
          <a:bodyPr/>
          <a:lstStyle/>
          <a:p>
            <a:pPr>
              <a:lnSpc>
                <a:spcPct val="130000"/>
              </a:lnSpc>
            </a:pPr>
            <a:r>
              <a:rPr lang="en-US" sz="2000"/>
              <a:t>Merging-based (bottom-up) vs. splitting-based methods</a:t>
            </a:r>
          </a:p>
          <a:p>
            <a:pPr>
              <a:lnSpc>
                <a:spcPct val="130000"/>
              </a:lnSpc>
            </a:pPr>
            <a:r>
              <a:rPr lang="en-US" sz="2000"/>
              <a:t>Merge: Find the best neighboring intervals and merge them to form larger intervals recursively</a:t>
            </a:r>
          </a:p>
          <a:p>
            <a:pPr>
              <a:lnSpc>
                <a:spcPct val="130000"/>
              </a:lnSpc>
            </a:pPr>
            <a:r>
              <a:rPr lang="en-US" sz="2000"/>
              <a:t>ChiMerge [Kerber AAAI 1992, See also Liu et al. DMKD 2002]</a:t>
            </a:r>
          </a:p>
          <a:p>
            <a:pPr lvl="1">
              <a:lnSpc>
                <a:spcPct val="130000"/>
              </a:lnSpc>
            </a:pPr>
            <a:r>
              <a:rPr lang="en-US" sz="2000"/>
              <a:t>Initially, each distinct value of a numerical attr. A is considered to be one interval</a:t>
            </a:r>
          </a:p>
          <a:p>
            <a:pPr lvl="1">
              <a:lnSpc>
                <a:spcPct val="130000"/>
              </a:lnSpc>
            </a:pPr>
            <a:r>
              <a:rPr lang="en-US" sz="2000">
                <a:sym typeface="Symbol" pitchFamily="18" charset="2"/>
              </a:rPr>
              <a:t></a:t>
            </a:r>
            <a:r>
              <a:rPr lang="en-US" sz="2000" baseline="30000"/>
              <a:t>2 </a:t>
            </a:r>
            <a:r>
              <a:rPr lang="en-US" sz="2000"/>
              <a:t>tests are performed for every pair of adjacent intervals</a:t>
            </a:r>
          </a:p>
          <a:p>
            <a:pPr lvl="1">
              <a:lnSpc>
                <a:spcPct val="130000"/>
              </a:lnSpc>
            </a:pPr>
            <a:r>
              <a:rPr lang="en-US" sz="2000"/>
              <a:t>Adjacent intervals with the least </a:t>
            </a:r>
            <a:r>
              <a:rPr lang="en-US" sz="2000">
                <a:sym typeface="Symbol" pitchFamily="18" charset="2"/>
              </a:rPr>
              <a:t></a:t>
            </a:r>
            <a:r>
              <a:rPr lang="en-US" sz="2000" baseline="30000"/>
              <a:t>2 </a:t>
            </a:r>
            <a:r>
              <a:rPr lang="en-US" sz="2000"/>
              <a:t>values are merged together, since low </a:t>
            </a:r>
            <a:r>
              <a:rPr lang="en-US" sz="2000">
                <a:sym typeface="Symbol" pitchFamily="18" charset="2"/>
              </a:rPr>
              <a:t></a:t>
            </a:r>
            <a:r>
              <a:rPr lang="en-US" sz="2000" baseline="30000"/>
              <a:t>2 </a:t>
            </a:r>
            <a:r>
              <a:rPr lang="en-US" sz="2000"/>
              <a:t>values for a pair indicate similar class distributions</a:t>
            </a:r>
          </a:p>
          <a:p>
            <a:pPr lvl="1">
              <a:lnSpc>
                <a:spcPct val="130000"/>
              </a:lnSpc>
            </a:pPr>
            <a:r>
              <a:rPr lang="en-US" sz="2000"/>
              <a:t>This merge process proceeds recursively until a predefined stopping criterion is met (such as significance level, max-interval, max inconsistency, etc.)  </a:t>
            </a:r>
          </a:p>
        </p:txBody>
      </p:sp>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2371EC-FF68-40A1-8090-A0E44F4C6724}"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180D3EA3-2312-49F7-876D-03946B9D83E8}" type="slidenum">
              <a:rPr lang="en-US"/>
              <a:pPr/>
              <a:t>69</a:t>
            </a:fld>
            <a:endParaRPr lang="en-US"/>
          </a:p>
        </p:txBody>
      </p:sp>
      <p:sp>
        <p:nvSpPr>
          <p:cNvPr id="1021954" name="Rectangle 1026"/>
          <p:cNvSpPr>
            <a:spLocks noGrp="1" noChangeArrowheads="1"/>
          </p:cNvSpPr>
          <p:nvPr>
            <p:ph type="title"/>
          </p:nvPr>
        </p:nvSpPr>
        <p:spPr>
          <a:xfrm>
            <a:off x="685800" y="381000"/>
            <a:ext cx="7793038" cy="609600"/>
          </a:xfrm>
        </p:spPr>
        <p:txBody>
          <a:bodyPr/>
          <a:lstStyle/>
          <a:p>
            <a:r>
              <a:rPr lang="en-US"/>
              <a:t>Segmentation by Natural Partitioning</a:t>
            </a:r>
          </a:p>
        </p:txBody>
      </p:sp>
      <p:sp>
        <p:nvSpPr>
          <p:cNvPr id="1021955" name="Rectangle 1027"/>
          <p:cNvSpPr>
            <a:spLocks noGrp="1" noChangeArrowheads="1"/>
          </p:cNvSpPr>
          <p:nvPr>
            <p:ph type="body" idx="1"/>
          </p:nvPr>
        </p:nvSpPr>
        <p:spPr>
          <a:xfrm>
            <a:off x="228600" y="1524000"/>
            <a:ext cx="8458200" cy="4953000"/>
          </a:xfrm>
        </p:spPr>
        <p:txBody>
          <a:bodyPr/>
          <a:lstStyle/>
          <a:p>
            <a:pPr marL="457200" indent="-457200">
              <a:lnSpc>
                <a:spcPct val="130000"/>
              </a:lnSpc>
            </a:pPr>
            <a:r>
              <a:rPr lang="en-US" sz="2400">
                <a:solidFill>
                  <a:schemeClr val="tx2"/>
                </a:solidFill>
              </a:rPr>
              <a:t>A simply 3-4-5 rule can be used to segment numeric data into relatively uniform, “natural” intervals.</a:t>
            </a:r>
          </a:p>
          <a:p>
            <a:pPr marL="914400" lvl="1" indent="-457200">
              <a:lnSpc>
                <a:spcPct val="130000"/>
              </a:lnSpc>
            </a:pPr>
            <a:r>
              <a:rPr lang="en-US" sz="2400"/>
              <a:t>If an interval covers 3, 6, 7 or 9 distinct values at the most significant digit, partition the range into 3 equi-width intervals</a:t>
            </a:r>
          </a:p>
          <a:p>
            <a:pPr marL="914400" lvl="1" indent="-457200">
              <a:lnSpc>
                <a:spcPct val="130000"/>
              </a:lnSpc>
            </a:pPr>
            <a:r>
              <a:rPr lang="en-US" sz="2400"/>
              <a:t>If it covers 2, 4, or 8 distinct values at the most significant digit, partition the range into 4 intervals</a:t>
            </a:r>
          </a:p>
          <a:p>
            <a:pPr marL="914400" lvl="1" indent="-457200">
              <a:lnSpc>
                <a:spcPct val="130000"/>
              </a:lnSpc>
            </a:pPr>
            <a:r>
              <a:rPr lang="en-US" sz="2400"/>
              <a:t>If it covers 1, 5, or 10 distinct values at the most significant digit, partition the range into 5 intervals</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319F7007-6D88-4709-B10F-8B0C68DBEFBB}" type="datetime4">
              <a:rPr lang="en-US"/>
              <a:pPr/>
              <a:t>January 11, 2018</a:t>
            </a:fld>
            <a:endParaRPr lang="en-US"/>
          </a:p>
        </p:txBody>
      </p:sp>
      <p:sp>
        <p:nvSpPr>
          <p:cNvPr id="5" name="Footer Placeholder 3"/>
          <p:cNvSpPr>
            <a:spLocks noGrp="1"/>
          </p:cNvSpPr>
          <p:nvPr>
            <p:ph type="ftr" sz="quarter" idx="11"/>
          </p:nvPr>
        </p:nvSpPr>
        <p:spPr/>
        <p:txBody>
          <a:bodyPr/>
          <a:lstStyle/>
          <a:p>
            <a:r>
              <a:rPr lang="en-US"/>
              <a:t>Data Mining: Concepts and Techniques</a:t>
            </a:r>
          </a:p>
        </p:txBody>
      </p:sp>
      <p:sp>
        <p:nvSpPr>
          <p:cNvPr id="6" name="Slide Number Placeholder 4"/>
          <p:cNvSpPr>
            <a:spLocks noGrp="1"/>
          </p:cNvSpPr>
          <p:nvPr>
            <p:ph type="sldNum" sz="quarter" idx="12"/>
          </p:nvPr>
        </p:nvSpPr>
        <p:spPr/>
        <p:txBody>
          <a:bodyPr/>
          <a:lstStyle/>
          <a:p>
            <a:fld id="{3D24CEF4-5208-4ACA-B40B-314038E4F2F5}" type="slidenum">
              <a:rPr lang="en-US"/>
              <a:pPr/>
              <a:t>7</a:t>
            </a:fld>
            <a:endParaRPr lang="en-US"/>
          </a:p>
        </p:txBody>
      </p:sp>
      <p:sp>
        <p:nvSpPr>
          <p:cNvPr id="953346" name="Rectangle 2"/>
          <p:cNvSpPr>
            <a:spLocks noGrp="1" noChangeArrowheads="1"/>
          </p:cNvSpPr>
          <p:nvPr>
            <p:ph type="title"/>
          </p:nvPr>
        </p:nvSpPr>
        <p:spPr>
          <a:xfrm>
            <a:off x="1350963" y="457200"/>
            <a:ext cx="6269037" cy="609600"/>
          </a:xfrm>
        </p:spPr>
        <p:txBody>
          <a:bodyPr/>
          <a:lstStyle/>
          <a:p>
            <a:r>
              <a:rPr lang="en-US" sz="3200"/>
              <a:t>Forms of Data Preprocessing</a:t>
            </a:r>
            <a:r>
              <a:rPr lang="en-US"/>
              <a:t> </a:t>
            </a:r>
          </a:p>
        </p:txBody>
      </p:sp>
      <p:pic>
        <p:nvPicPr>
          <p:cNvPr id="953347" name="Picture 3"/>
          <p:cNvPicPr>
            <a:picLocks noChangeAspect="1" noChangeArrowheads="1"/>
          </p:cNvPicPr>
          <p:nvPr/>
        </p:nvPicPr>
        <p:blipFill>
          <a:blip r:embed="rId2"/>
          <a:srcRect/>
          <a:stretch>
            <a:fillRect/>
          </a:stretch>
        </p:blipFill>
        <p:spPr bwMode="auto">
          <a:xfrm>
            <a:off x="457200" y="1600200"/>
            <a:ext cx="8305800" cy="4843463"/>
          </a:xfrm>
          <a:prstGeom prst="rect">
            <a:avLst/>
          </a:prstGeom>
          <a:noFill/>
          <a:ln w="9525">
            <a:noFill/>
            <a:miter lim="800000"/>
            <a:headEnd/>
            <a:tailEnd/>
          </a:ln>
          <a:effectLst/>
        </p:spPr>
      </p:pic>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2"/>
          <p:cNvSpPr>
            <a:spLocks noGrp="1"/>
          </p:cNvSpPr>
          <p:nvPr>
            <p:ph type="dt" sz="half" idx="10"/>
          </p:nvPr>
        </p:nvSpPr>
        <p:spPr/>
        <p:txBody>
          <a:bodyPr/>
          <a:lstStyle/>
          <a:p>
            <a:fld id="{409CFC7C-EC11-4DE7-B53E-8FAAB40B9A8A}" type="datetime4">
              <a:rPr lang="en-US"/>
              <a:pPr/>
              <a:t>January 11, 2018</a:t>
            </a:fld>
            <a:endParaRPr lang="en-US"/>
          </a:p>
        </p:txBody>
      </p:sp>
      <p:sp>
        <p:nvSpPr>
          <p:cNvPr id="76" name="Footer Placeholder 3"/>
          <p:cNvSpPr>
            <a:spLocks noGrp="1"/>
          </p:cNvSpPr>
          <p:nvPr>
            <p:ph type="ftr" sz="quarter" idx="11"/>
          </p:nvPr>
        </p:nvSpPr>
        <p:spPr/>
        <p:txBody>
          <a:bodyPr/>
          <a:lstStyle/>
          <a:p>
            <a:r>
              <a:rPr lang="en-US"/>
              <a:t>Data Mining: Concepts and Techniques</a:t>
            </a:r>
          </a:p>
        </p:txBody>
      </p:sp>
      <p:sp>
        <p:nvSpPr>
          <p:cNvPr id="77" name="Slide Number Placeholder 4"/>
          <p:cNvSpPr>
            <a:spLocks noGrp="1"/>
          </p:cNvSpPr>
          <p:nvPr>
            <p:ph type="sldNum" sz="quarter" idx="12"/>
          </p:nvPr>
        </p:nvSpPr>
        <p:spPr/>
        <p:txBody>
          <a:bodyPr/>
          <a:lstStyle/>
          <a:p>
            <a:fld id="{925B3088-4FC5-4A4B-B244-D3DDAEDCC231}" type="slidenum">
              <a:rPr lang="en-US"/>
              <a:pPr/>
              <a:t>70</a:t>
            </a:fld>
            <a:endParaRPr lang="en-US"/>
          </a:p>
        </p:txBody>
      </p:sp>
      <p:sp>
        <p:nvSpPr>
          <p:cNvPr id="993282" name="Rectangle 2"/>
          <p:cNvSpPr>
            <a:spLocks noGrp="1" noChangeArrowheads="1"/>
          </p:cNvSpPr>
          <p:nvPr>
            <p:ph type="title"/>
          </p:nvPr>
        </p:nvSpPr>
        <p:spPr>
          <a:xfrm>
            <a:off x="609600" y="304800"/>
            <a:ext cx="7793038" cy="609600"/>
          </a:xfrm>
        </p:spPr>
        <p:txBody>
          <a:bodyPr/>
          <a:lstStyle/>
          <a:p>
            <a:r>
              <a:rPr lang="en-US"/>
              <a:t>Example of 3-4-5 Rule</a:t>
            </a:r>
          </a:p>
        </p:txBody>
      </p:sp>
      <p:sp>
        <p:nvSpPr>
          <p:cNvPr id="993283" name="Text Box 3"/>
          <p:cNvSpPr txBox="1">
            <a:spLocks noChangeArrowheads="1"/>
          </p:cNvSpPr>
          <p:nvPr/>
        </p:nvSpPr>
        <p:spPr bwMode="auto">
          <a:xfrm>
            <a:off x="2317750" y="3035300"/>
            <a:ext cx="184150" cy="244475"/>
          </a:xfrm>
          <a:prstGeom prst="rect">
            <a:avLst/>
          </a:prstGeom>
          <a:noFill/>
          <a:ln w="9525">
            <a:noFill/>
            <a:miter lim="800000"/>
            <a:headEnd/>
            <a:tailEnd/>
          </a:ln>
          <a:effectLst/>
        </p:spPr>
        <p:txBody>
          <a:bodyPr wrap="none">
            <a:spAutoFit/>
          </a:bodyPr>
          <a:lstStyle/>
          <a:p>
            <a:pPr eaLnBrk="0" hangingPunct="0"/>
            <a:endParaRPr lang="en-US" sz="1000">
              <a:latin typeface="Times New Roman" pitchFamily="18" charset="0"/>
            </a:endParaRPr>
          </a:p>
        </p:txBody>
      </p:sp>
      <p:sp>
        <p:nvSpPr>
          <p:cNvPr id="993284" name="Text Box 4"/>
          <p:cNvSpPr txBox="1">
            <a:spLocks noChangeArrowheads="1"/>
          </p:cNvSpPr>
          <p:nvPr/>
        </p:nvSpPr>
        <p:spPr bwMode="auto">
          <a:xfrm>
            <a:off x="3500438" y="3916363"/>
            <a:ext cx="990600" cy="244475"/>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(-$400 -$5,000)</a:t>
            </a:r>
          </a:p>
        </p:txBody>
      </p:sp>
      <p:sp>
        <p:nvSpPr>
          <p:cNvPr id="993285" name="Line 5"/>
          <p:cNvSpPr>
            <a:spLocks noChangeShapeType="1"/>
          </p:cNvSpPr>
          <p:nvPr/>
        </p:nvSpPr>
        <p:spPr bwMode="auto">
          <a:xfrm flipH="1">
            <a:off x="1574800" y="4141788"/>
            <a:ext cx="2438400" cy="317500"/>
          </a:xfrm>
          <a:prstGeom prst="line">
            <a:avLst/>
          </a:prstGeom>
          <a:noFill/>
          <a:ln w="9525">
            <a:solidFill>
              <a:schemeClr val="tx1"/>
            </a:solidFill>
            <a:round/>
            <a:headEnd/>
            <a:tailEnd/>
          </a:ln>
          <a:effectLst/>
        </p:spPr>
        <p:txBody>
          <a:bodyPr wrap="none" anchor="ctr"/>
          <a:lstStyle/>
          <a:p>
            <a:endParaRPr lang="en-US"/>
          </a:p>
        </p:txBody>
      </p:sp>
      <p:sp>
        <p:nvSpPr>
          <p:cNvPr id="993286" name="Line 6"/>
          <p:cNvSpPr>
            <a:spLocks noChangeShapeType="1"/>
          </p:cNvSpPr>
          <p:nvPr/>
        </p:nvSpPr>
        <p:spPr bwMode="auto">
          <a:xfrm>
            <a:off x="3997325" y="4141788"/>
            <a:ext cx="2554288" cy="260350"/>
          </a:xfrm>
          <a:prstGeom prst="line">
            <a:avLst/>
          </a:prstGeom>
          <a:noFill/>
          <a:ln w="9525">
            <a:solidFill>
              <a:schemeClr val="tx1"/>
            </a:solidFill>
            <a:round/>
            <a:headEnd/>
            <a:tailEnd/>
          </a:ln>
          <a:effectLst/>
        </p:spPr>
        <p:txBody>
          <a:bodyPr wrap="none" anchor="ctr"/>
          <a:lstStyle/>
          <a:p>
            <a:endParaRPr lang="en-US"/>
          </a:p>
        </p:txBody>
      </p:sp>
      <p:sp>
        <p:nvSpPr>
          <p:cNvPr id="993287" name="Line 7"/>
          <p:cNvSpPr>
            <a:spLocks noChangeShapeType="1"/>
          </p:cNvSpPr>
          <p:nvPr/>
        </p:nvSpPr>
        <p:spPr bwMode="auto">
          <a:xfrm flipH="1">
            <a:off x="2914650" y="4156075"/>
            <a:ext cx="1096963" cy="361950"/>
          </a:xfrm>
          <a:prstGeom prst="line">
            <a:avLst/>
          </a:prstGeom>
          <a:noFill/>
          <a:ln w="9525">
            <a:solidFill>
              <a:schemeClr val="tx1"/>
            </a:solidFill>
            <a:round/>
            <a:headEnd/>
            <a:tailEnd/>
          </a:ln>
          <a:effectLst/>
        </p:spPr>
        <p:txBody>
          <a:bodyPr wrap="none" anchor="ctr"/>
          <a:lstStyle/>
          <a:p>
            <a:endParaRPr lang="en-US"/>
          </a:p>
        </p:txBody>
      </p:sp>
      <p:sp>
        <p:nvSpPr>
          <p:cNvPr id="993288" name="Line 8"/>
          <p:cNvSpPr>
            <a:spLocks noChangeShapeType="1"/>
          </p:cNvSpPr>
          <p:nvPr/>
        </p:nvSpPr>
        <p:spPr bwMode="auto">
          <a:xfrm>
            <a:off x="4025900" y="4141788"/>
            <a:ext cx="1182688" cy="390525"/>
          </a:xfrm>
          <a:prstGeom prst="line">
            <a:avLst/>
          </a:prstGeom>
          <a:noFill/>
          <a:ln w="9525">
            <a:solidFill>
              <a:schemeClr val="tx1"/>
            </a:solidFill>
            <a:round/>
            <a:headEnd/>
            <a:tailEnd/>
          </a:ln>
          <a:effectLst/>
        </p:spPr>
        <p:txBody>
          <a:bodyPr wrap="none" anchor="ctr"/>
          <a:lstStyle/>
          <a:p>
            <a:endParaRPr lang="en-US"/>
          </a:p>
        </p:txBody>
      </p:sp>
      <p:grpSp>
        <p:nvGrpSpPr>
          <p:cNvPr id="993289" name="Group 9"/>
          <p:cNvGrpSpPr>
            <a:grpSpLocks/>
          </p:cNvGrpSpPr>
          <p:nvPr/>
        </p:nvGrpSpPr>
        <p:grpSpPr bwMode="auto">
          <a:xfrm>
            <a:off x="533400" y="4495800"/>
            <a:ext cx="1428750" cy="2185988"/>
            <a:chOff x="369" y="2858"/>
            <a:chExt cx="900" cy="1377"/>
          </a:xfrm>
        </p:grpSpPr>
        <p:sp>
          <p:nvSpPr>
            <p:cNvPr id="993290" name="Text Box 10"/>
            <p:cNvSpPr txBox="1">
              <a:spLocks noChangeArrowheads="1"/>
            </p:cNvSpPr>
            <p:nvPr/>
          </p:nvSpPr>
          <p:spPr bwMode="auto">
            <a:xfrm>
              <a:off x="805" y="2858"/>
              <a:ext cx="464"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(-$400 - 0)</a:t>
              </a:r>
              <a:endParaRPr lang="en-US">
                <a:latin typeface="Times New Roman" pitchFamily="18" charset="0"/>
              </a:endParaRPr>
            </a:p>
          </p:txBody>
        </p:sp>
        <p:sp>
          <p:nvSpPr>
            <p:cNvPr id="993291" name="Line 11"/>
            <p:cNvSpPr>
              <a:spLocks noChangeShapeType="1"/>
            </p:cNvSpPr>
            <p:nvPr/>
          </p:nvSpPr>
          <p:spPr bwMode="auto">
            <a:xfrm flipH="1">
              <a:off x="691" y="3009"/>
              <a:ext cx="291" cy="118"/>
            </a:xfrm>
            <a:prstGeom prst="line">
              <a:avLst/>
            </a:prstGeom>
            <a:noFill/>
            <a:ln w="9525">
              <a:solidFill>
                <a:schemeClr val="tx1"/>
              </a:solidFill>
              <a:round/>
              <a:headEnd/>
              <a:tailEnd/>
            </a:ln>
            <a:effectLst/>
          </p:spPr>
          <p:txBody>
            <a:bodyPr wrap="none" anchor="ctr"/>
            <a:lstStyle/>
            <a:p>
              <a:endParaRPr lang="en-US"/>
            </a:p>
          </p:txBody>
        </p:sp>
        <p:sp>
          <p:nvSpPr>
            <p:cNvPr id="993292" name="Line 12"/>
            <p:cNvSpPr>
              <a:spLocks noChangeShapeType="1"/>
            </p:cNvSpPr>
            <p:nvPr/>
          </p:nvSpPr>
          <p:spPr bwMode="auto">
            <a:xfrm flipH="1">
              <a:off x="727" y="3000"/>
              <a:ext cx="264" cy="437"/>
            </a:xfrm>
            <a:prstGeom prst="line">
              <a:avLst/>
            </a:prstGeom>
            <a:noFill/>
            <a:ln w="9525">
              <a:solidFill>
                <a:schemeClr val="tx1"/>
              </a:solidFill>
              <a:round/>
              <a:headEnd/>
              <a:tailEnd/>
            </a:ln>
            <a:effectLst/>
          </p:spPr>
          <p:txBody>
            <a:bodyPr wrap="none" anchor="ctr"/>
            <a:lstStyle/>
            <a:p>
              <a:endParaRPr lang="en-US"/>
            </a:p>
          </p:txBody>
        </p:sp>
        <p:sp>
          <p:nvSpPr>
            <p:cNvPr id="993293" name="Text Box 13"/>
            <p:cNvSpPr txBox="1">
              <a:spLocks noChangeArrowheads="1"/>
            </p:cNvSpPr>
            <p:nvPr/>
          </p:nvSpPr>
          <p:spPr bwMode="auto">
            <a:xfrm>
              <a:off x="369" y="3103"/>
              <a:ext cx="377"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(-$400 -</a:t>
              </a:r>
            </a:p>
            <a:p>
              <a:pPr eaLnBrk="0" hangingPunct="0"/>
              <a:r>
                <a:rPr lang="en-US" sz="1000">
                  <a:latin typeface="Times New Roman" pitchFamily="18" charset="0"/>
                </a:rPr>
                <a:t> -$300)</a:t>
              </a:r>
              <a:endParaRPr lang="en-US">
                <a:latin typeface="Times New Roman" pitchFamily="18" charset="0"/>
              </a:endParaRPr>
            </a:p>
          </p:txBody>
        </p:sp>
        <p:sp>
          <p:nvSpPr>
            <p:cNvPr id="993294" name="Text Box 14"/>
            <p:cNvSpPr txBox="1">
              <a:spLocks noChangeArrowheads="1"/>
            </p:cNvSpPr>
            <p:nvPr/>
          </p:nvSpPr>
          <p:spPr bwMode="auto">
            <a:xfrm>
              <a:off x="378" y="3404"/>
              <a:ext cx="397"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(-$300 - </a:t>
              </a:r>
            </a:p>
            <a:p>
              <a:pPr eaLnBrk="0" hangingPunct="0"/>
              <a:r>
                <a:rPr lang="en-US" sz="1000">
                  <a:latin typeface="Times New Roman" pitchFamily="18" charset="0"/>
                </a:rPr>
                <a:t> -$200)</a:t>
              </a:r>
              <a:endParaRPr lang="en-US">
                <a:latin typeface="Times New Roman" pitchFamily="18" charset="0"/>
              </a:endParaRPr>
            </a:p>
          </p:txBody>
        </p:sp>
        <p:sp>
          <p:nvSpPr>
            <p:cNvPr id="993295" name="Line 15"/>
            <p:cNvSpPr>
              <a:spLocks noChangeShapeType="1"/>
            </p:cNvSpPr>
            <p:nvPr/>
          </p:nvSpPr>
          <p:spPr bwMode="auto">
            <a:xfrm flipH="1">
              <a:off x="745" y="3000"/>
              <a:ext cx="237" cy="682"/>
            </a:xfrm>
            <a:prstGeom prst="line">
              <a:avLst/>
            </a:prstGeom>
            <a:noFill/>
            <a:ln w="9525">
              <a:solidFill>
                <a:schemeClr val="tx1"/>
              </a:solidFill>
              <a:round/>
              <a:headEnd/>
              <a:tailEnd/>
            </a:ln>
            <a:effectLst/>
          </p:spPr>
          <p:txBody>
            <a:bodyPr wrap="none" anchor="ctr"/>
            <a:lstStyle/>
            <a:p>
              <a:endParaRPr lang="en-US"/>
            </a:p>
          </p:txBody>
        </p:sp>
        <p:sp>
          <p:nvSpPr>
            <p:cNvPr id="993296" name="Text Box 16"/>
            <p:cNvSpPr txBox="1">
              <a:spLocks noChangeArrowheads="1"/>
            </p:cNvSpPr>
            <p:nvPr/>
          </p:nvSpPr>
          <p:spPr bwMode="auto">
            <a:xfrm>
              <a:off x="377" y="3676"/>
              <a:ext cx="377"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(-$200 -</a:t>
              </a:r>
            </a:p>
            <a:p>
              <a:pPr eaLnBrk="0" hangingPunct="0"/>
              <a:r>
                <a:rPr lang="en-US" sz="1000">
                  <a:latin typeface="Times New Roman" pitchFamily="18" charset="0"/>
                </a:rPr>
                <a:t> -$100)</a:t>
              </a:r>
            </a:p>
          </p:txBody>
        </p:sp>
        <p:sp>
          <p:nvSpPr>
            <p:cNvPr id="993297" name="Line 17"/>
            <p:cNvSpPr>
              <a:spLocks noChangeShapeType="1"/>
            </p:cNvSpPr>
            <p:nvPr/>
          </p:nvSpPr>
          <p:spPr bwMode="auto">
            <a:xfrm flipH="1">
              <a:off x="791" y="3009"/>
              <a:ext cx="191" cy="1000"/>
            </a:xfrm>
            <a:prstGeom prst="line">
              <a:avLst/>
            </a:prstGeom>
            <a:noFill/>
            <a:ln w="9525">
              <a:solidFill>
                <a:schemeClr val="tx1"/>
              </a:solidFill>
              <a:round/>
              <a:headEnd/>
              <a:tailEnd/>
            </a:ln>
            <a:effectLst/>
          </p:spPr>
          <p:txBody>
            <a:bodyPr wrap="none" anchor="ctr"/>
            <a:lstStyle/>
            <a:p>
              <a:endParaRPr lang="en-US"/>
            </a:p>
          </p:txBody>
        </p:sp>
        <p:sp>
          <p:nvSpPr>
            <p:cNvPr id="993298" name="Text Box 18"/>
            <p:cNvSpPr txBox="1">
              <a:spLocks noChangeArrowheads="1"/>
            </p:cNvSpPr>
            <p:nvPr/>
          </p:nvSpPr>
          <p:spPr bwMode="auto">
            <a:xfrm>
              <a:off x="415" y="3985"/>
              <a:ext cx="377"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(-$100 -</a:t>
              </a:r>
            </a:p>
            <a:p>
              <a:pPr eaLnBrk="0" hangingPunct="0"/>
              <a:r>
                <a:rPr lang="en-US" sz="1000">
                  <a:latin typeface="Times New Roman" pitchFamily="18" charset="0"/>
                </a:rPr>
                <a:t>  0)</a:t>
              </a:r>
            </a:p>
          </p:txBody>
        </p:sp>
      </p:grpSp>
      <p:sp>
        <p:nvSpPr>
          <p:cNvPr id="993299" name="Line 19"/>
          <p:cNvSpPr>
            <a:spLocks noChangeShapeType="1"/>
          </p:cNvSpPr>
          <p:nvPr/>
        </p:nvSpPr>
        <p:spPr bwMode="auto">
          <a:xfrm flipH="1">
            <a:off x="2468563" y="4733925"/>
            <a:ext cx="403225" cy="115888"/>
          </a:xfrm>
          <a:prstGeom prst="line">
            <a:avLst/>
          </a:prstGeom>
          <a:noFill/>
          <a:ln w="9525">
            <a:solidFill>
              <a:schemeClr val="tx1"/>
            </a:solidFill>
            <a:round/>
            <a:headEnd/>
            <a:tailEnd/>
          </a:ln>
          <a:effectLst/>
        </p:spPr>
        <p:txBody>
          <a:bodyPr wrap="none" anchor="ctr"/>
          <a:lstStyle/>
          <a:p>
            <a:endParaRPr lang="en-US"/>
          </a:p>
        </p:txBody>
      </p:sp>
      <p:grpSp>
        <p:nvGrpSpPr>
          <p:cNvPr id="993300" name="Group 20"/>
          <p:cNvGrpSpPr>
            <a:grpSpLocks/>
          </p:cNvGrpSpPr>
          <p:nvPr/>
        </p:nvGrpSpPr>
        <p:grpSpPr bwMode="auto">
          <a:xfrm>
            <a:off x="2000250" y="4537075"/>
            <a:ext cx="1531938" cy="2032000"/>
            <a:chOff x="1260" y="2858"/>
            <a:chExt cx="965" cy="1280"/>
          </a:xfrm>
        </p:grpSpPr>
        <p:sp>
          <p:nvSpPr>
            <p:cNvPr id="993301" name="Text Box 21"/>
            <p:cNvSpPr txBox="1">
              <a:spLocks noChangeArrowheads="1"/>
            </p:cNvSpPr>
            <p:nvPr/>
          </p:nvSpPr>
          <p:spPr bwMode="auto">
            <a:xfrm>
              <a:off x="1615" y="2858"/>
              <a:ext cx="497"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(0 - $1,000)</a:t>
              </a:r>
              <a:endParaRPr lang="en-US">
                <a:latin typeface="Times New Roman" pitchFamily="18" charset="0"/>
              </a:endParaRPr>
            </a:p>
          </p:txBody>
        </p:sp>
        <p:sp>
          <p:nvSpPr>
            <p:cNvPr id="993302" name="Line 22"/>
            <p:cNvSpPr>
              <a:spLocks noChangeShapeType="1"/>
            </p:cNvSpPr>
            <p:nvPr/>
          </p:nvSpPr>
          <p:spPr bwMode="auto">
            <a:xfrm flipH="1">
              <a:off x="1745" y="2982"/>
              <a:ext cx="73" cy="818"/>
            </a:xfrm>
            <a:prstGeom prst="line">
              <a:avLst/>
            </a:prstGeom>
            <a:noFill/>
            <a:ln w="9525">
              <a:solidFill>
                <a:schemeClr val="tx1"/>
              </a:solidFill>
              <a:round/>
              <a:headEnd/>
              <a:tailEnd/>
            </a:ln>
            <a:effectLst/>
          </p:spPr>
          <p:txBody>
            <a:bodyPr wrap="none" anchor="ctr"/>
            <a:lstStyle/>
            <a:p>
              <a:endParaRPr lang="en-US"/>
            </a:p>
          </p:txBody>
        </p:sp>
        <p:sp>
          <p:nvSpPr>
            <p:cNvPr id="993303" name="Text Box 23"/>
            <p:cNvSpPr txBox="1">
              <a:spLocks noChangeArrowheads="1"/>
            </p:cNvSpPr>
            <p:nvPr/>
          </p:nvSpPr>
          <p:spPr bwMode="auto">
            <a:xfrm>
              <a:off x="1260" y="2994"/>
              <a:ext cx="323" cy="250"/>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(0 - </a:t>
              </a:r>
            </a:p>
            <a:p>
              <a:pPr eaLnBrk="0" hangingPunct="0"/>
              <a:r>
                <a:rPr lang="en-US" sz="1000">
                  <a:latin typeface="Times New Roman" pitchFamily="18" charset="0"/>
                </a:rPr>
                <a:t> $200)</a:t>
              </a:r>
              <a:endParaRPr lang="en-US">
                <a:latin typeface="Times New Roman" pitchFamily="18" charset="0"/>
              </a:endParaRPr>
            </a:p>
          </p:txBody>
        </p:sp>
        <p:sp>
          <p:nvSpPr>
            <p:cNvPr id="993304" name="Text Box 24"/>
            <p:cNvSpPr txBox="1">
              <a:spLocks noChangeArrowheads="1"/>
            </p:cNvSpPr>
            <p:nvPr/>
          </p:nvSpPr>
          <p:spPr bwMode="auto">
            <a:xfrm>
              <a:off x="1297" y="3249"/>
              <a:ext cx="35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($200 -</a:t>
              </a:r>
            </a:p>
            <a:p>
              <a:pPr eaLnBrk="0" hangingPunct="0"/>
              <a:r>
                <a:rPr lang="en-US" sz="1000">
                  <a:latin typeface="Times New Roman" pitchFamily="18" charset="0"/>
                </a:rPr>
                <a:t> $400)</a:t>
              </a:r>
            </a:p>
          </p:txBody>
        </p:sp>
        <p:sp>
          <p:nvSpPr>
            <p:cNvPr id="993305" name="Rectangle 25"/>
            <p:cNvSpPr>
              <a:spLocks noChangeArrowheads="1"/>
            </p:cNvSpPr>
            <p:nvPr/>
          </p:nvSpPr>
          <p:spPr bwMode="auto">
            <a:xfrm>
              <a:off x="1278" y="3564"/>
              <a:ext cx="35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($400 -</a:t>
              </a:r>
            </a:p>
            <a:p>
              <a:pPr eaLnBrk="0" hangingPunct="0"/>
              <a:r>
                <a:rPr lang="en-US" sz="1000">
                  <a:latin typeface="Times New Roman" pitchFamily="18" charset="0"/>
                </a:rPr>
                <a:t> $600)</a:t>
              </a:r>
            </a:p>
          </p:txBody>
        </p:sp>
        <p:sp>
          <p:nvSpPr>
            <p:cNvPr id="993306" name="Rectangle 26"/>
            <p:cNvSpPr>
              <a:spLocks noChangeArrowheads="1"/>
            </p:cNvSpPr>
            <p:nvPr/>
          </p:nvSpPr>
          <p:spPr bwMode="auto">
            <a:xfrm>
              <a:off x="1442" y="3792"/>
              <a:ext cx="35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($600 -</a:t>
              </a:r>
            </a:p>
            <a:p>
              <a:pPr eaLnBrk="0" hangingPunct="0"/>
              <a:r>
                <a:rPr lang="en-US" sz="1000">
                  <a:latin typeface="Times New Roman" pitchFamily="18" charset="0"/>
                </a:rPr>
                <a:t> $800)</a:t>
              </a:r>
            </a:p>
          </p:txBody>
        </p:sp>
        <p:sp>
          <p:nvSpPr>
            <p:cNvPr id="993307" name="Rectangle 27"/>
            <p:cNvSpPr>
              <a:spLocks noChangeArrowheads="1"/>
            </p:cNvSpPr>
            <p:nvPr/>
          </p:nvSpPr>
          <p:spPr bwMode="auto">
            <a:xfrm>
              <a:off x="1842" y="3888"/>
              <a:ext cx="383"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($800 -</a:t>
              </a:r>
            </a:p>
            <a:p>
              <a:pPr eaLnBrk="0" hangingPunct="0"/>
              <a:r>
                <a:rPr lang="en-US" sz="1000">
                  <a:latin typeface="Times New Roman" pitchFamily="18" charset="0"/>
                </a:rPr>
                <a:t> $1,000)</a:t>
              </a:r>
            </a:p>
          </p:txBody>
        </p:sp>
        <p:sp>
          <p:nvSpPr>
            <p:cNvPr id="993308" name="Line 28"/>
            <p:cNvSpPr>
              <a:spLocks noChangeShapeType="1"/>
            </p:cNvSpPr>
            <p:nvPr/>
          </p:nvSpPr>
          <p:spPr bwMode="auto">
            <a:xfrm flipH="1">
              <a:off x="1591" y="2982"/>
              <a:ext cx="209" cy="373"/>
            </a:xfrm>
            <a:prstGeom prst="line">
              <a:avLst/>
            </a:prstGeom>
            <a:noFill/>
            <a:ln w="9525">
              <a:solidFill>
                <a:schemeClr val="tx1"/>
              </a:solidFill>
              <a:round/>
              <a:headEnd/>
              <a:tailEnd/>
            </a:ln>
            <a:effectLst/>
          </p:spPr>
          <p:txBody>
            <a:bodyPr wrap="none" anchor="ctr"/>
            <a:lstStyle/>
            <a:p>
              <a:endParaRPr lang="en-US"/>
            </a:p>
          </p:txBody>
        </p:sp>
        <p:sp>
          <p:nvSpPr>
            <p:cNvPr id="993309" name="Line 29"/>
            <p:cNvSpPr>
              <a:spLocks noChangeShapeType="1"/>
            </p:cNvSpPr>
            <p:nvPr/>
          </p:nvSpPr>
          <p:spPr bwMode="auto">
            <a:xfrm flipH="1">
              <a:off x="1618" y="2982"/>
              <a:ext cx="191" cy="700"/>
            </a:xfrm>
            <a:prstGeom prst="line">
              <a:avLst/>
            </a:prstGeom>
            <a:noFill/>
            <a:ln w="9525">
              <a:solidFill>
                <a:schemeClr val="tx1"/>
              </a:solidFill>
              <a:round/>
              <a:headEnd/>
              <a:tailEnd/>
            </a:ln>
            <a:effectLst/>
          </p:spPr>
          <p:txBody>
            <a:bodyPr wrap="none" anchor="ctr"/>
            <a:lstStyle/>
            <a:p>
              <a:endParaRPr lang="en-US"/>
            </a:p>
          </p:txBody>
        </p:sp>
        <p:sp>
          <p:nvSpPr>
            <p:cNvPr id="993310" name="Line 30"/>
            <p:cNvSpPr>
              <a:spLocks noChangeShapeType="1"/>
            </p:cNvSpPr>
            <p:nvPr/>
          </p:nvSpPr>
          <p:spPr bwMode="auto">
            <a:xfrm>
              <a:off x="1818" y="2991"/>
              <a:ext cx="182" cy="873"/>
            </a:xfrm>
            <a:prstGeom prst="line">
              <a:avLst/>
            </a:prstGeom>
            <a:noFill/>
            <a:ln w="9525">
              <a:solidFill>
                <a:schemeClr val="tx1"/>
              </a:solidFill>
              <a:round/>
              <a:headEnd/>
              <a:tailEnd/>
            </a:ln>
            <a:effectLst/>
          </p:spPr>
          <p:txBody>
            <a:bodyPr wrap="none" anchor="ctr"/>
            <a:lstStyle/>
            <a:p>
              <a:endParaRPr lang="en-US"/>
            </a:p>
          </p:txBody>
        </p:sp>
      </p:grpSp>
      <p:grpSp>
        <p:nvGrpSpPr>
          <p:cNvPr id="993311" name="Group 31"/>
          <p:cNvGrpSpPr>
            <a:grpSpLocks/>
          </p:cNvGrpSpPr>
          <p:nvPr/>
        </p:nvGrpSpPr>
        <p:grpSpPr bwMode="auto">
          <a:xfrm>
            <a:off x="6069013" y="4435475"/>
            <a:ext cx="1438275" cy="1809750"/>
            <a:chOff x="3823" y="2794"/>
            <a:chExt cx="906" cy="1140"/>
          </a:xfrm>
        </p:grpSpPr>
        <p:sp>
          <p:nvSpPr>
            <p:cNvPr id="993312" name="Text Box 32"/>
            <p:cNvSpPr txBox="1">
              <a:spLocks noChangeArrowheads="1"/>
            </p:cNvSpPr>
            <p:nvPr/>
          </p:nvSpPr>
          <p:spPr bwMode="auto">
            <a:xfrm>
              <a:off x="4032" y="2794"/>
              <a:ext cx="697"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($2,000 - $5, 000)</a:t>
              </a:r>
            </a:p>
          </p:txBody>
        </p:sp>
        <p:sp>
          <p:nvSpPr>
            <p:cNvPr id="993313" name="Line 33"/>
            <p:cNvSpPr>
              <a:spLocks noChangeShapeType="1"/>
            </p:cNvSpPr>
            <p:nvPr/>
          </p:nvSpPr>
          <p:spPr bwMode="auto">
            <a:xfrm flipH="1">
              <a:off x="4145" y="2937"/>
              <a:ext cx="255" cy="190"/>
            </a:xfrm>
            <a:prstGeom prst="line">
              <a:avLst/>
            </a:prstGeom>
            <a:noFill/>
            <a:ln w="9525">
              <a:solidFill>
                <a:schemeClr val="tx1"/>
              </a:solidFill>
              <a:round/>
              <a:headEnd/>
              <a:tailEnd/>
            </a:ln>
            <a:effectLst/>
          </p:spPr>
          <p:txBody>
            <a:bodyPr wrap="none" anchor="ctr"/>
            <a:lstStyle/>
            <a:p>
              <a:endParaRPr lang="en-US"/>
            </a:p>
          </p:txBody>
        </p:sp>
        <p:sp>
          <p:nvSpPr>
            <p:cNvPr id="993314" name="Text Box 34"/>
            <p:cNvSpPr txBox="1">
              <a:spLocks noChangeArrowheads="1"/>
            </p:cNvSpPr>
            <p:nvPr/>
          </p:nvSpPr>
          <p:spPr bwMode="auto">
            <a:xfrm>
              <a:off x="3823" y="3131"/>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($2,000 -</a:t>
              </a:r>
            </a:p>
            <a:p>
              <a:pPr eaLnBrk="0" hangingPunct="0"/>
              <a:r>
                <a:rPr lang="en-US" sz="1000">
                  <a:latin typeface="Times New Roman" pitchFamily="18" charset="0"/>
                </a:rPr>
                <a:t> $3,000)</a:t>
              </a:r>
            </a:p>
          </p:txBody>
        </p:sp>
        <p:sp>
          <p:nvSpPr>
            <p:cNvPr id="993315" name="Text Box 35"/>
            <p:cNvSpPr txBox="1">
              <a:spLocks noChangeArrowheads="1"/>
            </p:cNvSpPr>
            <p:nvPr/>
          </p:nvSpPr>
          <p:spPr bwMode="auto">
            <a:xfrm>
              <a:off x="3861" y="3458"/>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($3,000 -</a:t>
              </a:r>
            </a:p>
            <a:p>
              <a:pPr eaLnBrk="0" hangingPunct="0"/>
              <a:r>
                <a:rPr lang="en-US" sz="1000">
                  <a:latin typeface="Times New Roman" pitchFamily="18" charset="0"/>
                </a:rPr>
                <a:t> $4,000)</a:t>
              </a:r>
            </a:p>
          </p:txBody>
        </p:sp>
        <p:sp>
          <p:nvSpPr>
            <p:cNvPr id="993316" name="Rectangle 36"/>
            <p:cNvSpPr>
              <a:spLocks noChangeArrowheads="1"/>
            </p:cNvSpPr>
            <p:nvPr/>
          </p:nvSpPr>
          <p:spPr bwMode="auto">
            <a:xfrm>
              <a:off x="4224" y="3684"/>
              <a:ext cx="428" cy="250"/>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($4,000 -</a:t>
              </a:r>
            </a:p>
            <a:p>
              <a:pPr eaLnBrk="0" hangingPunct="0"/>
              <a:r>
                <a:rPr lang="en-US" sz="1000">
                  <a:latin typeface="Times New Roman" pitchFamily="18" charset="0"/>
                </a:rPr>
                <a:t> $5,000)</a:t>
              </a:r>
            </a:p>
          </p:txBody>
        </p:sp>
        <p:sp>
          <p:nvSpPr>
            <p:cNvPr id="993317" name="Line 37"/>
            <p:cNvSpPr>
              <a:spLocks noChangeShapeType="1"/>
            </p:cNvSpPr>
            <p:nvPr/>
          </p:nvSpPr>
          <p:spPr bwMode="auto">
            <a:xfrm flipH="1">
              <a:off x="4254" y="2937"/>
              <a:ext cx="136" cy="572"/>
            </a:xfrm>
            <a:prstGeom prst="line">
              <a:avLst/>
            </a:prstGeom>
            <a:noFill/>
            <a:ln w="9525">
              <a:solidFill>
                <a:schemeClr val="tx1"/>
              </a:solidFill>
              <a:round/>
              <a:headEnd/>
              <a:tailEnd/>
            </a:ln>
            <a:effectLst/>
          </p:spPr>
          <p:txBody>
            <a:bodyPr wrap="none" anchor="ctr"/>
            <a:lstStyle/>
            <a:p>
              <a:endParaRPr lang="en-US"/>
            </a:p>
          </p:txBody>
        </p:sp>
        <p:sp>
          <p:nvSpPr>
            <p:cNvPr id="993318" name="Line 38"/>
            <p:cNvSpPr>
              <a:spLocks noChangeShapeType="1"/>
            </p:cNvSpPr>
            <p:nvPr/>
          </p:nvSpPr>
          <p:spPr bwMode="auto">
            <a:xfrm>
              <a:off x="4400" y="2927"/>
              <a:ext cx="0" cy="719"/>
            </a:xfrm>
            <a:prstGeom prst="line">
              <a:avLst/>
            </a:prstGeom>
            <a:noFill/>
            <a:ln w="9525">
              <a:solidFill>
                <a:schemeClr val="tx1"/>
              </a:solidFill>
              <a:round/>
              <a:headEnd/>
              <a:tailEnd/>
            </a:ln>
            <a:effectLst/>
          </p:spPr>
          <p:txBody>
            <a:bodyPr wrap="none" anchor="ctr"/>
            <a:lstStyle/>
            <a:p>
              <a:endParaRPr lang="en-US"/>
            </a:p>
          </p:txBody>
        </p:sp>
      </p:grpSp>
      <p:grpSp>
        <p:nvGrpSpPr>
          <p:cNvPr id="993319" name="Group 39"/>
          <p:cNvGrpSpPr>
            <a:grpSpLocks/>
          </p:cNvGrpSpPr>
          <p:nvPr/>
        </p:nvGrpSpPr>
        <p:grpSpPr bwMode="auto">
          <a:xfrm>
            <a:off x="4151313" y="4508500"/>
            <a:ext cx="1682750" cy="2009775"/>
            <a:chOff x="2615" y="2840"/>
            <a:chExt cx="1060" cy="1266"/>
          </a:xfrm>
        </p:grpSpPr>
        <p:sp>
          <p:nvSpPr>
            <p:cNvPr id="993320" name="Text Box 40"/>
            <p:cNvSpPr txBox="1">
              <a:spLocks noChangeArrowheads="1"/>
            </p:cNvSpPr>
            <p:nvPr/>
          </p:nvSpPr>
          <p:spPr bwMode="auto">
            <a:xfrm>
              <a:off x="2978" y="2840"/>
              <a:ext cx="697"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($1,000 - $2, 000)</a:t>
              </a:r>
              <a:endParaRPr lang="en-US">
                <a:latin typeface="Times New Roman" pitchFamily="18" charset="0"/>
              </a:endParaRPr>
            </a:p>
          </p:txBody>
        </p:sp>
        <p:sp>
          <p:nvSpPr>
            <p:cNvPr id="993321" name="Line 41"/>
            <p:cNvSpPr>
              <a:spLocks noChangeShapeType="1"/>
            </p:cNvSpPr>
            <p:nvPr/>
          </p:nvSpPr>
          <p:spPr bwMode="auto">
            <a:xfrm flipH="1">
              <a:off x="2991" y="2955"/>
              <a:ext cx="290" cy="109"/>
            </a:xfrm>
            <a:prstGeom prst="line">
              <a:avLst/>
            </a:prstGeom>
            <a:noFill/>
            <a:ln w="9525">
              <a:solidFill>
                <a:schemeClr val="tx1"/>
              </a:solidFill>
              <a:round/>
              <a:headEnd/>
              <a:tailEnd/>
            </a:ln>
            <a:effectLst/>
          </p:spPr>
          <p:txBody>
            <a:bodyPr wrap="none" anchor="ctr"/>
            <a:lstStyle/>
            <a:p>
              <a:endParaRPr lang="en-US"/>
            </a:p>
          </p:txBody>
        </p:sp>
        <p:sp>
          <p:nvSpPr>
            <p:cNvPr id="993322" name="Text Box 42"/>
            <p:cNvSpPr txBox="1">
              <a:spLocks noChangeArrowheads="1"/>
            </p:cNvSpPr>
            <p:nvPr/>
          </p:nvSpPr>
          <p:spPr bwMode="auto">
            <a:xfrm>
              <a:off x="2615" y="3040"/>
              <a:ext cx="410" cy="250"/>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($1,000 -</a:t>
              </a:r>
            </a:p>
            <a:p>
              <a:pPr eaLnBrk="0" hangingPunct="0"/>
              <a:r>
                <a:rPr lang="en-US" sz="1000">
                  <a:latin typeface="Times New Roman" pitchFamily="18" charset="0"/>
                </a:rPr>
                <a:t> $1,200)</a:t>
              </a:r>
            </a:p>
          </p:txBody>
        </p:sp>
        <p:sp>
          <p:nvSpPr>
            <p:cNvPr id="993323" name="Line 43"/>
            <p:cNvSpPr>
              <a:spLocks noChangeShapeType="1"/>
            </p:cNvSpPr>
            <p:nvPr/>
          </p:nvSpPr>
          <p:spPr bwMode="auto">
            <a:xfrm flipH="1">
              <a:off x="3054" y="2955"/>
              <a:ext cx="227" cy="391"/>
            </a:xfrm>
            <a:prstGeom prst="line">
              <a:avLst/>
            </a:prstGeom>
            <a:noFill/>
            <a:ln w="9525">
              <a:solidFill>
                <a:schemeClr val="tx1"/>
              </a:solidFill>
              <a:round/>
              <a:headEnd/>
              <a:tailEnd/>
            </a:ln>
            <a:effectLst/>
          </p:spPr>
          <p:txBody>
            <a:bodyPr wrap="none" anchor="ctr"/>
            <a:lstStyle/>
            <a:p>
              <a:endParaRPr lang="en-US"/>
            </a:p>
          </p:txBody>
        </p:sp>
        <p:sp>
          <p:nvSpPr>
            <p:cNvPr id="993324" name="Text Box 44"/>
            <p:cNvSpPr txBox="1">
              <a:spLocks noChangeArrowheads="1"/>
            </p:cNvSpPr>
            <p:nvPr/>
          </p:nvSpPr>
          <p:spPr bwMode="auto">
            <a:xfrm>
              <a:off x="2641" y="3296"/>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($1,200 -</a:t>
              </a:r>
            </a:p>
            <a:p>
              <a:pPr eaLnBrk="0" hangingPunct="0"/>
              <a:r>
                <a:rPr lang="en-US" sz="1000">
                  <a:latin typeface="Times New Roman" pitchFamily="18" charset="0"/>
                </a:rPr>
                <a:t> $1,400)</a:t>
              </a:r>
            </a:p>
          </p:txBody>
        </p:sp>
        <p:sp>
          <p:nvSpPr>
            <p:cNvPr id="993325" name="Rectangle 45"/>
            <p:cNvSpPr>
              <a:spLocks noChangeArrowheads="1"/>
            </p:cNvSpPr>
            <p:nvPr/>
          </p:nvSpPr>
          <p:spPr bwMode="auto">
            <a:xfrm>
              <a:off x="2715" y="3555"/>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($1,400 -</a:t>
              </a:r>
            </a:p>
            <a:p>
              <a:pPr eaLnBrk="0" hangingPunct="0"/>
              <a:r>
                <a:rPr lang="en-US" sz="1000">
                  <a:latin typeface="Times New Roman" pitchFamily="18" charset="0"/>
                </a:rPr>
                <a:t> $1,600)</a:t>
              </a:r>
            </a:p>
          </p:txBody>
        </p:sp>
        <p:sp>
          <p:nvSpPr>
            <p:cNvPr id="993326" name="Rectangle 46"/>
            <p:cNvSpPr>
              <a:spLocks noChangeArrowheads="1"/>
            </p:cNvSpPr>
            <p:nvPr/>
          </p:nvSpPr>
          <p:spPr bwMode="auto">
            <a:xfrm>
              <a:off x="2888" y="3801"/>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($1,600 -</a:t>
              </a:r>
            </a:p>
            <a:p>
              <a:pPr eaLnBrk="0" hangingPunct="0"/>
              <a:r>
                <a:rPr lang="en-US" sz="1000">
                  <a:latin typeface="Times New Roman" pitchFamily="18" charset="0"/>
                </a:rPr>
                <a:t> $1,800)</a:t>
              </a:r>
            </a:p>
          </p:txBody>
        </p:sp>
        <p:sp>
          <p:nvSpPr>
            <p:cNvPr id="993327" name="Line 47"/>
            <p:cNvSpPr>
              <a:spLocks noChangeShapeType="1"/>
            </p:cNvSpPr>
            <p:nvPr/>
          </p:nvSpPr>
          <p:spPr bwMode="auto">
            <a:xfrm flipH="1">
              <a:off x="3118" y="2964"/>
              <a:ext cx="173" cy="682"/>
            </a:xfrm>
            <a:prstGeom prst="line">
              <a:avLst/>
            </a:prstGeom>
            <a:noFill/>
            <a:ln w="9525">
              <a:solidFill>
                <a:schemeClr val="tx1"/>
              </a:solidFill>
              <a:round/>
              <a:headEnd/>
              <a:tailEnd/>
            </a:ln>
            <a:effectLst/>
          </p:spPr>
          <p:txBody>
            <a:bodyPr wrap="none" anchor="ctr"/>
            <a:lstStyle/>
            <a:p>
              <a:endParaRPr lang="en-US"/>
            </a:p>
          </p:txBody>
        </p:sp>
        <p:sp>
          <p:nvSpPr>
            <p:cNvPr id="993328" name="Line 48"/>
            <p:cNvSpPr>
              <a:spLocks noChangeShapeType="1"/>
            </p:cNvSpPr>
            <p:nvPr/>
          </p:nvSpPr>
          <p:spPr bwMode="auto">
            <a:xfrm flipH="1">
              <a:off x="3236" y="2955"/>
              <a:ext cx="55" cy="809"/>
            </a:xfrm>
            <a:prstGeom prst="line">
              <a:avLst/>
            </a:prstGeom>
            <a:noFill/>
            <a:ln w="9525">
              <a:solidFill>
                <a:schemeClr val="tx1"/>
              </a:solidFill>
              <a:round/>
              <a:headEnd/>
              <a:tailEnd/>
            </a:ln>
            <a:effectLst/>
          </p:spPr>
          <p:txBody>
            <a:bodyPr wrap="none" anchor="ctr"/>
            <a:lstStyle/>
            <a:p>
              <a:endParaRPr lang="en-US"/>
            </a:p>
          </p:txBody>
        </p:sp>
        <p:sp>
          <p:nvSpPr>
            <p:cNvPr id="993329" name="Line 49"/>
            <p:cNvSpPr>
              <a:spLocks noChangeShapeType="1"/>
            </p:cNvSpPr>
            <p:nvPr/>
          </p:nvSpPr>
          <p:spPr bwMode="auto">
            <a:xfrm>
              <a:off x="3291" y="2964"/>
              <a:ext cx="118" cy="854"/>
            </a:xfrm>
            <a:prstGeom prst="line">
              <a:avLst/>
            </a:prstGeom>
            <a:noFill/>
            <a:ln w="9525">
              <a:solidFill>
                <a:schemeClr val="tx1"/>
              </a:solidFill>
              <a:round/>
              <a:headEnd/>
              <a:tailEnd/>
            </a:ln>
            <a:effectLst/>
          </p:spPr>
          <p:txBody>
            <a:bodyPr wrap="none" anchor="ctr"/>
            <a:lstStyle/>
            <a:p>
              <a:endParaRPr lang="en-US"/>
            </a:p>
          </p:txBody>
        </p:sp>
        <p:sp>
          <p:nvSpPr>
            <p:cNvPr id="993330" name="Rectangle 50"/>
            <p:cNvSpPr>
              <a:spLocks noChangeArrowheads="1"/>
            </p:cNvSpPr>
            <p:nvPr/>
          </p:nvSpPr>
          <p:spPr bwMode="auto">
            <a:xfrm>
              <a:off x="3260" y="3856"/>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($1,800 -</a:t>
              </a:r>
            </a:p>
            <a:p>
              <a:pPr eaLnBrk="0" hangingPunct="0"/>
              <a:r>
                <a:rPr lang="en-US" sz="1000">
                  <a:latin typeface="Times New Roman" pitchFamily="18" charset="0"/>
                </a:rPr>
                <a:t> $2,000)</a:t>
              </a:r>
            </a:p>
          </p:txBody>
        </p:sp>
      </p:grpSp>
      <p:grpSp>
        <p:nvGrpSpPr>
          <p:cNvPr id="993331" name="Group 51"/>
          <p:cNvGrpSpPr>
            <a:grpSpLocks/>
          </p:cNvGrpSpPr>
          <p:nvPr/>
        </p:nvGrpSpPr>
        <p:grpSpPr bwMode="auto">
          <a:xfrm>
            <a:off x="441325" y="2800350"/>
            <a:ext cx="4546600" cy="249238"/>
            <a:chOff x="278" y="1764"/>
            <a:chExt cx="2864" cy="157"/>
          </a:xfrm>
        </p:grpSpPr>
        <p:sp>
          <p:nvSpPr>
            <p:cNvPr id="993332" name="Text Box 52"/>
            <p:cNvSpPr txBox="1">
              <a:spLocks noChangeArrowheads="1"/>
            </p:cNvSpPr>
            <p:nvPr/>
          </p:nvSpPr>
          <p:spPr bwMode="auto">
            <a:xfrm>
              <a:off x="487" y="1767"/>
              <a:ext cx="2655"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                        msd=1,000	Low=-$1,000	High=$2,000</a:t>
              </a:r>
              <a:endParaRPr lang="en-US">
                <a:latin typeface="Times New Roman" pitchFamily="18" charset="0"/>
              </a:endParaRPr>
            </a:p>
          </p:txBody>
        </p:sp>
        <p:sp>
          <p:nvSpPr>
            <p:cNvPr id="993333" name="Rectangle 53"/>
            <p:cNvSpPr>
              <a:spLocks noChangeArrowheads="1"/>
            </p:cNvSpPr>
            <p:nvPr/>
          </p:nvSpPr>
          <p:spPr bwMode="auto">
            <a:xfrm>
              <a:off x="278" y="1764"/>
              <a:ext cx="340"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Step 2:</a:t>
              </a:r>
            </a:p>
          </p:txBody>
        </p:sp>
      </p:grpSp>
      <p:sp>
        <p:nvSpPr>
          <p:cNvPr id="993334" name="Rectangle 54"/>
          <p:cNvSpPr>
            <a:spLocks noChangeArrowheads="1"/>
          </p:cNvSpPr>
          <p:nvPr/>
        </p:nvSpPr>
        <p:spPr bwMode="auto">
          <a:xfrm>
            <a:off x="469900" y="4013200"/>
            <a:ext cx="539750" cy="244475"/>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Step 4:</a:t>
            </a:r>
          </a:p>
        </p:txBody>
      </p:sp>
      <p:grpSp>
        <p:nvGrpSpPr>
          <p:cNvPr id="993335" name="Group 55"/>
          <p:cNvGrpSpPr>
            <a:grpSpLocks/>
          </p:cNvGrpSpPr>
          <p:nvPr/>
        </p:nvGrpSpPr>
        <p:grpSpPr bwMode="auto">
          <a:xfrm>
            <a:off x="441325" y="1376363"/>
            <a:ext cx="7970838" cy="1471612"/>
            <a:chOff x="278" y="867"/>
            <a:chExt cx="5021" cy="927"/>
          </a:xfrm>
        </p:grpSpPr>
        <p:sp>
          <p:nvSpPr>
            <p:cNvPr id="993336" name="Text Box 56"/>
            <p:cNvSpPr txBox="1">
              <a:spLocks noChangeArrowheads="1"/>
            </p:cNvSpPr>
            <p:nvPr/>
          </p:nvSpPr>
          <p:spPr bwMode="auto">
            <a:xfrm>
              <a:off x="278" y="1494"/>
              <a:ext cx="358"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Step 1:</a:t>
              </a:r>
            </a:p>
          </p:txBody>
        </p:sp>
        <p:grpSp>
          <p:nvGrpSpPr>
            <p:cNvPr id="993337" name="Group 57"/>
            <p:cNvGrpSpPr>
              <a:grpSpLocks/>
            </p:cNvGrpSpPr>
            <p:nvPr/>
          </p:nvGrpSpPr>
          <p:grpSpPr bwMode="auto">
            <a:xfrm>
              <a:off x="509" y="867"/>
              <a:ext cx="4790" cy="927"/>
              <a:chOff x="509" y="867"/>
              <a:chExt cx="4790" cy="927"/>
            </a:xfrm>
          </p:grpSpPr>
          <p:sp>
            <p:nvSpPr>
              <p:cNvPr id="993338" name="Freeform 58"/>
              <p:cNvSpPr>
                <a:spLocks/>
              </p:cNvSpPr>
              <p:nvPr/>
            </p:nvSpPr>
            <p:spPr bwMode="auto">
              <a:xfrm>
                <a:off x="1182" y="955"/>
                <a:ext cx="2818" cy="463"/>
              </a:xfrm>
              <a:custGeom>
                <a:avLst/>
                <a:gdLst/>
                <a:ahLst/>
                <a:cxnLst>
                  <a:cxn ang="0">
                    <a:pos x="0" y="463"/>
                  </a:cxn>
                  <a:cxn ang="0">
                    <a:pos x="127" y="427"/>
                  </a:cxn>
                  <a:cxn ang="0">
                    <a:pos x="209" y="372"/>
                  </a:cxn>
                  <a:cxn ang="0">
                    <a:pos x="281" y="336"/>
                  </a:cxn>
                  <a:cxn ang="0">
                    <a:pos x="309" y="309"/>
                  </a:cxn>
                  <a:cxn ang="0">
                    <a:pos x="381" y="272"/>
                  </a:cxn>
                  <a:cxn ang="0">
                    <a:pos x="436" y="236"/>
                  </a:cxn>
                  <a:cxn ang="0">
                    <a:pos x="509" y="200"/>
                  </a:cxn>
                  <a:cxn ang="0">
                    <a:pos x="672" y="136"/>
                  </a:cxn>
                  <a:cxn ang="0">
                    <a:pos x="781" y="72"/>
                  </a:cxn>
                  <a:cxn ang="0">
                    <a:pos x="909" y="0"/>
                  </a:cxn>
                  <a:cxn ang="0">
                    <a:pos x="1145" y="36"/>
                  </a:cxn>
                  <a:cxn ang="0">
                    <a:pos x="1518" y="0"/>
                  </a:cxn>
                  <a:cxn ang="0">
                    <a:pos x="1781" y="9"/>
                  </a:cxn>
                  <a:cxn ang="0">
                    <a:pos x="1945" y="45"/>
                  </a:cxn>
                  <a:cxn ang="0">
                    <a:pos x="2099" y="191"/>
                  </a:cxn>
                  <a:cxn ang="0">
                    <a:pos x="2299" y="281"/>
                  </a:cxn>
                  <a:cxn ang="0">
                    <a:pos x="2409" y="318"/>
                  </a:cxn>
                  <a:cxn ang="0">
                    <a:pos x="2509" y="372"/>
                  </a:cxn>
                  <a:cxn ang="0">
                    <a:pos x="2636" y="418"/>
                  </a:cxn>
                  <a:cxn ang="0">
                    <a:pos x="2754" y="454"/>
                  </a:cxn>
                  <a:cxn ang="0">
                    <a:pos x="2818" y="463"/>
                  </a:cxn>
                </a:cxnLst>
                <a:rect l="0" t="0" r="r" b="b"/>
                <a:pathLst>
                  <a:path w="2818" h="463">
                    <a:moveTo>
                      <a:pt x="0" y="463"/>
                    </a:moveTo>
                    <a:cubicBezTo>
                      <a:pt x="42" y="456"/>
                      <a:pt x="89" y="448"/>
                      <a:pt x="127" y="427"/>
                    </a:cubicBezTo>
                    <a:cubicBezTo>
                      <a:pt x="156" y="411"/>
                      <a:pt x="178" y="382"/>
                      <a:pt x="209" y="372"/>
                    </a:cubicBezTo>
                    <a:cubicBezTo>
                      <a:pt x="243" y="361"/>
                      <a:pt x="246" y="362"/>
                      <a:pt x="281" y="336"/>
                    </a:cubicBezTo>
                    <a:cubicBezTo>
                      <a:pt x="291" y="328"/>
                      <a:pt x="298" y="316"/>
                      <a:pt x="309" y="309"/>
                    </a:cubicBezTo>
                    <a:cubicBezTo>
                      <a:pt x="332" y="294"/>
                      <a:pt x="358" y="287"/>
                      <a:pt x="381" y="272"/>
                    </a:cubicBezTo>
                    <a:cubicBezTo>
                      <a:pt x="399" y="260"/>
                      <a:pt x="418" y="248"/>
                      <a:pt x="436" y="236"/>
                    </a:cubicBezTo>
                    <a:cubicBezTo>
                      <a:pt x="459" y="221"/>
                      <a:pt x="509" y="200"/>
                      <a:pt x="509" y="200"/>
                    </a:cubicBezTo>
                    <a:cubicBezTo>
                      <a:pt x="551" y="156"/>
                      <a:pt x="618" y="159"/>
                      <a:pt x="672" y="136"/>
                    </a:cubicBezTo>
                    <a:cubicBezTo>
                      <a:pt x="713" y="119"/>
                      <a:pt x="740" y="86"/>
                      <a:pt x="781" y="72"/>
                    </a:cubicBezTo>
                    <a:cubicBezTo>
                      <a:pt x="817" y="38"/>
                      <a:pt x="861" y="12"/>
                      <a:pt x="909" y="0"/>
                    </a:cubicBezTo>
                    <a:cubicBezTo>
                      <a:pt x="988" y="13"/>
                      <a:pt x="1065" y="27"/>
                      <a:pt x="1145" y="36"/>
                    </a:cubicBezTo>
                    <a:cubicBezTo>
                      <a:pt x="1284" y="31"/>
                      <a:pt x="1390" y="31"/>
                      <a:pt x="1518" y="0"/>
                    </a:cubicBezTo>
                    <a:cubicBezTo>
                      <a:pt x="1606" y="3"/>
                      <a:pt x="1693" y="4"/>
                      <a:pt x="1781" y="9"/>
                    </a:cubicBezTo>
                    <a:cubicBezTo>
                      <a:pt x="1834" y="12"/>
                      <a:pt x="1892" y="36"/>
                      <a:pt x="1945" y="45"/>
                    </a:cubicBezTo>
                    <a:cubicBezTo>
                      <a:pt x="2013" y="68"/>
                      <a:pt x="2040" y="152"/>
                      <a:pt x="2099" y="191"/>
                    </a:cubicBezTo>
                    <a:cubicBezTo>
                      <a:pt x="2167" y="236"/>
                      <a:pt x="2217" y="267"/>
                      <a:pt x="2299" y="281"/>
                    </a:cubicBezTo>
                    <a:cubicBezTo>
                      <a:pt x="2336" y="294"/>
                      <a:pt x="2372" y="306"/>
                      <a:pt x="2409" y="318"/>
                    </a:cubicBezTo>
                    <a:cubicBezTo>
                      <a:pt x="2441" y="328"/>
                      <a:pt x="2478" y="357"/>
                      <a:pt x="2509" y="372"/>
                    </a:cubicBezTo>
                    <a:cubicBezTo>
                      <a:pt x="2548" y="391"/>
                      <a:pt x="2594" y="406"/>
                      <a:pt x="2636" y="418"/>
                    </a:cubicBezTo>
                    <a:cubicBezTo>
                      <a:pt x="2675" y="430"/>
                      <a:pt x="2714" y="447"/>
                      <a:pt x="2754" y="454"/>
                    </a:cubicBezTo>
                    <a:cubicBezTo>
                      <a:pt x="2775" y="458"/>
                      <a:pt x="2818" y="463"/>
                      <a:pt x="2818" y="463"/>
                    </a:cubicBezTo>
                  </a:path>
                </a:pathLst>
              </a:custGeom>
              <a:noFill/>
              <a:ln w="9525">
                <a:solidFill>
                  <a:schemeClr val="tx1"/>
                </a:solidFill>
                <a:round/>
                <a:headEnd/>
                <a:tailEnd/>
              </a:ln>
              <a:effectLst/>
            </p:spPr>
            <p:txBody>
              <a:bodyPr wrap="none" anchor="ctr"/>
              <a:lstStyle/>
              <a:p>
                <a:endParaRPr lang="en-US"/>
              </a:p>
            </p:txBody>
          </p:sp>
          <p:sp>
            <p:nvSpPr>
              <p:cNvPr id="993339" name="Line 59"/>
              <p:cNvSpPr>
                <a:spLocks noChangeShapeType="1"/>
              </p:cNvSpPr>
              <p:nvPr/>
            </p:nvSpPr>
            <p:spPr bwMode="auto">
              <a:xfrm>
                <a:off x="509" y="1427"/>
                <a:ext cx="479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93340" name="Line 60"/>
              <p:cNvSpPr>
                <a:spLocks noChangeShapeType="1"/>
              </p:cNvSpPr>
              <p:nvPr/>
            </p:nvSpPr>
            <p:spPr bwMode="auto">
              <a:xfrm flipV="1">
                <a:off x="1900" y="936"/>
                <a:ext cx="0" cy="518"/>
              </a:xfrm>
              <a:prstGeom prst="line">
                <a:avLst/>
              </a:prstGeom>
              <a:noFill/>
              <a:ln w="9525">
                <a:solidFill>
                  <a:schemeClr val="tx1"/>
                </a:solidFill>
                <a:round/>
                <a:headEnd/>
                <a:tailEnd type="triangle" w="med" len="med"/>
              </a:ln>
              <a:effectLst/>
            </p:spPr>
            <p:txBody>
              <a:bodyPr wrap="none" anchor="ctr"/>
              <a:lstStyle/>
              <a:p>
                <a:endParaRPr lang="en-US"/>
              </a:p>
            </p:txBody>
          </p:sp>
          <p:sp>
            <p:nvSpPr>
              <p:cNvPr id="993341" name="Text Box 61"/>
              <p:cNvSpPr txBox="1">
                <a:spLocks noChangeArrowheads="1"/>
              </p:cNvSpPr>
              <p:nvPr/>
            </p:nvSpPr>
            <p:spPr bwMode="auto">
              <a:xfrm>
                <a:off x="787" y="1488"/>
                <a:ext cx="4228"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         -$351	-$159		profit	             $1,838	         $4,700	</a:t>
                </a:r>
                <a:endParaRPr lang="en-US">
                  <a:latin typeface="Times New Roman" pitchFamily="18" charset="0"/>
                </a:endParaRPr>
              </a:p>
            </p:txBody>
          </p:sp>
          <p:sp>
            <p:nvSpPr>
              <p:cNvPr id="993342" name="Text Box 62"/>
              <p:cNvSpPr txBox="1">
                <a:spLocks noChangeArrowheads="1"/>
              </p:cNvSpPr>
              <p:nvPr/>
            </p:nvSpPr>
            <p:spPr bwMode="auto">
              <a:xfrm>
                <a:off x="833" y="1640"/>
                <a:ext cx="4093"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       Min             Low (i.e, 5%-tile)		                           High(i.e, 95%-0 tile)        Max</a:t>
                </a:r>
                <a:endParaRPr lang="en-US">
                  <a:latin typeface="Times New Roman" pitchFamily="18" charset="0"/>
                </a:endParaRPr>
              </a:p>
            </p:txBody>
          </p:sp>
          <p:sp>
            <p:nvSpPr>
              <p:cNvPr id="993343" name="Text Box 63"/>
              <p:cNvSpPr txBox="1">
                <a:spLocks noChangeArrowheads="1"/>
              </p:cNvSpPr>
              <p:nvPr/>
            </p:nvSpPr>
            <p:spPr bwMode="auto">
              <a:xfrm>
                <a:off x="1624" y="867"/>
                <a:ext cx="294"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count</a:t>
                </a:r>
              </a:p>
            </p:txBody>
          </p:sp>
          <p:sp>
            <p:nvSpPr>
              <p:cNvPr id="993344" name="Line 64"/>
              <p:cNvSpPr>
                <a:spLocks noChangeShapeType="1"/>
              </p:cNvSpPr>
              <p:nvPr/>
            </p:nvSpPr>
            <p:spPr bwMode="auto">
              <a:xfrm>
                <a:off x="1509" y="1082"/>
                <a:ext cx="0" cy="337"/>
              </a:xfrm>
              <a:prstGeom prst="line">
                <a:avLst/>
              </a:prstGeom>
              <a:noFill/>
              <a:ln w="9525">
                <a:solidFill>
                  <a:schemeClr val="tx1"/>
                </a:solidFill>
                <a:prstDash val="dash"/>
                <a:round/>
                <a:headEnd/>
                <a:tailEnd/>
              </a:ln>
              <a:effectLst/>
            </p:spPr>
            <p:txBody>
              <a:bodyPr wrap="none" anchor="ctr"/>
              <a:lstStyle/>
              <a:p>
                <a:endParaRPr lang="en-US"/>
              </a:p>
            </p:txBody>
          </p:sp>
          <p:sp>
            <p:nvSpPr>
              <p:cNvPr id="993345" name="Line 65"/>
              <p:cNvSpPr>
                <a:spLocks noChangeShapeType="1"/>
              </p:cNvSpPr>
              <p:nvPr/>
            </p:nvSpPr>
            <p:spPr bwMode="auto">
              <a:xfrm>
                <a:off x="3523" y="1069"/>
                <a:ext cx="0" cy="337"/>
              </a:xfrm>
              <a:prstGeom prst="line">
                <a:avLst/>
              </a:prstGeom>
              <a:noFill/>
              <a:ln w="9525">
                <a:solidFill>
                  <a:schemeClr val="tx1"/>
                </a:solidFill>
                <a:prstDash val="dash"/>
                <a:round/>
                <a:headEnd/>
                <a:tailEnd/>
              </a:ln>
              <a:effectLst/>
            </p:spPr>
            <p:txBody>
              <a:bodyPr wrap="none" anchor="ctr"/>
              <a:lstStyle/>
              <a:p>
                <a:endParaRPr lang="en-US"/>
              </a:p>
            </p:txBody>
          </p:sp>
        </p:grpSp>
      </p:grpSp>
      <p:grpSp>
        <p:nvGrpSpPr>
          <p:cNvPr id="993346" name="Group 66"/>
          <p:cNvGrpSpPr>
            <a:grpSpLocks/>
          </p:cNvGrpSpPr>
          <p:nvPr/>
        </p:nvGrpSpPr>
        <p:grpSpPr bwMode="auto">
          <a:xfrm>
            <a:off x="455613" y="3079750"/>
            <a:ext cx="5289550" cy="620713"/>
            <a:chOff x="287" y="1940"/>
            <a:chExt cx="3332" cy="391"/>
          </a:xfrm>
        </p:grpSpPr>
        <p:sp>
          <p:nvSpPr>
            <p:cNvPr id="993347" name="Rectangle 67"/>
            <p:cNvSpPr>
              <a:spLocks noChangeArrowheads="1"/>
            </p:cNvSpPr>
            <p:nvPr/>
          </p:nvSpPr>
          <p:spPr bwMode="auto">
            <a:xfrm>
              <a:off x="2142" y="1940"/>
              <a:ext cx="724"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(-$1,000  - $2,000)</a:t>
              </a:r>
            </a:p>
          </p:txBody>
        </p:sp>
        <p:sp>
          <p:nvSpPr>
            <p:cNvPr id="993348" name="Line 68"/>
            <p:cNvSpPr>
              <a:spLocks noChangeShapeType="1"/>
            </p:cNvSpPr>
            <p:nvPr/>
          </p:nvSpPr>
          <p:spPr bwMode="auto">
            <a:xfrm flipH="1">
              <a:off x="1973" y="2064"/>
              <a:ext cx="545" cy="127"/>
            </a:xfrm>
            <a:prstGeom prst="line">
              <a:avLst/>
            </a:prstGeom>
            <a:noFill/>
            <a:ln w="9525">
              <a:solidFill>
                <a:schemeClr val="tx1"/>
              </a:solidFill>
              <a:round/>
              <a:headEnd/>
              <a:tailEnd/>
            </a:ln>
            <a:effectLst/>
          </p:spPr>
          <p:txBody>
            <a:bodyPr wrap="none" anchor="ctr"/>
            <a:lstStyle/>
            <a:p>
              <a:endParaRPr lang="en-US"/>
            </a:p>
          </p:txBody>
        </p:sp>
        <p:sp>
          <p:nvSpPr>
            <p:cNvPr id="993349" name="Line 69"/>
            <p:cNvSpPr>
              <a:spLocks noChangeShapeType="1"/>
            </p:cNvSpPr>
            <p:nvPr/>
          </p:nvSpPr>
          <p:spPr bwMode="auto">
            <a:xfrm>
              <a:off x="2545" y="2064"/>
              <a:ext cx="609" cy="118"/>
            </a:xfrm>
            <a:prstGeom prst="line">
              <a:avLst/>
            </a:prstGeom>
            <a:noFill/>
            <a:ln w="9525">
              <a:solidFill>
                <a:schemeClr val="tx1"/>
              </a:solidFill>
              <a:round/>
              <a:headEnd/>
              <a:tailEnd/>
            </a:ln>
            <a:effectLst/>
          </p:spPr>
          <p:txBody>
            <a:bodyPr wrap="none" anchor="ctr"/>
            <a:lstStyle/>
            <a:p>
              <a:endParaRPr lang="en-US"/>
            </a:p>
          </p:txBody>
        </p:sp>
        <p:sp>
          <p:nvSpPr>
            <p:cNvPr id="993350" name="Line 70"/>
            <p:cNvSpPr>
              <a:spLocks noChangeShapeType="1"/>
            </p:cNvSpPr>
            <p:nvPr/>
          </p:nvSpPr>
          <p:spPr bwMode="auto">
            <a:xfrm>
              <a:off x="2536" y="2064"/>
              <a:ext cx="0" cy="118"/>
            </a:xfrm>
            <a:prstGeom prst="line">
              <a:avLst/>
            </a:prstGeom>
            <a:noFill/>
            <a:ln w="9525">
              <a:solidFill>
                <a:schemeClr val="tx1"/>
              </a:solidFill>
              <a:round/>
              <a:headEnd/>
              <a:tailEnd/>
            </a:ln>
            <a:effectLst/>
          </p:spPr>
          <p:txBody>
            <a:bodyPr wrap="none" anchor="ctr"/>
            <a:lstStyle/>
            <a:p>
              <a:endParaRPr lang="en-US"/>
            </a:p>
          </p:txBody>
        </p:sp>
        <p:sp>
          <p:nvSpPr>
            <p:cNvPr id="993351" name="Text Box 71"/>
            <p:cNvSpPr txBox="1">
              <a:spLocks noChangeArrowheads="1"/>
            </p:cNvSpPr>
            <p:nvPr/>
          </p:nvSpPr>
          <p:spPr bwMode="auto">
            <a:xfrm>
              <a:off x="1633" y="2167"/>
              <a:ext cx="557"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(-$1,000 - 0)</a:t>
              </a:r>
              <a:endParaRPr lang="en-US">
                <a:latin typeface="Times New Roman" pitchFamily="18" charset="0"/>
              </a:endParaRPr>
            </a:p>
          </p:txBody>
        </p:sp>
        <p:sp>
          <p:nvSpPr>
            <p:cNvPr id="993352" name="Text Box 72"/>
            <p:cNvSpPr txBox="1">
              <a:spLocks noChangeArrowheads="1"/>
            </p:cNvSpPr>
            <p:nvPr/>
          </p:nvSpPr>
          <p:spPr bwMode="auto">
            <a:xfrm>
              <a:off x="2322" y="2177"/>
              <a:ext cx="502"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(0 -$ 1,000)</a:t>
              </a:r>
              <a:endParaRPr lang="en-US">
                <a:latin typeface="Times New Roman" pitchFamily="18" charset="0"/>
              </a:endParaRPr>
            </a:p>
          </p:txBody>
        </p:sp>
        <p:sp>
          <p:nvSpPr>
            <p:cNvPr id="993353" name="Rectangle 73"/>
            <p:cNvSpPr>
              <a:spLocks noChangeArrowheads="1"/>
            </p:cNvSpPr>
            <p:nvPr/>
          </p:nvSpPr>
          <p:spPr bwMode="auto">
            <a:xfrm>
              <a:off x="287" y="1991"/>
              <a:ext cx="340"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Step 3:</a:t>
              </a:r>
            </a:p>
          </p:txBody>
        </p:sp>
        <p:sp>
          <p:nvSpPr>
            <p:cNvPr id="993354" name="Text Box 74"/>
            <p:cNvSpPr txBox="1">
              <a:spLocks noChangeArrowheads="1"/>
            </p:cNvSpPr>
            <p:nvPr/>
          </p:nvSpPr>
          <p:spPr bwMode="auto">
            <a:xfrm>
              <a:off x="2942" y="2176"/>
              <a:ext cx="677"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($1,000 - $2,000)</a:t>
              </a:r>
            </a:p>
          </p:txBody>
        </p:sp>
      </p:grpSp>
    </p:spTree>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2267FF-A95C-4676-B345-07862551578C}"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3AB4008C-C6E5-4F37-A617-0779C5AB1604}" type="slidenum">
              <a:rPr lang="en-US"/>
              <a:pPr/>
              <a:t>71</a:t>
            </a:fld>
            <a:endParaRPr lang="en-US"/>
          </a:p>
        </p:txBody>
      </p:sp>
      <p:sp>
        <p:nvSpPr>
          <p:cNvPr id="994306" name="Rectangle 2"/>
          <p:cNvSpPr>
            <a:spLocks noGrp="1" noChangeArrowheads="1"/>
          </p:cNvSpPr>
          <p:nvPr>
            <p:ph type="title"/>
          </p:nvPr>
        </p:nvSpPr>
        <p:spPr>
          <a:xfrm>
            <a:off x="-152400" y="228600"/>
            <a:ext cx="9448800" cy="685800"/>
          </a:xfrm>
        </p:spPr>
        <p:txBody>
          <a:bodyPr/>
          <a:lstStyle/>
          <a:p>
            <a:r>
              <a:rPr lang="en-US" sz="3200"/>
              <a:t>Concept Hierarchy Generation for Categorical Data</a:t>
            </a:r>
          </a:p>
        </p:txBody>
      </p:sp>
      <p:sp>
        <p:nvSpPr>
          <p:cNvPr id="994307" name="Rectangle 3"/>
          <p:cNvSpPr>
            <a:spLocks noGrp="1" noChangeArrowheads="1"/>
          </p:cNvSpPr>
          <p:nvPr>
            <p:ph type="body" idx="1"/>
          </p:nvPr>
        </p:nvSpPr>
        <p:spPr>
          <a:xfrm>
            <a:off x="304800" y="1371600"/>
            <a:ext cx="8458200" cy="5105400"/>
          </a:xfrm>
        </p:spPr>
        <p:txBody>
          <a:bodyPr/>
          <a:lstStyle/>
          <a:p>
            <a:pPr>
              <a:lnSpc>
                <a:spcPct val="110000"/>
              </a:lnSpc>
            </a:pPr>
            <a:r>
              <a:rPr lang="en-US" sz="2400"/>
              <a:t>Specification of a partial/total ordering of attributes explicitly at the schema level by users or experts</a:t>
            </a:r>
          </a:p>
          <a:p>
            <a:pPr lvl="1">
              <a:lnSpc>
                <a:spcPct val="110000"/>
              </a:lnSpc>
            </a:pPr>
            <a:r>
              <a:rPr lang="en-US" sz="2400"/>
              <a:t>street &lt; city &lt; state &lt; country</a:t>
            </a:r>
          </a:p>
          <a:p>
            <a:pPr>
              <a:lnSpc>
                <a:spcPct val="110000"/>
              </a:lnSpc>
            </a:pPr>
            <a:r>
              <a:rPr lang="en-US" sz="2400"/>
              <a:t>Specification of a hierarchy for a set of values by explicit data grouping</a:t>
            </a:r>
          </a:p>
          <a:p>
            <a:pPr lvl="1">
              <a:lnSpc>
                <a:spcPct val="110000"/>
              </a:lnSpc>
            </a:pPr>
            <a:r>
              <a:rPr lang="en-US" sz="2400"/>
              <a:t>{Urbana, Champaign, Chicago} &lt; Illinois</a:t>
            </a:r>
          </a:p>
          <a:p>
            <a:pPr>
              <a:lnSpc>
                <a:spcPct val="110000"/>
              </a:lnSpc>
            </a:pPr>
            <a:r>
              <a:rPr lang="en-US" sz="2400"/>
              <a:t>Specification of only a partial set of attributes</a:t>
            </a:r>
          </a:p>
          <a:p>
            <a:pPr lvl="1">
              <a:lnSpc>
                <a:spcPct val="110000"/>
              </a:lnSpc>
            </a:pPr>
            <a:r>
              <a:rPr lang="en-US" sz="2400"/>
              <a:t>E.g., only street &lt; city, not others</a:t>
            </a:r>
          </a:p>
          <a:p>
            <a:pPr>
              <a:lnSpc>
                <a:spcPct val="110000"/>
              </a:lnSpc>
            </a:pPr>
            <a:r>
              <a:rPr lang="en-US" sz="2400"/>
              <a:t>Automatic generation of hierarchies (or attribute levels) by the analysis of the number of distinct values</a:t>
            </a:r>
          </a:p>
          <a:p>
            <a:pPr lvl="1">
              <a:lnSpc>
                <a:spcPct val="110000"/>
              </a:lnSpc>
            </a:pPr>
            <a:r>
              <a:rPr lang="en-US" sz="2400"/>
              <a:t>E.g., for a set of attributes: {street, city, state, country}</a:t>
            </a:r>
          </a:p>
        </p:txBody>
      </p:sp>
    </p:spTree>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3"/>
          <p:cNvSpPr>
            <a:spLocks noGrp="1"/>
          </p:cNvSpPr>
          <p:nvPr>
            <p:ph type="dt" sz="half" idx="10"/>
          </p:nvPr>
        </p:nvSpPr>
        <p:spPr/>
        <p:txBody>
          <a:bodyPr/>
          <a:lstStyle/>
          <a:p>
            <a:fld id="{1F6B82E7-0D96-4370-8CBD-6A42C7CF4BF7}" type="datetime4">
              <a:rPr lang="en-US"/>
              <a:pPr/>
              <a:t>January 11, 2018</a:t>
            </a:fld>
            <a:endParaRPr lang="en-US"/>
          </a:p>
        </p:txBody>
      </p:sp>
      <p:sp>
        <p:nvSpPr>
          <p:cNvPr id="17" name="Footer Placeholder 4"/>
          <p:cNvSpPr>
            <a:spLocks noGrp="1"/>
          </p:cNvSpPr>
          <p:nvPr>
            <p:ph type="ftr" sz="quarter" idx="11"/>
          </p:nvPr>
        </p:nvSpPr>
        <p:spPr/>
        <p:txBody>
          <a:bodyPr/>
          <a:lstStyle/>
          <a:p>
            <a:r>
              <a:rPr lang="en-US"/>
              <a:t>Data Mining: Concepts and Techniques</a:t>
            </a:r>
          </a:p>
        </p:txBody>
      </p:sp>
      <p:sp>
        <p:nvSpPr>
          <p:cNvPr id="18" name="Slide Number Placeholder 5"/>
          <p:cNvSpPr>
            <a:spLocks noGrp="1"/>
          </p:cNvSpPr>
          <p:nvPr>
            <p:ph type="sldNum" sz="quarter" idx="12"/>
          </p:nvPr>
        </p:nvSpPr>
        <p:spPr/>
        <p:txBody>
          <a:bodyPr/>
          <a:lstStyle/>
          <a:p>
            <a:fld id="{DEE7E77D-3F8A-49E7-8822-D25B12841881}" type="slidenum">
              <a:rPr lang="en-US"/>
              <a:pPr/>
              <a:t>72</a:t>
            </a:fld>
            <a:endParaRPr lang="en-US"/>
          </a:p>
        </p:txBody>
      </p:sp>
      <p:sp>
        <p:nvSpPr>
          <p:cNvPr id="995330" name="Rectangle 2"/>
          <p:cNvSpPr>
            <a:spLocks noGrp="1" noChangeArrowheads="1"/>
          </p:cNvSpPr>
          <p:nvPr>
            <p:ph type="title"/>
          </p:nvPr>
        </p:nvSpPr>
        <p:spPr>
          <a:xfrm>
            <a:off x="762000" y="304800"/>
            <a:ext cx="7793038" cy="685800"/>
          </a:xfrm>
        </p:spPr>
        <p:txBody>
          <a:bodyPr/>
          <a:lstStyle/>
          <a:p>
            <a:r>
              <a:rPr lang="en-US" sz="3200"/>
              <a:t>Automatic Concept Hierarchy Generation</a:t>
            </a:r>
          </a:p>
        </p:txBody>
      </p:sp>
      <p:sp>
        <p:nvSpPr>
          <p:cNvPr id="995331" name="Rectangle 3"/>
          <p:cNvSpPr>
            <a:spLocks noGrp="1" noChangeArrowheads="1"/>
          </p:cNvSpPr>
          <p:nvPr>
            <p:ph type="body" idx="1"/>
          </p:nvPr>
        </p:nvSpPr>
        <p:spPr>
          <a:xfrm>
            <a:off x="381000" y="1295400"/>
            <a:ext cx="8077200" cy="2286000"/>
          </a:xfrm>
        </p:spPr>
        <p:txBody>
          <a:bodyPr/>
          <a:lstStyle/>
          <a:p>
            <a:pPr>
              <a:lnSpc>
                <a:spcPct val="90000"/>
              </a:lnSpc>
            </a:pPr>
            <a:r>
              <a:rPr lang="en-US" sz="2400"/>
              <a:t>Some hierarchies can be automatically generated based on the analysis of the number of distinct values per attribute in the data set </a:t>
            </a:r>
          </a:p>
          <a:p>
            <a:pPr lvl="1">
              <a:lnSpc>
                <a:spcPct val="90000"/>
              </a:lnSpc>
            </a:pPr>
            <a:r>
              <a:rPr lang="en-US" sz="2400"/>
              <a:t>The attribute with the most distinct values is placed at the lowest level of the hierarchy</a:t>
            </a:r>
          </a:p>
          <a:p>
            <a:pPr lvl="1">
              <a:lnSpc>
                <a:spcPct val="90000"/>
              </a:lnSpc>
            </a:pPr>
            <a:r>
              <a:rPr lang="en-US" sz="2400"/>
              <a:t>Exceptions, e.g., weekday, month, quarter, year</a:t>
            </a:r>
          </a:p>
        </p:txBody>
      </p:sp>
      <p:grpSp>
        <p:nvGrpSpPr>
          <p:cNvPr id="995343" name="Group 15"/>
          <p:cNvGrpSpPr>
            <a:grpSpLocks/>
          </p:cNvGrpSpPr>
          <p:nvPr/>
        </p:nvGrpSpPr>
        <p:grpSpPr bwMode="auto">
          <a:xfrm>
            <a:off x="914400" y="3733800"/>
            <a:ext cx="7156450" cy="2724150"/>
            <a:chOff x="672" y="2438"/>
            <a:chExt cx="4508" cy="1716"/>
          </a:xfrm>
        </p:grpSpPr>
        <p:sp>
          <p:nvSpPr>
            <p:cNvPr id="995332" name="Oval 4"/>
            <p:cNvSpPr>
              <a:spLocks noChangeArrowheads="1"/>
            </p:cNvSpPr>
            <p:nvPr/>
          </p:nvSpPr>
          <p:spPr bwMode="auto">
            <a:xfrm>
              <a:off x="672" y="2496"/>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6E6EA"/>
                  </a:solidFill>
                  <a:latin typeface="Times New Roman" pitchFamily="18" charset="0"/>
                </a:rPr>
                <a:t>country</a:t>
              </a:r>
            </a:p>
          </p:txBody>
        </p:sp>
        <p:sp>
          <p:nvSpPr>
            <p:cNvPr id="995333" name="Oval 5"/>
            <p:cNvSpPr>
              <a:spLocks noChangeArrowheads="1"/>
            </p:cNvSpPr>
            <p:nvPr/>
          </p:nvSpPr>
          <p:spPr bwMode="auto">
            <a:xfrm>
              <a:off x="708" y="2952"/>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AE2F6"/>
                  </a:solidFill>
                  <a:latin typeface="Times New Roman" pitchFamily="18" charset="0"/>
                </a:rPr>
                <a:t>province_or_ state</a:t>
              </a:r>
            </a:p>
          </p:txBody>
        </p:sp>
        <p:sp>
          <p:nvSpPr>
            <p:cNvPr id="995334" name="Oval 6"/>
            <p:cNvSpPr>
              <a:spLocks noChangeArrowheads="1"/>
            </p:cNvSpPr>
            <p:nvPr/>
          </p:nvSpPr>
          <p:spPr bwMode="auto">
            <a:xfrm>
              <a:off x="756" y="3456"/>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AE2F6"/>
                  </a:solidFill>
                  <a:latin typeface="Times New Roman" pitchFamily="18" charset="0"/>
                </a:rPr>
                <a:t>city</a:t>
              </a:r>
            </a:p>
          </p:txBody>
        </p:sp>
        <p:sp>
          <p:nvSpPr>
            <p:cNvPr id="995335" name="Oval 7"/>
            <p:cNvSpPr>
              <a:spLocks noChangeArrowheads="1"/>
            </p:cNvSpPr>
            <p:nvPr/>
          </p:nvSpPr>
          <p:spPr bwMode="auto">
            <a:xfrm>
              <a:off x="744" y="3936"/>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AE2F6"/>
                  </a:solidFill>
                  <a:latin typeface="Times New Roman" pitchFamily="18" charset="0"/>
                </a:rPr>
                <a:t>street</a:t>
              </a:r>
            </a:p>
          </p:txBody>
        </p:sp>
        <p:sp>
          <p:nvSpPr>
            <p:cNvPr id="995336" name="Line 8"/>
            <p:cNvSpPr>
              <a:spLocks noChangeShapeType="1"/>
            </p:cNvSpPr>
            <p:nvPr/>
          </p:nvSpPr>
          <p:spPr bwMode="auto">
            <a:xfrm flipH="1">
              <a:off x="1836" y="2736"/>
              <a:ext cx="0" cy="240"/>
            </a:xfrm>
            <a:prstGeom prst="line">
              <a:avLst/>
            </a:prstGeom>
            <a:noFill/>
            <a:ln w="9525">
              <a:solidFill>
                <a:schemeClr val="tx2"/>
              </a:solidFill>
              <a:round/>
              <a:headEnd/>
              <a:tailEnd/>
            </a:ln>
            <a:effectLst/>
          </p:spPr>
          <p:txBody>
            <a:bodyPr/>
            <a:lstStyle/>
            <a:p>
              <a:endParaRPr lang="en-US"/>
            </a:p>
          </p:txBody>
        </p:sp>
        <p:sp>
          <p:nvSpPr>
            <p:cNvPr id="995337" name="Line 9"/>
            <p:cNvSpPr>
              <a:spLocks noChangeShapeType="1"/>
            </p:cNvSpPr>
            <p:nvPr/>
          </p:nvSpPr>
          <p:spPr bwMode="auto">
            <a:xfrm>
              <a:off x="1836" y="3096"/>
              <a:ext cx="0" cy="336"/>
            </a:xfrm>
            <a:prstGeom prst="line">
              <a:avLst/>
            </a:prstGeom>
            <a:noFill/>
            <a:ln w="9525">
              <a:solidFill>
                <a:schemeClr val="tx2"/>
              </a:solidFill>
              <a:round/>
              <a:headEnd/>
              <a:tailEnd/>
            </a:ln>
            <a:effectLst/>
          </p:spPr>
          <p:txBody>
            <a:bodyPr/>
            <a:lstStyle/>
            <a:p>
              <a:endParaRPr lang="en-US"/>
            </a:p>
          </p:txBody>
        </p:sp>
        <p:sp>
          <p:nvSpPr>
            <p:cNvPr id="995338" name="Line 10"/>
            <p:cNvSpPr>
              <a:spLocks noChangeShapeType="1"/>
            </p:cNvSpPr>
            <p:nvPr/>
          </p:nvSpPr>
          <p:spPr bwMode="auto">
            <a:xfrm>
              <a:off x="1836" y="3612"/>
              <a:ext cx="0" cy="348"/>
            </a:xfrm>
            <a:prstGeom prst="line">
              <a:avLst/>
            </a:prstGeom>
            <a:noFill/>
            <a:ln w="9525">
              <a:solidFill>
                <a:schemeClr val="tx2"/>
              </a:solidFill>
              <a:round/>
              <a:headEnd/>
              <a:tailEnd/>
            </a:ln>
            <a:effectLst/>
          </p:spPr>
          <p:txBody>
            <a:bodyPr/>
            <a:lstStyle/>
            <a:p>
              <a:endParaRPr lang="en-US"/>
            </a:p>
          </p:txBody>
        </p:sp>
        <p:sp>
          <p:nvSpPr>
            <p:cNvPr id="995339" name="Text Box 11"/>
            <p:cNvSpPr txBox="1">
              <a:spLocks noChangeArrowheads="1"/>
            </p:cNvSpPr>
            <p:nvPr/>
          </p:nvSpPr>
          <p:spPr bwMode="auto">
            <a:xfrm>
              <a:off x="3542" y="2438"/>
              <a:ext cx="1458" cy="288"/>
            </a:xfrm>
            <a:prstGeom prst="rect">
              <a:avLst/>
            </a:prstGeom>
            <a:noFill/>
            <a:ln w="9525">
              <a:noFill/>
              <a:miter lim="800000"/>
              <a:headEnd/>
              <a:tailEnd/>
            </a:ln>
            <a:effectLst/>
          </p:spPr>
          <p:txBody>
            <a:bodyPr wrap="none">
              <a:spAutoFit/>
            </a:bodyPr>
            <a:lstStyle/>
            <a:p>
              <a:pPr algn="ctr" eaLnBrk="0" hangingPunct="0"/>
              <a:r>
                <a:rPr lang="en-US">
                  <a:latin typeface="Times New Roman" pitchFamily="18" charset="0"/>
                </a:rPr>
                <a:t>15 distinct values</a:t>
              </a:r>
            </a:p>
          </p:txBody>
        </p:sp>
        <p:sp>
          <p:nvSpPr>
            <p:cNvPr id="995340" name="Text Box 12"/>
            <p:cNvSpPr txBox="1">
              <a:spLocks noChangeArrowheads="1"/>
            </p:cNvSpPr>
            <p:nvPr/>
          </p:nvSpPr>
          <p:spPr bwMode="auto">
            <a:xfrm>
              <a:off x="3552" y="2942"/>
              <a:ext cx="1570" cy="288"/>
            </a:xfrm>
            <a:prstGeom prst="rect">
              <a:avLst/>
            </a:prstGeom>
            <a:noFill/>
            <a:ln w="9525">
              <a:noFill/>
              <a:miter lim="800000"/>
              <a:headEnd/>
              <a:tailEnd/>
            </a:ln>
            <a:effectLst/>
          </p:spPr>
          <p:txBody>
            <a:bodyPr>
              <a:spAutoFit/>
            </a:bodyPr>
            <a:lstStyle/>
            <a:p>
              <a:pPr algn="ctr" eaLnBrk="0" hangingPunct="0"/>
              <a:r>
                <a:rPr lang="en-US">
                  <a:latin typeface="Times New Roman" pitchFamily="18" charset="0"/>
                </a:rPr>
                <a:t>365 distinct values</a:t>
              </a:r>
            </a:p>
          </p:txBody>
        </p:sp>
        <p:sp>
          <p:nvSpPr>
            <p:cNvPr id="995341" name="Text Box 13"/>
            <p:cNvSpPr txBox="1">
              <a:spLocks noChangeArrowheads="1"/>
            </p:cNvSpPr>
            <p:nvPr/>
          </p:nvSpPr>
          <p:spPr bwMode="auto">
            <a:xfrm>
              <a:off x="3470" y="3410"/>
              <a:ext cx="1650" cy="288"/>
            </a:xfrm>
            <a:prstGeom prst="rect">
              <a:avLst/>
            </a:prstGeom>
            <a:noFill/>
            <a:ln w="9525">
              <a:noFill/>
              <a:miter lim="800000"/>
              <a:headEnd/>
              <a:tailEnd/>
            </a:ln>
            <a:effectLst/>
          </p:spPr>
          <p:txBody>
            <a:bodyPr wrap="none">
              <a:spAutoFit/>
            </a:bodyPr>
            <a:lstStyle/>
            <a:p>
              <a:pPr algn="ctr" eaLnBrk="0" hangingPunct="0"/>
              <a:r>
                <a:rPr lang="en-US">
                  <a:latin typeface="Times New Roman" pitchFamily="18" charset="0"/>
                </a:rPr>
                <a:t>3567 distinct values</a:t>
              </a:r>
            </a:p>
          </p:txBody>
        </p:sp>
        <p:sp>
          <p:nvSpPr>
            <p:cNvPr id="995342" name="Text Box 14"/>
            <p:cNvSpPr txBox="1">
              <a:spLocks noChangeArrowheads="1"/>
            </p:cNvSpPr>
            <p:nvPr/>
          </p:nvSpPr>
          <p:spPr bwMode="auto">
            <a:xfrm>
              <a:off x="3290" y="3866"/>
              <a:ext cx="1890" cy="288"/>
            </a:xfrm>
            <a:prstGeom prst="rect">
              <a:avLst/>
            </a:prstGeom>
            <a:noFill/>
            <a:ln w="9525">
              <a:noFill/>
              <a:miter lim="800000"/>
              <a:headEnd/>
              <a:tailEnd/>
            </a:ln>
            <a:effectLst/>
          </p:spPr>
          <p:txBody>
            <a:bodyPr wrap="none">
              <a:spAutoFit/>
            </a:bodyPr>
            <a:lstStyle/>
            <a:p>
              <a:pPr algn="ctr" eaLnBrk="0" hangingPunct="0"/>
              <a:r>
                <a:rPr lang="en-US">
                  <a:latin typeface="Times New Roman" pitchFamily="18" charset="0"/>
                </a:rPr>
                <a:t>674,339 distinct values</a:t>
              </a:r>
            </a:p>
          </p:txBody>
        </p:sp>
      </p:grpSp>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FAD0E1-521D-4C38-9A72-EC1C332B4DF8}"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1AA231D1-6C61-48CA-B738-07FB515E2401}" type="slidenum">
              <a:rPr lang="en-US"/>
              <a:pPr/>
              <a:t>73</a:t>
            </a:fld>
            <a:endParaRPr lang="en-US"/>
          </a:p>
        </p:txBody>
      </p:sp>
      <p:sp>
        <p:nvSpPr>
          <p:cNvPr id="1007618" name="Rectangle 2050"/>
          <p:cNvSpPr>
            <a:spLocks noGrp="1" noChangeArrowheads="1"/>
          </p:cNvSpPr>
          <p:nvPr>
            <p:ph type="title"/>
          </p:nvPr>
        </p:nvSpPr>
        <p:spPr>
          <a:xfrm>
            <a:off x="609600" y="152400"/>
            <a:ext cx="7620000" cy="914400"/>
          </a:xfrm>
          <a:noFill/>
          <a:ln/>
        </p:spPr>
        <p:txBody>
          <a:bodyPr lIns="92075" tIns="46038" rIns="92075" bIns="46038" anchor="ctr"/>
          <a:lstStyle/>
          <a:p>
            <a:r>
              <a:rPr lang="en-US"/>
              <a:t>Chapter 2: Data Preprocessing</a:t>
            </a:r>
          </a:p>
        </p:txBody>
      </p:sp>
      <p:sp>
        <p:nvSpPr>
          <p:cNvPr id="1007619" name="Rectangle 2051"/>
          <p:cNvSpPr>
            <a:spLocks noGrp="1" noChangeArrowheads="1"/>
          </p:cNvSpPr>
          <p:nvPr>
            <p:ph type="body" idx="1"/>
          </p:nvPr>
        </p:nvSpPr>
        <p:spPr>
          <a:xfrm>
            <a:off x="762000" y="1676400"/>
            <a:ext cx="7924800" cy="4800600"/>
          </a:xfrm>
          <a:noFill/>
          <a:ln/>
        </p:spPr>
        <p:txBody>
          <a:bodyPr lIns="92075" tIns="46038" rIns="92075" bIns="46038"/>
          <a:lstStyle/>
          <a:p>
            <a:pPr>
              <a:lnSpc>
                <a:spcPct val="140000"/>
              </a:lnSpc>
            </a:pPr>
            <a:r>
              <a:rPr lang="en-US"/>
              <a:t>Why preprocess the data?</a:t>
            </a:r>
          </a:p>
          <a:p>
            <a:pPr>
              <a:lnSpc>
                <a:spcPct val="140000"/>
              </a:lnSpc>
            </a:pPr>
            <a:r>
              <a:rPr lang="en-US"/>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solidFill>
                  <a:schemeClr val="hlink"/>
                </a:solidFill>
              </a:rPr>
              <a:t>Summary</a:t>
            </a:r>
            <a:endParaRPr lang="en-US"/>
          </a:p>
        </p:txBody>
      </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151297-2B95-4BC2-A905-4D833CDB4AFA}"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67829E5A-6309-462C-9903-AA96E19EA9C3}" type="slidenum">
              <a:rPr lang="en-US"/>
              <a:pPr/>
              <a:t>74</a:t>
            </a:fld>
            <a:endParaRPr lang="en-US"/>
          </a:p>
        </p:txBody>
      </p:sp>
      <p:sp>
        <p:nvSpPr>
          <p:cNvPr id="997378" name="Rectangle 2"/>
          <p:cNvSpPr>
            <a:spLocks noGrp="1" noChangeArrowheads="1"/>
          </p:cNvSpPr>
          <p:nvPr>
            <p:ph type="title"/>
          </p:nvPr>
        </p:nvSpPr>
        <p:spPr>
          <a:xfrm>
            <a:off x="1752600" y="457200"/>
            <a:ext cx="4821238" cy="609600"/>
          </a:xfrm>
        </p:spPr>
        <p:txBody>
          <a:bodyPr/>
          <a:lstStyle/>
          <a:p>
            <a:r>
              <a:rPr lang="en-US"/>
              <a:t>Summary</a:t>
            </a:r>
          </a:p>
        </p:txBody>
      </p:sp>
      <p:sp>
        <p:nvSpPr>
          <p:cNvPr id="997379" name="Rectangle 3"/>
          <p:cNvSpPr>
            <a:spLocks noGrp="1" noChangeArrowheads="1"/>
          </p:cNvSpPr>
          <p:nvPr>
            <p:ph type="body" idx="1"/>
          </p:nvPr>
        </p:nvSpPr>
        <p:spPr>
          <a:xfrm>
            <a:off x="304800" y="1447800"/>
            <a:ext cx="8382000" cy="4953000"/>
          </a:xfrm>
        </p:spPr>
        <p:txBody>
          <a:bodyPr/>
          <a:lstStyle/>
          <a:p>
            <a:pPr>
              <a:lnSpc>
                <a:spcPct val="120000"/>
              </a:lnSpc>
            </a:pPr>
            <a:r>
              <a:rPr lang="en-US" sz="2400"/>
              <a:t>Data  preparation or preprocessing is a big issue for both data warehousing and data mining</a:t>
            </a:r>
          </a:p>
          <a:p>
            <a:pPr>
              <a:lnSpc>
                <a:spcPct val="120000"/>
              </a:lnSpc>
            </a:pPr>
            <a:r>
              <a:rPr lang="en-US" sz="2400"/>
              <a:t>Discriptive data summarization is need for quality data preprocessing</a:t>
            </a:r>
          </a:p>
          <a:p>
            <a:pPr>
              <a:lnSpc>
                <a:spcPct val="120000"/>
              </a:lnSpc>
            </a:pPr>
            <a:r>
              <a:rPr lang="en-US" sz="2400"/>
              <a:t>Data preparation includes</a:t>
            </a:r>
          </a:p>
          <a:p>
            <a:pPr lvl="1">
              <a:lnSpc>
                <a:spcPct val="120000"/>
              </a:lnSpc>
            </a:pPr>
            <a:r>
              <a:rPr lang="en-US" sz="2400"/>
              <a:t>Data cleaning and data integration</a:t>
            </a:r>
          </a:p>
          <a:p>
            <a:pPr lvl="1">
              <a:lnSpc>
                <a:spcPct val="120000"/>
              </a:lnSpc>
            </a:pPr>
            <a:r>
              <a:rPr lang="en-US" sz="2400"/>
              <a:t>Data reduction and feature selection</a:t>
            </a:r>
            <a:endParaRPr lang="en-US" sz="2400">
              <a:solidFill>
                <a:schemeClr val="hlink"/>
              </a:solidFill>
            </a:endParaRPr>
          </a:p>
          <a:p>
            <a:pPr lvl="1">
              <a:lnSpc>
                <a:spcPct val="120000"/>
              </a:lnSpc>
            </a:pPr>
            <a:r>
              <a:rPr lang="en-US" sz="2400"/>
              <a:t>Discretization</a:t>
            </a:r>
          </a:p>
          <a:p>
            <a:pPr>
              <a:lnSpc>
                <a:spcPct val="120000"/>
              </a:lnSpc>
            </a:pPr>
            <a:r>
              <a:rPr lang="en-US" sz="2400"/>
              <a:t>A lot a methods have been developed but data preprocessing still an active area of research</a:t>
            </a:r>
          </a:p>
        </p:txBody>
      </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AFCF89-79AC-4C62-B7B2-4AB5BF1772F5}"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37FF0D82-BEB5-4D8A-A510-42C905A73BB9}" type="slidenum">
              <a:rPr lang="en-US"/>
              <a:pPr/>
              <a:t>75</a:t>
            </a:fld>
            <a:endParaRPr lang="en-US"/>
          </a:p>
        </p:txBody>
      </p:sp>
      <p:sp>
        <p:nvSpPr>
          <p:cNvPr id="998402" name="Rectangle 2"/>
          <p:cNvSpPr>
            <a:spLocks noGrp="1" noChangeArrowheads="1"/>
          </p:cNvSpPr>
          <p:nvPr>
            <p:ph type="title"/>
          </p:nvPr>
        </p:nvSpPr>
        <p:spPr/>
        <p:txBody>
          <a:bodyPr/>
          <a:lstStyle/>
          <a:p>
            <a:r>
              <a:rPr lang="en-US"/>
              <a:t>References</a:t>
            </a:r>
          </a:p>
        </p:txBody>
      </p:sp>
      <p:sp>
        <p:nvSpPr>
          <p:cNvPr id="998403" name="Rectangle 3"/>
          <p:cNvSpPr>
            <a:spLocks noGrp="1" noChangeArrowheads="1"/>
          </p:cNvSpPr>
          <p:nvPr>
            <p:ph type="body" idx="1"/>
          </p:nvPr>
        </p:nvSpPr>
        <p:spPr>
          <a:xfrm>
            <a:off x="228600" y="1295400"/>
            <a:ext cx="8686800" cy="5334000"/>
          </a:xfrm>
        </p:spPr>
        <p:txBody>
          <a:bodyPr/>
          <a:lstStyle/>
          <a:p>
            <a:pPr marL="457200" indent="-457200">
              <a:lnSpc>
                <a:spcPct val="130000"/>
              </a:lnSpc>
            </a:pPr>
            <a:r>
              <a:rPr lang="en-US" sz="1400"/>
              <a:t>D. P. Ballou and G. K. Tayi. Enhancing data quality in data warehouse environments. Communications of ACM, 42:73-78, 1999</a:t>
            </a:r>
          </a:p>
          <a:p>
            <a:pPr marL="457200" indent="-457200">
              <a:lnSpc>
                <a:spcPct val="130000"/>
              </a:lnSpc>
            </a:pPr>
            <a:r>
              <a:rPr lang="en-US" sz="1400">
                <a:solidFill>
                  <a:schemeClr val="hlink"/>
                </a:solidFill>
              </a:rPr>
              <a:t>T. Dasu and T. Johnson.  Exploratory Data Mining and Data Cleaning. John Wiley &amp; Sons, 2003</a:t>
            </a:r>
          </a:p>
          <a:p>
            <a:pPr marL="457200" indent="-457200">
              <a:lnSpc>
                <a:spcPct val="130000"/>
              </a:lnSpc>
            </a:pPr>
            <a:r>
              <a:rPr lang="en-US" sz="1400">
                <a:solidFill>
                  <a:schemeClr val="hlink"/>
                </a:solidFill>
                <a:cs typeface="Times New Roman" pitchFamily="18" charset="0"/>
              </a:rPr>
              <a:t>T. Dasu, T. Johnson, S. Muthukrishnan, V. Shkapenyuk.  </a:t>
            </a:r>
            <a:r>
              <a:rPr lang="en-US" sz="1400" u="sng">
                <a:solidFill>
                  <a:srgbClr val="0000FF"/>
                </a:solidFill>
                <a:cs typeface="Times New Roman" pitchFamily="18" charset="0"/>
                <a:hlinkClick r:id="rId2"/>
              </a:rPr>
              <a:t>Mining Database Structure; Or, How to Build a Data Quality Browser</a:t>
            </a:r>
            <a:r>
              <a:rPr lang="en-US" sz="1400">
                <a:solidFill>
                  <a:schemeClr val="hlink"/>
                </a:solidFill>
                <a:cs typeface="Times New Roman" pitchFamily="18" charset="0"/>
              </a:rPr>
              <a:t>. SIGMOD’02.  </a:t>
            </a:r>
            <a:endParaRPr lang="en-US" sz="1400">
              <a:solidFill>
                <a:schemeClr val="hlink"/>
              </a:solidFill>
            </a:endParaRPr>
          </a:p>
          <a:p>
            <a:pPr marL="457200" indent="-457200">
              <a:lnSpc>
                <a:spcPct val="130000"/>
              </a:lnSpc>
            </a:pPr>
            <a:r>
              <a:rPr lang="en-US" sz="1400">
                <a:solidFill>
                  <a:schemeClr val="hlink"/>
                </a:solidFill>
              </a:rPr>
              <a:t>H.V. Jagadish et al., Special Issue on Data Reduction Techniques.  Bulletin of the Technical Committee on Data Engineering, 20(4), December 1997</a:t>
            </a:r>
          </a:p>
          <a:p>
            <a:pPr marL="457200" indent="-457200">
              <a:lnSpc>
                <a:spcPct val="130000"/>
              </a:lnSpc>
            </a:pPr>
            <a:r>
              <a:rPr lang="en-US" sz="1400"/>
              <a:t>D. Pyle. Data Preparation for Data Mining. Morgan Kaufmann, 1999</a:t>
            </a:r>
          </a:p>
          <a:p>
            <a:pPr marL="457200" indent="-457200">
              <a:lnSpc>
                <a:spcPct val="130000"/>
              </a:lnSpc>
            </a:pPr>
            <a:r>
              <a:rPr lang="en-US" sz="1400"/>
              <a:t>E. Rahm and H. H. Do. Data Cleaning: Problems and Current Approaches. </a:t>
            </a:r>
            <a:r>
              <a:rPr lang="en-US" sz="1400" i="1"/>
              <a:t>IEEE Bulletin of the Technical Committee on Data Engineering. Vol.23, No.4</a:t>
            </a:r>
          </a:p>
          <a:p>
            <a:pPr marL="457200" indent="-457200">
              <a:lnSpc>
                <a:spcPct val="130000"/>
              </a:lnSpc>
            </a:pPr>
            <a:r>
              <a:rPr lang="en-US" sz="1400">
                <a:solidFill>
                  <a:schemeClr val="hlink"/>
                </a:solidFill>
              </a:rPr>
              <a:t>V. Raman and J. Hellerstein. Potters Wheel: An Interactive Framework for Data Cleaning and Transformation, VLDB’2001</a:t>
            </a:r>
            <a:endParaRPr lang="en-US" sz="1400" i="1">
              <a:solidFill>
                <a:schemeClr val="hlink"/>
              </a:solidFill>
            </a:endParaRPr>
          </a:p>
          <a:p>
            <a:pPr marL="457200" indent="-457200">
              <a:lnSpc>
                <a:spcPct val="130000"/>
              </a:lnSpc>
            </a:pPr>
            <a:r>
              <a:rPr lang="en-US" sz="1400"/>
              <a:t>T. Redman. Data Quality: Management and Technology. Bantam Books, 1992</a:t>
            </a:r>
          </a:p>
          <a:p>
            <a:pPr marL="457200" indent="-457200">
              <a:lnSpc>
                <a:spcPct val="130000"/>
              </a:lnSpc>
            </a:pPr>
            <a:r>
              <a:rPr lang="en-US" sz="1400"/>
              <a:t>Y. Wand and R. Wang. Anchoring data quality dimensions ontological foundations. Communications of ACM, 39:86-95, 1996</a:t>
            </a:r>
          </a:p>
          <a:p>
            <a:pPr marL="457200" indent="-457200">
              <a:lnSpc>
                <a:spcPct val="130000"/>
              </a:lnSpc>
            </a:pPr>
            <a:r>
              <a:rPr lang="en-US" sz="1400"/>
              <a:t>R. Wang, V. Storey, and C. Firth. A framework for analysis of data quality research. IEEE Trans. Knowledge and Data Engineering, 7:623-640, 1995</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7065EB-E89A-4E0A-96AA-5DE042B474E8}"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DA360CEE-7B2E-435B-992E-BC719DE3259A}" type="slidenum">
              <a:rPr lang="en-US"/>
              <a:pPr/>
              <a:t>8</a:t>
            </a:fld>
            <a:endParaRPr lang="en-US"/>
          </a:p>
        </p:txBody>
      </p:sp>
      <p:sp>
        <p:nvSpPr>
          <p:cNvPr id="1035266" name="Rectangle 2"/>
          <p:cNvSpPr>
            <a:spLocks noGrp="1" noChangeArrowheads="1"/>
          </p:cNvSpPr>
          <p:nvPr>
            <p:ph type="title"/>
          </p:nvPr>
        </p:nvSpPr>
        <p:spPr>
          <a:xfrm>
            <a:off x="838200" y="152400"/>
            <a:ext cx="7467600" cy="914400"/>
          </a:xfrm>
          <a:noFill/>
          <a:ln/>
        </p:spPr>
        <p:txBody>
          <a:bodyPr lIns="92075" tIns="46038" rIns="92075" bIns="46038" anchor="ctr"/>
          <a:lstStyle/>
          <a:p>
            <a:r>
              <a:rPr lang="en-US"/>
              <a:t>Chapter 2: Data Preprocessing</a:t>
            </a:r>
          </a:p>
        </p:txBody>
      </p:sp>
      <p:sp>
        <p:nvSpPr>
          <p:cNvPr id="1035267" name="Rectangle 3"/>
          <p:cNvSpPr>
            <a:spLocks noGrp="1" noChangeArrowheads="1"/>
          </p:cNvSpPr>
          <p:nvPr>
            <p:ph type="body" idx="1"/>
          </p:nvPr>
        </p:nvSpPr>
        <p:spPr>
          <a:xfrm>
            <a:off x="533400" y="1600200"/>
            <a:ext cx="8229600" cy="4724400"/>
          </a:xfrm>
          <a:noFill/>
          <a:ln/>
        </p:spPr>
        <p:txBody>
          <a:bodyPr lIns="92075" tIns="46038" rIns="92075" bIns="46038"/>
          <a:lstStyle/>
          <a:p>
            <a:pPr>
              <a:lnSpc>
                <a:spcPct val="140000"/>
              </a:lnSpc>
            </a:pPr>
            <a:r>
              <a:rPr lang="en-US"/>
              <a:t>Why preprocess the data?</a:t>
            </a:r>
          </a:p>
          <a:p>
            <a:pPr>
              <a:lnSpc>
                <a:spcPct val="140000"/>
              </a:lnSpc>
            </a:pPr>
            <a:r>
              <a:rPr lang="en-US">
                <a:solidFill>
                  <a:schemeClr val="hlink"/>
                </a:solidFill>
              </a:rPr>
              <a:t>Descriptive data summarization</a:t>
            </a:r>
          </a:p>
          <a:p>
            <a:pPr>
              <a:lnSpc>
                <a:spcPct val="140000"/>
              </a:lnSpc>
            </a:pPr>
            <a:r>
              <a:rPr lang="en-US"/>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t>Summary</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F98635-442F-44C2-9232-568D1051B40A}" type="datetime4">
              <a:rPr lang="en-US"/>
              <a:pPr/>
              <a:t>January 11, 2018</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181C0391-0797-4E8D-A919-BE12F148CCFA}" type="slidenum">
              <a:rPr lang="en-US"/>
              <a:pPr/>
              <a:t>9</a:t>
            </a:fld>
            <a:endParaRPr lang="en-US"/>
          </a:p>
        </p:txBody>
      </p:sp>
      <p:sp>
        <p:nvSpPr>
          <p:cNvPr id="1037314" name="Rectangle 2"/>
          <p:cNvSpPr>
            <a:spLocks noGrp="1" noChangeArrowheads="1"/>
          </p:cNvSpPr>
          <p:nvPr>
            <p:ph type="title"/>
          </p:nvPr>
        </p:nvSpPr>
        <p:spPr>
          <a:xfrm>
            <a:off x="712788" y="304800"/>
            <a:ext cx="7440612" cy="685800"/>
          </a:xfrm>
        </p:spPr>
        <p:txBody>
          <a:bodyPr/>
          <a:lstStyle/>
          <a:p>
            <a:r>
              <a:rPr lang="en-US" sz="3200"/>
              <a:t>Mining Data Descriptive</a:t>
            </a:r>
            <a:r>
              <a:rPr lang="en-US" sz="3200">
                <a:solidFill>
                  <a:schemeClr val="hlink"/>
                </a:solidFill>
              </a:rPr>
              <a:t> </a:t>
            </a:r>
            <a:r>
              <a:rPr lang="en-US" sz="3200"/>
              <a:t>Characteristics</a:t>
            </a:r>
          </a:p>
        </p:txBody>
      </p:sp>
      <p:sp>
        <p:nvSpPr>
          <p:cNvPr id="1037315" name="Rectangle 3"/>
          <p:cNvSpPr>
            <a:spLocks noGrp="1" noChangeArrowheads="1"/>
          </p:cNvSpPr>
          <p:nvPr>
            <p:ph type="body" idx="1"/>
          </p:nvPr>
        </p:nvSpPr>
        <p:spPr>
          <a:xfrm>
            <a:off x="457200" y="1371600"/>
            <a:ext cx="7924800" cy="5181600"/>
          </a:xfrm>
        </p:spPr>
        <p:txBody>
          <a:bodyPr/>
          <a:lstStyle/>
          <a:p>
            <a:pPr>
              <a:lnSpc>
                <a:spcPct val="120000"/>
              </a:lnSpc>
              <a:buSzPct val="80000"/>
            </a:pPr>
            <a:r>
              <a:rPr lang="en-US" sz="2000" u="sng"/>
              <a:t>Motivation</a:t>
            </a:r>
          </a:p>
          <a:p>
            <a:pPr lvl="1">
              <a:lnSpc>
                <a:spcPct val="120000"/>
              </a:lnSpc>
              <a:buSzPct val="80000"/>
            </a:pPr>
            <a:r>
              <a:rPr lang="en-US" sz="2000"/>
              <a:t>To better understand the data: central tendency, variation and spread</a:t>
            </a:r>
          </a:p>
          <a:p>
            <a:pPr>
              <a:lnSpc>
                <a:spcPct val="120000"/>
              </a:lnSpc>
              <a:buSzPct val="80000"/>
            </a:pPr>
            <a:r>
              <a:rPr lang="en-US" sz="2000" u="sng"/>
              <a:t>Data dispersion characteristics</a:t>
            </a:r>
            <a:r>
              <a:rPr lang="en-US" sz="2000"/>
              <a:t> </a:t>
            </a:r>
          </a:p>
          <a:p>
            <a:pPr lvl="1">
              <a:lnSpc>
                <a:spcPct val="120000"/>
              </a:lnSpc>
              <a:buSzPct val="80000"/>
            </a:pPr>
            <a:r>
              <a:rPr lang="en-US" sz="2000"/>
              <a:t>median, max, min, quantiles, outliers, variance, etc.</a:t>
            </a:r>
          </a:p>
          <a:p>
            <a:pPr>
              <a:lnSpc>
                <a:spcPct val="120000"/>
              </a:lnSpc>
              <a:buSzPct val="80000"/>
            </a:pPr>
            <a:r>
              <a:rPr lang="en-US" sz="2000" u="sng"/>
              <a:t>Numerical dimensions</a:t>
            </a:r>
            <a:r>
              <a:rPr lang="en-US" sz="2000"/>
              <a:t> correspond to sorted intervals</a:t>
            </a:r>
          </a:p>
          <a:p>
            <a:pPr lvl="1">
              <a:lnSpc>
                <a:spcPct val="120000"/>
              </a:lnSpc>
              <a:buSzPct val="80000"/>
            </a:pPr>
            <a:r>
              <a:rPr lang="en-US" sz="2000"/>
              <a:t>Data dispersion: analyzed with multiple granularities of precision</a:t>
            </a:r>
          </a:p>
          <a:p>
            <a:pPr lvl="1">
              <a:lnSpc>
                <a:spcPct val="120000"/>
              </a:lnSpc>
              <a:buSzPct val="80000"/>
            </a:pPr>
            <a:r>
              <a:rPr lang="en-US" sz="2000"/>
              <a:t>Boxplot or quantile analysis on sorted intervals</a:t>
            </a:r>
          </a:p>
          <a:p>
            <a:pPr>
              <a:lnSpc>
                <a:spcPct val="120000"/>
              </a:lnSpc>
              <a:buSzPct val="80000"/>
            </a:pPr>
            <a:r>
              <a:rPr lang="en-US" sz="2000" u="sng"/>
              <a:t>Dispersion analysis on computed measures</a:t>
            </a:r>
            <a:endParaRPr lang="en-US" sz="2000"/>
          </a:p>
          <a:p>
            <a:pPr lvl="1">
              <a:lnSpc>
                <a:spcPct val="120000"/>
              </a:lnSpc>
              <a:buSzPct val="80000"/>
            </a:pPr>
            <a:r>
              <a:rPr lang="en-US" sz="2000"/>
              <a:t>Folding measures into numerical dimensions</a:t>
            </a:r>
          </a:p>
          <a:p>
            <a:pPr lvl="1">
              <a:lnSpc>
                <a:spcPct val="120000"/>
              </a:lnSpc>
              <a:buSzPct val="80000"/>
            </a:pPr>
            <a:r>
              <a:rPr lang="en-US" sz="2000"/>
              <a:t>Boxplot or quantile analysis on the transformed cube</a:t>
            </a: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6816</TotalTime>
  <Words>5421</Words>
  <Application>Microsoft PowerPoint</Application>
  <PresentationFormat>On-screen Show (4:3)</PresentationFormat>
  <Paragraphs>889</Paragraphs>
  <Slides>75</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75</vt:i4>
      </vt:variant>
    </vt:vector>
  </HeadingPairs>
  <TitlesOfParts>
    <vt:vector size="83" baseType="lpstr">
      <vt:lpstr>Times New Roman</vt:lpstr>
      <vt:lpstr>Tahoma</vt:lpstr>
      <vt:lpstr>Wingdings</vt:lpstr>
      <vt:lpstr>Symbol</vt:lpstr>
      <vt:lpstr>Monotype Sorts</vt:lpstr>
      <vt:lpstr>Blends</vt:lpstr>
      <vt:lpstr>Microsoft Equation 3.0</vt:lpstr>
      <vt:lpstr>Microsoft Graph 2000 Chart</vt:lpstr>
      <vt:lpstr>Data Preprocessing</vt:lpstr>
      <vt:lpstr>Why Data Preprocessing?</vt:lpstr>
      <vt:lpstr>Why Is Data Dirty?</vt:lpstr>
      <vt:lpstr>Why Is Data Preprocessing Important?</vt:lpstr>
      <vt:lpstr>Multi-Dimensional Measure of Data Quality</vt:lpstr>
      <vt:lpstr>Major Tasks in Data Preprocessing</vt:lpstr>
      <vt:lpstr>Forms of Data Preprocessing </vt:lpstr>
      <vt:lpstr>Chapter 2: Data Preprocessing</vt:lpstr>
      <vt:lpstr>Mining Data Descriptive Characteristics</vt:lpstr>
      <vt:lpstr>Measuring the Central Tendency</vt:lpstr>
      <vt:lpstr> Symmetric vs. Skewed Data</vt:lpstr>
      <vt:lpstr>Measuring the Dispersion of Data</vt:lpstr>
      <vt:lpstr>Properties of Normal Distribution Curve</vt:lpstr>
      <vt:lpstr> Boxplot Analysis</vt:lpstr>
      <vt:lpstr>Visualization of Data Dispersion: Boxplot Analysis</vt:lpstr>
      <vt:lpstr>Histogram Analysis</vt:lpstr>
      <vt:lpstr>Quantile Plot</vt:lpstr>
      <vt:lpstr>Quantile-Quantile (Q-Q) Plot</vt:lpstr>
      <vt:lpstr>Scatter plot</vt:lpstr>
      <vt:lpstr>Loess Curve</vt:lpstr>
      <vt:lpstr>Positively and Negatively Correlated Data</vt:lpstr>
      <vt:lpstr> Not Correlated Data</vt:lpstr>
      <vt:lpstr>Graphic Displays of Basic Statistical Descriptions</vt:lpstr>
      <vt:lpstr>Chapter 2: Data Preprocessing</vt:lpstr>
      <vt:lpstr>Data Cleaning</vt:lpstr>
      <vt:lpstr>Missing Data</vt:lpstr>
      <vt:lpstr>How to Handle Missing Data?</vt:lpstr>
      <vt:lpstr>Noisy Data</vt:lpstr>
      <vt:lpstr>How to Handle Noisy Data?</vt:lpstr>
      <vt:lpstr>Simple Discretization Methods: Binning</vt:lpstr>
      <vt:lpstr>Binning Methods for Data Smoothing</vt:lpstr>
      <vt:lpstr>Regression</vt:lpstr>
      <vt:lpstr>Cluster Analysis</vt:lpstr>
      <vt:lpstr>Data Cleaning as a Process</vt:lpstr>
      <vt:lpstr>Chapter 2: Data Preprocessing</vt:lpstr>
      <vt:lpstr>Data Integration</vt:lpstr>
      <vt:lpstr>Handling Redundancy in Data Integration</vt:lpstr>
      <vt:lpstr>Correlation Analysis (Numerical Data)</vt:lpstr>
      <vt:lpstr>Correlation Analysis (Categorical Data)</vt:lpstr>
      <vt:lpstr>Chi-Square Calculation: An Example</vt:lpstr>
      <vt:lpstr>Data Transformation</vt:lpstr>
      <vt:lpstr>Data Transformation: Normalization</vt:lpstr>
      <vt:lpstr>Chapter 2: Data Preprocessing</vt:lpstr>
      <vt:lpstr>Data Reduction Strategies</vt:lpstr>
      <vt:lpstr>Data Cube Aggregation</vt:lpstr>
      <vt:lpstr>Attribute Subset Selection</vt:lpstr>
      <vt:lpstr>Slide 47</vt:lpstr>
      <vt:lpstr>Heuristic Feature Selection Methods</vt:lpstr>
      <vt:lpstr>Data Compression</vt:lpstr>
      <vt:lpstr>Data Compression</vt:lpstr>
      <vt:lpstr>Dimensionality Reduction: Wavelet Transformation </vt:lpstr>
      <vt:lpstr>DWT for Image Compression</vt:lpstr>
      <vt:lpstr>Dimensionality Reduction: Principal Component Analysis (PCA)</vt:lpstr>
      <vt:lpstr>Slide 54</vt:lpstr>
      <vt:lpstr>Numerosity Reduction</vt:lpstr>
      <vt:lpstr>Data Reduction Method (1): Regression and Log-Linear Models</vt:lpstr>
      <vt:lpstr>Regress Analysis and Log-Linear Models</vt:lpstr>
      <vt:lpstr>Data Reduction Method (2): Histograms</vt:lpstr>
      <vt:lpstr>Data Reduction Method (3): Clustering</vt:lpstr>
      <vt:lpstr>Data Reduction Method (4): Sampling</vt:lpstr>
      <vt:lpstr>Slide 61</vt:lpstr>
      <vt:lpstr>Sampling: Cluster or Stratified Sampling</vt:lpstr>
      <vt:lpstr>Chapter 2: Data Preprocessing</vt:lpstr>
      <vt:lpstr>Discretization</vt:lpstr>
      <vt:lpstr>Discretization and Concept Hierarchy</vt:lpstr>
      <vt:lpstr>Discretization and Concept Hierarchy Generation for Numeric Data</vt:lpstr>
      <vt:lpstr>Entropy-Based Discretization</vt:lpstr>
      <vt:lpstr>Interval Merge by 2 Analysis</vt:lpstr>
      <vt:lpstr>Segmentation by Natural Partitioning</vt:lpstr>
      <vt:lpstr>Example of 3-4-5 Rule</vt:lpstr>
      <vt:lpstr>Concept Hierarchy Generation for Categorical Data</vt:lpstr>
      <vt:lpstr>Automatic Concept Hierarchy Generation</vt:lpstr>
      <vt:lpstr>Chapter 2: Data Preprocessing</vt:lpstr>
      <vt:lpstr>Summary</vt:lpstr>
      <vt:lpstr>References</vt:lpstr>
    </vt:vector>
  </TitlesOfParts>
  <Company>S.F.U.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ajay.kumar</cp:lastModifiedBy>
  <cp:revision>319</cp:revision>
  <cp:lastPrinted>1999-09-10T20:38:56Z</cp:lastPrinted>
  <dcterms:created xsi:type="dcterms:W3CDTF">1998-06-19T04:38:52Z</dcterms:created>
  <dcterms:modified xsi:type="dcterms:W3CDTF">2018-01-11T04:30:47Z</dcterms:modified>
</cp:coreProperties>
</file>