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1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C98-AC3A-423D-862F-E544174A8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2E49C-148D-4A9A-9A7D-B8EAFC9A4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58FC-297F-466B-A65B-635E168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8DD5-20BD-42D4-AF9D-E60C7A92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7EDA-35E6-4199-A03E-85C978A4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0B9-C3F3-4C4D-9BA7-FE12EB1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BDED0-C66C-4716-876F-4EC60955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B86B-4222-414E-8B5F-8DC93C7E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CB80-B334-4F13-85DF-B613EB27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5753-2CAB-453D-B556-34831D8B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6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1EF68-C3DC-4A05-8DD2-3BF3E217A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764F-2102-4E25-949E-A60647E7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F15E-6762-42A6-9FD4-255F08BC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4EF9-4FB5-4FA8-92C2-FE0A3110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F15E-DDCD-44A5-9281-85AE89B8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D84-16A5-487B-9DBC-E4D83322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69C6-4FFC-4BAC-987D-F37F8EEC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7328-DE7B-486B-ADF5-6A37FD0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BB2B-AF5F-4CD1-9590-6989ABFE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2AE-0A74-4425-98B6-98670C9E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8654-01E7-4A8B-B9A8-99826D5D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DD307-1160-46E6-8072-F1CC9AEA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B592-85CF-4DA2-BFD3-6A22EB0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A9D45-7F04-434A-B7F3-5D142E89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793E-E59D-493C-B821-4759483A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CB2D-3630-4797-94FB-83D1C332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0F83-B4CF-4434-93BB-659F23AF5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F5E00-EE8B-4E41-8A34-CF3F1DB37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07DFB-57C0-489D-8EA5-9EB0F51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DA32D-63EB-42D3-A602-FB0B6B3B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C38B-0CAA-4DEB-A8B7-5098BB2B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8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A20F-D6A2-45AA-A75D-1A0594FC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651F8-30DE-4236-8803-A63CB8AE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E756F-920F-40C9-B395-CAF2CA367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1BB7C-129E-41E5-B0A1-0CB0412DF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AB3B2-C526-4640-A0ED-6247804E1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8F689-18F2-479E-B308-9A77BF90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8B6B1-E915-4CE2-83F9-80F888DF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9DC38-FBA7-459C-99E6-D7932716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6833-F029-4677-B1A6-8581EC48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57F28-4352-4BB6-BD68-075572A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EE0B6-2544-482C-AA6D-92FB73BA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19230-1414-46AA-BE9F-F69316A4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A7F46-31B1-49A2-8755-5489F9BE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C1FBD-AC09-4BD3-BC4C-23A3A125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95A37-4C3B-4373-B0A0-FF5267AA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8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161F-CDA1-47BE-B500-9FE8065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2ED1-F8FF-4F4A-8FC4-7BAC48E9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17361-1F9B-439C-9C32-D2A8680E8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C61C-0BEB-4869-BD83-2F3C9D86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797D-7555-46E7-B866-BECF259D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73C1-BD89-403B-B5DF-E1E6E059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2220-C8F7-411F-85E6-A7073E80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6A6AE-DE38-4AE7-9AED-5F6298470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9DE3-F9A7-4587-A145-3F98F6F2C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0A97-7223-4C86-865C-3B78969B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21CBD-23B0-4130-8539-BCDE2600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22188-32C6-40B4-A600-D7370417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CF804-192D-4AC6-82B0-3465F6E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A5AC1-C1A3-401C-A5B5-7D9BE78F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27F8-F200-4C11-9259-717C9790F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A9A7-6B22-43DF-BD78-2F212689A6A7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0BE0-F504-4812-ABCA-F3BE7EE43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5230-1F85-4724-B7A0-FE552D615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D63E9-0883-43A6-A460-A9EF37679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2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A6ED-2075-4D21-BA7E-F4D75916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0836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Baskerville Old Face" panose="02020602080505020303" pitchFamily="18" charset="0"/>
              </a:rPr>
              <a:t>Web Mining</a:t>
            </a:r>
            <a:br>
              <a:rPr lang="en-US" sz="6600" b="1" dirty="0">
                <a:latin typeface="Baskerville Old Face" panose="02020602080505020303" pitchFamily="18" charset="0"/>
              </a:rPr>
            </a:br>
            <a:br>
              <a:rPr lang="en-US" sz="4800" b="1" dirty="0">
                <a:latin typeface="Baskerville Old Face" panose="02020602080505020303" pitchFamily="18" charset="0"/>
              </a:rPr>
            </a:br>
            <a:r>
              <a:rPr lang="en-US" sz="3600" b="1" dirty="0">
                <a:latin typeface="Baskerville Old Face" panose="02020602080505020303" pitchFamily="18" charset="0"/>
              </a:rPr>
              <a:t>Concepts and Applications</a:t>
            </a:r>
            <a:endParaRPr lang="en-IN" sz="48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4C4E0-69C0-4BD4-A524-BCCE4AFA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6905"/>
            <a:ext cx="9144000" cy="1156316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Utkarsh Sharma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Jaypee University of Engineering &amp; Technology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India</a:t>
            </a:r>
            <a:endParaRPr lang="en-IN" sz="2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5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688C-0FE6-4F9F-ABD9-413A1E31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Web Content Mining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DDAA45-9D43-4C81-89BE-16AD5DA88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72" y="2448348"/>
            <a:ext cx="3059316" cy="2185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8648E-32C4-4439-8B36-765150A4B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07" y="2580654"/>
            <a:ext cx="1793614" cy="1793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F7091-09F2-4340-BB10-5DD74093F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2652090"/>
            <a:ext cx="1793614" cy="1569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91C92-0FA0-43A3-9DCB-96D5F5436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162" y="5045106"/>
            <a:ext cx="3524250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90EC0F-EFD0-40F7-99AD-1355C013ECA2}"/>
              </a:ext>
            </a:extLst>
          </p:cNvPr>
          <p:cNvSpPr txBox="1"/>
          <p:nvPr/>
        </p:nvSpPr>
        <p:spPr>
          <a:xfrm>
            <a:off x="838200" y="1617391"/>
            <a:ext cx="2717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It may consist of: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891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A982-D918-49FB-9760-B7DE5338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402"/>
          </a:xfrm>
        </p:spPr>
        <p:txBody>
          <a:bodyPr/>
          <a:lstStyle/>
          <a:p>
            <a:r>
              <a:rPr lang="en-US" b="1" dirty="0"/>
              <a:t>Web Content Mining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CDEAE2-21E9-4EC0-9FEC-4720E2E7C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48" y="1340528"/>
            <a:ext cx="9303798" cy="49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4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D04A-ADF6-4DDE-A407-DA21D72C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Pre-processing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1D48-07B0-4C77-BE00-CAF0A4C73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Content Preparation</a:t>
            </a:r>
          </a:p>
          <a:p>
            <a:pPr lvl="1"/>
            <a:r>
              <a:rPr lang="en-IN" dirty="0"/>
              <a:t>Extract text from HTML.</a:t>
            </a:r>
          </a:p>
          <a:p>
            <a:pPr lvl="1"/>
            <a:r>
              <a:rPr lang="en-IN" dirty="0"/>
              <a:t>Perform Stemming.</a:t>
            </a:r>
          </a:p>
          <a:p>
            <a:pPr lvl="1"/>
            <a:r>
              <a:rPr lang="en-IN" dirty="0"/>
              <a:t>Remove Stop Words.</a:t>
            </a:r>
          </a:p>
          <a:p>
            <a:pPr lvl="1"/>
            <a:r>
              <a:rPr lang="en-IN" dirty="0"/>
              <a:t>Calculate Collection Wide Word Frequencies (DF).</a:t>
            </a:r>
          </a:p>
          <a:p>
            <a:pPr lvl="1"/>
            <a:r>
              <a:rPr lang="en-IN" dirty="0"/>
              <a:t>Calculate per Document Term Frequencies (TF).</a:t>
            </a:r>
          </a:p>
          <a:p>
            <a:r>
              <a:rPr lang="en-IN" b="1" dirty="0">
                <a:solidFill>
                  <a:schemeClr val="accent1"/>
                </a:solidFill>
              </a:rPr>
              <a:t>Vector Creation</a:t>
            </a:r>
          </a:p>
          <a:p>
            <a:pPr lvl="1"/>
            <a:r>
              <a:rPr lang="en-IN" dirty="0"/>
              <a:t>Common Information Retrieval Technique.</a:t>
            </a:r>
          </a:p>
          <a:p>
            <a:pPr lvl="1"/>
            <a:r>
              <a:rPr lang="en-IN" dirty="0"/>
              <a:t>Each document (HTML page) is represented by a sparse vector of term weights.</a:t>
            </a:r>
          </a:p>
          <a:p>
            <a:pPr lvl="1"/>
            <a:r>
              <a:rPr lang="en-IN" dirty="0"/>
              <a:t>TFIDF weighting is most common.</a:t>
            </a:r>
          </a:p>
          <a:p>
            <a:pPr lvl="1"/>
            <a:r>
              <a:rPr lang="en-IN" dirty="0"/>
              <a:t>Typically, additional weight is given to terms appearing as keywords or in titles.</a:t>
            </a:r>
          </a:p>
        </p:txBody>
      </p:sp>
    </p:spTree>
    <p:extLst>
      <p:ext uri="{BB962C8B-B14F-4D97-AF65-F5344CB8AC3E}">
        <p14:creationId xmlns:p14="http://schemas.microsoft.com/office/powerpoint/2010/main" val="424900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432F-2786-4B31-9B20-52D1AFDE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Mining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E66C-9BA6-4FC1-BE25-E74E4985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more basic and popular data mining techniques include:</a:t>
            </a:r>
          </a:p>
          <a:p>
            <a:pPr lvl="1"/>
            <a:r>
              <a:rPr lang="en-IN" dirty="0"/>
              <a:t>Classification</a:t>
            </a:r>
          </a:p>
          <a:p>
            <a:pPr lvl="1"/>
            <a:r>
              <a:rPr lang="en-IN" dirty="0"/>
              <a:t>Clustering</a:t>
            </a:r>
          </a:p>
          <a:p>
            <a:pPr lvl="1"/>
            <a:r>
              <a:rPr lang="en-IN" dirty="0"/>
              <a:t>Associations</a:t>
            </a:r>
          </a:p>
          <a:p>
            <a:r>
              <a:rPr lang="en-IN" dirty="0"/>
              <a:t>The other significant ideas:</a:t>
            </a:r>
          </a:p>
          <a:p>
            <a:pPr lvl="1"/>
            <a:r>
              <a:rPr lang="en-IN" dirty="0"/>
              <a:t>Topic Identification, tracking and drift analysis</a:t>
            </a:r>
          </a:p>
          <a:p>
            <a:pPr lvl="1"/>
            <a:r>
              <a:rPr lang="en-IN" dirty="0"/>
              <a:t>Concept hierarchy creation</a:t>
            </a:r>
          </a:p>
          <a:p>
            <a:pPr lvl="1"/>
            <a:r>
              <a:rPr lang="en-IN" dirty="0"/>
              <a:t>Relevance of content.</a:t>
            </a:r>
          </a:p>
        </p:txBody>
      </p:sp>
    </p:spTree>
    <p:extLst>
      <p:ext uri="{BB962C8B-B14F-4D97-AF65-F5344CB8AC3E}">
        <p14:creationId xmlns:p14="http://schemas.microsoft.com/office/powerpoint/2010/main" val="272140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42B7-35D8-4E5F-B9B9-B9E8FE09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Content Mining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30E4-E1FD-403D-91DF-477AF386D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Identify the topics represented by a Web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Categorize Web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Find Web Pages across different servers that are similar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Applications related to relevance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Queries –Enhance standard Query Relevance with User, Role, and/or Task Based Relevance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Recommendations –List of top “n” relevant documents in a collection or portion of a collection.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Filters –Show/Hide documents based on 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52170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B396-2735-45A8-B208-738166A9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7" y="3188224"/>
            <a:ext cx="10515600" cy="1325563"/>
          </a:xfrm>
        </p:spPr>
        <p:txBody>
          <a:bodyPr/>
          <a:lstStyle/>
          <a:p>
            <a:pPr algn="ctr"/>
            <a:br>
              <a:rPr lang="en-IN" sz="14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IN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Web Structure Mining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8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7CCC-0384-43B7-99FD-89208A9A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What is Web Structure Mining?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7F77-8649-492D-90D4-B949050D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1" y="1690688"/>
            <a:ext cx="9522040" cy="4869910"/>
          </a:xfrm>
        </p:spPr>
        <p:txBody>
          <a:bodyPr>
            <a:normAutofit/>
          </a:bodyPr>
          <a:lstStyle/>
          <a:p>
            <a:endParaRPr lang="en-I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5317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structure of a typical Web graph consists of Web pages as nodes, and hyperlinks as edges connecting between two related pages</a:t>
            </a:r>
          </a:p>
          <a:p>
            <a:endParaRPr lang="en-IN" dirty="0"/>
          </a:p>
          <a:p>
            <a:r>
              <a:rPr lang="en-US" b="1" dirty="0"/>
              <a:t>Web Structure Mining </a:t>
            </a:r>
            <a:r>
              <a:rPr lang="en-US" dirty="0"/>
              <a:t>can be  the process of discovering structure information from the Web </a:t>
            </a:r>
          </a:p>
          <a:p>
            <a:pPr lvl="1"/>
            <a:r>
              <a:rPr lang="en-US" dirty="0"/>
              <a:t>This type of mining can be performed either at the (intra-page) document level or at the (inter-page) hyperlink level</a:t>
            </a:r>
          </a:p>
          <a:p>
            <a:pPr lvl="1"/>
            <a:r>
              <a:rPr lang="en-US" dirty="0"/>
              <a:t>The research at the hyperlink level is also called </a:t>
            </a:r>
            <a:r>
              <a:rPr lang="en-US" i="1" dirty="0"/>
              <a:t>Hyperlink Analysis</a:t>
            </a:r>
            <a:endParaRPr lang="en-US" dirty="0"/>
          </a:p>
          <a:p>
            <a:pPr marL="0" marR="5317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CBF29-BDE0-4D57-A16A-D6E24644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978" y="1630764"/>
            <a:ext cx="3119022" cy="214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9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DA4D-6D74-46DB-B716-A1EC0B25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Motivation to study Hyperlink Structure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C8FD-0589-470A-AC8B-103FBE9B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Hyperlinks serve two main purposes.</a:t>
            </a:r>
          </a:p>
          <a:p>
            <a:pPr lvl="1"/>
            <a:r>
              <a:rPr lang="en-US" dirty="0"/>
              <a:t>Pure Navigation.</a:t>
            </a:r>
          </a:p>
          <a:p>
            <a:pPr lvl="1"/>
            <a:r>
              <a:rPr lang="en-US" dirty="0"/>
              <a:t>Point to pages with authority* on the same topic of the page containing the link.</a:t>
            </a:r>
          </a:p>
          <a:p>
            <a:r>
              <a:rPr lang="en-US" dirty="0"/>
              <a:t>This can be used to retrieve useful information from the web.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9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AEBC-B889-4BEA-8535-7FED4690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Web Structure 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DDC1-04C3-4E25-9917-D8A142A8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Web-graph:A</a:t>
            </a:r>
            <a:r>
              <a:rPr lang="en-US" dirty="0"/>
              <a:t> directed graph that represents the Web.</a:t>
            </a:r>
          </a:p>
          <a:p>
            <a:r>
              <a:rPr lang="en-US" dirty="0" err="1"/>
              <a:t>Node:Each</a:t>
            </a:r>
            <a:r>
              <a:rPr lang="en-US" dirty="0"/>
              <a:t> Web page is a node of the Web-graph.</a:t>
            </a:r>
          </a:p>
          <a:p>
            <a:r>
              <a:rPr lang="en-US" dirty="0" err="1"/>
              <a:t>Link:Each</a:t>
            </a:r>
            <a:r>
              <a:rPr lang="en-US" dirty="0"/>
              <a:t> hyperlink on the Web is a directed edge of the Web-graph.</a:t>
            </a:r>
          </a:p>
          <a:p>
            <a:r>
              <a:rPr lang="en-US" dirty="0" err="1"/>
              <a:t>In-degree:The</a:t>
            </a:r>
            <a:r>
              <a:rPr lang="en-US" dirty="0"/>
              <a:t> in-degree of a node, </a:t>
            </a:r>
            <a:r>
              <a:rPr lang="en-US" dirty="0" err="1"/>
              <a:t>p,is</a:t>
            </a:r>
            <a:r>
              <a:rPr lang="en-US" dirty="0"/>
              <a:t> the number of distinct links that point to p.</a:t>
            </a:r>
          </a:p>
          <a:p>
            <a:r>
              <a:rPr lang="en-US" dirty="0" err="1"/>
              <a:t>Out-degree:The</a:t>
            </a:r>
            <a:r>
              <a:rPr lang="en-US" dirty="0"/>
              <a:t> out-degree of a node, p, is the number of distinct links originating at </a:t>
            </a:r>
            <a:r>
              <a:rPr lang="en-US" dirty="0" err="1"/>
              <a:t>pthat</a:t>
            </a:r>
            <a:r>
              <a:rPr lang="en-US" dirty="0"/>
              <a:t> point to other nodes.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6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0BDE-D8F9-4ACC-8DA8-D2BC332F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Web Structure Terminology(2)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7ABD-8A08-44E2-9B61-DA1D5640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i="1" dirty="0"/>
              <a:t>Directed </a:t>
            </a:r>
            <a:r>
              <a:rPr lang="en-US" b="1" i="1" dirty="0" err="1"/>
              <a:t>Path</a:t>
            </a:r>
            <a:r>
              <a:rPr lang="en-US" b="1" dirty="0" err="1"/>
              <a:t>:</a:t>
            </a:r>
            <a:r>
              <a:rPr lang="en-US" dirty="0" err="1"/>
              <a:t>A</a:t>
            </a:r>
            <a:r>
              <a:rPr lang="en-US" dirty="0"/>
              <a:t> sequence of links, starting from </a:t>
            </a:r>
            <a:r>
              <a:rPr lang="en-US" i="1" dirty="0"/>
              <a:t>p </a:t>
            </a:r>
            <a:r>
              <a:rPr lang="en-US" dirty="0"/>
              <a:t>that can be followed to reach </a:t>
            </a:r>
            <a:r>
              <a:rPr lang="en-US" i="1" dirty="0"/>
              <a:t>q.</a:t>
            </a:r>
            <a:endParaRPr lang="en-US" dirty="0"/>
          </a:p>
          <a:p>
            <a:r>
              <a:rPr lang="en-US" b="1" i="1" dirty="0"/>
              <a:t>Shortest </a:t>
            </a:r>
            <a:r>
              <a:rPr lang="en-US" b="1" i="1" dirty="0" err="1"/>
              <a:t>Path:</a:t>
            </a:r>
            <a:r>
              <a:rPr lang="en-US" dirty="0" err="1"/>
              <a:t>Of</a:t>
            </a:r>
            <a:r>
              <a:rPr lang="en-US" dirty="0"/>
              <a:t> all the paths between nodes </a:t>
            </a:r>
            <a:r>
              <a:rPr lang="en-US" i="1" dirty="0" err="1"/>
              <a:t>p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i="1" dirty="0" err="1"/>
              <a:t>q,</a:t>
            </a:r>
            <a:r>
              <a:rPr lang="en-US" dirty="0" err="1"/>
              <a:t>which</a:t>
            </a:r>
            <a:r>
              <a:rPr lang="en-US" dirty="0"/>
              <a:t> has the shortest length, i.e. number of links on it.</a:t>
            </a:r>
          </a:p>
          <a:p>
            <a:r>
              <a:rPr lang="en-US" b="1" i="1" dirty="0" err="1"/>
              <a:t>Diameter</a:t>
            </a:r>
            <a:r>
              <a:rPr lang="en-US" b="1" dirty="0" err="1"/>
              <a:t>:</a:t>
            </a:r>
            <a:r>
              <a:rPr lang="en-US" dirty="0" err="1"/>
              <a:t>The</a:t>
            </a:r>
            <a:r>
              <a:rPr lang="en-US" dirty="0"/>
              <a:t> maximum of all the shortest paths between a pair of nodes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q, </a:t>
            </a:r>
            <a:r>
              <a:rPr lang="en-US" dirty="0"/>
              <a:t>for all pairs of </a:t>
            </a:r>
            <a:r>
              <a:rPr lang="en-US" dirty="0" err="1"/>
              <a:t>nodes</a:t>
            </a:r>
            <a:r>
              <a:rPr lang="en-US" i="1" dirty="0" err="1"/>
              <a:t>p</a:t>
            </a:r>
            <a:r>
              <a:rPr lang="en-US" i="1" dirty="0"/>
              <a:t> </a:t>
            </a:r>
            <a:r>
              <a:rPr lang="en-US" dirty="0" err="1"/>
              <a:t>and</a:t>
            </a:r>
            <a:r>
              <a:rPr lang="en-US" i="1" dirty="0" err="1"/>
              <a:t>q</a:t>
            </a:r>
            <a:r>
              <a:rPr lang="en-US" dirty="0" err="1"/>
              <a:t>in</a:t>
            </a:r>
            <a:r>
              <a:rPr lang="en-US" dirty="0"/>
              <a:t> the Web-graph.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8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D495-D7CC-49AE-99DA-572FA388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846C-8CC4-49EC-AEEA-7C932365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Web mining is actually an area of data mining related to the information available on internet. It is a concept of extracting informative data available on web pages over the internet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AD343-C1CF-4F5B-A6A1-AC810454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" y="2665519"/>
            <a:ext cx="9535403" cy="35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0EEA-B364-4A63-AD42-7A4D5777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>
            <a:normAutofit fontScale="90000"/>
          </a:bodyPr>
          <a:lstStyle/>
          <a:p>
            <a:b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Google’s PageRank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8DC1BA-62B5-493C-BF5E-47C1D2FF3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74" y="1120668"/>
            <a:ext cx="11292396" cy="55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5DC7-5E31-4314-89A9-0A0A5A5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AC5DFC6-F31D-482E-932C-051C7AEA9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027245"/>
              </p:ext>
            </p:extLst>
          </p:nvPr>
        </p:nvGraphicFramePr>
        <p:xfrm>
          <a:off x="5113539" y="1203751"/>
          <a:ext cx="6018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664">
                  <a:extLst>
                    <a:ext uri="{9D8B030D-6E8A-4147-A177-3AD203B41FA5}">
                      <a16:colId xmlns:a16="http://schemas.microsoft.com/office/drawing/2014/main" val="1670535016"/>
                    </a:ext>
                  </a:extLst>
                </a:gridCol>
                <a:gridCol w="1203664">
                  <a:extLst>
                    <a:ext uri="{9D8B030D-6E8A-4147-A177-3AD203B41FA5}">
                      <a16:colId xmlns:a16="http://schemas.microsoft.com/office/drawing/2014/main" val="4066981379"/>
                    </a:ext>
                  </a:extLst>
                </a:gridCol>
                <a:gridCol w="1203664">
                  <a:extLst>
                    <a:ext uri="{9D8B030D-6E8A-4147-A177-3AD203B41FA5}">
                      <a16:colId xmlns:a16="http://schemas.microsoft.com/office/drawing/2014/main" val="2997689089"/>
                    </a:ext>
                  </a:extLst>
                </a:gridCol>
                <a:gridCol w="1203664">
                  <a:extLst>
                    <a:ext uri="{9D8B030D-6E8A-4147-A177-3AD203B41FA5}">
                      <a16:colId xmlns:a16="http://schemas.microsoft.com/office/drawing/2014/main" val="619485329"/>
                    </a:ext>
                  </a:extLst>
                </a:gridCol>
                <a:gridCol w="1203664">
                  <a:extLst>
                    <a:ext uri="{9D8B030D-6E8A-4147-A177-3AD203B41FA5}">
                      <a16:colId xmlns:a16="http://schemas.microsoft.com/office/drawing/2014/main" val="222129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Iter</a:t>
                      </a:r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Iter</a:t>
                      </a:r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Iter</a:t>
                      </a:r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0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5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6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40682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F6F74FF2-AF48-4CE4-8651-59B1CD58A915}"/>
              </a:ext>
            </a:extLst>
          </p:cNvPr>
          <p:cNvGrpSpPr/>
          <p:nvPr/>
        </p:nvGrpSpPr>
        <p:grpSpPr>
          <a:xfrm>
            <a:off x="1209953" y="2679990"/>
            <a:ext cx="2549740" cy="1892845"/>
            <a:chOff x="1209953" y="2679990"/>
            <a:chExt cx="2549740" cy="18928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475131-68B8-4E68-B9C8-DCEA52137188}"/>
                </a:ext>
              </a:extLst>
            </p:cNvPr>
            <p:cNvSpPr/>
            <p:nvPr/>
          </p:nvSpPr>
          <p:spPr>
            <a:xfrm>
              <a:off x="1209953" y="2679990"/>
              <a:ext cx="577048" cy="470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6FD67D-7C62-4828-85F1-B1B305B5859C}"/>
                </a:ext>
              </a:extLst>
            </p:cNvPr>
            <p:cNvSpPr/>
            <p:nvPr/>
          </p:nvSpPr>
          <p:spPr>
            <a:xfrm>
              <a:off x="2735802" y="2710673"/>
              <a:ext cx="577048" cy="470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DCB270-2DF0-4697-8FBC-F48751096D3F}"/>
                </a:ext>
              </a:extLst>
            </p:cNvPr>
            <p:cNvSpPr/>
            <p:nvPr/>
          </p:nvSpPr>
          <p:spPr>
            <a:xfrm>
              <a:off x="1982310" y="3530778"/>
              <a:ext cx="577048" cy="470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33731C-70F3-4982-84D9-DAFDE1EC14A7}"/>
                </a:ext>
              </a:extLst>
            </p:cNvPr>
            <p:cNvSpPr/>
            <p:nvPr/>
          </p:nvSpPr>
          <p:spPr>
            <a:xfrm>
              <a:off x="3182645" y="4102319"/>
              <a:ext cx="577048" cy="470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255B03-D247-460E-A49E-6F53B1376CD1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1787001" y="2915248"/>
              <a:ext cx="948801" cy="30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FE1DB5-7F52-4F0A-A78D-E8E3550D5EEB}"/>
                </a:ext>
              </a:extLst>
            </p:cNvPr>
            <p:cNvCxnSpPr>
              <a:stCxn id="7" idx="5"/>
              <a:endCxn id="9" idx="0"/>
            </p:cNvCxnSpPr>
            <p:nvPr/>
          </p:nvCxnSpPr>
          <p:spPr>
            <a:xfrm>
              <a:off x="3228343" y="3112284"/>
              <a:ext cx="242826" cy="990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C12DCA-74BA-40F2-A5DD-797D7E068307}"/>
                </a:ext>
              </a:extLst>
            </p:cNvPr>
            <p:cNvCxnSpPr>
              <a:stCxn id="8" idx="7"/>
              <a:endCxn id="7" idx="3"/>
            </p:cNvCxnSpPr>
            <p:nvPr/>
          </p:nvCxnSpPr>
          <p:spPr>
            <a:xfrm flipV="1">
              <a:off x="2474851" y="3112284"/>
              <a:ext cx="345458" cy="48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048F79-2348-44FF-94B2-4566599F4488}"/>
                </a:ext>
              </a:extLst>
            </p:cNvPr>
            <p:cNvCxnSpPr>
              <a:stCxn id="4" idx="5"/>
              <a:endCxn id="8" idx="1"/>
            </p:cNvCxnSpPr>
            <p:nvPr/>
          </p:nvCxnSpPr>
          <p:spPr>
            <a:xfrm>
              <a:off x="1702494" y="3081601"/>
              <a:ext cx="364323" cy="51808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830F49-77C6-473A-A93F-5A1FD296E732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2474851" y="3932389"/>
              <a:ext cx="753492" cy="3077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9C6755-44B9-46F5-BDE3-FB22FDE5DDC3}"/>
              </a:ext>
            </a:extLst>
          </p:cNvPr>
          <p:cNvSpPr txBox="1"/>
          <p:nvPr/>
        </p:nvSpPr>
        <p:spPr>
          <a:xfrm>
            <a:off x="1194882" y="5362113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P(A)=(1/4)/3= 1/12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864996-E8BC-40AF-B8F7-21560AA13EB0}"/>
              </a:ext>
            </a:extLst>
          </p:cNvPr>
          <p:cNvSpPr txBox="1"/>
          <p:nvPr/>
        </p:nvSpPr>
        <p:spPr>
          <a:xfrm>
            <a:off x="3870664" y="5370991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P(B)= (¼)/2 + (¼)/3 = 2.5/12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DA959-A8A9-4F0D-8AE5-2716BF054B07}"/>
              </a:ext>
            </a:extLst>
          </p:cNvPr>
          <p:cNvSpPr txBox="1"/>
          <p:nvPr/>
        </p:nvSpPr>
        <p:spPr>
          <a:xfrm>
            <a:off x="6995604" y="5349707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P(c)= (¼)/2 + ¼ = 4.5/12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8AF2AC-15A9-42A7-8AF5-1891662EFC99}"/>
              </a:ext>
            </a:extLst>
          </p:cNvPr>
          <p:cNvSpPr txBox="1"/>
          <p:nvPr/>
        </p:nvSpPr>
        <p:spPr>
          <a:xfrm>
            <a:off x="9623394" y="5349707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P(D)= (¼) + (¼)/3 = 4/12</a:t>
            </a:r>
          </a:p>
        </p:txBody>
      </p:sp>
      <p:graphicFrame>
        <p:nvGraphicFramePr>
          <p:cNvPr id="27" name="Table 20">
            <a:extLst>
              <a:ext uri="{FF2B5EF4-FFF2-40B4-BE49-F238E27FC236}">
                <a16:creationId xmlns:a16="http://schemas.microsoft.com/office/drawing/2014/main" id="{AD2B3974-F111-4528-A24D-FB1C45663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378109"/>
              </p:ext>
            </p:extLst>
          </p:nvPr>
        </p:nvGraphicFramePr>
        <p:xfrm>
          <a:off x="5113539" y="1215688"/>
          <a:ext cx="6018320" cy="1865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664">
                  <a:extLst>
                    <a:ext uri="{9D8B030D-6E8A-4147-A177-3AD203B41FA5}">
                      <a16:colId xmlns:a16="http://schemas.microsoft.com/office/drawing/2014/main" val="1670535016"/>
                    </a:ext>
                  </a:extLst>
                </a:gridCol>
                <a:gridCol w="1203664">
                  <a:extLst>
                    <a:ext uri="{9D8B030D-6E8A-4147-A177-3AD203B41FA5}">
                      <a16:colId xmlns:a16="http://schemas.microsoft.com/office/drawing/2014/main" val="4066981379"/>
                    </a:ext>
                  </a:extLst>
                </a:gridCol>
                <a:gridCol w="1203664">
                  <a:extLst>
                    <a:ext uri="{9D8B030D-6E8A-4147-A177-3AD203B41FA5}">
                      <a16:colId xmlns:a16="http://schemas.microsoft.com/office/drawing/2014/main" val="2997689089"/>
                    </a:ext>
                  </a:extLst>
                </a:gridCol>
                <a:gridCol w="1203664">
                  <a:extLst>
                    <a:ext uri="{9D8B030D-6E8A-4147-A177-3AD203B41FA5}">
                      <a16:colId xmlns:a16="http://schemas.microsoft.com/office/drawing/2014/main" val="619485329"/>
                    </a:ext>
                  </a:extLst>
                </a:gridCol>
                <a:gridCol w="1203664">
                  <a:extLst>
                    <a:ext uri="{9D8B030D-6E8A-4147-A177-3AD203B41FA5}">
                      <a16:colId xmlns:a16="http://schemas.microsoft.com/office/drawing/2014/main" val="2221295427"/>
                    </a:ext>
                  </a:extLst>
                </a:gridCol>
              </a:tblGrid>
              <a:tr h="3825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Iter</a:t>
                      </a:r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Iter</a:t>
                      </a:r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Iter</a:t>
                      </a:r>
                      <a:r>
                        <a:rPr lang="en-IN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0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5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4.5/12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4.5/12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6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4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0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8D3F-C002-4928-8BE1-44BF28D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HITS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6019-46B8-4992-B6EE-3D261A4A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5272" cy="4351338"/>
          </a:xfrm>
        </p:spPr>
        <p:txBody>
          <a:bodyPr/>
          <a:lstStyle/>
          <a:p>
            <a:r>
              <a:rPr lang="en-US" dirty="0"/>
              <a:t>Hypertext Induced Topics Search (HITS) developed by Jon Kleinberg.</a:t>
            </a:r>
          </a:p>
          <a:p>
            <a:r>
              <a:rPr lang="en-US" dirty="0"/>
              <a:t>HITS is applied on a subgraph after a search is done on the complete graph.</a:t>
            </a:r>
          </a:p>
          <a:p>
            <a:r>
              <a:rPr lang="en-US" dirty="0"/>
              <a:t> Uses hubs and authorities to define a recursive relationship between web pages.</a:t>
            </a:r>
          </a:p>
          <a:p>
            <a:r>
              <a:rPr lang="en-US" dirty="0"/>
              <a:t>An authority is a page that many hubs link to.</a:t>
            </a:r>
          </a:p>
          <a:p>
            <a:r>
              <a:rPr lang="en-US" dirty="0"/>
              <a:t> A hub is a page that links to many authorities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9B959-F801-4D98-BC24-124DFEDE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820" y="1690688"/>
            <a:ext cx="2944980" cy="42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9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7032-4390-4478-BF46-5C0A721C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HITS Algorithm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AFCBB7-1798-41DD-A674-4C3DF6A0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43" y="1100832"/>
            <a:ext cx="10915095" cy="55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39D2-873D-4BC3-9F28-9A2C2FC9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60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Example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303F473E-D577-4457-948A-650EB387E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81827"/>
              </p:ext>
            </p:extLst>
          </p:nvPr>
        </p:nvGraphicFramePr>
        <p:xfrm>
          <a:off x="5061834" y="2613324"/>
          <a:ext cx="58961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15">
                  <a:extLst>
                    <a:ext uri="{9D8B030D-6E8A-4147-A177-3AD203B41FA5}">
                      <a16:colId xmlns:a16="http://schemas.microsoft.com/office/drawing/2014/main" val="3995610660"/>
                    </a:ext>
                  </a:extLst>
                </a:gridCol>
                <a:gridCol w="2041864">
                  <a:extLst>
                    <a:ext uri="{9D8B030D-6E8A-4147-A177-3AD203B41FA5}">
                      <a16:colId xmlns:a16="http://schemas.microsoft.com/office/drawing/2014/main" val="2536095343"/>
                    </a:ext>
                  </a:extLst>
                </a:gridCol>
                <a:gridCol w="2852690">
                  <a:extLst>
                    <a:ext uri="{9D8B030D-6E8A-4147-A177-3AD203B41FA5}">
                      <a16:colId xmlns:a16="http://schemas.microsoft.com/office/drawing/2014/main" val="261794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 Degree(Hub)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Degree(Authority)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9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6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53093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8598E844-77DC-465D-A76A-40A06CCAE5EE}"/>
              </a:ext>
            </a:extLst>
          </p:cNvPr>
          <p:cNvGrpSpPr/>
          <p:nvPr/>
        </p:nvGrpSpPr>
        <p:grpSpPr>
          <a:xfrm>
            <a:off x="838200" y="2434489"/>
            <a:ext cx="3453413" cy="2643538"/>
            <a:chOff x="2334827" y="2698812"/>
            <a:chExt cx="2890421" cy="198902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64FC0F-DEEA-4622-ADF9-C5BDD75AEF41}"/>
                </a:ext>
              </a:extLst>
            </p:cNvPr>
            <p:cNvSpPr/>
            <p:nvPr/>
          </p:nvSpPr>
          <p:spPr>
            <a:xfrm>
              <a:off x="2334827" y="2698812"/>
              <a:ext cx="727969" cy="630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563861-F667-4A95-922C-CC9EA39127AF}"/>
                </a:ext>
              </a:extLst>
            </p:cNvPr>
            <p:cNvSpPr/>
            <p:nvPr/>
          </p:nvSpPr>
          <p:spPr>
            <a:xfrm>
              <a:off x="4497279" y="4057519"/>
              <a:ext cx="727969" cy="630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EE8734-5B36-4609-9D33-D7417EC89B2C}"/>
                </a:ext>
              </a:extLst>
            </p:cNvPr>
            <p:cNvSpPr/>
            <p:nvPr/>
          </p:nvSpPr>
          <p:spPr>
            <a:xfrm>
              <a:off x="2334827" y="4057519"/>
              <a:ext cx="727969" cy="630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ED5B81-131D-4A9A-95C4-61422D91774C}"/>
                </a:ext>
              </a:extLst>
            </p:cNvPr>
            <p:cNvSpPr/>
            <p:nvPr/>
          </p:nvSpPr>
          <p:spPr>
            <a:xfrm>
              <a:off x="4497279" y="2698812"/>
              <a:ext cx="727969" cy="630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6F76597-E296-49A4-995C-D0B6202991AB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3062796" y="3013969"/>
              <a:ext cx="14344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E84F85-25E0-48E8-8372-28002397E009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>
              <a:off x="2698812" y="3329126"/>
              <a:ext cx="0" cy="72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45D2FA-3886-48EB-B7D1-7C45ED66DF08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2956187" y="3236819"/>
              <a:ext cx="1647701" cy="913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AA5B326-6A24-4AA1-A6C1-431064B14538}"/>
                </a:ext>
              </a:extLst>
            </p:cNvPr>
            <p:cNvCxnSpPr>
              <a:stCxn id="9" idx="4"/>
              <a:endCxn id="7" idx="0"/>
            </p:cNvCxnSpPr>
            <p:nvPr/>
          </p:nvCxnSpPr>
          <p:spPr>
            <a:xfrm>
              <a:off x="4861264" y="3329126"/>
              <a:ext cx="0" cy="72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5137E1E-19FF-483F-AB09-11F36143C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508" y="4464983"/>
              <a:ext cx="106609" cy="222850"/>
            </a:xfrm>
            <a:prstGeom prst="bentConnector4">
              <a:avLst>
                <a:gd name="adj1" fmla="val -214428"/>
                <a:gd name="adj2" fmla="val 2440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A47C72-DD38-4399-AF5B-EF27098A4A53}"/>
                </a:ext>
              </a:extLst>
            </p:cNvPr>
            <p:cNvCxnSpPr>
              <a:stCxn id="9" idx="3"/>
              <a:endCxn id="8" idx="6"/>
            </p:cNvCxnSpPr>
            <p:nvPr/>
          </p:nvCxnSpPr>
          <p:spPr>
            <a:xfrm flipH="1">
              <a:off x="3062796" y="3236819"/>
              <a:ext cx="1541092" cy="1135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933F78-455F-4751-8AAD-6E59E0A7C62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3009491" y="4372676"/>
              <a:ext cx="1487788" cy="71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953C24-72E1-4BEA-A55B-D48073DC6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7891" y="3329126"/>
              <a:ext cx="0" cy="72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C07E6E-B960-4F9F-88A1-7DDF0EF0FDFC}"/>
              </a:ext>
            </a:extLst>
          </p:cNvPr>
          <p:cNvSpPr txBox="1"/>
          <p:nvPr/>
        </p:nvSpPr>
        <p:spPr>
          <a:xfrm>
            <a:off x="838200" y="1470128"/>
            <a:ext cx="1040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 the hubs and authority scores for the given graph for K=3 and initial hub weight vector as 1.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9915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ACA1-6349-4C7B-89E1-F0F20362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68D55-6174-426B-BFCA-A4AC0AAC8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637436"/>
              </p:ext>
            </p:extLst>
          </p:nvPr>
        </p:nvGraphicFramePr>
        <p:xfrm>
          <a:off x="4460290" y="1878891"/>
          <a:ext cx="49944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86">
                  <a:extLst>
                    <a:ext uri="{9D8B030D-6E8A-4147-A177-3AD203B41FA5}">
                      <a16:colId xmlns:a16="http://schemas.microsoft.com/office/drawing/2014/main" val="318315040"/>
                    </a:ext>
                  </a:extLst>
                </a:gridCol>
                <a:gridCol w="998886">
                  <a:extLst>
                    <a:ext uri="{9D8B030D-6E8A-4147-A177-3AD203B41FA5}">
                      <a16:colId xmlns:a16="http://schemas.microsoft.com/office/drawing/2014/main" val="1287989995"/>
                    </a:ext>
                  </a:extLst>
                </a:gridCol>
                <a:gridCol w="998886">
                  <a:extLst>
                    <a:ext uri="{9D8B030D-6E8A-4147-A177-3AD203B41FA5}">
                      <a16:colId xmlns:a16="http://schemas.microsoft.com/office/drawing/2014/main" val="1515337963"/>
                    </a:ext>
                  </a:extLst>
                </a:gridCol>
                <a:gridCol w="998886">
                  <a:extLst>
                    <a:ext uri="{9D8B030D-6E8A-4147-A177-3AD203B41FA5}">
                      <a16:colId xmlns:a16="http://schemas.microsoft.com/office/drawing/2014/main" val="3160693734"/>
                    </a:ext>
                  </a:extLst>
                </a:gridCol>
                <a:gridCol w="998886">
                  <a:extLst>
                    <a:ext uri="{9D8B030D-6E8A-4147-A177-3AD203B41FA5}">
                      <a16:colId xmlns:a16="http://schemas.microsoft.com/office/drawing/2014/main" val="3047093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1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0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08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093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18F220-2C62-423A-9F96-2DAEDCA08F91}"/>
              </a:ext>
            </a:extLst>
          </p:cNvPr>
          <p:cNvSpPr txBox="1"/>
          <p:nvPr/>
        </p:nvSpPr>
        <p:spPr>
          <a:xfrm>
            <a:off x="2077375" y="1878891"/>
            <a:ext cx="204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Adjacency Matrix A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5B33374-64D3-4206-8810-54C8629A2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930275"/>
              </p:ext>
            </p:extLst>
          </p:nvPr>
        </p:nvGraphicFramePr>
        <p:xfrm>
          <a:off x="4460290" y="4126421"/>
          <a:ext cx="49944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86">
                  <a:extLst>
                    <a:ext uri="{9D8B030D-6E8A-4147-A177-3AD203B41FA5}">
                      <a16:colId xmlns:a16="http://schemas.microsoft.com/office/drawing/2014/main" val="318315040"/>
                    </a:ext>
                  </a:extLst>
                </a:gridCol>
                <a:gridCol w="998886">
                  <a:extLst>
                    <a:ext uri="{9D8B030D-6E8A-4147-A177-3AD203B41FA5}">
                      <a16:colId xmlns:a16="http://schemas.microsoft.com/office/drawing/2014/main" val="1287989995"/>
                    </a:ext>
                  </a:extLst>
                </a:gridCol>
                <a:gridCol w="998886">
                  <a:extLst>
                    <a:ext uri="{9D8B030D-6E8A-4147-A177-3AD203B41FA5}">
                      <a16:colId xmlns:a16="http://schemas.microsoft.com/office/drawing/2014/main" val="1515337963"/>
                    </a:ext>
                  </a:extLst>
                </a:gridCol>
                <a:gridCol w="998886">
                  <a:extLst>
                    <a:ext uri="{9D8B030D-6E8A-4147-A177-3AD203B41FA5}">
                      <a16:colId xmlns:a16="http://schemas.microsoft.com/office/drawing/2014/main" val="3160693734"/>
                    </a:ext>
                  </a:extLst>
                </a:gridCol>
                <a:gridCol w="998886">
                  <a:extLst>
                    <a:ext uri="{9D8B030D-6E8A-4147-A177-3AD203B41FA5}">
                      <a16:colId xmlns:a16="http://schemas.microsoft.com/office/drawing/2014/main" val="3047093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1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0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08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093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D2A0C4-9EF4-479F-94B1-7C17A7CFAD45}"/>
              </a:ext>
            </a:extLst>
          </p:cNvPr>
          <p:cNvSpPr txBox="1"/>
          <p:nvPr/>
        </p:nvSpPr>
        <p:spPr>
          <a:xfrm>
            <a:off x="2077375" y="4126421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Transpose Matrix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95C7C-055F-45A9-89C8-BDB42814B7C2}"/>
              </a:ext>
            </a:extLst>
          </p:cNvPr>
          <p:cNvSpPr txBox="1"/>
          <p:nvPr/>
        </p:nvSpPr>
        <p:spPr>
          <a:xfrm>
            <a:off x="3910126" y="4126421"/>
            <a:ext cx="248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7606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3EE5-B4D7-48E1-A10A-279A2E6F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7CF7D-C24C-4D19-ABC6-A8E7D266BDCC}"/>
              </a:ext>
            </a:extLst>
          </p:cNvPr>
          <p:cNvSpPr txBox="1"/>
          <p:nvPr/>
        </p:nvSpPr>
        <p:spPr>
          <a:xfrm>
            <a:off x="923278" y="2290438"/>
            <a:ext cx="403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Assuming initial Hub weight vector u as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373123-EC29-40C8-980D-5CF624B74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4605" y="2290438"/>
            <a:ext cx="61791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62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17CE-9A00-4772-99E5-59F5FBD4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36900-29EB-4213-B247-316FEAEB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475" y="1373028"/>
            <a:ext cx="8025413" cy="51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18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DD-799D-48BB-B490-C65035EA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41EC2-816D-4258-9A3D-6CD3CA691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045" y="1825625"/>
            <a:ext cx="80254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33F9-240E-4503-930F-DB841BFF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EB03CD-7DCF-4D5E-A320-FC5123964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5625"/>
            <a:ext cx="83272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9942-EAD1-439B-9792-FB290BAF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Why Web Mining ??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5EA5-13E2-45CB-82F8-581ED33B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3200" dirty="0">
                <a:solidFill>
                  <a:srgbClr val="000000"/>
                </a:solidFill>
                <a:latin typeface="Arial" panose="020B0604020202020204" pitchFamily="34" charset="0"/>
              </a:rPr>
              <a:t>Web data is</a:t>
            </a:r>
          </a:p>
          <a:p>
            <a:r>
              <a:rPr lang="fr-FR" sz="1800" dirty="0">
                <a:solidFill>
                  <a:srgbClr val="000000"/>
                </a:solidFill>
                <a:latin typeface="Wingdings" panose="05000000000000000000" pitchFamily="2" charset="2"/>
              </a:rPr>
              <a:t>􀁺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Web content –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text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, image, records, etc.</a:t>
            </a:r>
          </a:p>
          <a:p>
            <a:r>
              <a:rPr lang="en-IN" sz="1800" dirty="0">
                <a:solidFill>
                  <a:srgbClr val="000000"/>
                </a:solidFill>
                <a:latin typeface="Wingdings" panose="05000000000000000000" pitchFamily="2" charset="2"/>
              </a:rPr>
              <a:t>􀁺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Web structure –hyperlinks, tags, etc.</a:t>
            </a:r>
          </a:p>
          <a:p>
            <a:r>
              <a:rPr lang="fr-FR" sz="1800" dirty="0">
                <a:solidFill>
                  <a:srgbClr val="000000"/>
                </a:solidFill>
                <a:latin typeface="Wingdings" panose="05000000000000000000" pitchFamily="2" charset="2"/>
              </a:rPr>
              <a:t>􀁺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Web usage –http logs, app server logs,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43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409F-4D05-452D-80E6-05323DDC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91CB1-3E80-4209-B88C-91EAF5FD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646" y="1701338"/>
            <a:ext cx="6632707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0959F-E067-4489-BA48-6581084B22F5}"/>
              </a:ext>
            </a:extLst>
          </p:cNvPr>
          <p:cNvSpPr txBox="1"/>
          <p:nvPr/>
        </p:nvSpPr>
        <p:spPr>
          <a:xfrm>
            <a:off x="3275862" y="3167390"/>
            <a:ext cx="22194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132F2-AEE6-4968-98A9-2A5DAAC0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25" y="4199864"/>
            <a:ext cx="249958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33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A065-B4AE-492B-AA9F-71F256AD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06D01-9053-4F0F-9EA2-A19232DC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098" y="1825625"/>
            <a:ext cx="6479803" cy="435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9735E8-C9AE-41D8-82C4-212E1667D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454" y="3124174"/>
            <a:ext cx="249958" cy="304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EC9FB-2F19-4A12-9D59-4182F221C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37" y="4128843"/>
            <a:ext cx="173018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6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EFD1-1893-45DD-9D31-4B9FB657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DF5AA1-78EF-4494-ACEE-256EA2E09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978" y="1825625"/>
            <a:ext cx="6014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39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967E-A086-46D9-8347-66572C9C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452DD-BC9C-41E7-A3E2-6C13826A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066" y="1825625"/>
            <a:ext cx="74918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7DB7-EDAA-4646-B4BF-33BB9B2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961D60-3ED4-4B30-8A4E-B4D40FBC0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123" y="1825625"/>
            <a:ext cx="7361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52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C22B-9C9A-446D-916C-51DACF7C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r>
              <a:rPr lang="en-US" b="1" dirty="0"/>
              <a:t>Python Code for HITS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616-3938-4462-8C57-EC81B848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5118717" cy="5156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import</a:t>
            </a:r>
            <a:r>
              <a:rPr lang="en-IN" dirty="0"/>
              <a:t> </a:t>
            </a:r>
            <a:r>
              <a:rPr lang="en-IN" dirty="0" err="1"/>
              <a:t>networkx</a:t>
            </a:r>
            <a:r>
              <a:rPr lang="en-IN" dirty="0"/>
              <a:t> as </a:t>
            </a:r>
            <a:r>
              <a:rPr lang="en-IN" dirty="0" err="1"/>
              <a:t>nx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import</a:t>
            </a:r>
            <a:r>
              <a:rPr lang="en-IN" dirty="0"/>
              <a:t>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G = </a:t>
            </a:r>
            <a:r>
              <a:rPr lang="en-IN" dirty="0" err="1"/>
              <a:t>nx.DiGarph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err="1"/>
              <a:t>G.add_edges_from</a:t>
            </a:r>
            <a:r>
              <a:rPr lang="en-IN" dirty="0"/>
              <a:t>([('</a:t>
            </a:r>
            <a:r>
              <a:rPr lang="en-IN" dirty="0">
                <a:solidFill>
                  <a:schemeClr val="accent1"/>
                </a:solidFill>
              </a:rPr>
              <a:t>A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D</a:t>
            </a:r>
            <a:r>
              <a:rPr lang="en-IN" dirty="0"/>
              <a:t>’),        ('</a:t>
            </a:r>
            <a:r>
              <a:rPr lang="en-IN" dirty="0">
                <a:solidFill>
                  <a:schemeClr val="accent1"/>
                </a:solidFill>
              </a:rPr>
              <a:t>B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C</a:t>
            </a:r>
            <a:r>
              <a:rPr lang="en-IN" dirty="0"/>
              <a:t>'), ('</a:t>
            </a:r>
            <a:r>
              <a:rPr lang="en-IN" dirty="0">
                <a:solidFill>
                  <a:schemeClr val="accent1"/>
                </a:solidFill>
              </a:rPr>
              <a:t>B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E</a:t>
            </a:r>
            <a:r>
              <a:rPr lang="en-IN" dirty="0"/>
              <a:t>'), ('</a:t>
            </a:r>
            <a:r>
              <a:rPr lang="en-IN" dirty="0">
                <a:solidFill>
                  <a:schemeClr val="accent1"/>
                </a:solidFill>
              </a:rPr>
              <a:t>C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A</a:t>
            </a:r>
            <a:r>
              <a:rPr lang="en-IN" dirty="0"/>
              <a:t>'), ('</a:t>
            </a:r>
            <a:r>
              <a:rPr lang="en-IN" dirty="0">
                <a:solidFill>
                  <a:schemeClr val="accent1"/>
                </a:solidFill>
              </a:rPr>
              <a:t>D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C</a:t>
            </a:r>
            <a:r>
              <a:rPr lang="en-IN" dirty="0"/>
              <a:t>’),      ('</a:t>
            </a:r>
            <a:r>
              <a:rPr lang="en-IN" dirty="0">
                <a:solidFill>
                  <a:schemeClr val="accent1"/>
                </a:solidFill>
              </a:rPr>
              <a:t>E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D</a:t>
            </a:r>
            <a:r>
              <a:rPr lang="en-IN" dirty="0"/>
              <a:t>'), ('</a:t>
            </a:r>
            <a:r>
              <a:rPr lang="en-IN" dirty="0">
                <a:solidFill>
                  <a:schemeClr val="accent1"/>
                </a:solidFill>
              </a:rPr>
              <a:t>E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B</a:t>
            </a:r>
            <a:r>
              <a:rPr lang="en-IN" dirty="0"/>
              <a:t>'), ('</a:t>
            </a:r>
            <a:r>
              <a:rPr lang="en-IN" dirty="0">
                <a:solidFill>
                  <a:schemeClr val="accent1"/>
                </a:solidFill>
              </a:rPr>
              <a:t>E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F</a:t>
            </a:r>
            <a:r>
              <a:rPr lang="en-IN" dirty="0"/>
              <a:t>'),('</a:t>
            </a:r>
            <a:r>
              <a:rPr lang="en-IN" dirty="0">
                <a:solidFill>
                  <a:schemeClr val="accent1"/>
                </a:solidFill>
              </a:rPr>
              <a:t>E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C</a:t>
            </a:r>
            <a:r>
              <a:rPr lang="en-IN" dirty="0"/>
              <a:t>’),         ('</a:t>
            </a:r>
            <a:r>
              <a:rPr lang="en-IN" dirty="0">
                <a:solidFill>
                  <a:schemeClr val="accent1"/>
                </a:solidFill>
              </a:rPr>
              <a:t>F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C</a:t>
            </a:r>
            <a:r>
              <a:rPr lang="en-IN" dirty="0"/>
              <a:t>'), ('</a:t>
            </a:r>
            <a:r>
              <a:rPr lang="en-IN" dirty="0">
                <a:solidFill>
                  <a:schemeClr val="accent1"/>
                </a:solidFill>
              </a:rPr>
              <a:t>F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H</a:t>
            </a:r>
            <a:r>
              <a:rPr lang="en-IN" dirty="0"/>
              <a:t>'), ('</a:t>
            </a:r>
            <a:r>
              <a:rPr lang="en-IN" dirty="0">
                <a:solidFill>
                  <a:schemeClr val="accent1"/>
                </a:solidFill>
              </a:rPr>
              <a:t>G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A</a:t>
            </a:r>
            <a:r>
              <a:rPr lang="en-IN" dirty="0"/>
              <a:t>'),  ('</a:t>
            </a:r>
            <a:r>
              <a:rPr lang="en-IN" dirty="0">
                <a:solidFill>
                  <a:schemeClr val="accent1"/>
                </a:solidFill>
              </a:rPr>
              <a:t>G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C</a:t>
            </a:r>
            <a:r>
              <a:rPr lang="en-IN" dirty="0"/>
              <a:t>'), ('</a:t>
            </a:r>
            <a:r>
              <a:rPr lang="en-IN" dirty="0">
                <a:solidFill>
                  <a:schemeClr val="accent1"/>
                </a:solidFill>
              </a:rPr>
              <a:t>H</a:t>
            </a:r>
            <a:r>
              <a:rPr lang="en-IN" dirty="0"/>
              <a:t>', '</a:t>
            </a:r>
            <a:r>
              <a:rPr lang="en-IN" dirty="0">
                <a:solidFill>
                  <a:schemeClr val="accent1"/>
                </a:solidFill>
              </a:rPr>
              <a:t>A</a:t>
            </a:r>
            <a:r>
              <a:rPr lang="en-IN" dirty="0"/>
              <a:t>')])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0FC7C-BF3B-4829-8934-D0F40568B127}"/>
              </a:ext>
            </a:extLst>
          </p:cNvPr>
          <p:cNvSpPr txBox="1"/>
          <p:nvPr/>
        </p:nvSpPr>
        <p:spPr>
          <a:xfrm>
            <a:off x="6658253" y="1020932"/>
            <a:ext cx="5118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plt.figure</a:t>
            </a:r>
            <a:r>
              <a:rPr lang="en-IN" sz="2400" dirty="0"/>
              <a:t>(</a:t>
            </a:r>
            <a:r>
              <a:rPr lang="en-IN" sz="2400" dirty="0" err="1"/>
              <a:t>figsize</a:t>
            </a:r>
            <a:r>
              <a:rPr lang="en-IN" sz="2400" dirty="0"/>
              <a:t> =(</a:t>
            </a: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r>
              <a:rPr lang="en-IN" sz="2400" dirty="0"/>
              <a:t>, </a:t>
            </a: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r>
              <a:rPr lang="en-IN" sz="2400" dirty="0"/>
              <a:t>)) </a:t>
            </a:r>
          </a:p>
          <a:p>
            <a:r>
              <a:rPr lang="en-IN" sz="2400" dirty="0" err="1"/>
              <a:t>nx.draw_networkx</a:t>
            </a:r>
            <a:r>
              <a:rPr lang="en-IN" sz="2400" dirty="0"/>
              <a:t>(G, </a:t>
            </a:r>
            <a:r>
              <a:rPr lang="en-IN" sz="2400" dirty="0" err="1"/>
              <a:t>with_labels</a:t>
            </a:r>
            <a:r>
              <a:rPr lang="en-IN" sz="2400" dirty="0"/>
              <a:t> = True) 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hubs, authorities = </a:t>
            </a:r>
            <a:r>
              <a:rPr lang="en-IN" sz="2400" dirty="0" err="1"/>
              <a:t>nx.hits</a:t>
            </a:r>
            <a:r>
              <a:rPr lang="en-IN" sz="2400" dirty="0"/>
              <a:t>(G, </a:t>
            </a:r>
            <a:r>
              <a:rPr lang="en-IN" sz="2400" dirty="0" err="1"/>
              <a:t>max_iter</a:t>
            </a:r>
            <a:r>
              <a:rPr lang="en-IN" sz="2400" dirty="0"/>
              <a:t> = 50, normalized = True) 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print</a:t>
            </a:r>
            <a:r>
              <a:rPr lang="en-IN" sz="2400" dirty="0"/>
              <a:t>("</a:t>
            </a: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Hub Scores</a:t>
            </a:r>
            <a:r>
              <a:rPr lang="en-IN" sz="2400" dirty="0"/>
              <a:t>: ", hubs)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print</a:t>
            </a:r>
            <a:r>
              <a:rPr lang="en-IN" sz="2400" dirty="0"/>
              <a:t>("</a:t>
            </a: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Authority Scores</a:t>
            </a:r>
            <a:r>
              <a:rPr lang="en-IN" sz="2400" dirty="0"/>
              <a:t>: ", authorities) </a:t>
            </a:r>
          </a:p>
        </p:txBody>
      </p:sp>
    </p:spTree>
    <p:extLst>
      <p:ext uri="{BB962C8B-B14F-4D97-AF65-F5344CB8AC3E}">
        <p14:creationId xmlns:p14="http://schemas.microsoft.com/office/powerpoint/2010/main" val="17323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0645-173D-4BC1-9612-8C05AC09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4B33-25C9-43E0-A58E-0981BD5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Hub Scores:  {'A': 0.04642540386472174, 'D': 0.133660375232863,</a:t>
            </a:r>
          </a:p>
          <a:p>
            <a:pPr marL="0" indent="0">
              <a:buNone/>
            </a:pPr>
            <a:r>
              <a:rPr lang="en-IN" dirty="0"/>
              <a:t>              'B': 0.15763599440595596, 'C': 0.037389132480584515, </a:t>
            </a:r>
          </a:p>
          <a:p>
            <a:pPr marL="0" indent="0">
              <a:buNone/>
            </a:pPr>
            <a:r>
              <a:rPr lang="en-IN" dirty="0"/>
              <a:t>              'E': 0.2588144594158868, 'F': 0.15763599440595596,</a:t>
            </a:r>
          </a:p>
          <a:p>
            <a:pPr marL="0" indent="0">
              <a:buNone/>
            </a:pPr>
            <a:r>
              <a:rPr lang="en-IN" dirty="0"/>
              <a:t>              'H': 0.037389132480584515, 'G': 0.17104950771344754}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Authority Scores:  {'A': 0.10864044085687284, 'D': 0.13489685393050574, </a:t>
            </a:r>
          </a:p>
          <a:p>
            <a:pPr marL="0" indent="0">
              <a:buNone/>
            </a:pPr>
            <a:r>
              <a:rPr lang="en-IN" dirty="0"/>
              <a:t>                    'B': 0.11437974045401585, 'C': 0.3883728005172019,</a:t>
            </a:r>
          </a:p>
          <a:p>
            <a:pPr marL="0" indent="0">
              <a:buNone/>
            </a:pPr>
            <a:r>
              <a:rPr lang="en-IN" dirty="0"/>
              <a:t>                    'E': 0.06966521189369385, 'F': 0.11437974045401585,</a:t>
            </a:r>
          </a:p>
          <a:p>
            <a:pPr marL="0" indent="0">
              <a:buNone/>
            </a:pPr>
            <a:r>
              <a:rPr lang="en-IN" dirty="0"/>
              <a:t>                    'H': 0.06966521189369385, 'G': 0.0}</a:t>
            </a:r>
          </a:p>
        </p:txBody>
      </p:sp>
    </p:spTree>
    <p:extLst>
      <p:ext uri="{BB962C8B-B14F-4D97-AF65-F5344CB8AC3E}">
        <p14:creationId xmlns:p14="http://schemas.microsoft.com/office/powerpoint/2010/main" val="262810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6940-19D7-4ABD-BF1C-5861E61C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Application: Recommendation System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82FAC-AE4C-4394-9D07-2E432DD5A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87" y="3947147"/>
            <a:ext cx="4658332" cy="27684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DBD5E-6EAA-47C4-8999-2FBECC71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3" y="1232520"/>
            <a:ext cx="4971495" cy="2705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003A4-90F4-4578-806F-4D684816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143" y="4018547"/>
            <a:ext cx="2196206" cy="262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90AD6-F3FF-4F8C-844D-5CA09A8A0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287" y="1070548"/>
            <a:ext cx="2867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1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CE60-1CC7-41B1-95FF-9D4AF34C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r>
              <a:rPr lang="en-US" sz="3600" b="1" dirty="0"/>
              <a:t>DIFFERENT TYPES OF RECOMMENDATION ENGINES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B8BC-1A08-45EE-A9C4-EC92E46E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Collaborative Filtering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1EE23-76B5-4739-9224-DA596BEE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92" y="2352136"/>
            <a:ext cx="7873939" cy="43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0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0222-C85F-47AF-89BB-65E5D280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22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E98C8-4EAF-4FB5-9D86-84B64C00A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645" y="1159798"/>
            <a:ext cx="5033861" cy="5442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14F6A5-1312-47FD-807F-839749825370}"/>
              </a:ext>
            </a:extLst>
          </p:cNvPr>
          <p:cNvSpPr/>
          <p:nvPr/>
        </p:nvSpPr>
        <p:spPr>
          <a:xfrm>
            <a:off x="821402" y="1433289"/>
            <a:ext cx="365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Content Based Filtering</a:t>
            </a:r>
          </a:p>
        </p:txBody>
      </p:sp>
    </p:spTree>
    <p:extLst>
      <p:ext uri="{BB962C8B-B14F-4D97-AF65-F5344CB8AC3E}">
        <p14:creationId xmlns:p14="http://schemas.microsoft.com/office/powerpoint/2010/main" val="386598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294A-05E8-4EE2-BC47-B2EB6960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2E52C-AA45-4E9D-B63B-8BED07844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0" y="1948656"/>
            <a:ext cx="5905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469F-C076-4865-969E-77C5278D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8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IN" sz="18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IN" sz="5400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Web Content Mining</a:t>
            </a:r>
            <a:endParaRPr lang="en-IN" sz="5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313C-609E-4A96-B1CD-6A0709F6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6DFD-2435-4024-AE31-021B2139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Content Mining is the process of extracting useful information from the contents of Web documents.</a:t>
            </a:r>
          </a:p>
          <a:p>
            <a:pPr lvl="1"/>
            <a:r>
              <a:rPr lang="en-US" dirty="0"/>
              <a:t>Content data corresponds to the collection of facts a Web page was designed to convey to the </a:t>
            </a:r>
            <a:r>
              <a:rPr lang="en-US"/>
              <a:t>users.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Research activities in this field also involve using techniques from other disciplines such as Information Retrieval (IR) and natural language processing (NLP).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26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1186</Words>
  <Application>Microsoft Office PowerPoint</Application>
  <PresentationFormat>Widescreen</PresentationFormat>
  <Paragraphs>240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Algerian</vt:lpstr>
      <vt:lpstr>Arial</vt:lpstr>
      <vt:lpstr>Bahnschrift Condensed</vt:lpstr>
      <vt:lpstr>Baskerville Old Face</vt:lpstr>
      <vt:lpstr>Calibri</vt:lpstr>
      <vt:lpstr>Calibri Light</vt:lpstr>
      <vt:lpstr>Times New Roman</vt:lpstr>
      <vt:lpstr>Wingdings</vt:lpstr>
      <vt:lpstr>Office Theme</vt:lpstr>
      <vt:lpstr>Web Mining  Concepts and Applications</vt:lpstr>
      <vt:lpstr>Introduction</vt:lpstr>
      <vt:lpstr>Why Web Mining ??</vt:lpstr>
      <vt:lpstr>Application: Recommendation System</vt:lpstr>
      <vt:lpstr>DIFFERENT TYPES OF RECOMMENDATION ENGINES</vt:lpstr>
      <vt:lpstr>PowerPoint Presentation</vt:lpstr>
      <vt:lpstr>PowerPoint Presentation</vt:lpstr>
      <vt:lpstr> Web Content Mining</vt:lpstr>
      <vt:lpstr> Definition</vt:lpstr>
      <vt:lpstr>Web Content Mining</vt:lpstr>
      <vt:lpstr>Web Content Mining</vt:lpstr>
      <vt:lpstr>Pre-processing Content</vt:lpstr>
      <vt:lpstr>Common Mining Techniques</vt:lpstr>
      <vt:lpstr>Web Content Mining Applications</vt:lpstr>
      <vt:lpstr> Web Structure Mining</vt:lpstr>
      <vt:lpstr> What is Web Structure Mining?</vt:lpstr>
      <vt:lpstr>Motivation to study Hyperlink Structure</vt:lpstr>
      <vt:lpstr> Web Structure Terminology</vt:lpstr>
      <vt:lpstr> Web Structure Terminology(2)</vt:lpstr>
      <vt:lpstr> Google’s PageRank</vt:lpstr>
      <vt:lpstr>Example</vt:lpstr>
      <vt:lpstr>HITS Algorithm</vt:lpstr>
      <vt:lpstr>HITS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Python Code for HITS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Mining</dc:title>
  <dc:creator>Utkarsh Sharma</dc:creator>
  <cp:lastModifiedBy>Utkarsh Sharma</cp:lastModifiedBy>
  <cp:revision>35</cp:revision>
  <dcterms:created xsi:type="dcterms:W3CDTF">2020-05-11T16:25:17Z</dcterms:created>
  <dcterms:modified xsi:type="dcterms:W3CDTF">2020-05-19T06:24:31Z</dcterms:modified>
</cp:coreProperties>
</file>