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64" r:id="rId4"/>
    <p:sldId id="258" r:id="rId5"/>
    <p:sldId id="259" r:id="rId6"/>
    <p:sldId id="260" r:id="rId7"/>
    <p:sldId id="262" r:id="rId8"/>
    <p:sldId id="265" r:id="rId9"/>
    <p:sldId id="261"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Helvetica Neue" panose="020B0604020202020204" charset="0"/>
      <p:regular r:id="rId16"/>
      <p:bold r:id="rId17"/>
      <p:italic r:id="rId18"/>
    </p:embeddedFont>
    <p:embeddedFont>
      <p:font typeface="Old Standard TT" panose="020B0604020202020204"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177f11d6c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177f11d6c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177f11d6c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177f11d6c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177f11d6c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177f11d6c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With this dataset, we can prepare our training and validation sets. In order to do the same, we need to do some image augmentation first, essentially the image needs to be resampled. So they undergo zoom change, shear change, rotation change, rescaling.</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177f11d6c6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177f11d6c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panose="020B0604020202020204"/>
              <a:buChar char="●"/>
              <a:tabLst/>
              <a:defRPr/>
            </a:pPr>
            <a:r>
              <a:rPr lang="en-US" dirty="0"/>
              <a:t>From the papers we have studied, most emotion recognition projects use 4 conv2D layers with varying filter sizes. Currently, we are also pursuing the same as we felt it was superior to other projects of the nature.</a:t>
            </a:r>
          </a:p>
          <a:p>
            <a:endParaRPr lang="en-IN" dirty="0"/>
          </a:p>
        </p:txBody>
      </p:sp>
    </p:spTree>
    <p:extLst>
      <p:ext uri="{BB962C8B-B14F-4D97-AF65-F5344CB8AC3E}">
        <p14:creationId xmlns:p14="http://schemas.microsoft.com/office/powerpoint/2010/main" val="2454713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177f11d6c6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177f11d6c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ld Standard TT" panose="00000500000000000000"/>
              <a:buNone/>
              <a:defRPr sz="3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1pPr>
            <a:lvl2pPr lvl="1">
              <a:spcBef>
                <a:spcPts val="0"/>
              </a:spcBef>
              <a:spcAft>
                <a:spcPts val="0"/>
              </a:spcAft>
              <a:buClr>
                <a:schemeClr val="dk1"/>
              </a:buClr>
              <a:buSzPts val="3000"/>
              <a:buFont typeface="Old Standard TT" panose="00000500000000000000"/>
              <a:buNone/>
              <a:defRPr sz="3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2pPr>
            <a:lvl3pPr lvl="2">
              <a:spcBef>
                <a:spcPts val="0"/>
              </a:spcBef>
              <a:spcAft>
                <a:spcPts val="0"/>
              </a:spcAft>
              <a:buClr>
                <a:schemeClr val="dk1"/>
              </a:buClr>
              <a:buSzPts val="3000"/>
              <a:buFont typeface="Old Standard TT" panose="00000500000000000000"/>
              <a:buNone/>
              <a:defRPr sz="3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3pPr>
            <a:lvl4pPr lvl="3">
              <a:spcBef>
                <a:spcPts val="0"/>
              </a:spcBef>
              <a:spcAft>
                <a:spcPts val="0"/>
              </a:spcAft>
              <a:buClr>
                <a:schemeClr val="dk1"/>
              </a:buClr>
              <a:buSzPts val="3000"/>
              <a:buFont typeface="Old Standard TT" panose="00000500000000000000"/>
              <a:buNone/>
              <a:defRPr sz="3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4pPr>
            <a:lvl5pPr lvl="4">
              <a:spcBef>
                <a:spcPts val="0"/>
              </a:spcBef>
              <a:spcAft>
                <a:spcPts val="0"/>
              </a:spcAft>
              <a:buClr>
                <a:schemeClr val="dk1"/>
              </a:buClr>
              <a:buSzPts val="3000"/>
              <a:buFont typeface="Old Standard TT" panose="00000500000000000000"/>
              <a:buNone/>
              <a:defRPr sz="3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5pPr>
            <a:lvl6pPr lvl="5">
              <a:spcBef>
                <a:spcPts val="0"/>
              </a:spcBef>
              <a:spcAft>
                <a:spcPts val="0"/>
              </a:spcAft>
              <a:buClr>
                <a:schemeClr val="dk1"/>
              </a:buClr>
              <a:buSzPts val="3000"/>
              <a:buFont typeface="Old Standard TT" panose="00000500000000000000"/>
              <a:buNone/>
              <a:defRPr sz="3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6pPr>
            <a:lvl7pPr lvl="6">
              <a:spcBef>
                <a:spcPts val="0"/>
              </a:spcBef>
              <a:spcAft>
                <a:spcPts val="0"/>
              </a:spcAft>
              <a:buClr>
                <a:schemeClr val="dk1"/>
              </a:buClr>
              <a:buSzPts val="3000"/>
              <a:buFont typeface="Old Standard TT" panose="00000500000000000000"/>
              <a:buNone/>
              <a:defRPr sz="3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7pPr>
            <a:lvl8pPr lvl="7">
              <a:spcBef>
                <a:spcPts val="0"/>
              </a:spcBef>
              <a:spcAft>
                <a:spcPts val="0"/>
              </a:spcAft>
              <a:buClr>
                <a:schemeClr val="dk1"/>
              </a:buClr>
              <a:buSzPts val="3000"/>
              <a:buFont typeface="Old Standard TT" panose="00000500000000000000"/>
              <a:buNone/>
              <a:defRPr sz="3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8pPr>
            <a:lvl9pPr lvl="8">
              <a:spcBef>
                <a:spcPts val="0"/>
              </a:spcBef>
              <a:spcAft>
                <a:spcPts val="0"/>
              </a:spcAft>
              <a:buClr>
                <a:schemeClr val="dk1"/>
              </a:buClr>
              <a:buSzPts val="3000"/>
              <a:buFont typeface="Old Standard TT" panose="00000500000000000000"/>
              <a:buNone/>
              <a:defRPr sz="3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ld Standard TT" panose="00000500000000000000"/>
              <a:buChar char="●"/>
              <a:defRPr sz="1800">
                <a:solidFill>
                  <a:schemeClr val="dk1"/>
                </a:solidFill>
                <a:latin typeface="Old Standard TT" panose="00000500000000000000"/>
                <a:ea typeface="Old Standard TT" panose="00000500000000000000"/>
                <a:cs typeface="Old Standard TT" panose="00000500000000000000"/>
                <a:sym typeface="Old Standard TT" panose="00000500000000000000"/>
              </a:defRPr>
            </a:lvl1pPr>
            <a:lvl2pPr marL="914400" lvl="1" indent="-317500">
              <a:lnSpc>
                <a:spcPct val="115000"/>
              </a:lnSpc>
              <a:spcBef>
                <a:spcPts val="0"/>
              </a:spcBef>
              <a:spcAft>
                <a:spcPts val="0"/>
              </a:spcAft>
              <a:buClr>
                <a:schemeClr val="dk1"/>
              </a:buClr>
              <a:buSzPts val="1400"/>
              <a:buFont typeface="Old Standard TT" panose="00000500000000000000"/>
              <a:buChar char="○"/>
              <a:defRPr>
                <a:solidFill>
                  <a:schemeClr val="dk1"/>
                </a:solidFill>
                <a:latin typeface="Old Standard TT" panose="00000500000000000000"/>
                <a:ea typeface="Old Standard TT" panose="00000500000000000000"/>
                <a:cs typeface="Old Standard TT" panose="00000500000000000000"/>
                <a:sym typeface="Old Standard TT" panose="00000500000000000000"/>
              </a:defRPr>
            </a:lvl2pPr>
            <a:lvl3pPr marL="1371600" lvl="2" indent="-317500">
              <a:lnSpc>
                <a:spcPct val="115000"/>
              </a:lnSpc>
              <a:spcBef>
                <a:spcPts val="0"/>
              </a:spcBef>
              <a:spcAft>
                <a:spcPts val="0"/>
              </a:spcAft>
              <a:buClr>
                <a:schemeClr val="dk1"/>
              </a:buClr>
              <a:buSzPts val="1400"/>
              <a:buFont typeface="Old Standard TT" panose="00000500000000000000"/>
              <a:buChar char="■"/>
              <a:defRPr>
                <a:solidFill>
                  <a:schemeClr val="dk1"/>
                </a:solidFill>
                <a:latin typeface="Old Standard TT" panose="00000500000000000000"/>
                <a:ea typeface="Old Standard TT" panose="00000500000000000000"/>
                <a:cs typeface="Old Standard TT" panose="00000500000000000000"/>
                <a:sym typeface="Old Standard TT" panose="00000500000000000000"/>
              </a:defRPr>
            </a:lvl3pPr>
            <a:lvl4pPr marL="1828800" lvl="3" indent="-317500">
              <a:lnSpc>
                <a:spcPct val="115000"/>
              </a:lnSpc>
              <a:spcBef>
                <a:spcPts val="0"/>
              </a:spcBef>
              <a:spcAft>
                <a:spcPts val="0"/>
              </a:spcAft>
              <a:buClr>
                <a:schemeClr val="dk1"/>
              </a:buClr>
              <a:buSzPts val="1400"/>
              <a:buFont typeface="Old Standard TT" panose="00000500000000000000"/>
              <a:buChar char="●"/>
              <a:defRPr>
                <a:solidFill>
                  <a:schemeClr val="dk1"/>
                </a:solidFill>
                <a:latin typeface="Old Standard TT" panose="00000500000000000000"/>
                <a:ea typeface="Old Standard TT" panose="00000500000000000000"/>
                <a:cs typeface="Old Standard TT" panose="00000500000000000000"/>
                <a:sym typeface="Old Standard TT" panose="00000500000000000000"/>
              </a:defRPr>
            </a:lvl4pPr>
            <a:lvl5pPr marL="2286000" lvl="4" indent="-317500">
              <a:lnSpc>
                <a:spcPct val="115000"/>
              </a:lnSpc>
              <a:spcBef>
                <a:spcPts val="0"/>
              </a:spcBef>
              <a:spcAft>
                <a:spcPts val="0"/>
              </a:spcAft>
              <a:buClr>
                <a:schemeClr val="dk1"/>
              </a:buClr>
              <a:buSzPts val="1400"/>
              <a:buFont typeface="Old Standard TT" panose="00000500000000000000"/>
              <a:buChar char="○"/>
              <a:defRPr>
                <a:solidFill>
                  <a:schemeClr val="dk1"/>
                </a:solidFill>
                <a:latin typeface="Old Standard TT" panose="00000500000000000000"/>
                <a:ea typeface="Old Standard TT" panose="00000500000000000000"/>
                <a:cs typeface="Old Standard TT" panose="00000500000000000000"/>
                <a:sym typeface="Old Standard TT" panose="00000500000000000000"/>
              </a:defRPr>
            </a:lvl5pPr>
            <a:lvl6pPr marL="2743200" lvl="5" indent="-317500">
              <a:lnSpc>
                <a:spcPct val="115000"/>
              </a:lnSpc>
              <a:spcBef>
                <a:spcPts val="0"/>
              </a:spcBef>
              <a:spcAft>
                <a:spcPts val="0"/>
              </a:spcAft>
              <a:buClr>
                <a:schemeClr val="dk1"/>
              </a:buClr>
              <a:buSzPts val="1400"/>
              <a:buFont typeface="Old Standard TT" panose="00000500000000000000"/>
              <a:buChar char="■"/>
              <a:defRPr>
                <a:solidFill>
                  <a:schemeClr val="dk1"/>
                </a:solidFill>
                <a:latin typeface="Old Standard TT" panose="00000500000000000000"/>
                <a:ea typeface="Old Standard TT" panose="00000500000000000000"/>
                <a:cs typeface="Old Standard TT" panose="00000500000000000000"/>
                <a:sym typeface="Old Standard TT" panose="00000500000000000000"/>
              </a:defRPr>
            </a:lvl6pPr>
            <a:lvl7pPr marL="3200400" lvl="6" indent="-317500">
              <a:lnSpc>
                <a:spcPct val="115000"/>
              </a:lnSpc>
              <a:spcBef>
                <a:spcPts val="0"/>
              </a:spcBef>
              <a:spcAft>
                <a:spcPts val="0"/>
              </a:spcAft>
              <a:buClr>
                <a:schemeClr val="dk1"/>
              </a:buClr>
              <a:buSzPts val="1400"/>
              <a:buFont typeface="Old Standard TT" panose="00000500000000000000"/>
              <a:buChar char="●"/>
              <a:defRPr>
                <a:solidFill>
                  <a:schemeClr val="dk1"/>
                </a:solidFill>
                <a:latin typeface="Old Standard TT" panose="00000500000000000000"/>
                <a:ea typeface="Old Standard TT" panose="00000500000000000000"/>
                <a:cs typeface="Old Standard TT" panose="00000500000000000000"/>
                <a:sym typeface="Old Standard TT" panose="00000500000000000000"/>
              </a:defRPr>
            </a:lvl7pPr>
            <a:lvl8pPr marL="3657600" lvl="7" indent="-317500">
              <a:lnSpc>
                <a:spcPct val="115000"/>
              </a:lnSpc>
              <a:spcBef>
                <a:spcPts val="0"/>
              </a:spcBef>
              <a:spcAft>
                <a:spcPts val="0"/>
              </a:spcAft>
              <a:buClr>
                <a:schemeClr val="dk1"/>
              </a:buClr>
              <a:buSzPts val="1400"/>
              <a:buFont typeface="Old Standard TT" panose="00000500000000000000"/>
              <a:buChar char="○"/>
              <a:defRPr>
                <a:solidFill>
                  <a:schemeClr val="dk1"/>
                </a:solidFill>
                <a:latin typeface="Old Standard TT" panose="00000500000000000000"/>
                <a:ea typeface="Old Standard TT" panose="00000500000000000000"/>
                <a:cs typeface="Old Standard TT" panose="00000500000000000000"/>
                <a:sym typeface="Old Standard TT" panose="00000500000000000000"/>
              </a:defRPr>
            </a:lvl8pPr>
            <a:lvl9pPr marL="4114800" lvl="8" indent="-317500">
              <a:lnSpc>
                <a:spcPct val="115000"/>
              </a:lnSpc>
              <a:spcBef>
                <a:spcPts val="0"/>
              </a:spcBef>
              <a:spcAft>
                <a:spcPts val="0"/>
              </a:spcAft>
              <a:buClr>
                <a:schemeClr val="dk1"/>
              </a:buClr>
              <a:buSzPts val="1400"/>
              <a:buFont typeface="Old Standard TT" panose="00000500000000000000"/>
              <a:buChar char="■"/>
              <a:defRPr>
                <a:solidFill>
                  <a:schemeClr val="dk1"/>
                </a:solidFill>
                <a:latin typeface="Old Standard TT" panose="00000500000000000000"/>
                <a:ea typeface="Old Standard TT" panose="00000500000000000000"/>
                <a:cs typeface="Old Standard TT" panose="00000500000000000000"/>
                <a:sym typeface="Old Standard TT" panose="00000500000000000000"/>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1pPr>
            <a:lvl2pPr lvl="1" algn="r">
              <a:buNone/>
              <a:defRPr sz="1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2pPr>
            <a:lvl3pPr lvl="2" algn="r">
              <a:buNone/>
              <a:defRPr sz="1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3pPr>
            <a:lvl4pPr lvl="3" algn="r">
              <a:buNone/>
              <a:defRPr sz="1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4pPr>
            <a:lvl5pPr lvl="4" algn="r">
              <a:buNone/>
              <a:defRPr sz="1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5pPr>
            <a:lvl6pPr lvl="5" algn="r">
              <a:buNone/>
              <a:defRPr sz="1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6pPr>
            <a:lvl7pPr lvl="6" algn="r">
              <a:buNone/>
              <a:defRPr sz="1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7pPr>
            <a:lvl8pPr lvl="7" algn="r">
              <a:buNone/>
              <a:defRPr sz="1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8pPr>
            <a:lvl9pPr lvl="8" algn="r">
              <a:buNone/>
              <a:defRPr sz="1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jonathanoheix/face-expression-recognition-dataset"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445" y="1861185"/>
            <a:ext cx="8118475" cy="1555115"/>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3600"/>
              <a:t>FACE DETECTION AND EXPRESSION ANALYSIS</a:t>
            </a:r>
          </a:p>
        </p:txBody>
      </p:sp>
      <p:sp>
        <p:nvSpPr>
          <p:cNvPr id="60" name="Google Shape;60;p13"/>
          <p:cNvSpPr txBox="1">
            <a:spLocks noGrp="1"/>
          </p:cNvSpPr>
          <p:nvPr>
            <p:ph type="subTitle" idx="1"/>
          </p:nvPr>
        </p:nvSpPr>
        <p:spPr>
          <a:xfrm>
            <a:off x="512700" y="3840653"/>
            <a:ext cx="8118600" cy="1006800"/>
          </a:xfrm>
          <a:prstGeom prst="rect">
            <a:avLst/>
          </a:prstGeom>
        </p:spPr>
        <p:txBody>
          <a:bodyPr spcFirstLastPara="1" wrap="square" lIns="91425" tIns="91425" rIns="91425" bIns="91425" anchor="t" anchorCtr="0">
            <a:noAutofit/>
          </a:bodyPr>
          <a:lstStyle/>
          <a:p>
            <a:pPr marL="457200" lvl="0" indent="0" algn="r" rtl="0">
              <a:lnSpc>
                <a:spcPct val="80000"/>
              </a:lnSpc>
              <a:spcBef>
                <a:spcPts val="0"/>
              </a:spcBef>
              <a:spcAft>
                <a:spcPts val="0"/>
              </a:spcAft>
              <a:buSzPts val="688"/>
              <a:buNone/>
            </a:pPr>
            <a:r>
              <a:rPr lang="en-GB" sz="2000"/>
              <a:t>Chinmai S Naregal 19BPS1021</a:t>
            </a:r>
            <a:endParaRPr sz="2000"/>
          </a:p>
          <a:p>
            <a:pPr marL="457200" lvl="0" indent="0" algn="r" rtl="0">
              <a:lnSpc>
                <a:spcPct val="80000"/>
              </a:lnSpc>
              <a:spcBef>
                <a:spcPts val="0"/>
              </a:spcBef>
              <a:spcAft>
                <a:spcPts val="0"/>
              </a:spcAft>
              <a:buSzPts val="688"/>
              <a:buNone/>
            </a:pPr>
            <a:r>
              <a:rPr lang="en-GB" sz="2000"/>
              <a:t>Pratyush Raj Das 19BPS1022</a:t>
            </a:r>
            <a:endParaRPr sz="2000"/>
          </a:p>
          <a:p>
            <a:pPr marL="457200" lvl="0" indent="0" algn="r" rtl="0">
              <a:lnSpc>
                <a:spcPct val="80000"/>
              </a:lnSpc>
              <a:spcBef>
                <a:spcPts val="0"/>
              </a:spcBef>
              <a:spcAft>
                <a:spcPts val="0"/>
              </a:spcAft>
              <a:buSzPts val="688"/>
              <a:buNone/>
            </a:pPr>
            <a:r>
              <a:rPr lang="en-GB" sz="2000"/>
              <a:t>Utkarsh Yadav 19BPS1100</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panose="020B0604020202020204"/>
              <a:buNone/>
            </a:pPr>
            <a:r>
              <a:rPr lang="en-IN" sz="2220" b="1">
                <a:latin typeface="Calibri" panose="020F0502020204030204" charset="0"/>
                <a:cs typeface="Calibri" panose="020F0502020204030204" charset="0"/>
              </a:rPr>
              <a:t>INTRODUCTION</a:t>
            </a:r>
          </a:p>
        </p:txBody>
      </p:sp>
      <p:sp>
        <p:nvSpPr>
          <p:cNvPr id="66" name="Google Shape;66;p14"/>
          <p:cNvSpPr txBox="1">
            <a:spLocks noGrp="1"/>
          </p:cNvSpPr>
          <p:nvPr>
            <p:ph type="body" idx="1"/>
          </p:nvPr>
        </p:nvSpPr>
        <p:spPr>
          <a:xfrm>
            <a:off x="311700" y="1152475"/>
            <a:ext cx="8520600" cy="38583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chemeClr val="dk1"/>
              </a:buClr>
              <a:buSzPts val="1100"/>
              <a:buFont typeface="Arial" panose="020B0604020202020204"/>
              <a:buNone/>
            </a:pPr>
            <a:r>
              <a:rPr lang="en-GB" sz="1400">
                <a:solidFill>
                  <a:schemeClr val="dk1"/>
                </a:solidFill>
                <a:latin typeface="Calibri" panose="020F0502020204030204"/>
                <a:ea typeface="Calibri" panose="020F0502020204030204"/>
                <a:cs typeface="Calibri" panose="020F0502020204030204"/>
                <a:sym typeface="Calibri" panose="020F0502020204030204"/>
              </a:rPr>
              <a:t>The goal is to design and implement a novel face detection and expression recognition system using available technology and define its importance in modern image processing which enhances human - computer interactions for various smart applications and to study how contextually aware systems or robots can enhance our day to day life. </a:t>
            </a:r>
            <a:endParaRPr sz="14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just" rtl="0">
              <a:lnSpc>
                <a:spcPct val="100000"/>
              </a:lnSpc>
              <a:spcBef>
                <a:spcPts val="0"/>
              </a:spcBef>
              <a:spcAft>
                <a:spcPts val="0"/>
              </a:spcAft>
              <a:buClr>
                <a:schemeClr val="dk1"/>
              </a:buClr>
              <a:buSzPts val="1100"/>
              <a:buFont typeface="Arial" panose="020B0604020202020204"/>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just" rtl="0">
              <a:lnSpc>
                <a:spcPct val="100000"/>
              </a:lnSpc>
              <a:spcBef>
                <a:spcPts val="0"/>
              </a:spcBef>
              <a:spcAft>
                <a:spcPts val="0"/>
              </a:spcAft>
              <a:buClr>
                <a:schemeClr val="dk1"/>
              </a:buClr>
              <a:buSzPts val="1100"/>
              <a:buFont typeface="Arial" panose="020B0604020202020204"/>
              <a:buNone/>
            </a:pPr>
            <a:r>
              <a:rPr lang="en-GB" sz="1400">
                <a:solidFill>
                  <a:schemeClr val="dk1"/>
                </a:solidFill>
                <a:latin typeface="Calibri" panose="020F0502020204030204"/>
                <a:ea typeface="Calibri" panose="020F0502020204030204"/>
                <a:cs typeface="Calibri" panose="020F0502020204030204"/>
                <a:sym typeface="Calibri" panose="020F0502020204030204"/>
              </a:rPr>
              <a:t>The face detection and expression recognition system should be able to take live video input from the robot’s camera ( in this case the webcam ) and read the video frame by frame and detect the facial features such as left eye, right eye and nose/mouth , using the classifiers and correctly identify the facial expression of the person. A CNN model will be built to study the training set in order to accurately predict the facial expression. </a:t>
            </a:r>
            <a:endParaRPr sz="14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just" rtl="0">
              <a:lnSpc>
                <a:spcPct val="100000"/>
              </a:lnSpc>
              <a:spcBef>
                <a:spcPts val="0"/>
              </a:spcBef>
              <a:spcAft>
                <a:spcPts val="0"/>
              </a:spcAft>
              <a:buClr>
                <a:schemeClr val="dk1"/>
              </a:buClr>
              <a:buSzPts val="1100"/>
              <a:buFont typeface="Arial" panose="020B0604020202020204"/>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just" rtl="0">
              <a:lnSpc>
                <a:spcPct val="100000"/>
              </a:lnSpc>
              <a:spcBef>
                <a:spcPts val="0"/>
              </a:spcBef>
              <a:spcAft>
                <a:spcPts val="0"/>
              </a:spcAft>
              <a:buClr>
                <a:schemeClr val="dk1"/>
              </a:buClr>
              <a:buSzPts val="1100"/>
              <a:buFont typeface="Arial" panose="020B0604020202020204"/>
              <a:buNone/>
            </a:pPr>
            <a:r>
              <a:rPr lang="en-GB" sz="1400">
                <a:solidFill>
                  <a:schemeClr val="dk1"/>
                </a:solidFill>
                <a:latin typeface="Calibri" panose="020F0502020204030204"/>
                <a:ea typeface="Calibri" panose="020F0502020204030204"/>
                <a:cs typeface="Calibri" panose="020F0502020204030204"/>
                <a:sym typeface="Calibri" panose="020F0502020204030204"/>
              </a:rPr>
              <a:t>The system will have an experimental method of workflow and the following conditions are considered favorable for the correct detection of a particular individual’s face and recognition of the person’s expression so it is assumed as such: </a:t>
            </a:r>
            <a:endParaRPr sz="1400">
              <a:solidFill>
                <a:schemeClr val="dk1"/>
              </a:solidFill>
              <a:latin typeface="Calibri" panose="020F0502020204030204"/>
              <a:ea typeface="Calibri" panose="020F0502020204030204"/>
              <a:cs typeface="Calibri" panose="020F0502020204030204"/>
              <a:sym typeface="Calibri" panose="020F0502020204030204"/>
            </a:endParaRPr>
          </a:p>
          <a:p>
            <a:pPr marL="266700" lvl="0" indent="-355600" algn="just" rtl="0">
              <a:lnSpc>
                <a:spcPct val="100000"/>
              </a:lnSpc>
              <a:spcBef>
                <a:spcPts val="0"/>
              </a:spcBef>
              <a:spcAft>
                <a:spcPts val="0"/>
              </a:spcAft>
              <a:buClr>
                <a:schemeClr val="dk1"/>
              </a:buClr>
              <a:buSzPts val="1400"/>
              <a:buFont typeface="Calibri" panose="020F0502020204030204"/>
              <a:buChar char="⮚"/>
            </a:pPr>
            <a:r>
              <a:rPr lang="en-GB" sz="1400">
                <a:solidFill>
                  <a:schemeClr val="dk1"/>
                </a:solidFill>
                <a:latin typeface="Calibri" panose="020F0502020204030204"/>
                <a:ea typeface="Calibri" panose="020F0502020204030204"/>
                <a:cs typeface="Calibri" panose="020F0502020204030204"/>
                <a:sym typeface="Calibri" panose="020F0502020204030204"/>
              </a:rPr>
              <a:t>The user is in a well lit surrounding </a:t>
            </a:r>
            <a:endParaRPr sz="1400">
              <a:solidFill>
                <a:schemeClr val="dk1"/>
              </a:solidFill>
              <a:latin typeface="Calibri" panose="020F0502020204030204"/>
              <a:ea typeface="Calibri" panose="020F0502020204030204"/>
              <a:cs typeface="Calibri" panose="020F0502020204030204"/>
              <a:sym typeface="Calibri" panose="020F0502020204030204"/>
            </a:endParaRPr>
          </a:p>
          <a:p>
            <a:pPr marL="266700" lvl="0" indent="-355600" algn="just" rtl="0">
              <a:lnSpc>
                <a:spcPct val="100000"/>
              </a:lnSpc>
              <a:spcBef>
                <a:spcPts val="0"/>
              </a:spcBef>
              <a:spcAft>
                <a:spcPts val="0"/>
              </a:spcAft>
              <a:buClr>
                <a:schemeClr val="dk1"/>
              </a:buClr>
              <a:buSzPts val="1400"/>
              <a:buFont typeface="Calibri" panose="020F0502020204030204"/>
              <a:buChar char="⮚"/>
            </a:pPr>
            <a:r>
              <a:rPr lang="en-GB" sz="1400">
                <a:solidFill>
                  <a:schemeClr val="dk1"/>
                </a:solidFill>
                <a:latin typeface="Calibri" panose="020F0502020204030204"/>
                <a:ea typeface="Calibri" panose="020F0502020204030204"/>
                <a:cs typeface="Calibri" panose="020F0502020204030204"/>
                <a:sym typeface="Calibri" panose="020F0502020204030204"/>
              </a:rPr>
              <a:t>The user is in a neutral background </a:t>
            </a:r>
            <a:endParaRPr sz="1400">
              <a:solidFill>
                <a:schemeClr val="dk1"/>
              </a:solidFill>
              <a:latin typeface="Calibri" panose="020F0502020204030204"/>
              <a:ea typeface="Calibri" panose="020F0502020204030204"/>
              <a:cs typeface="Calibri" panose="020F0502020204030204"/>
              <a:sym typeface="Calibri" panose="020F0502020204030204"/>
            </a:endParaRPr>
          </a:p>
          <a:p>
            <a:pPr marL="266700" lvl="0" indent="-355600" algn="just" rtl="0">
              <a:lnSpc>
                <a:spcPct val="100000"/>
              </a:lnSpc>
              <a:spcBef>
                <a:spcPts val="0"/>
              </a:spcBef>
              <a:spcAft>
                <a:spcPts val="0"/>
              </a:spcAft>
              <a:buClr>
                <a:schemeClr val="dk1"/>
              </a:buClr>
              <a:buSzPts val="1400"/>
              <a:buFont typeface="Calibri" panose="020F0502020204030204"/>
              <a:buChar char="⮚"/>
            </a:pPr>
            <a:r>
              <a:rPr lang="en-GB" sz="1400">
                <a:solidFill>
                  <a:schemeClr val="dk1"/>
                </a:solidFill>
                <a:latin typeface="Calibri" panose="020F0502020204030204"/>
                <a:ea typeface="Calibri" panose="020F0502020204030204"/>
                <a:cs typeface="Calibri" panose="020F0502020204030204"/>
                <a:sym typeface="Calibri" panose="020F0502020204030204"/>
              </a:rPr>
              <a:t>The CNN model has been sufficiently trained and tested. </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2220" b="1">
                <a:latin typeface="Calibri" panose="020F0502020204030204" charset="0"/>
                <a:cs typeface="Calibri" panose="020F0502020204030204" charset="0"/>
              </a:rPr>
              <a:t>PROPOSED WORK</a:t>
            </a:r>
          </a:p>
        </p:txBody>
      </p:sp>
      <p:sp>
        <p:nvSpPr>
          <p:cNvPr id="3" name="Text Placeholder 2"/>
          <p:cNvSpPr>
            <a:spLocks noGrp="1"/>
          </p:cNvSpPr>
          <p:nvPr>
            <p:ph type="body" idx="1"/>
          </p:nvPr>
        </p:nvSpPr>
        <p:spPr/>
        <p:txBody>
          <a:bodyPr/>
          <a:lstStyle/>
          <a:p>
            <a:pPr marL="114300" indent="0" algn="just">
              <a:buNone/>
            </a:pPr>
            <a:r>
              <a:rPr lang="en-US" sz="1400">
                <a:latin typeface="Calibri" panose="020F0502020204030204" charset="0"/>
                <a:cs typeface="Calibri" panose="020F0502020204030204" charset="0"/>
              </a:rPr>
              <a:t>The project will take live video input from the user’s webcam and parses frame by frame image to the program. Using the Haar Cascade classifier we will be able to identify distinct facial features like eyes, nose and mouth. The trained CNN model is loaded onto the system. This test image of detected face is sent the loaded CNN model for expression analysis and classification and the predicted emotion is shown in the output.</a:t>
            </a:r>
          </a:p>
          <a:p>
            <a:pPr marL="114300" indent="0" algn="just">
              <a:buNone/>
            </a:pPr>
            <a:endParaRPr lang="en-US" sz="1400">
              <a:latin typeface="Calibri" panose="020F0502020204030204" charset="0"/>
              <a:cs typeface="Calibri" panose="020F0502020204030204" charset="0"/>
            </a:endParaRPr>
          </a:p>
          <a:p>
            <a:pPr marL="114300" indent="0" algn="just">
              <a:buNone/>
            </a:pPr>
            <a:r>
              <a:rPr lang="en-US" sz="1400" b="1">
                <a:latin typeface="Calibri" panose="020F0502020204030204" charset="0"/>
                <a:cs typeface="Calibri" panose="020F0502020204030204" charset="0"/>
              </a:rPr>
              <a:t>Face Detection process:</a:t>
            </a:r>
          </a:p>
          <a:p>
            <a:pPr marL="114300" indent="0" algn="just">
              <a:buNone/>
            </a:pPr>
            <a:r>
              <a:rPr lang="en-US" sz="1400">
                <a:latin typeface="Calibri" panose="020F0502020204030204" charset="0"/>
                <a:cs typeface="Calibri" panose="020F0502020204030204" charset="0"/>
              </a:rPr>
              <a:t>Each live video frame is converted to grayscale after loading it. The majority of the images we encounter are RGB channel images (Red, Green, Blue). As a result, when OpenCV reads an RGB image, it stores it in the BGR (Blue, Green, Red) channel. This BGR channel must be converted to grey channel for image </a:t>
            </a:r>
          </a:p>
          <a:p>
            <a:pPr marL="114300" indent="0" algn="just">
              <a:buNone/>
            </a:pPr>
            <a:r>
              <a:rPr lang="en-US" sz="1400">
                <a:latin typeface="Calibri" panose="020F0502020204030204" charset="0"/>
                <a:cs typeface="Calibri" panose="020F0502020204030204" charset="0"/>
              </a:rPr>
              <a:t>recognition purposes. The reason for this is because grey channel is simple to process and computationally less intensive because it just has one black-and</a:t>
            </a:r>
            <a:r>
              <a:rPr lang="en-IN" altLang="en-US" sz="1400">
                <a:latin typeface="Calibri" panose="020F0502020204030204" charset="0"/>
                <a:cs typeface="Calibri" panose="020F0502020204030204" charset="0"/>
              </a:rPr>
              <a:t>-</a:t>
            </a:r>
            <a:r>
              <a:rPr lang="en-US" sz="1400">
                <a:latin typeface="Calibri" panose="020F0502020204030204" charset="0"/>
                <a:cs typeface="Calibri" panose="020F0502020204030204" charset="0"/>
              </a:rPr>
              <a:t>white channel.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panose="020B0604020202020204"/>
              <a:buNone/>
            </a:pPr>
            <a:r>
              <a:rPr lang="en-IN" altLang="en-GB" sz="2045" b="1">
                <a:latin typeface="Calibri" panose="020F0502020204030204"/>
                <a:ea typeface="Calibri" panose="020F0502020204030204"/>
                <a:cs typeface="Calibri" panose="020F0502020204030204"/>
                <a:sym typeface="Calibri" panose="020F0502020204030204"/>
              </a:rPr>
              <a:t>METHODOLOGIES</a:t>
            </a:r>
            <a:r>
              <a:rPr lang="en-GB" sz="2045" b="1">
                <a:latin typeface="Calibri" panose="020F0502020204030204"/>
                <a:ea typeface="Calibri" panose="020F0502020204030204"/>
                <a:cs typeface="Calibri" panose="020F0502020204030204"/>
                <a:sym typeface="Calibri" panose="020F0502020204030204"/>
              </a:rPr>
              <a:t> USED</a:t>
            </a:r>
            <a:endParaRPr sz="3245"/>
          </a:p>
        </p:txBody>
      </p:sp>
      <p:sp>
        <p:nvSpPr>
          <p:cNvPr id="72" name="Google Shape;72;p15"/>
          <p:cNvSpPr txBox="1">
            <a:spLocks noGrp="1"/>
          </p:cNvSpPr>
          <p:nvPr>
            <p:ph type="body" idx="1"/>
          </p:nvPr>
        </p:nvSpPr>
        <p:spPr>
          <a:xfrm>
            <a:off x="311700" y="1152475"/>
            <a:ext cx="8520600" cy="38073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chemeClr val="dk1"/>
              </a:buClr>
              <a:buSzPts val="1100"/>
              <a:buFont typeface="Arial" panose="020B0604020202020204"/>
              <a:buNone/>
            </a:pPr>
            <a:r>
              <a:rPr lang="en-GB" sz="1500">
                <a:solidFill>
                  <a:schemeClr val="dk1"/>
                </a:solidFill>
                <a:latin typeface="Calibri" panose="020F0502020204030204"/>
                <a:ea typeface="Calibri" panose="020F0502020204030204"/>
                <a:cs typeface="Calibri" panose="020F0502020204030204"/>
                <a:sym typeface="Calibri" panose="020F0502020204030204"/>
              </a:rPr>
              <a:t>The system will be built using the </a:t>
            </a:r>
            <a:r>
              <a:rPr lang="en-GB" sz="1500" b="1">
                <a:solidFill>
                  <a:schemeClr val="dk1"/>
                </a:solidFill>
                <a:latin typeface="Calibri" panose="020F0502020204030204"/>
                <a:ea typeface="Calibri" panose="020F0502020204030204"/>
                <a:cs typeface="Calibri" panose="020F0502020204030204"/>
                <a:sym typeface="Calibri" panose="020F0502020204030204"/>
              </a:rPr>
              <a:t>Python</a:t>
            </a:r>
            <a:r>
              <a:rPr lang="en-GB" sz="1500">
                <a:solidFill>
                  <a:schemeClr val="dk1"/>
                </a:solidFill>
                <a:latin typeface="Calibri" panose="020F0502020204030204"/>
                <a:ea typeface="Calibri" panose="020F0502020204030204"/>
                <a:cs typeface="Calibri" panose="020F0502020204030204"/>
                <a:sym typeface="Calibri" panose="020F0502020204030204"/>
              </a:rPr>
              <a:t> language for its simplicity and its wide availability of packages that supports the pre-processing necessary for the working of the system and the reusability and scalability it provides for constant updating. </a:t>
            </a:r>
            <a:endParaRPr sz="15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just" rtl="0">
              <a:lnSpc>
                <a:spcPct val="100000"/>
              </a:lnSpc>
              <a:spcBef>
                <a:spcPts val="0"/>
              </a:spcBef>
              <a:spcAft>
                <a:spcPts val="0"/>
              </a:spcAft>
              <a:buClr>
                <a:schemeClr val="dk1"/>
              </a:buClr>
              <a:buSzPts val="1100"/>
              <a:buFont typeface="Arial" panose="020B0604020202020204"/>
              <a:buNone/>
            </a:pPr>
            <a:endParaRPr lang="en-GB" sz="1500" b="1">
              <a:solidFill>
                <a:schemeClr val="dk1"/>
              </a:solidFill>
              <a:latin typeface="Calibri" panose="020F0502020204030204"/>
              <a:ea typeface="Calibri" panose="020F0502020204030204"/>
              <a:cs typeface="Calibri" panose="020F0502020204030204"/>
              <a:sym typeface="Calibri" panose="020F0502020204030204"/>
            </a:endParaRPr>
          </a:p>
          <a:p>
            <a:pPr marL="285750" lvl="0" indent="-285750" algn="just" rtl="0">
              <a:lnSpc>
                <a:spcPct val="100000"/>
              </a:lnSpc>
              <a:spcBef>
                <a:spcPts val="0"/>
              </a:spcBef>
              <a:spcAft>
                <a:spcPts val="0"/>
              </a:spcAft>
              <a:buClr>
                <a:schemeClr val="dk1"/>
              </a:buClr>
              <a:buSzPts val="1100"/>
              <a:buFont typeface="Wingdings" panose="05000000000000000000" charset="0"/>
              <a:buChar char="Ø"/>
            </a:pPr>
            <a:r>
              <a:rPr lang="en-GB" sz="1500" b="1">
                <a:solidFill>
                  <a:schemeClr val="dk1"/>
                </a:solidFill>
                <a:latin typeface="Calibri" panose="020F0502020204030204"/>
                <a:ea typeface="Calibri" panose="020F0502020204030204"/>
                <a:cs typeface="Calibri" panose="020F0502020204030204"/>
                <a:sym typeface="Calibri" panose="020F0502020204030204"/>
              </a:rPr>
              <a:t>OpenCV</a:t>
            </a:r>
          </a:p>
          <a:p>
            <a:pPr marL="0" lvl="0" indent="0" algn="just" rtl="0">
              <a:lnSpc>
                <a:spcPct val="100000"/>
              </a:lnSpc>
              <a:spcBef>
                <a:spcPts val="0"/>
              </a:spcBef>
              <a:spcAft>
                <a:spcPts val="0"/>
              </a:spcAft>
              <a:buClr>
                <a:schemeClr val="dk1"/>
              </a:buClr>
              <a:buSzPts val="1100"/>
              <a:buFont typeface="Arial" panose="020B0604020202020204"/>
              <a:buNone/>
            </a:pPr>
            <a:r>
              <a:rPr lang="en-GB" sz="1500">
                <a:solidFill>
                  <a:schemeClr val="dk1"/>
                </a:solidFill>
                <a:latin typeface="Calibri" panose="020F0502020204030204"/>
                <a:ea typeface="Calibri" panose="020F0502020204030204"/>
                <a:cs typeface="Calibri" panose="020F0502020204030204"/>
                <a:sym typeface="Calibri" panose="020F0502020204030204"/>
              </a:rPr>
              <a:t> OpenCV is an open-source library.</a:t>
            </a:r>
            <a:r>
              <a:rPr lang="en-IN" altLang="en-GB" sz="1500">
                <a:solidFill>
                  <a:schemeClr val="dk1"/>
                </a:solidFill>
                <a:latin typeface="Calibri" panose="020F0502020204030204"/>
                <a:ea typeface="Calibri" panose="020F0502020204030204"/>
                <a:cs typeface="Calibri" panose="020F0502020204030204"/>
                <a:sym typeface="Calibri" panose="020F0502020204030204"/>
              </a:rPr>
              <a:t> </a:t>
            </a:r>
            <a:endParaRPr sz="1500" b="1">
              <a:solidFill>
                <a:schemeClr val="dk1"/>
              </a:solidFill>
              <a:latin typeface="Calibri" panose="020F0502020204030204"/>
              <a:ea typeface="Calibri" panose="020F0502020204030204"/>
              <a:cs typeface="Calibri" panose="020F0502020204030204"/>
              <a:sym typeface="Calibri" panose="020F0502020204030204"/>
            </a:endParaRPr>
          </a:p>
          <a:p>
            <a:pPr marL="285750" lvl="0" indent="-285750" algn="just" rtl="0">
              <a:lnSpc>
                <a:spcPct val="100000"/>
              </a:lnSpc>
              <a:spcBef>
                <a:spcPts val="0"/>
              </a:spcBef>
              <a:spcAft>
                <a:spcPts val="0"/>
              </a:spcAft>
              <a:buClr>
                <a:schemeClr val="dk1"/>
              </a:buClr>
              <a:buSzPts val="1100"/>
              <a:buFont typeface="Wingdings" panose="05000000000000000000" charset="0"/>
              <a:buChar char="Ø"/>
            </a:pPr>
            <a:r>
              <a:rPr lang="en-GB" sz="1500" b="1">
                <a:solidFill>
                  <a:schemeClr val="dk1"/>
                </a:solidFill>
                <a:latin typeface="Calibri" panose="020F0502020204030204"/>
                <a:ea typeface="Calibri" panose="020F0502020204030204"/>
                <a:cs typeface="Calibri" panose="020F0502020204030204"/>
                <a:sym typeface="Calibri" panose="020F0502020204030204"/>
              </a:rPr>
              <a:t>TensorFlow</a:t>
            </a:r>
          </a:p>
          <a:p>
            <a:pPr marL="0" lvl="0" indent="0" algn="just" rtl="0">
              <a:lnSpc>
                <a:spcPct val="100000"/>
              </a:lnSpc>
              <a:spcBef>
                <a:spcPts val="0"/>
              </a:spcBef>
              <a:spcAft>
                <a:spcPts val="0"/>
              </a:spcAft>
              <a:buClr>
                <a:schemeClr val="dk1"/>
              </a:buClr>
              <a:buSzPts val="1100"/>
              <a:buFont typeface="Arial" panose="020B0604020202020204"/>
              <a:buNone/>
            </a:pPr>
            <a:r>
              <a:rPr lang="en-GB" sz="1500">
                <a:solidFill>
                  <a:schemeClr val="dk1"/>
                </a:solidFill>
                <a:latin typeface="Calibri" panose="020F0502020204030204"/>
                <a:ea typeface="Calibri" panose="020F0502020204030204"/>
                <a:cs typeface="Calibri" panose="020F0502020204030204"/>
                <a:sym typeface="Calibri" panose="020F0502020204030204"/>
              </a:rPr>
              <a:t>TensorFlow APIs use </a:t>
            </a:r>
            <a:r>
              <a:rPr lang="en-GB" sz="1500" b="1">
                <a:solidFill>
                  <a:schemeClr val="dk1"/>
                </a:solidFill>
                <a:latin typeface="Calibri" panose="020F0502020204030204"/>
                <a:ea typeface="Calibri" panose="020F0502020204030204"/>
                <a:cs typeface="Calibri" panose="020F0502020204030204"/>
                <a:sym typeface="Calibri" panose="020F0502020204030204"/>
              </a:rPr>
              <a:t>Keras</a:t>
            </a:r>
            <a:r>
              <a:rPr lang="en-GB" sz="1500">
                <a:solidFill>
                  <a:schemeClr val="dk1"/>
                </a:solidFill>
                <a:latin typeface="Calibri" panose="020F0502020204030204"/>
                <a:ea typeface="Calibri" panose="020F0502020204030204"/>
                <a:cs typeface="Calibri" panose="020F0502020204030204"/>
                <a:sym typeface="Calibri" panose="020F0502020204030204"/>
              </a:rPr>
              <a:t> to allow users to make their own machine learning models.</a:t>
            </a:r>
          </a:p>
          <a:p>
            <a:pPr marL="285750" lvl="0" indent="-285750" algn="just" rtl="0">
              <a:lnSpc>
                <a:spcPct val="100000"/>
              </a:lnSpc>
              <a:spcBef>
                <a:spcPts val="0"/>
              </a:spcBef>
              <a:spcAft>
                <a:spcPts val="0"/>
              </a:spcAft>
              <a:buClr>
                <a:schemeClr val="dk1"/>
              </a:buClr>
              <a:buSzPts val="1100"/>
              <a:buFont typeface="Wingdings" panose="05000000000000000000" charset="0"/>
              <a:buChar char="Ø"/>
            </a:pPr>
            <a:r>
              <a:rPr lang="en-IN" altLang="en-GB" sz="1500" b="1">
                <a:solidFill>
                  <a:schemeClr val="dk1"/>
                </a:solidFill>
                <a:latin typeface="Calibri" panose="020F0502020204030204"/>
                <a:ea typeface="Calibri" panose="020F0502020204030204"/>
                <a:cs typeface="Calibri" panose="020F0502020204030204"/>
                <a:sym typeface="Calibri" panose="020F0502020204030204"/>
              </a:rPr>
              <a:t>Neural Networks</a:t>
            </a:r>
          </a:p>
          <a:p>
            <a:pPr marL="285750" lvl="0" indent="-285750" algn="just" rtl="0">
              <a:lnSpc>
                <a:spcPct val="100000"/>
              </a:lnSpc>
              <a:spcBef>
                <a:spcPts val="0"/>
              </a:spcBef>
              <a:spcAft>
                <a:spcPts val="0"/>
              </a:spcAft>
              <a:buClr>
                <a:schemeClr val="dk1"/>
              </a:buClr>
              <a:buSzPts val="1100"/>
              <a:buFont typeface="Wingdings" panose="05000000000000000000" charset="0"/>
              <a:buChar char="Ø"/>
            </a:pPr>
            <a:r>
              <a:rPr lang="en-IN" altLang="en-GB" sz="1500" b="1">
                <a:solidFill>
                  <a:schemeClr val="dk1"/>
                </a:solidFill>
                <a:latin typeface="Calibri" panose="020F0502020204030204"/>
                <a:ea typeface="Calibri" panose="020F0502020204030204"/>
                <a:cs typeface="Calibri" panose="020F0502020204030204"/>
                <a:sym typeface="Calibri" panose="020F0502020204030204"/>
              </a:rPr>
              <a:t>Classification Models</a:t>
            </a:r>
            <a:endParaRPr lang="en-GB" sz="1500" b="1">
              <a:solidFill>
                <a:schemeClr val="dk1"/>
              </a:solidFill>
              <a:latin typeface="Calibri" panose="020F0502020204030204"/>
              <a:ea typeface="Calibri" panose="020F0502020204030204"/>
              <a:cs typeface="Calibri" panose="020F0502020204030204"/>
              <a:sym typeface="Calibri" panose="020F0502020204030204"/>
            </a:endParaRPr>
          </a:p>
          <a:p>
            <a:pPr marL="342900" lvl="0" algn="just" rtl="0">
              <a:lnSpc>
                <a:spcPct val="100000"/>
              </a:lnSpc>
              <a:spcBef>
                <a:spcPts val="0"/>
              </a:spcBef>
              <a:spcAft>
                <a:spcPts val="0"/>
              </a:spcAft>
              <a:buClr>
                <a:schemeClr val="dk1"/>
              </a:buClr>
              <a:buSzPts val="1100"/>
              <a:buFont typeface="Wingdings" panose="05000000000000000000" charset="0"/>
              <a:buChar char="Ø"/>
            </a:pPr>
            <a:endParaRPr lang="en-IN" sz="19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panose="020B0604020202020204"/>
              <a:buNone/>
            </a:pPr>
            <a:r>
              <a:rPr lang="en-GB" sz="1820" b="1">
                <a:latin typeface="Calibri" panose="020F0502020204030204"/>
                <a:ea typeface="Calibri" panose="020F0502020204030204"/>
                <a:cs typeface="Calibri" panose="020F0502020204030204"/>
                <a:sym typeface="Calibri" panose="020F0502020204030204"/>
              </a:rPr>
              <a:t>LINK FOR IMAGE DATASET</a:t>
            </a:r>
            <a:endParaRPr sz="3020"/>
          </a:p>
        </p:txBody>
      </p:sp>
      <p:sp>
        <p:nvSpPr>
          <p:cNvPr id="78" name="Google Shape;78;p16"/>
          <p:cNvSpPr txBox="1">
            <a:spLocks noGrp="1"/>
          </p:cNvSpPr>
          <p:nvPr>
            <p:ph type="body" idx="1"/>
          </p:nvPr>
        </p:nvSpPr>
        <p:spPr>
          <a:xfrm>
            <a:off x="311700" y="1866850"/>
            <a:ext cx="8520600" cy="8988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panose="020B0604020202020204"/>
              <a:buNone/>
            </a:pPr>
            <a:r>
              <a:rPr lang="en-GB" sz="1600" b="1">
                <a:solidFill>
                  <a:srgbClr val="0000FF"/>
                </a:solidFill>
                <a:uFill>
                  <a:noFill/>
                </a:uFill>
                <a:latin typeface="Helvetica Neue" panose="020B0604020202020204"/>
                <a:ea typeface="Helvetica Neue" panose="020B0604020202020204"/>
                <a:cs typeface="Helvetica Neue" panose="020B0604020202020204"/>
                <a:sym typeface="Helvetica Neue" panose="020B0604020202020204"/>
                <a:hlinkClick r:id="rId3"/>
              </a:rPr>
              <a:t>https://www.kaggle.com/jonathanoheix/face-expression-recognition-dataset</a:t>
            </a:r>
            <a:endParaRPr sz="1600" b="1">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1200"/>
              </a:spcAft>
              <a:buNone/>
            </a:pPr>
            <a:endParaRPr sz="1600" b="1">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panose="020B0604020202020204"/>
              <a:buNone/>
            </a:pPr>
            <a:r>
              <a:rPr lang="en-IN" sz="1820" b="1">
                <a:latin typeface="Calibri" panose="020F0502020204030204" charset="0"/>
                <a:cs typeface="Calibri" panose="020F0502020204030204" charset="0"/>
              </a:rPr>
              <a:t>FLOWCHART</a:t>
            </a:r>
          </a:p>
        </p:txBody>
      </p:sp>
      <p:pic>
        <p:nvPicPr>
          <p:cNvPr id="84" name="Google Shape;84;p17"/>
          <p:cNvPicPr preferRelativeResize="0"/>
          <p:nvPr/>
        </p:nvPicPr>
        <p:blipFill>
          <a:blip r:embed="rId3"/>
          <a:stretch>
            <a:fillRect/>
          </a:stretch>
        </p:blipFill>
        <p:spPr>
          <a:xfrm>
            <a:off x="1150525" y="1184954"/>
            <a:ext cx="6842950" cy="344617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1820" b="1">
                <a:latin typeface="Calibri" panose="020F0502020204030204" charset="0"/>
                <a:cs typeface="Calibri" panose="020F0502020204030204" charset="0"/>
              </a:rPr>
              <a:t>LITERATURE SURVEY</a:t>
            </a:r>
          </a:p>
        </p:txBody>
      </p:sp>
      <p:graphicFrame>
        <p:nvGraphicFramePr>
          <p:cNvPr id="6" name="Table 5"/>
          <p:cNvGraphicFramePr/>
          <p:nvPr/>
        </p:nvGraphicFramePr>
        <p:xfrm>
          <a:off x="757237" y="967327"/>
          <a:ext cx="7409180" cy="3888105"/>
        </p:xfrm>
        <a:graphic>
          <a:graphicData uri="http://schemas.openxmlformats.org/drawingml/2006/table">
            <a:tbl>
              <a:tblPr firstRow="1" bandRow="1">
                <a:tableStyleId>{5940675A-B579-460E-94D1-54222C63F5DA}</a:tableStyleId>
              </a:tblPr>
              <a:tblGrid>
                <a:gridCol w="647700">
                  <a:extLst>
                    <a:ext uri="{9D8B030D-6E8A-4147-A177-3AD203B41FA5}">
                      <a16:colId xmlns:a16="http://schemas.microsoft.com/office/drawing/2014/main" val="20000"/>
                    </a:ext>
                  </a:extLst>
                </a:gridCol>
                <a:gridCol w="1125220">
                  <a:extLst>
                    <a:ext uri="{9D8B030D-6E8A-4147-A177-3AD203B41FA5}">
                      <a16:colId xmlns:a16="http://schemas.microsoft.com/office/drawing/2014/main" val="20001"/>
                    </a:ext>
                  </a:extLst>
                </a:gridCol>
                <a:gridCol w="636905">
                  <a:extLst>
                    <a:ext uri="{9D8B030D-6E8A-4147-A177-3AD203B41FA5}">
                      <a16:colId xmlns:a16="http://schemas.microsoft.com/office/drawing/2014/main" val="20002"/>
                    </a:ext>
                  </a:extLst>
                </a:gridCol>
                <a:gridCol w="761365">
                  <a:extLst>
                    <a:ext uri="{9D8B030D-6E8A-4147-A177-3AD203B41FA5}">
                      <a16:colId xmlns:a16="http://schemas.microsoft.com/office/drawing/2014/main" val="20003"/>
                    </a:ext>
                  </a:extLst>
                </a:gridCol>
                <a:gridCol w="764540">
                  <a:extLst>
                    <a:ext uri="{9D8B030D-6E8A-4147-A177-3AD203B41FA5}">
                      <a16:colId xmlns:a16="http://schemas.microsoft.com/office/drawing/2014/main" val="20004"/>
                    </a:ext>
                  </a:extLst>
                </a:gridCol>
                <a:gridCol w="1030605">
                  <a:extLst>
                    <a:ext uri="{9D8B030D-6E8A-4147-A177-3AD203B41FA5}">
                      <a16:colId xmlns:a16="http://schemas.microsoft.com/office/drawing/2014/main" val="20005"/>
                    </a:ext>
                  </a:extLst>
                </a:gridCol>
                <a:gridCol w="2442845">
                  <a:extLst>
                    <a:ext uri="{9D8B030D-6E8A-4147-A177-3AD203B41FA5}">
                      <a16:colId xmlns:a16="http://schemas.microsoft.com/office/drawing/2014/main" val="20006"/>
                    </a:ext>
                  </a:extLst>
                </a:gridCol>
              </a:tblGrid>
              <a:tr h="358775">
                <a:tc>
                  <a:txBody>
                    <a:bodyPr/>
                    <a:lstStyle/>
                    <a:p>
                      <a:pPr marL="0" indent="0">
                        <a:buNone/>
                      </a:pPr>
                      <a:r>
                        <a:rPr lang="en-US" sz="750">
                          <a:latin typeface="Calibri" panose="020F0502020204030204" charset="0"/>
                          <a:cs typeface="Calibri" panose="020F0502020204030204" charset="0"/>
                        </a:rPr>
                        <a:t>S.No.</a:t>
                      </a:r>
                      <a:endParaRPr lang="en-US" sz="75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750">
                          <a:latin typeface="Calibri" panose="020F0502020204030204" charset="0"/>
                          <a:cs typeface="Calibri" panose="020F0502020204030204" charset="0"/>
                        </a:rPr>
                        <a:t>Title</a:t>
                      </a:r>
                      <a:endParaRPr lang="en-US" sz="75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750">
                          <a:latin typeface="Calibri" panose="020F0502020204030204" charset="0"/>
                          <a:cs typeface="Calibri" panose="020F0502020204030204" charset="0"/>
                        </a:rPr>
                        <a:t>Journal/year of publication</a:t>
                      </a:r>
                      <a:endParaRPr lang="en-US" sz="75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750">
                          <a:latin typeface="Calibri" panose="020F0502020204030204" charset="0"/>
                          <a:cs typeface="Calibri" panose="020F0502020204030204" charset="0"/>
                        </a:rPr>
                        <a:t>Data set used</a:t>
                      </a:r>
                      <a:endParaRPr lang="en-US" sz="75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750">
                          <a:latin typeface="Calibri" panose="020F0502020204030204" charset="0"/>
                          <a:cs typeface="Calibri" panose="020F0502020204030204" charset="0"/>
                        </a:rPr>
                        <a:t>Methodologies used</a:t>
                      </a:r>
                      <a:endParaRPr lang="en-US" sz="75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750">
                          <a:latin typeface="Calibri" panose="020F0502020204030204" charset="0"/>
                          <a:cs typeface="Calibri" panose="020F0502020204030204" charset="0"/>
                        </a:rPr>
                        <a:t>Metrics used</a:t>
                      </a:r>
                      <a:endParaRPr lang="en-US" sz="75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750">
                          <a:latin typeface="Calibri" panose="020F0502020204030204" charset="0"/>
                          <a:cs typeface="Calibri" panose="020F0502020204030204" charset="0"/>
                        </a:rPr>
                        <a:t>Interpretation of Results</a:t>
                      </a:r>
                      <a:endParaRPr lang="en-US" sz="75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9450">
                <a:tc>
                  <a:txBody>
                    <a:bodyPr/>
                    <a:lstStyle/>
                    <a:p>
                      <a:pPr marL="0" indent="0">
                        <a:buNone/>
                      </a:pPr>
                      <a:r>
                        <a:rPr lang="en-US" sz="750">
                          <a:latin typeface="Calibri" panose="020F0502020204030204" charset="0"/>
                          <a:cs typeface="Calibri" panose="020F0502020204030204" charset="0"/>
                        </a:rPr>
                        <a:t>1.</a:t>
                      </a:r>
                      <a:endParaRPr lang="en-US" sz="75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750">
                          <a:latin typeface="Calibri" panose="020F0502020204030204" charset="0"/>
                          <a:cs typeface="Calibri" panose="020F0502020204030204" charset="0"/>
                        </a:rPr>
                        <a:t>Facial Expression Recognition with LBP and ORB Features</a:t>
                      </a:r>
                      <a:endParaRPr lang="en-US" sz="75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750">
                          <a:latin typeface="Calibri" panose="020F0502020204030204" charset="0"/>
                          <a:cs typeface="Calibri" panose="020F0502020204030204" charset="0"/>
                        </a:rPr>
                        <a:t>Hindawi Computational Intelligence and Neuroscience Volume 2021</a:t>
                      </a:r>
                      <a:endParaRPr lang="en-US" sz="75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750">
                          <a:latin typeface="Calibri" panose="020F0502020204030204" charset="0"/>
                          <a:cs typeface="Calibri" panose="020F0502020204030204" charset="0"/>
                        </a:rPr>
                        <a:t>JAFFE database</a:t>
                      </a:r>
                      <a:endParaRPr lang="en-US" sz="75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750">
                          <a:latin typeface="Calibri" panose="020F0502020204030204" charset="0"/>
                          <a:cs typeface="Calibri" panose="020F0502020204030204" charset="0"/>
                        </a:rPr>
                        <a:t>Feature selection - LBP and ORB, CNN,SVM</a:t>
                      </a:r>
                      <a:endParaRPr lang="en-US" sz="75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750">
                          <a:latin typeface="Calibri" panose="020F0502020204030204" charset="0"/>
                          <a:cs typeface="Calibri" panose="020F0502020204030204" charset="0"/>
                        </a:rPr>
                        <a:t>Accuracy,K - fold validation</a:t>
                      </a:r>
                      <a:endParaRPr lang="en-US" sz="75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750">
                          <a:latin typeface="Calibri" panose="020F0502020204030204" charset="0"/>
                          <a:cs typeface="Calibri" panose="020F0502020204030204" charset="0"/>
                        </a:rPr>
                        <a:t>The experimental results showed that the proposed framework(LBP + ORB)performed better than some widely used methods based on the JAFFE database, CK+ database, and MMI database.</a:t>
                      </a:r>
                      <a:endParaRPr lang="en-US" sz="75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57630">
                <a:tc>
                  <a:txBody>
                    <a:bodyPr/>
                    <a:lstStyle/>
                    <a:p>
                      <a:pPr marL="0" indent="0">
                        <a:buNone/>
                      </a:pPr>
                      <a:r>
                        <a:rPr lang="en-US" sz="750">
                          <a:latin typeface="Calibri" panose="020F0502020204030204" charset="0"/>
                          <a:cs typeface="Calibri" panose="020F0502020204030204" charset="0"/>
                        </a:rPr>
                        <a:t>2.</a:t>
                      </a:r>
                      <a:endParaRPr lang="en-US" sz="75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750">
                          <a:latin typeface="Calibri" panose="020F0502020204030204" charset="0"/>
                          <a:cs typeface="Calibri" panose="020F0502020204030204" charset="0"/>
                        </a:rPr>
                        <a:t>An Analytical Appraisal for Supervised Classifiers’ Performance on Facial Expression Recognition Based on Relief-F Feature Selection</a:t>
                      </a:r>
                      <a:endParaRPr lang="en-US" sz="75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750">
                          <a:latin typeface="Calibri" panose="020F0502020204030204" charset="0"/>
                          <a:cs typeface="Calibri" panose="020F0502020204030204" charset="0"/>
                        </a:rPr>
                        <a:t>ICMAICT 2020, Maiwan B. Abdulrazaq J. Phys.: Conference Series</a:t>
                      </a:r>
                      <a:endParaRPr lang="en-US" sz="75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750">
                          <a:latin typeface="Calibri" panose="020F0502020204030204" charset="0"/>
                          <a:cs typeface="Calibri" panose="020F0502020204030204" charset="0"/>
                        </a:rPr>
                        <a:t>CK+ dataset</a:t>
                      </a:r>
                      <a:endParaRPr lang="en-US" sz="75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750">
                          <a:latin typeface="Calibri" panose="020F0502020204030204" charset="0"/>
                          <a:cs typeface="Calibri" panose="020F0502020204030204" charset="0"/>
                        </a:rPr>
                        <a:t>KNN,RBF,SVM,MLP,RFFeature selection - Relief -F</a:t>
                      </a:r>
                      <a:endParaRPr lang="en-US" sz="75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750">
                          <a:latin typeface="Calibri" panose="020F0502020204030204" charset="0"/>
                          <a:cs typeface="Calibri" panose="020F0502020204030204" charset="0"/>
                        </a:rPr>
                        <a:t>Confusion matrix, f-measure, accuracy,precision, recall</a:t>
                      </a:r>
                      <a:endParaRPr lang="en-US" sz="75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750">
                          <a:latin typeface="Calibri" panose="020F0502020204030204" charset="0"/>
                          <a:cs typeface="Calibri" panose="020F0502020204030204" charset="0"/>
                        </a:rPr>
                        <a:t>The precisedclassifier is KNN with 94.93 % of accuracy ratio in facial expression recognition according to CK+ dataset. Meanwhile, RF is considered as the nearest classifier to KNN with the accuracy ratio of 93.95%. J48 with the accuracy ratio of 92.27% is in the middle among the other classifiers.</a:t>
                      </a:r>
                      <a:endParaRPr lang="en-US" sz="75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31570">
                <a:tc>
                  <a:txBody>
                    <a:bodyPr/>
                    <a:lstStyle/>
                    <a:p>
                      <a:pPr marL="0" indent="0">
                        <a:buNone/>
                      </a:pPr>
                      <a:r>
                        <a:rPr lang="en-US" sz="750">
                          <a:latin typeface="Calibri" panose="020F0502020204030204" charset="0"/>
                          <a:cs typeface="Calibri" panose="020F0502020204030204" charset="0"/>
                        </a:rPr>
                        <a:t>3.</a:t>
                      </a:r>
                      <a:endParaRPr lang="en-US" sz="75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750">
                          <a:latin typeface="Calibri" panose="020F0502020204030204" charset="0"/>
                          <a:cs typeface="Calibri" panose="020F0502020204030204" charset="0"/>
                        </a:rPr>
                        <a:t>An improved face recognition algorithm and its application in attendancemanagement system</a:t>
                      </a:r>
                      <a:endParaRPr lang="en-US" sz="75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750">
                          <a:latin typeface="Calibri" panose="020F0502020204030204" charset="0"/>
                          <a:cs typeface="Calibri" panose="020F0502020204030204" charset="0"/>
                        </a:rPr>
                        <a:t>ArrayVolume 5/March 2020</a:t>
                      </a:r>
                      <a:endParaRPr lang="en-US" sz="75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750">
                          <a:latin typeface="Calibri" panose="020F0502020204030204" charset="0"/>
                          <a:cs typeface="Calibri" panose="020F0502020204030204" charset="0"/>
                        </a:rPr>
                        <a:t>There are three datasets each having many orientations and conditions of faces that are confined to 181 pixels: dataset [I], dataset [II], and dataset [III]</a:t>
                      </a:r>
                      <a:endParaRPr lang="en-US" sz="75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750">
                          <a:latin typeface="Calibri" panose="020F0502020204030204" charset="0"/>
                          <a:cs typeface="Calibri" panose="020F0502020204030204" charset="0"/>
                        </a:rPr>
                        <a:t>Dual Cross Pattern (DCP), LBP and Support VectorMachine (SVM)</a:t>
                      </a:r>
                      <a:endParaRPr lang="en-US" sz="75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750">
                          <a:latin typeface="Calibri" panose="020F0502020204030204" charset="0"/>
                          <a:cs typeface="Calibri" panose="020F0502020204030204" charset="0"/>
                        </a:rPr>
                        <a:t>Accuracy</a:t>
                      </a:r>
                      <a:endParaRPr lang="en-US" sz="75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750">
                          <a:latin typeface="Calibri" panose="020F0502020204030204" charset="0"/>
                          <a:cs typeface="Calibri" panose="020F0502020204030204" charset="0"/>
                        </a:rPr>
                        <a:t>We obtained higherpixel and threshold values.After applying equationsto the original input images, we obtained an improved high quality images using our method, which implies better image quality that will expose better image features and enabled more accurate image histograms for facial image comparison, thus resulted in an improved LBP codes, that will stimulate the overall face recognition accuracy.</a:t>
                      </a:r>
                      <a:endParaRPr lang="en-US" sz="75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p:nvPr/>
        </p:nvGraphicFramePr>
        <p:xfrm>
          <a:off x="457200" y="756190"/>
          <a:ext cx="8229600" cy="3294380"/>
        </p:xfrm>
        <a:graphic>
          <a:graphicData uri="http://schemas.openxmlformats.org/drawingml/2006/table">
            <a:tbl>
              <a:tblPr firstRow="1" bandRow="1">
                <a:tableStyleId>{5940675A-B579-460E-94D1-54222C63F5DA}</a:tableStyleId>
              </a:tblPr>
              <a:tblGrid>
                <a:gridCol w="365125">
                  <a:extLst>
                    <a:ext uri="{9D8B030D-6E8A-4147-A177-3AD203B41FA5}">
                      <a16:colId xmlns:a16="http://schemas.microsoft.com/office/drawing/2014/main" val="20000"/>
                    </a:ext>
                  </a:extLst>
                </a:gridCol>
                <a:gridCol w="802005">
                  <a:extLst>
                    <a:ext uri="{9D8B030D-6E8A-4147-A177-3AD203B41FA5}">
                      <a16:colId xmlns:a16="http://schemas.microsoft.com/office/drawing/2014/main" val="20001"/>
                    </a:ext>
                  </a:extLst>
                </a:gridCol>
                <a:gridCol w="798830">
                  <a:extLst>
                    <a:ext uri="{9D8B030D-6E8A-4147-A177-3AD203B41FA5}">
                      <a16:colId xmlns:a16="http://schemas.microsoft.com/office/drawing/2014/main" val="20002"/>
                    </a:ext>
                  </a:extLst>
                </a:gridCol>
                <a:gridCol w="953135">
                  <a:extLst>
                    <a:ext uri="{9D8B030D-6E8A-4147-A177-3AD203B41FA5}">
                      <a16:colId xmlns:a16="http://schemas.microsoft.com/office/drawing/2014/main" val="20003"/>
                    </a:ext>
                  </a:extLst>
                </a:gridCol>
                <a:gridCol w="780415">
                  <a:extLst>
                    <a:ext uri="{9D8B030D-6E8A-4147-A177-3AD203B41FA5}">
                      <a16:colId xmlns:a16="http://schemas.microsoft.com/office/drawing/2014/main" val="20004"/>
                    </a:ext>
                  </a:extLst>
                </a:gridCol>
                <a:gridCol w="934085">
                  <a:extLst>
                    <a:ext uri="{9D8B030D-6E8A-4147-A177-3AD203B41FA5}">
                      <a16:colId xmlns:a16="http://schemas.microsoft.com/office/drawing/2014/main" val="20005"/>
                    </a:ext>
                  </a:extLst>
                </a:gridCol>
                <a:gridCol w="3596005">
                  <a:extLst>
                    <a:ext uri="{9D8B030D-6E8A-4147-A177-3AD203B41FA5}">
                      <a16:colId xmlns:a16="http://schemas.microsoft.com/office/drawing/2014/main" val="20006"/>
                    </a:ext>
                  </a:extLst>
                </a:gridCol>
              </a:tblGrid>
              <a:tr h="3294380">
                <a:tc>
                  <a:txBody>
                    <a:bodyPr/>
                    <a:lstStyle/>
                    <a:p>
                      <a:pPr marL="0" indent="0">
                        <a:buNone/>
                      </a:pPr>
                      <a:r>
                        <a:rPr lang="en-US" sz="900">
                          <a:latin typeface="Calibri" panose="020F0502020204030204" charset="0"/>
                          <a:cs typeface="Calibri" panose="020F0502020204030204" charset="0"/>
                        </a:rPr>
                        <a:t>4.</a:t>
                      </a:r>
                      <a:endParaRPr lang="en-US" sz="90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900">
                          <a:latin typeface="Calibri" panose="020F0502020204030204" charset="0"/>
                          <a:cs typeface="Calibri" panose="020F0502020204030204" charset="0"/>
                        </a:rPr>
                        <a:t>Facial Emotion Recognition: A Brief Review</a:t>
                      </a:r>
                      <a:endParaRPr lang="en-US" sz="90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900">
                          <a:latin typeface="Calibri" panose="020F0502020204030204" charset="0"/>
                          <a:cs typeface="Calibri" panose="020F0502020204030204" charset="0"/>
                        </a:rPr>
                        <a:t>International Conference on Sustainable Engineering, Technology and Management (ICSETM -2018), Dec. 20, 2018</a:t>
                      </a:r>
                      <a:endParaRPr lang="en-US" sz="90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900">
                          <a:latin typeface="Calibri" panose="020F0502020204030204" charset="0"/>
                          <a:cs typeface="Calibri" panose="020F0502020204030204" charset="0"/>
                        </a:rPr>
                        <a:t>A variety of dataset available currently (Cohn Kanada (CK+), JAFFE, MMI etc).</a:t>
                      </a:r>
                      <a:endParaRPr lang="en-US" sz="90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900">
                          <a:latin typeface="Calibri" panose="020F0502020204030204" charset="0"/>
                          <a:cs typeface="Calibri" panose="020F0502020204030204" charset="0"/>
                        </a:rPr>
                        <a:t>Local Binary Pattern (LBP), Linear Discriminant Analysis (LDA), Fisher Face Method, (PCA), (CNN), Line Edge Map (LEM), (SVM), Bayesian Network (BN), Sparse Representation Method (SRM), Hidden Markov Model (HMM)   </a:t>
                      </a:r>
                      <a:endParaRPr lang="en-US" sz="90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900">
                          <a:latin typeface="Calibri" panose="020F0502020204030204" charset="0"/>
                          <a:cs typeface="Calibri" panose="020F0502020204030204" charset="0"/>
                        </a:rPr>
                        <a:t>Accuracy</a:t>
                      </a:r>
                      <a:endParaRPr lang="en-US" sz="90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900">
                          <a:latin typeface="Calibri" panose="020F0502020204030204" charset="0"/>
                          <a:cs typeface="Calibri" panose="020F0502020204030204" charset="0"/>
                        </a:rPr>
                        <a:t>Here, the authors have set out to do a comparison and the comparison is made randomly based on the expressions compared, methods and techniques used for face detection, feature extraction and expression classifications. The expressions are lumped into groups such as (Anger, Contempt, Disgust, Fear, Happy, Sadness, Surprise, Neutral) based on the ability of the algorithms to detect said facial expressions. Based on the results, we can decide that “Define Distance between Two Centers of Both Eyes” (face detection) + “Wavelet Entropy” (feature extraction) + “Jaya Algorithm ” (expression classification ) has an accuracy of about 96.8% and is the most accurate combination of expressions.</a:t>
                      </a:r>
                      <a:endParaRPr lang="en-US" sz="90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1510425"/>
            <a:ext cx="8520600" cy="734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3000"/>
              <a:t>Thank you</a:t>
            </a:r>
            <a:endParaRPr sz="3000"/>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1137</Words>
  <Application>Microsoft Office PowerPoint</Application>
  <PresentationFormat>On-screen Show (16:9)</PresentationFormat>
  <Paragraphs>70</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Helvetica Neue</vt:lpstr>
      <vt:lpstr>Calibri</vt:lpstr>
      <vt:lpstr>Wingdings</vt:lpstr>
      <vt:lpstr>Old Standard TT</vt:lpstr>
      <vt:lpstr>Paperback</vt:lpstr>
      <vt:lpstr>FACE DETECTION AND EXPRESSION ANALYSIS</vt:lpstr>
      <vt:lpstr>INTRODUCTION</vt:lpstr>
      <vt:lpstr>PROPOSED WORK</vt:lpstr>
      <vt:lpstr>METHODOLOGIES USED</vt:lpstr>
      <vt:lpstr>LINK FOR IMAGE DATASET</vt:lpstr>
      <vt:lpstr>FLOWCHART</vt:lpstr>
      <vt:lpstr>LITERATURE SURVEY</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DETECTION AND EXPRESSION ANALYSIS</dc:title>
  <dc:creator/>
  <cp:lastModifiedBy>Varun Naregal</cp:lastModifiedBy>
  <cp:revision>5</cp:revision>
  <dcterms:created xsi:type="dcterms:W3CDTF">2022-03-02T16:46:33Z</dcterms:created>
  <dcterms:modified xsi:type="dcterms:W3CDTF">2022-03-10T17:37:07Z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0B47C95CA7AE40238AF52AA5EBB00467</vt:lpwstr>
  </property>
  <property fmtid="{D5CDD505-2E9C-101B-9397-08002B2CF9AE}" pid="3" name="KSOProductBuildVer">
    <vt:lpwstr>1033-11.2.0.10463</vt:lpwstr>
  </property>
</Properties>
</file>