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5" r:id="rId4"/>
    <p:sldId id="267" r:id="rId5"/>
    <p:sldId id="264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4"/>
  </p:normalViewPr>
  <p:slideViewPr>
    <p:cSldViewPr snapToGrid="0" snapToObjects="1">
      <p:cViewPr varScale="1">
        <p:scale>
          <a:sx n="107" d="100"/>
          <a:sy n="10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8399-4BC0-444D-9CAD-37D94F44B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A965E-ACE6-8949-BB93-20B0EF09B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BC52-8788-F241-8DB6-4D0DC165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5CC3-290D-B042-8EE2-BC861F00F9D4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2D7CF-BE1B-7443-A2C0-A747820D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C9A57-8E98-A445-BE58-86F37FDC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69B1-669C-B845-9AB3-96E4AA54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2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7B11-6D6D-BE4F-B398-1B3590D9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3902B-29B0-ED44-A67A-B97441A24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02233-19A0-7548-8390-0E40F63E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5CC3-290D-B042-8EE2-BC861F00F9D4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5EEA-B3E5-BB4C-88BC-BC820D87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7B50D-6C7A-E64E-9B56-2AA68657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69B1-669C-B845-9AB3-96E4AA54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7DFBB-4FF7-FF47-B82A-4E9AC4227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7BF0D-DEDD-0C4C-8FE4-1EDDE632D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67CC8-E6A6-8348-BCF8-D38AABA6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5CC3-290D-B042-8EE2-BC861F00F9D4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5BF9-75B3-CF44-BE27-FC390F45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603F-C517-C543-A995-F2D2C513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69B1-669C-B845-9AB3-96E4AA54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9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17D6-5BD8-CB4A-A681-A3E1B2FE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F289-9119-0A4D-A951-0F17C76FD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EA04-0991-9540-9B26-3A871907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5CC3-290D-B042-8EE2-BC861F00F9D4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B4852-96FC-A14F-8D29-8FF69B0D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ED00F-FE71-4F4F-A82B-8647C1B8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69B1-669C-B845-9AB3-96E4AA54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0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25FD-9A2A-5748-9333-D2C0748C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59B0E-5051-8049-AC2E-C16FB249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59BB-5A5B-3545-A395-0F645C36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5CC3-290D-B042-8EE2-BC861F00F9D4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3A4E7-C570-9241-A2D8-A94A0B27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A082F-66BE-414E-A277-6C74F930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69B1-669C-B845-9AB3-96E4AA54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5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8BBA-00D4-9941-9F82-F303309D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35960-5065-884F-B257-DD6DD9223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A8798-BA78-3C45-BC8A-A8F57FE50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A6F89-630D-5D4B-BE0E-3C9D52C3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5CC3-290D-B042-8EE2-BC861F00F9D4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EB8E7-E033-1542-B3B1-5D85B6FB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86979-31C7-3247-A494-F46C579B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69B1-669C-B845-9AB3-96E4AA54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9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7C43-2AC8-2741-B1DC-8FBFDE82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94BEA-F7C9-3244-BEED-018C83B2A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44013-E210-A144-8A0B-DD1CE5F5E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8B0F6-148E-5E44-B083-18EEB2E90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9ACEC-EBBE-784C-AF59-240588373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E38A6-4702-694E-A483-3BBB62D0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5CC3-290D-B042-8EE2-BC861F00F9D4}" type="datetimeFigureOut">
              <a:rPr lang="en-US" smtClean="0"/>
              <a:t>8/14/21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A93D4-F5DD-434D-8066-44D18674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4A11E-64D6-D94D-BC4F-BA001217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69B1-669C-B845-9AB3-96E4AA54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0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B338-83E1-6249-9F19-94B9BE5C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FE1E2-A9DC-8540-B451-3DC74BAC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5CC3-290D-B042-8EE2-BC861F00F9D4}" type="datetimeFigureOut">
              <a:rPr lang="en-US" smtClean="0"/>
              <a:t>8/14/21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92A6C-D768-0F44-9C24-B367F20F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B5E9A-9808-7642-94C4-99C96C45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69B1-669C-B845-9AB3-96E4AA54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BEC96-AC48-EF47-984D-A22D937C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5CC3-290D-B042-8EE2-BC861F00F9D4}" type="datetimeFigureOut">
              <a:rPr lang="en-US" smtClean="0"/>
              <a:t>8/14/21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E2534-98DA-E447-B09A-77CEE50B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80EAB-75C4-1844-8C84-984CC0C9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69B1-669C-B845-9AB3-96E4AA54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A3CD-F9FF-9C47-8E72-D4A6A1DD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3BA2-0346-A14B-BA8B-561634B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2EF0C-7C3F-6045-ADD1-93531F2EC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3237D-141C-564A-83DB-96152117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5CC3-290D-B042-8EE2-BC861F00F9D4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B320B-8716-8244-AB9F-FBA40CBD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A2BC8-D498-8D44-8EEE-7E04CFB5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69B1-669C-B845-9AB3-96E4AA54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9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149D-2E0B-2A4E-806A-754F9893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3A12C-60F7-9546-8712-531281227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58DC7-3C1B-C549-9EF3-DA30D7A51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1CA1A-F403-9B4B-89D6-EAC02FDB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5CC3-290D-B042-8EE2-BC861F00F9D4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A8999-31D5-BF42-AA72-85C6BCAB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5A6F1-318B-9F40-88B2-26A54E62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69B1-669C-B845-9AB3-96E4AA54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8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29411-A3EE-7641-851C-0C31DCD9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5CF52-A242-C74B-A00B-29578872C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6376E-1CF8-0542-A822-E245337D2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45CC3-290D-B042-8EE2-BC861F00F9D4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5729-DEED-5846-B38E-DDA4171B6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57808-08AF-FB4E-B73D-AC94639F8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69B1-669C-B845-9AB3-96E4AA54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9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5193-0960-D54F-958F-66270CC05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76664-083D-F649-A67F-B2F76B986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9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8F25-A041-6A49-A3E0-91BF1F91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Multiattribute</a:t>
            </a:r>
            <a:r>
              <a:rPr lang="en-US" dirty="0"/>
              <a:t> Utility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F682D-D2D5-984B-9676-91095F2D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Money+ Human lives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X={X</a:t>
            </a:r>
            <a:r>
              <a:rPr lang="en-US" baseline="-25000" dirty="0"/>
              <a:t>1</a:t>
            </a:r>
            <a:r>
              <a:rPr lang="en-US" dirty="0"/>
              <a:t>,….,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 </a:t>
            </a:r>
            <a:r>
              <a:rPr lang="en-US" dirty="0">
                <a:sym typeface="Wingdings" pitchFamily="2" charset="2"/>
              </a:rPr>
              <a:t> Survival of human lives 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Dominance: 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{cost, noise pollution, safety}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S1 and S2  Strict dominance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7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008A-BCAD-6048-80EF-03F3889D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 Structure and </a:t>
            </a:r>
            <a:r>
              <a:rPr lang="en-US" dirty="0" err="1"/>
              <a:t>multiattribute</a:t>
            </a:r>
            <a:r>
              <a:rPr lang="en-US" dirty="0"/>
              <a:t>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4B93-5851-8D4D-B390-42B864AE1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Qualitative probabilistic n/</a:t>
            </a:r>
            <a:r>
              <a:rPr lang="en-US" dirty="0" err="1"/>
              <a:t>ws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n: attributes  d: dimensions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U(x1,…, </a:t>
            </a:r>
            <a:r>
              <a:rPr lang="en-US" dirty="0" err="1"/>
              <a:t>xn</a:t>
            </a:r>
            <a:r>
              <a:rPr lang="en-US" dirty="0"/>
              <a:t>)= F[f1(x1),…,</a:t>
            </a:r>
            <a:r>
              <a:rPr lang="en-US" dirty="0" err="1"/>
              <a:t>fn</a:t>
            </a:r>
            <a:r>
              <a:rPr lang="en-US" dirty="0"/>
              <a:t>(</a:t>
            </a:r>
            <a:r>
              <a:rPr lang="en-US" dirty="0" err="1"/>
              <a:t>xn</a:t>
            </a:r>
            <a:r>
              <a:rPr lang="en-US" dirty="0"/>
              <a:t>)]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Preference without uncertainty: </a:t>
            </a:r>
          </a:p>
        </p:txBody>
      </p:sp>
    </p:spTree>
    <p:extLst>
      <p:ext uri="{BB962C8B-B14F-4D97-AF65-F5344CB8AC3E}">
        <p14:creationId xmlns:p14="http://schemas.microsoft.com/office/powerpoint/2010/main" val="363835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6B2F-743D-864A-A4DD-BDAABD68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1A238-6720-B645-B7D3-01565CA6E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Preference independence</a:t>
            </a:r>
          </a:p>
          <a:p>
            <a:r>
              <a:rPr lang="en-US" dirty="0"/>
              <a:t>X1, X2, X3 </a:t>
            </a:r>
            <a:r>
              <a:rPr lang="en-US" dirty="0" err="1"/>
              <a:t>iff</a:t>
            </a:r>
            <a:r>
              <a:rPr lang="en-US" dirty="0"/>
              <a:t>:  {x1,x2,x3} and {x1’, x2’, x3}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{noise, cost, death} </a:t>
            </a:r>
          </a:p>
          <a:p>
            <a:pPr marL="0" indent="0">
              <a:buNone/>
            </a:pPr>
            <a:r>
              <a:rPr lang="en-US" dirty="0"/>
              <a:t>A: 20000 people lives cost 4billion $. Safety level 0.06</a:t>
            </a:r>
          </a:p>
          <a:p>
            <a:pPr marL="0" indent="0">
              <a:buNone/>
            </a:pPr>
            <a:r>
              <a:rPr lang="en-US" dirty="0"/>
              <a:t>B: 70000 “               “     cost 3.7 billion $ Safety level 0.06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{cost, death} </a:t>
            </a:r>
            <a:r>
              <a:rPr lang="en-US" dirty="0">
                <a:sym typeface="Wingdings" pitchFamily="2" charset="2"/>
              </a:rPr>
              <a:t> noise 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{noise, death} cost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Mutual Preference Independence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8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298-8751-4945-AB39-AF57B497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C8AA-FDB8-6247-BB99-F8BD78D9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EU(accept)=(1/2)(U(S_{k-400}+S_{k+1000})</a:t>
            </a:r>
          </a:p>
          <a:p>
            <a:pPr marL="0" indent="0">
              <a:buNone/>
            </a:pPr>
            <a:r>
              <a:rPr lang="en-US" dirty="0"/>
              <a:t>EU(Decline)=U(</a:t>
            </a:r>
            <a:r>
              <a:rPr lang="en-US" dirty="0" err="1"/>
              <a:t>S_k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U(S_{k-400})=1;  U(</a:t>
            </a:r>
            <a:r>
              <a:rPr lang="en-US" dirty="0" err="1"/>
              <a:t>S_k</a:t>
            </a:r>
            <a:r>
              <a:rPr lang="en-US" dirty="0"/>
              <a:t>)=6; U(S_{k+100})=7</a:t>
            </a:r>
          </a:p>
          <a:p>
            <a:pPr marL="0" indent="0">
              <a:buNone/>
            </a:pPr>
            <a:r>
              <a:rPr lang="en-US" dirty="0"/>
              <a:t>EU(Accept)=4; EU(Decline)=6</a:t>
            </a:r>
          </a:p>
        </p:txBody>
      </p:sp>
    </p:spTree>
    <p:extLst>
      <p:ext uri="{BB962C8B-B14F-4D97-AF65-F5344CB8AC3E}">
        <p14:creationId xmlns:p14="http://schemas.microsoft.com/office/powerpoint/2010/main" val="359393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BB3B-0CB1-0546-BE9C-6F77CF9B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9D819-35AA-EC4D-8DA0-68D249CB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Micromort: chance of death in one million </a:t>
            </a:r>
            <a:r>
              <a:rPr lang="en-US" dirty="0">
                <a:sym typeface="Wingdings" pitchFamily="2" charset="2"/>
              </a:rPr>
              <a:t> Value for life</a:t>
            </a:r>
          </a:p>
          <a:p>
            <a:pPr lvl="1"/>
            <a:r>
              <a:rPr lang="en-US" dirty="0">
                <a:sym typeface="Wingdings" pitchFamily="2" charset="2"/>
              </a:rPr>
              <a:t>Russian Barrel: For one micromort  people are demanding millions</a:t>
            </a:r>
          </a:p>
          <a:p>
            <a:pPr lvl="1"/>
            <a:r>
              <a:rPr lang="en-US" dirty="0">
                <a:sym typeface="Wingdings" pitchFamily="2" charset="2"/>
              </a:rPr>
              <a:t>Car purchase  the car is reducing the micromort to half, you won’t spend 1 million $ more to purchase it. </a:t>
            </a:r>
          </a:p>
          <a:p>
            <a:r>
              <a:rPr lang="en-US" dirty="0" err="1">
                <a:sym typeface="Wingdings" pitchFamily="2" charset="2"/>
              </a:rPr>
              <a:t>Qualy</a:t>
            </a:r>
            <a:r>
              <a:rPr lang="en-US" dirty="0">
                <a:sym typeface="Wingdings" pitchFamily="2" charset="2"/>
              </a:rPr>
              <a:t> 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7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8F15-38E8-5B46-B309-30B16A15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of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EA19-C884-9F4E-B39A-A79016AF6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Monotonic Preference: </a:t>
            </a:r>
            <a:r>
              <a:rPr lang="en-IN" dirty="0"/>
              <a:t>It will usually be the case that an agent prefers more money to less, all other things being equal. We say that the agent exhibits a </a:t>
            </a:r>
            <a:r>
              <a:rPr lang="en-IN" b="1" dirty="0"/>
              <a:t>monotonic preference </a:t>
            </a:r>
            <a:r>
              <a:rPr lang="en-IN" dirty="0"/>
              <a:t>for more money. This does not mean that money behaves as a utility function, because it says nothing about preferences between </a:t>
            </a:r>
            <a:r>
              <a:rPr lang="en-IN" i="1" dirty="0"/>
              <a:t>lotteries </a:t>
            </a:r>
            <a:r>
              <a:rPr lang="en-IN" dirty="0"/>
              <a:t>involving money.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3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8197-E755-7C48-AE31-146F570B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</a:t>
            </a:r>
            <a:r>
              <a:rPr lang="en-US" dirty="0" err="1"/>
              <a:t>Monetory</a:t>
            </a:r>
            <a:r>
              <a:rPr lang="en-US" dirty="0"/>
              <a:t> Value (EMV)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0052D-6EBE-B642-A552-F75FBDA65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1. 1000$  2. You have equal possibilities to win 0 or 2500$</a:t>
                </a:r>
              </a:p>
              <a:p>
                <a:r>
                  <a:rPr lang="en-US" dirty="0"/>
                  <a:t>The EMV of the lottery: ½*0+1/2* 2500=1250$ &gt; 1000$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𝐴𝑐𝑐𝑒𝑝𝑡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+2500</m:t>
                                </m:r>
                              </m:e>
                              <m:e/>
                            </m:eqAr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𝑅𝑒𝑗𝑒𝑐𝑡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+1000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+2500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=8;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+1000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0052D-6EBE-B642-A552-F75FBDA65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77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B3DA-8A0D-AA40-924E-ADBCC1F2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of Money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03D66-F032-D941-9135-6011D4C5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1894939"/>
            <a:ext cx="97663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7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FB8A-C152-6C43-A5B9-E5A5CE1B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B67C-CA24-F344-ABB3-E830F3A5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of the lottery </a:t>
            </a:r>
            <a:r>
              <a:rPr lang="en-US" dirty="0">
                <a:sym typeface="Wingdings" pitchFamily="2" charset="2"/>
              </a:rPr>
              <a:t> Certainty equivalent  the value the agent will accept in lieu of the lottery</a:t>
            </a:r>
          </a:p>
          <a:p>
            <a:r>
              <a:rPr lang="en-US" dirty="0">
                <a:sym typeface="Wingdings" pitchFamily="2" charset="2"/>
              </a:rPr>
              <a:t>$400 in exchange of a lottery 0 &amp; 1000$ with equal probability</a:t>
            </a:r>
          </a:p>
          <a:p>
            <a:r>
              <a:rPr lang="en-US" dirty="0">
                <a:sym typeface="Wingdings" pitchFamily="2" charset="2"/>
              </a:rPr>
              <a:t>Insurance premium = EMV – Certainty equivalent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0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CB6C-9726-3E4B-8AE5-7D9EDD72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Judgement Systems and Irrationality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9A23-521F-FA49-9714-322B9FA3A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Optimizer’s curse: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Normative theory   Descriptive theory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80% chance of $4000               C: 20% chance of $ 4000</a:t>
            </a:r>
          </a:p>
          <a:p>
            <a:pPr marL="0" indent="0">
              <a:buNone/>
            </a:pPr>
            <a:r>
              <a:rPr lang="en-US" dirty="0"/>
              <a:t>B: 100% chance of $3000.            D: 25% chance of $3000</a:t>
            </a:r>
          </a:p>
          <a:p>
            <a:pPr marL="0" indent="0">
              <a:buNone/>
            </a:pPr>
            <a:r>
              <a:rPr lang="en-US" dirty="0"/>
              <a:t>U(3000)&gt;U(4000)</a:t>
            </a:r>
          </a:p>
          <a:p>
            <a:pPr marL="0" indent="0">
              <a:buNone/>
            </a:pPr>
            <a:r>
              <a:rPr lang="en-US" dirty="0"/>
              <a:t>B over A.       C over D.   U(4000)&gt;U(3000)</a:t>
            </a:r>
          </a:p>
          <a:p>
            <a:pPr marL="0" indent="0">
              <a:buNone/>
            </a:pPr>
            <a:r>
              <a:rPr lang="en-US" dirty="0"/>
              <a:t>Certainty effect</a:t>
            </a:r>
          </a:p>
        </p:txBody>
      </p:sp>
    </p:spTree>
    <p:extLst>
      <p:ext uri="{BB962C8B-B14F-4D97-AF65-F5344CB8AC3E}">
        <p14:creationId xmlns:p14="http://schemas.microsoft.com/office/powerpoint/2010/main" val="296636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637F-B3B8-044F-9650-DF05E5769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Black.                     Red  : 1/3                      Yellow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$100 for red ball                           A: $ 100 for red &amp; yellow</a:t>
            </a:r>
          </a:p>
          <a:p>
            <a:pPr marL="0" indent="0">
              <a:buNone/>
            </a:pPr>
            <a:r>
              <a:rPr lang="en-US" dirty="0"/>
              <a:t>B: $ 100 for black ball                       B: $100 for black and yellow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over B                                                B over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Ambiguity Aversion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AAC561-3756-B04D-BF2D-C3B9B371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Human Judgement Systems and Irrationality</a:t>
            </a:r>
          </a:p>
        </p:txBody>
      </p:sp>
    </p:spTree>
    <p:extLst>
      <p:ext uri="{BB962C8B-B14F-4D97-AF65-F5344CB8AC3E}">
        <p14:creationId xmlns:p14="http://schemas.microsoft.com/office/powerpoint/2010/main" val="263165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4143-59F8-1D4D-B803-EFEDFDB8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25C80-0536-5140-BE49-B7F5560A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Framing effect: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Anchoring effect: 500;  2000 1000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1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564</Words>
  <Application>Microsoft Macintosh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Lec 3</vt:lpstr>
      <vt:lpstr>PowerPoint Presentation</vt:lpstr>
      <vt:lpstr>Utility of Money</vt:lpstr>
      <vt:lpstr>Expected Monetory Value (EMV)</vt:lpstr>
      <vt:lpstr>Utility of Money</vt:lpstr>
      <vt:lpstr>PowerPoint Presentation</vt:lpstr>
      <vt:lpstr>Human Judgement Systems and Irrationality</vt:lpstr>
      <vt:lpstr>Human Judgement Systems and Irrationality</vt:lpstr>
      <vt:lpstr>PowerPoint Presentation</vt:lpstr>
      <vt:lpstr>Multiattribute Utility Function</vt:lpstr>
      <vt:lpstr>Preference Structure and multiattribute utility</vt:lpstr>
      <vt:lpstr>Basic regularity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 3</dc:title>
  <dc:creator>Debarati Chakraborty</dc:creator>
  <cp:lastModifiedBy>Debarati Chakraborty</cp:lastModifiedBy>
  <cp:revision>17</cp:revision>
  <dcterms:created xsi:type="dcterms:W3CDTF">2020-10-03T02:17:32Z</dcterms:created>
  <dcterms:modified xsi:type="dcterms:W3CDTF">2021-08-14T03:26:29Z</dcterms:modified>
</cp:coreProperties>
</file>