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74" r:id="rId13"/>
    <p:sldId id="27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B76-B9F7-DD45-9EF4-551C83D0C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D8A5-7256-124B-81C7-D8BE907D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E559-B881-B24D-AE06-5FF3DE54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38EC-67E8-BA40-A3CB-A085C64E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9147-5286-1C4D-BA2D-5842647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2838-FBA4-9746-A07A-42012F95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9A07D-32DE-844A-81D1-EE7B02A7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6B64-EC75-784F-845E-60B21CED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95CE-CF87-8B46-95E2-D74423B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3171-0275-764E-B661-5E4A68C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6D3B6-5CAA-4848-9E08-1F50BCE2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7F327-FFDD-CF46-956E-F4A5C743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613F-907E-1A4A-A88C-54DEF6EF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D0C2-0DA5-D346-BB18-E05BA1C2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4785-D016-2047-822E-8456F41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1510-4980-CC47-B586-76068708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E970-202A-C84F-9B59-A10E0B6D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2D75-3940-F144-952E-7253CDA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D37C-65B4-7945-94C0-26837304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A1BF-910C-C649-B691-A274896D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5AA-A79E-8D4B-B3AE-9BA9202F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649E-2021-E04C-A427-363047E6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64BE-0C0E-374D-B42B-83E2F0A2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5A74-2DEA-D94A-810F-250551B1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8CE4-516C-5449-9608-19CB156E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8E5A-41F6-A445-ADB7-664C6350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E81C-730D-DC4A-915F-A24EC0DD3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1053-15D3-114E-9441-DE027B4C7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CA07F-4A3C-6C43-8E3F-453EE67E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113F-CEF5-F747-81BF-90F10BB1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1294-8CC2-F94F-96C6-23B24C5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A5A9-1EA7-E04E-9A28-1DF4D64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7185-32DE-4C49-A60B-3A4BB2FD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C1BB-8D03-174E-8016-05A25FFE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0EACF-7439-1341-91BE-43D87AD35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F5C13-8CD5-6840-9BE0-31DE2BECD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3D8F-B7CF-DF4F-902D-2BCE86AF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4C900-8144-D441-9F8A-05347CEE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43D8F-6F72-8648-9900-B0904B8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B56-852A-BE44-8486-69C740D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039C6-A214-484B-9EC0-C5F28935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0126-FAA7-9245-8FE6-9D8ADF2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20B68-BD81-9340-96F9-ECF361B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9B3-AA05-5248-9549-23F58093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6125-83D1-A74E-BC8F-46D88BF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A57A-2866-0245-B9A2-12F38953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D604-0110-9B4A-BABE-1D9EE774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8BDF-8F22-F34A-8861-79EAD385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CAD6-6046-A14C-ACF2-111B7125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1D25-6F3D-3244-87F4-8FC0F1AA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EA51-E1D5-2741-90C4-A03E664B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F8C74-3A59-444A-84CD-6894D16E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F18-A1BD-1941-B927-44B425E7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335AE-77ED-734E-B343-20F6FD3D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D376B-9F13-8F44-B7B1-9E31AFA2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ACE5-1D2D-B04A-8EA6-FAB0E38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105A-68E2-C64C-B65D-62ECD232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C771C-7018-FA4B-AF75-20DD8F8C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D56B-93A0-E845-B0BD-7CE98975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4F77-23D1-B848-82AB-C8D12BE8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B88C-A4ED-1C45-B698-198407F2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DA19-E730-0843-A0F2-E1104ABEE755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10DB-8D73-7445-BECE-86CA182A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FDEB-43CE-C640-B838-2E873DFB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D63E-0B14-6B4D-B99A-38F90B7A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1054-7DC4-8943-AA9F-C87A0A300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8727-F9EA-F04B-B9D4-E07A9A842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F9C3-3698-0B43-87E7-3FCCD38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93580-7AA6-9245-A0BF-433811715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Current state is not always known to the agent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Transition model (P(s’|</a:t>
                </a:r>
                <a:r>
                  <a:rPr lang="en-US" dirty="0" err="1"/>
                  <a:t>s,a</a:t>
                </a:r>
                <a:r>
                  <a:rPr lang="en-US" dirty="0"/>
                  <a:t>)), set of actions (A(s)), reward function R(s), </a:t>
                </a:r>
                <a:r>
                  <a:rPr lang="en-US" dirty="0">
                    <a:highlight>
                      <a:srgbClr val="FFFF00"/>
                    </a:highlight>
                  </a:rPr>
                  <a:t>sensor model P(</a:t>
                </a:r>
                <a:r>
                  <a:rPr lang="en-US" dirty="0" err="1">
                    <a:highlight>
                      <a:srgbClr val="FFFF00"/>
                    </a:highlight>
                  </a:rPr>
                  <a:t>e|s</a:t>
                </a:r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/>
                  <a:t>b(s)= probabilities assigned to the actual state s, by belief state b</a:t>
                </a:r>
              </a:p>
              <a:p>
                <a:endParaRPr lang="en-US" dirty="0"/>
              </a:p>
              <a:p>
                <a:r>
                  <a:rPr lang="en-US" dirty="0"/>
                  <a:t>b(s)= prev. belief state, a=action, e=evidence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93580-7AA6-9245-A0BF-433811715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43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1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C8113-B739-5942-824D-8C243BAC1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5780"/>
                <a:ext cx="10515600" cy="5651183"/>
              </a:xfrm>
            </p:spPr>
            <p:txBody>
              <a:bodyPr/>
              <a:lstStyle/>
              <a:p>
                <a:r>
                  <a:rPr lang="en-US" dirty="0"/>
                  <a:t>b’=FORWARD(</a:t>
                </a:r>
                <a:r>
                  <a:rPr lang="en-US" dirty="0" err="1"/>
                  <a:t>b,a,e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POMDP decision cycle:</a:t>
                </a:r>
              </a:p>
              <a:p>
                <a:pPr lvl="1"/>
                <a:r>
                  <a:rPr lang="en-US" dirty="0"/>
                  <a:t>Given current belief b, execute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 percept e</a:t>
                </a:r>
              </a:p>
              <a:p>
                <a:pPr lvl="1"/>
                <a:r>
                  <a:rPr lang="en-US" dirty="0"/>
                  <a:t>Set current belief FORWARD(</a:t>
                </a:r>
                <a:r>
                  <a:rPr lang="en-US" dirty="0" err="1"/>
                  <a:t>b,a,e</a:t>
                </a:r>
                <a:r>
                  <a:rPr lang="en-US" dirty="0"/>
                  <a:t>) and repeat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C8113-B739-5942-824D-8C243BAC1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5780"/>
                <a:ext cx="10515600" cy="5651183"/>
              </a:xfrm>
              <a:blipFill>
                <a:blip r:embed="rId2"/>
                <a:stretch>
                  <a:fillRect l="-1086" t="-1794" b="-20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9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A09-9EE2-F048-A8ED-3EAB8F82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MDPs (POMDPs)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206AE-0D6A-FA42-9865-D0F7FAA98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3132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Probabilities assigned to the actual state s by the belief state b</a:t>
                </a:r>
              </a:p>
              <a:p>
                <a:r>
                  <a:rPr lang="en-US" dirty="0"/>
                  <a:t>Prev. belief state could change depending upon the action (a) and evidence (e).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206AE-0D6A-FA42-9865-D0F7FAA98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31325"/>
              </a:xfrm>
              <a:blipFill>
                <a:blip r:embed="rId2"/>
                <a:stretch>
                  <a:fillRect l="-965" t="-25466" r="-965" b="-92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EA859-76F3-1D4E-B000-B8A5BF49F965}"/>
              </a:ext>
            </a:extLst>
          </p:cNvPr>
          <p:cNvGraphicFramePr>
            <a:graphicFrameLocks noGrp="1"/>
          </p:cNvGraphicFramePr>
          <p:nvPr/>
        </p:nvGraphicFramePr>
        <p:xfrm>
          <a:off x="2252133" y="4001294"/>
          <a:ext cx="5746044" cy="20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11">
                  <a:extLst>
                    <a:ext uri="{9D8B030D-6E8A-4147-A177-3AD203B41FA5}">
                      <a16:colId xmlns:a16="http://schemas.microsoft.com/office/drawing/2014/main" val="3907539323"/>
                    </a:ext>
                  </a:extLst>
                </a:gridCol>
                <a:gridCol w="1436511">
                  <a:extLst>
                    <a:ext uri="{9D8B030D-6E8A-4147-A177-3AD203B41FA5}">
                      <a16:colId xmlns:a16="http://schemas.microsoft.com/office/drawing/2014/main" val="1130836016"/>
                    </a:ext>
                  </a:extLst>
                </a:gridCol>
                <a:gridCol w="1436511">
                  <a:extLst>
                    <a:ext uri="{9D8B030D-6E8A-4147-A177-3AD203B41FA5}">
                      <a16:colId xmlns:a16="http://schemas.microsoft.com/office/drawing/2014/main" val="510038325"/>
                    </a:ext>
                  </a:extLst>
                </a:gridCol>
                <a:gridCol w="1436511">
                  <a:extLst>
                    <a:ext uri="{9D8B030D-6E8A-4147-A177-3AD203B41FA5}">
                      <a16:colId xmlns:a16="http://schemas.microsoft.com/office/drawing/2014/main" val="3344993194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29481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85267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07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C152AE-405F-B04C-8D52-3619B6D5FE9D}"/>
              </a:ext>
            </a:extLst>
          </p:cNvPr>
          <p:cNvSpPr txBox="1"/>
          <p:nvPr/>
        </p:nvSpPr>
        <p:spPr>
          <a:xfrm>
            <a:off x="1921933" y="4115039"/>
            <a:ext cx="248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F5EC-F7F3-4140-8487-1BF55B409C33}"/>
              </a:ext>
            </a:extLst>
          </p:cNvPr>
          <p:cNvSpPr txBox="1"/>
          <p:nvPr/>
        </p:nvSpPr>
        <p:spPr>
          <a:xfrm>
            <a:off x="2415822" y="5961698"/>
            <a:ext cx="541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1                            2                          3                         4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240562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63FB-0AAA-3744-BE69-A04DDF241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1778"/>
                <a:ext cx="10515600" cy="5616221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𝐹𝑂𝑅𝑊𝐴𝑅𝐷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POMDP </a:t>
                </a:r>
                <a:r>
                  <a:rPr lang="en-US" dirty="0">
                    <a:sym typeface="Wingdings" pitchFamily="2" charset="2"/>
                  </a:rPr>
                  <a:t> Optimal action depends only on agent’s current belief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of reaching b’ from b with action 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Decision cycle:</a:t>
                </a:r>
              </a:p>
              <a:p>
                <a:pPr lvl="1"/>
                <a:r>
                  <a:rPr lang="en-US" dirty="0"/>
                  <a:t>Given current state, 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 the evidence e</a:t>
                </a:r>
              </a:p>
              <a:p>
                <a:pPr lvl="1"/>
                <a:r>
                  <a:rPr lang="en-US" dirty="0"/>
                  <a:t>Set current belief FORWARD(</a:t>
                </a:r>
                <a:r>
                  <a:rPr lang="en-US" dirty="0" err="1"/>
                  <a:t>b,a,e</a:t>
                </a:r>
                <a:r>
                  <a:rPr lang="en-US" dirty="0"/>
                  <a:t>) and repeat</a:t>
                </a:r>
              </a:p>
              <a:p>
                <a:r>
                  <a:rPr lang="en-US" dirty="0"/>
                  <a:t>Reward function of belief states=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POMDP is boiling down to an MDP in belief space instead of state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63FB-0AAA-3744-BE69-A04DDF241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1778"/>
                <a:ext cx="10515600" cy="5616221"/>
              </a:xfrm>
              <a:blipFill>
                <a:blip r:embed="rId2"/>
                <a:stretch>
                  <a:fillRect l="-2292" t="-1129" r="-2533" b="-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2AE288-C984-234F-B3FE-2D371F9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Partially Observable MDPs (POMDPs)</a:t>
            </a:r>
          </a:p>
        </p:txBody>
      </p:sp>
    </p:spTree>
    <p:extLst>
      <p:ext uri="{BB962C8B-B14F-4D97-AF65-F5344CB8AC3E}">
        <p14:creationId xmlns:p14="http://schemas.microsoft.com/office/powerpoint/2010/main" val="268479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E0F44-CF11-7042-A868-8E589103C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910"/>
                <a:ext cx="10515600" cy="575405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Reward function of belief state: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E0F44-CF11-7042-A868-8E589103C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910"/>
                <a:ext cx="10515600" cy="5754053"/>
              </a:xfrm>
              <a:blipFill>
                <a:blip r:embed="rId2"/>
                <a:stretch>
                  <a:fillRect l="-8082" t="-19824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D05-0EFB-784B-80CD-32ED594C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Decision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3023CD-6D79-DB45-A34F-D516D34FC915}"/>
              </a:ext>
            </a:extLst>
          </p:cNvPr>
          <p:cNvSpPr/>
          <p:nvPr/>
        </p:nvSpPr>
        <p:spPr>
          <a:xfrm>
            <a:off x="3600450" y="4401502"/>
            <a:ext cx="188595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E_t-1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E08632-5794-1241-9BFB-F9492366D06D}"/>
              </a:ext>
            </a:extLst>
          </p:cNvPr>
          <p:cNvSpPr/>
          <p:nvPr/>
        </p:nvSpPr>
        <p:spPr>
          <a:xfrm>
            <a:off x="3451860" y="2960370"/>
            <a:ext cx="18059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X_t-1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9B5155-B32A-2A44-A351-8E73B83A20C3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354830" y="3509010"/>
            <a:ext cx="188595" cy="89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2C3AAB-A647-D148-A35D-832CDCF6D9E5}"/>
              </a:ext>
            </a:extLst>
          </p:cNvPr>
          <p:cNvSpPr/>
          <p:nvPr/>
        </p:nvSpPr>
        <p:spPr>
          <a:xfrm>
            <a:off x="1794510" y="1817370"/>
            <a:ext cx="1051560" cy="8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A_{t-2}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A9B21-801C-DF45-91DF-3601BAA8BFBC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2320290" y="2651760"/>
            <a:ext cx="1396044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575420-62E6-4F4C-95C5-7D503888ABE9}"/>
              </a:ext>
            </a:extLst>
          </p:cNvPr>
          <p:cNvSpPr/>
          <p:nvPr/>
        </p:nvSpPr>
        <p:spPr>
          <a:xfrm>
            <a:off x="5991227" y="4367548"/>
            <a:ext cx="188595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E_t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3A902A-C9EB-BB43-8663-1BD7EDC59ECE}"/>
              </a:ext>
            </a:extLst>
          </p:cNvPr>
          <p:cNvSpPr/>
          <p:nvPr/>
        </p:nvSpPr>
        <p:spPr>
          <a:xfrm>
            <a:off x="5842637" y="2926416"/>
            <a:ext cx="18059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X_t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0A8937-B351-7E4C-ABD1-56297528B1EB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6745607" y="3475056"/>
            <a:ext cx="188595" cy="89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2FA82-FBE3-684B-AA73-8738A6D4A7B5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5257800" y="3200736"/>
            <a:ext cx="584837" cy="3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B1D1B-C118-4441-B2C6-D99E0DA64DF2}"/>
              </a:ext>
            </a:extLst>
          </p:cNvPr>
          <p:cNvSpPr/>
          <p:nvPr/>
        </p:nvSpPr>
        <p:spPr>
          <a:xfrm>
            <a:off x="5029200" y="1690688"/>
            <a:ext cx="962027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A_{t-1}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F91107-A44B-4544-A086-4F6A90D2AEBA}"/>
              </a:ext>
            </a:extLst>
          </p:cNvPr>
          <p:cNvCxnSpPr>
            <a:stCxn id="17" idx="2"/>
          </p:cNvCxnSpPr>
          <p:nvPr/>
        </p:nvCxnSpPr>
        <p:spPr>
          <a:xfrm>
            <a:off x="5510214" y="2423160"/>
            <a:ext cx="696276" cy="50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9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0EA4-EE09-4549-82A0-3417FB25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Ahead Solution of DDN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62533-4B8D-9347-A23D-26173D65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977390"/>
            <a:ext cx="7899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63D83-8FBF-CC45-82B3-4452ED49E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230" y="354330"/>
                <a:ext cx="10656570" cy="5822633"/>
              </a:xfrm>
            </p:spPr>
            <p:txBody>
              <a:bodyPr/>
              <a:lstStyle/>
              <a:p>
                <a:r>
                  <a:rPr lang="en-US" dirty="0"/>
                  <a:t>Additive Reward: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Discount Reward: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Discount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Discount factor ~ interest rate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63D83-8FBF-CC45-82B3-4452ED49E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230" y="354330"/>
                <a:ext cx="10656570" cy="5822633"/>
              </a:xfrm>
              <a:blipFill>
                <a:blip r:embed="rId2"/>
                <a:stretch>
                  <a:fillRect l="-1189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93266-9FC4-FE4F-A4BA-3DFE2F7AC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230" y="411480"/>
                <a:ext cx="10656570" cy="5765483"/>
              </a:xfrm>
            </p:spPr>
            <p:txBody>
              <a:bodyPr/>
              <a:lstStyle/>
              <a:p>
                <a:r>
                  <a:rPr lang="en-US" dirty="0"/>
                  <a:t>If no terminal state is there</a:t>
                </a:r>
              </a:p>
              <a:p>
                <a:pPr marL="0" indent="0">
                  <a:buNone/>
                </a:pPr>
                <a:r>
                  <a:rPr lang="en-US" dirty="0"/>
                  <a:t>Additive reward </a:t>
                </a:r>
                <a:r>
                  <a:rPr lang="en-US" dirty="0">
                    <a:sym typeface="Wingdings" pitchFamily="2" charset="2"/>
                  </a:rPr>
                  <a:t> gives a utility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𝑖𝑛𝑓𝑖𝑛𝑖𝑡𝑒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Solution???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Discount factor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Policy that guaranties to reach a terminal state</a:t>
                </a:r>
                <a:r>
                  <a:rPr lang="en-US" dirty="0">
                    <a:sym typeface="Wingdings" pitchFamily="2" charset="2"/>
                  </a:rPr>
                  <a:t> Proper policy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3. Infinite sequence can be subdivided into small steps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93266-9FC4-FE4F-A4BA-3DFE2F7AC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230" y="411480"/>
                <a:ext cx="10656570" cy="5765483"/>
              </a:xfrm>
              <a:blipFill>
                <a:blip r:embed="rId2"/>
                <a:stretch>
                  <a:fillRect l="-1189" t="-1758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5701-E3BC-7C4A-8FB2-D4AF0D83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policies and Utilities of the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3B946-2733-6C41-BB8D-53108B08E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EU by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True utility of a state=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R(s)</a:t>
                </a:r>
                <a:r>
                  <a:rPr lang="en-US" dirty="0">
                    <a:sym typeface="Wingdings" pitchFamily="2" charset="2"/>
                  </a:rPr>
                  <a:t> short term reward for being in 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U(s) total reward from s onwards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3B946-2733-6C41-BB8D-53108B08E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5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9D6F-C0E9-564B-90B5-B199E73A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4C5B7-3ADB-EC42-851F-CADB13330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036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Bellman’s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Utility of a state= Immediate reward for the state + expected discounted utility of the next state, assuming the agent will select the optimal action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[0.8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𝐿𝑒𝑓𝑡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𝐷𝑜𝑤𝑛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Up</a:t>
                </a:r>
                <a:r>
                  <a:rPr lang="en-US" dirty="0">
                    <a:sym typeface="Wingdings" pitchFamily="2" charset="2"/>
                  </a:rPr>
                  <a:t> Best action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4C5B7-3ADB-EC42-851F-CADB13330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036"/>
                <a:ext cx="10515600" cy="4351338"/>
              </a:xfrm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2380FD-1894-6940-A203-6F14DFD8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33169"/>
              </p:ext>
            </p:extLst>
          </p:nvPr>
        </p:nvGraphicFramePr>
        <p:xfrm>
          <a:off x="6184098" y="121919"/>
          <a:ext cx="5307264" cy="211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16">
                  <a:extLst>
                    <a:ext uri="{9D8B030D-6E8A-4147-A177-3AD203B41FA5}">
                      <a16:colId xmlns:a16="http://schemas.microsoft.com/office/drawing/2014/main" val="3827045925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4076186919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450696250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1335837494"/>
                    </a:ext>
                  </a:extLst>
                </a:gridCol>
              </a:tblGrid>
              <a:tr h="703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47145"/>
                  </a:ext>
                </a:extLst>
              </a:tr>
              <a:tr h="7037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38215"/>
                  </a:ext>
                </a:extLst>
              </a:tr>
              <a:tr h="703714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4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9676BE-8BE1-BA4B-9B55-09E171029AB0}"/>
              </a:ext>
            </a:extLst>
          </p:cNvPr>
          <p:cNvSpPr txBox="1"/>
          <p:nvPr/>
        </p:nvSpPr>
        <p:spPr>
          <a:xfrm>
            <a:off x="6414035" y="2317282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1                         2                            3                        4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21F50-C87F-C446-9815-E890CAAC96D0}"/>
              </a:ext>
            </a:extLst>
          </p:cNvPr>
          <p:cNvSpPr txBox="1"/>
          <p:nvPr/>
        </p:nvSpPr>
        <p:spPr>
          <a:xfrm>
            <a:off x="5800424" y="223787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3FF4C3-72D0-0447-AEE5-25E7C5C740AF}"/>
              </a:ext>
            </a:extLst>
          </p:cNvPr>
          <p:cNvCxnSpPr>
            <a:cxnSpLocks/>
          </p:cNvCxnSpPr>
          <p:nvPr/>
        </p:nvCxnSpPr>
        <p:spPr>
          <a:xfrm flipV="1">
            <a:off x="6726856" y="1035398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AF2EC-9FEC-2544-AFE2-1FAA96579669}"/>
              </a:ext>
            </a:extLst>
          </p:cNvPr>
          <p:cNvCxnSpPr>
            <a:cxnSpLocks/>
          </p:cNvCxnSpPr>
          <p:nvPr/>
        </p:nvCxnSpPr>
        <p:spPr>
          <a:xfrm flipV="1">
            <a:off x="6726856" y="321524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6E3971-C2D5-BD49-82C6-E3E30491F756}"/>
              </a:ext>
            </a:extLst>
          </p:cNvPr>
          <p:cNvCxnSpPr>
            <a:cxnSpLocks/>
          </p:cNvCxnSpPr>
          <p:nvPr/>
        </p:nvCxnSpPr>
        <p:spPr>
          <a:xfrm flipV="1">
            <a:off x="7885220" y="510018"/>
            <a:ext cx="43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282AE1-ED9B-524E-B2BF-1A70331E0A29}"/>
              </a:ext>
            </a:extLst>
          </p:cNvPr>
          <p:cNvCxnSpPr>
            <a:cxnSpLocks/>
          </p:cNvCxnSpPr>
          <p:nvPr/>
        </p:nvCxnSpPr>
        <p:spPr>
          <a:xfrm flipV="1">
            <a:off x="9075466" y="493234"/>
            <a:ext cx="43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F2C3D9-B6BF-3445-8ECA-4DB4345FF851}"/>
              </a:ext>
            </a:extLst>
          </p:cNvPr>
          <p:cNvCxnSpPr>
            <a:cxnSpLocks/>
          </p:cNvCxnSpPr>
          <p:nvPr/>
        </p:nvCxnSpPr>
        <p:spPr>
          <a:xfrm flipV="1">
            <a:off x="6783004" y="1741251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41902-F47A-8B40-8B67-23828D7C26B8}"/>
              </a:ext>
            </a:extLst>
          </p:cNvPr>
          <p:cNvCxnSpPr>
            <a:cxnSpLocks/>
          </p:cNvCxnSpPr>
          <p:nvPr/>
        </p:nvCxnSpPr>
        <p:spPr>
          <a:xfrm flipH="1">
            <a:off x="7790275" y="1908949"/>
            <a:ext cx="3656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186EB2-ED7E-5A49-820C-A60A293FDE0B}"/>
              </a:ext>
            </a:extLst>
          </p:cNvPr>
          <p:cNvCxnSpPr>
            <a:cxnSpLocks/>
          </p:cNvCxnSpPr>
          <p:nvPr/>
        </p:nvCxnSpPr>
        <p:spPr>
          <a:xfrm flipV="1">
            <a:off x="9509686" y="1035398"/>
            <a:ext cx="0" cy="30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F8278B-10C8-9445-8CF9-32E5F4B73E96}"/>
              </a:ext>
            </a:extLst>
          </p:cNvPr>
          <p:cNvCxnSpPr>
            <a:cxnSpLocks/>
          </p:cNvCxnSpPr>
          <p:nvPr/>
        </p:nvCxnSpPr>
        <p:spPr>
          <a:xfrm flipH="1">
            <a:off x="9349740" y="1908949"/>
            <a:ext cx="359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B6113-E48D-AF4E-9040-DEF5859B6CDA}"/>
              </a:ext>
            </a:extLst>
          </p:cNvPr>
          <p:cNvCxnSpPr>
            <a:cxnSpLocks/>
          </p:cNvCxnSpPr>
          <p:nvPr/>
        </p:nvCxnSpPr>
        <p:spPr>
          <a:xfrm flipH="1">
            <a:off x="10577792" y="1908949"/>
            <a:ext cx="398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7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1313-5B8C-5440-ADC2-508CC8D6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BA251-4831-F140-9B12-FFFBE7026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7380" cy="13255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Bellman Update: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BA251-4831-F140-9B12-FFFBE7026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7380" cy="1325563"/>
              </a:xfrm>
              <a:blipFill>
                <a:blip r:embed="rId2"/>
                <a:stretch>
                  <a:fillRect l="-400" t="-17925" b="-7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14862F-B73E-4E49-B7F1-6649A46E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3151188"/>
            <a:ext cx="7848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7980-54FF-DD44-9C79-E30EA71F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875DC-8F50-3C45-AD1C-74E324C30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 a new MEU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Simplified Bellman’s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875DC-8F50-3C45-AD1C-74E324C30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3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47F9-A294-E448-AD9B-9DB8E40F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937F8-B835-A648-96D1-7321E51A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178050"/>
            <a:ext cx="7912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A329-9188-FD46-A820-525C31D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AC213-31A9-994E-9C50-1A9F2B15A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=−0.04+0.8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1,2)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AC213-31A9-994E-9C50-1A9F2B15A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1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663B0-5F54-A945-A598-9D7D6B8A0B2B}"/>
              </a:ext>
            </a:extLst>
          </p:cNvPr>
          <p:cNvGraphicFramePr>
            <a:graphicFrameLocks noGrp="1"/>
          </p:cNvGraphicFramePr>
          <p:nvPr/>
        </p:nvGraphicFramePr>
        <p:xfrm>
          <a:off x="6651124" y="4293305"/>
          <a:ext cx="5307264" cy="211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16">
                  <a:extLst>
                    <a:ext uri="{9D8B030D-6E8A-4147-A177-3AD203B41FA5}">
                      <a16:colId xmlns:a16="http://schemas.microsoft.com/office/drawing/2014/main" val="3827045925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4076186919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450696250"/>
                    </a:ext>
                  </a:extLst>
                </a:gridCol>
                <a:gridCol w="1326816">
                  <a:extLst>
                    <a:ext uri="{9D8B030D-6E8A-4147-A177-3AD203B41FA5}">
                      <a16:colId xmlns:a16="http://schemas.microsoft.com/office/drawing/2014/main" val="1335837494"/>
                    </a:ext>
                  </a:extLst>
                </a:gridCol>
              </a:tblGrid>
              <a:tr h="703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47145"/>
                  </a:ext>
                </a:extLst>
              </a:tr>
              <a:tr h="7037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38215"/>
                  </a:ext>
                </a:extLst>
              </a:tr>
              <a:tr h="703714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4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4E87ED-3CC8-704B-A581-CAFA3A43A03B}"/>
              </a:ext>
            </a:extLst>
          </p:cNvPr>
          <p:cNvSpPr txBox="1"/>
          <p:nvPr/>
        </p:nvSpPr>
        <p:spPr>
          <a:xfrm>
            <a:off x="6881061" y="6488668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1                         2                            3                        4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45144-13A4-EE40-90C0-BAB9DBE5BCC4}"/>
              </a:ext>
            </a:extLst>
          </p:cNvPr>
          <p:cNvSpPr txBox="1"/>
          <p:nvPr/>
        </p:nvSpPr>
        <p:spPr>
          <a:xfrm>
            <a:off x="6381144" y="441523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1409BF-2279-5542-9EFE-BBEB5063F06B}"/>
              </a:ext>
            </a:extLst>
          </p:cNvPr>
          <p:cNvCxnSpPr>
            <a:cxnSpLocks/>
          </p:cNvCxnSpPr>
          <p:nvPr/>
        </p:nvCxnSpPr>
        <p:spPr>
          <a:xfrm flipV="1">
            <a:off x="7193882" y="5206784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689E06-E744-7D4A-B642-B03E0A909A4E}"/>
              </a:ext>
            </a:extLst>
          </p:cNvPr>
          <p:cNvCxnSpPr>
            <a:cxnSpLocks/>
          </p:cNvCxnSpPr>
          <p:nvPr/>
        </p:nvCxnSpPr>
        <p:spPr>
          <a:xfrm flipV="1">
            <a:off x="7193882" y="4492910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A3A6A2-D15F-9C44-BAC2-7BEFC565F263}"/>
              </a:ext>
            </a:extLst>
          </p:cNvPr>
          <p:cNvCxnSpPr>
            <a:cxnSpLocks/>
          </p:cNvCxnSpPr>
          <p:nvPr/>
        </p:nvCxnSpPr>
        <p:spPr>
          <a:xfrm flipV="1">
            <a:off x="8352246" y="4681404"/>
            <a:ext cx="43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62E9F-2B59-7D4A-9954-2879CC8EBCCB}"/>
              </a:ext>
            </a:extLst>
          </p:cNvPr>
          <p:cNvCxnSpPr>
            <a:cxnSpLocks/>
          </p:cNvCxnSpPr>
          <p:nvPr/>
        </p:nvCxnSpPr>
        <p:spPr>
          <a:xfrm flipV="1">
            <a:off x="9542492" y="4664620"/>
            <a:ext cx="43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17A99-0086-904C-9DA5-2BBEF57DB12E}"/>
              </a:ext>
            </a:extLst>
          </p:cNvPr>
          <p:cNvCxnSpPr>
            <a:cxnSpLocks/>
          </p:cNvCxnSpPr>
          <p:nvPr/>
        </p:nvCxnSpPr>
        <p:spPr>
          <a:xfrm flipV="1">
            <a:off x="7250030" y="5912637"/>
            <a:ext cx="0" cy="3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288502-6DCE-D243-A95D-11C4F87E959F}"/>
              </a:ext>
            </a:extLst>
          </p:cNvPr>
          <p:cNvCxnSpPr>
            <a:cxnSpLocks/>
          </p:cNvCxnSpPr>
          <p:nvPr/>
        </p:nvCxnSpPr>
        <p:spPr>
          <a:xfrm flipH="1">
            <a:off x="8257301" y="6080335"/>
            <a:ext cx="3656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D35CB6-3AB6-A142-8700-2EBE7368AD77}"/>
              </a:ext>
            </a:extLst>
          </p:cNvPr>
          <p:cNvCxnSpPr>
            <a:cxnSpLocks/>
          </p:cNvCxnSpPr>
          <p:nvPr/>
        </p:nvCxnSpPr>
        <p:spPr>
          <a:xfrm flipV="1">
            <a:off x="9976712" y="5206784"/>
            <a:ext cx="0" cy="30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2E63C-0EB9-554F-9C78-BBE9498FD3B3}"/>
              </a:ext>
            </a:extLst>
          </p:cNvPr>
          <p:cNvCxnSpPr>
            <a:cxnSpLocks/>
          </p:cNvCxnSpPr>
          <p:nvPr/>
        </p:nvCxnSpPr>
        <p:spPr>
          <a:xfrm flipH="1">
            <a:off x="9816766" y="6080335"/>
            <a:ext cx="359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B66D1E-6EDD-CC40-A8B8-420D18337C83}"/>
              </a:ext>
            </a:extLst>
          </p:cNvPr>
          <p:cNvCxnSpPr>
            <a:cxnSpLocks/>
          </p:cNvCxnSpPr>
          <p:nvPr/>
        </p:nvCxnSpPr>
        <p:spPr>
          <a:xfrm flipH="1">
            <a:off x="11044818" y="6080335"/>
            <a:ext cx="398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6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680</Words>
  <Application>Microsoft Macintosh PowerPoint</Application>
  <PresentationFormat>Widescreen</PresentationFormat>
  <Paragraphs>141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 8</vt:lpstr>
      <vt:lpstr>PowerPoint Presentation</vt:lpstr>
      <vt:lpstr>PowerPoint Presentation</vt:lpstr>
      <vt:lpstr>Optimal policies and Utilities of the States</vt:lpstr>
      <vt:lpstr>Value Iteration</vt:lpstr>
      <vt:lpstr>Value iteration algorithm</vt:lpstr>
      <vt:lpstr>Policy Iteration</vt:lpstr>
      <vt:lpstr>Policy Iteration Algorithm</vt:lpstr>
      <vt:lpstr>Example</vt:lpstr>
      <vt:lpstr>Partially Observable MDP (POMDP)</vt:lpstr>
      <vt:lpstr>PowerPoint Presentation</vt:lpstr>
      <vt:lpstr>Partially Observable MDPs (POMDPs)</vt:lpstr>
      <vt:lpstr>Partially Observable MDPs (POMDPs)</vt:lpstr>
      <vt:lpstr>PowerPoint Presentation</vt:lpstr>
      <vt:lpstr>Dynamic Decision network</vt:lpstr>
      <vt:lpstr>Look Ahead Solution of DDN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Debarati Chakraborty</dc:creator>
  <cp:lastModifiedBy>Debarati Chakraborty</cp:lastModifiedBy>
  <cp:revision>14</cp:revision>
  <dcterms:created xsi:type="dcterms:W3CDTF">2020-10-11T02:17:01Z</dcterms:created>
  <dcterms:modified xsi:type="dcterms:W3CDTF">2021-09-04T02:27:03Z</dcterms:modified>
</cp:coreProperties>
</file>