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6" r:id="rId3"/>
    <p:sldId id="277" r:id="rId4"/>
    <p:sldId id="278" r:id="rId5"/>
    <p:sldId id="279" r:id="rId6"/>
    <p:sldId id="280" r:id="rId7"/>
    <p:sldId id="282" r:id="rId8"/>
    <p:sldId id="281" r:id="rId9"/>
    <p:sldId id="283" r:id="rId10"/>
    <p:sldId id="284" r:id="rId11"/>
    <p:sldId id="285" r:id="rId12"/>
    <p:sldId id="287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35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B571-C8AE-3041-AB05-BAC586DB0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019EF-E570-5E4A-831E-C9457C252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94E1-044C-B944-98AB-DEBEAB1C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E71-2B15-D547-9FA9-53614811E7B7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C6293-06E7-AA44-BC1F-9EAFD8CE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05655-B34D-5A43-9208-516A410A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2CE3-0E9A-EA42-A62D-48C36EB6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1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EAFE-08BA-F341-BF0D-21A342AD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73D2A-D09D-3E46-B5B9-903D6851B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C3E-5B95-6B42-9D1F-5AD385AB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E71-2B15-D547-9FA9-53614811E7B7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D823-6733-004C-95EA-4F8D1F5B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1F32-ED99-6F4F-A22A-771AD818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2CE3-0E9A-EA42-A62D-48C36EB6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7E6AB-1A7B-B24D-8EC2-6DECB9D8A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08B02-B8B4-D94B-9E32-1EB823987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4AD09-BC54-204F-A738-F77F7BA6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E71-2B15-D547-9FA9-53614811E7B7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37314-1D89-7847-B518-5201CC6D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42F1E-083F-1B48-8EAD-F2F7F71A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2CE3-0E9A-EA42-A62D-48C36EB6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4DD3-3AAE-B34B-8E8E-BD909D50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C971-A59A-134C-928B-A4665CC4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BD606-DCD2-7C41-B0C2-E2BE79CE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E71-2B15-D547-9FA9-53614811E7B7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6EE84-3787-3642-9E37-BBCAB6EA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9EB5-346C-BA4D-AB44-D52C3C01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2CE3-0E9A-EA42-A62D-48C36EB6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DE83-2E5F-BD41-9ADF-3B672C70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C0C8A-5CEB-BE46-8F92-0D2D476C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4597-9711-AB48-924B-BA3F75B6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E71-2B15-D547-9FA9-53614811E7B7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935B-5AA3-8142-B708-0B92FC5E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9ACA3-74D5-7E4E-8CFE-EDB3B622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2CE3-0E9A-EA42-A62D-48C36EB6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7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1852-7B34-784A-B065-0105A5E8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5EAB-AAFE-204E-854D-A26E8B948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FCFF9-506D-A54C-92AF-C8C39D2ED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D2A17-8043-1945-BB98-11CF3EEE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E71-2B15-D547-9FA9-53614811E7B7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D1B76-94EF-2F4A-AE30-579C2AF1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E3ED7-99DA-514A-8CEA-5133D227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2CE3-0E9A-EA42-A62D-48C36EB6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1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DF2B-C47F-4246-88E8-8928ECF5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AE59-5359-4E46-81B9-05C73207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13F97-FFD8-C645-87AD-416CEFA07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6A35F-E3AA-3E40-BF94-0E92F271E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69802-5888-1D45-9F6D-C20BD973D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645E0-DD8C-F843-8CC4-72189D21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E71-2B15-D547-9FA9-53614811E7B7}" type="datetimeFigureOut">
              <a:rPr lang="en-US" smtClean="0"/>
              <a:t>9/3/21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29B5B-9EBE-8D48-9A51-D309BF67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16060-5B41-1A4B-8464-58EF5A46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2CE3-0E9A-EA42-A62D-48C36EB6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65A4-E589-C344-9106-476A043C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647AD-97D7-D245-9221-95998E94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E71-2B15-D547-9FA9-53614811E7B7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EF898-B24F-2F42-9C0E-4B166F0E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F3D7B-CE1E-094E-929F-128BDA98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2CE3-0E9A-EA42-A62D-48C36EB6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2D223-982F-DB45-98D9-83D4F114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E71-2B15-D547-9FA9-53614811E7B7}" type="datetimeFigureOut">
              <a:rPr lang="en-US" smtClean="0"/>
              <a:t>9/3/21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B55C7-9FA4-1342-BEC6-5E3DE68A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09270-3454-1D45-88BD-0BD79191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2CE3-0E9A-EA42-A62D-48C36EB6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6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4F97-D811-2C4A-B7BB-4CABB5A4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C65B-12DF-B845-9D03-E63A7E64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CCF43-F950-B94E-841E-1CC63AB25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BF807-BF58-F84C-8533-27228017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E71-2B15-D547-9FA9-53614811E7B7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1FB76-9C85-2846-A689-8A8B7D94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086B1-A475-B842-90B4-3354DD95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2CE3-0E9A-EA42-A62D-48C36EB6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E3DE-8361-B148-A8EE-C45E73A0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86E8C-859D-9D4C-B09C-6DA2DBC3E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7A2BF-5884-3545-BBD5-B8BACF71B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45CA5-87E6-CA44-BE17-EE42BA30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E71-2B15-D547-9FA9-53614811E7B7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3AF2D-FC8D-9F44-99DF-643FC6B5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7C3A1-992F-B443-AA63-F3EFB609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2CE3-0E9A-EA42-A62D-48C36EB6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19967-C5AF-5545-A84F-8D217873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ADBE3-8BBD-0644-8F84-6F41DBA91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2C049-D608-C94A-BA98-378504B73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56E71-2B15-D547-9FA9-53614811E7B7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3FAB1-7253-0D42-8683-9E5EB0361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F756-AF1B-444C-8295-527094D71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2CE3-0E9A-EA42-A62D-48C36EB6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4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667001"/>
            <a:ext cx="7772400" cy="1470025"/>
          </a:xfrm>
        </p:spPr>
        <p:txBody>
          <a:bodyPr/>
          <a:lstStyle/>
          <a:p>
            <a:r>
              <a:rPr lang="en-US" sz="4800" dirty="0"/>
              <a:t>Artificial Intelligence-2</a:t>
            </a:r>
            <a:br>
              <a:rPr lang="en-US" sz="4800" dirty="0"/>
            </a:br>
            <a:r>
              <a:rPr lang="en-US" sz="4800" dirty="0"/>
              <a:t>(CSL 7040)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495800"/>
            <a:ext cx="6400800" cy="1752600"/>
          </a:xfrm>
        </p:spPr>
        <p:txBody>
          <a:bodyPr>
            <a:normAutofit/>
          </a:bodyPr>
          <a:lstStyle/>
          <a:p>
            <a:r>
              <a:rPr lang="en-GB" sz="3200" dirty="0"/>
              <a:t>Lecture : Game Theory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1" y="381000"/>
            <a:ext cx="1828673" cy="20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6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5C5A-7C3F-F04B-960B-6C5428A9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Gaming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1A9E-61DF-AA46-B069-4E2F3D5C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Games with sequential terms </a:t>
            </a:r>
            <a:r>
              <a:rPr lang="en-US" dirty="0">
                <a:sym typeface="Wingdings" pitchFamily="2" charset="2"/>
              </a:rPr>
              <a:t> Represented by Game 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Tree Includes </a:t>
            </a:r>
          </a:p>
          <a:p>
            <a:pPr lvl="1"/>
            <a:r>
              <a:rPr lang="en-US" dirty="0"/>
              <a:t>Initial States (S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Func</a:t>
            </a:r>
            <a:r>
              <a:rPr lang="en-US" dirty="0"/>
              <a:t> (S)</a:t>
            </a:r>
          </a:p>
          <a:p>
            <a:pPr lvl="1"/>
            <a:r>
              <a:rPr lang="en-US" dirty="0"/>
              <a:t>Action(S) </a:t>
            </a:r>
            <a:r>
              <a:rPr lang="en-US" dirty="0">
                <a:sym typeface="Wingdings" pitchFamily="2" charset="2"/>
              </a:rPr>
              <a:t> possible functions</a:t>
            </a:r>
          </a:p>
          <a:p>
            <a:pPr lvl="1"/>
            <a:r>
              <a:rPr lang="en-US" dirty="0">
                <a:sym typeface="Wingdings" pitchFamily="2" charset="2"/>
              </a:rPr>
              <a:t>Results(</a:t>
            </a:r>
            <a:r>
              <a:rPr lang="en-US" dirty="0" err="1">
                <a:sym typeface="Wingdings" pitchFamily="2" charset="2"/>
              </a:rPr>
              <a:t>s,a</a:t>
            </a:r>
            <a:r>
              <a:rPr lang="en-US" dirty="0">
                <a:sym typeface="Wingdings" pitchFamily="2" charset="2"/>
              </a:rPr>
              <a:t>) Transfer to a new state</a:t>
            </a:r>
          </a:p>
          <a:p>
            <a:pPr lvl="1"/>
            <a:r>
              <a:rPr lang="en-US" dirty="0">
                <a:sym typeface="Wingdings" pitchFamily="2" charset="2"/>
              </a:rPr>
              <a:t>U(</a:t>
            </a:r>
            <a:r>
              <a:rPr lang="en-US" dirty="0" err="1">
                <a:sym typeface="Wingdings" pitchFamily="2" charset="2"/>
              </a:rPr>
              <a:t>s,p</a:t>
            </a:r>
            <a:r>
              <a:rPr lang="en-US" dirty="0">
                <a:sym typeface="Wingdings" pitchFamily="2" charset="2"/>
              </a:rPr>
              <a:t>) could be defined only on the terminal states</a:t>
            </a:r>
          </a:p>
          <a:p>
            <a:r>
              <a:rPr lang="en-US" dirty="0">
                <a:sym typeface="Wingdings" pitchFamily="2" charset="2"/>
              </a:rPr>
              <a:t>Insertion of ‘chance’  Player’s action + chance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9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24AB-0055-6248-A6CF-D5DFB1B5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the partial observability </a:t>
            </a:r>
            <a:r>
              <a:rPr lang="en-US" dirty="0">
                <a:sym typeface="Wingdings" pitchFamily="2" charset="2"/>
              </a:rPr>
              <a:t> Creating game trees over belief states  enables some strategy ensures checkmate irrespective of the opponent’s move  Information set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Poker game  4 cards  2 kings and 2 aces --&gt; 2 players</a:t>
            </a:r>
          </a:p>
          <a:p>
            <a:r>
              <a:rPr lang="en-US" dirty="0">
                <a:sym typeface="Wingdings" pitchFamily="2" charset="2"/>
              </a:rPr>
              <a:t>Player 1  raise or fold</a:t>
            </a:r>
          </a:p>
          <a:p>
            <a:r>
              <a:rPr lang="en-US" dirty="0">
                <a:sym typeface="Wingdings" pitchFamily="2" charset="2"/>
              </a:rPr>
              <a:t>Player 2  call or fold</a:t>
            </a:r>
          </a:p>
          <a:p>
            <a:r>
              <a:rPr lang="en-US" dirty="0">
                <a:sym typeface="Wingdings" pitchFamily="2" charset="2"/>
              </a:rPr>
              <a:t>P1: </a:t>
            </a:r>
            <a:r>
              <a:rPr lang="en-US" dirty="0" err="1">
                <a:sym typeface="Wingdings" pitchFamily="2" charset="2"/>
              </a:rPr>
              <a:t>rk</a:t>
            </a:r>
            <a:r>
              <a:rPr lang="en-US" dirty="0">
                <a:sym typeface="Wingdings" pitchFamily="2" charset="2"/>
              </a:rPr>
              <a:t>: raise if in I</a:t>
            </a:r>
            <a:r>
              <a:rPr lang="en-US" baseline="-25000" dirty="0">
                <a:sym typeface="Wingdings" pitchFamily="2" charset="2"/>
              </a:rPr>
              <a:t>1,1 </a:t>
            </a:r>
            <a:r>
              <a:rPr lang="en-US" dirty="0">
                <a:sym typeface="Wingdings" pitchFamily="2" charset="2"/>
              </a:rPr>
              <a:t> and check if in I</a:t>
            </a:r>
            <a:r>
              <a:rPr lang="en-US" baseline="-25000" dirty="0">
                <a:sym typeface="Wingdings" pitchFamily="2" charset="2"/>
              </a:rPr>
              <a:t>1,2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r>
              <a:rPr lang="en-US" dirty="0">
                <a:sym typeface="Wingdings" pitchFamily="2" charset="2"/>
              </a:rPr>
              <a:t>P2: </a:t>
            </a:r>
            <a:r>
              <a:rPr lang="en-US" dirty="0" err="1">
                <a:sym typeface="Wingdings" pitchFamily="2" charset="2"/>
              </a:rPr>
              <a:t>cf</a:t>
            </a:r>
            <a:r>
              <a:rPr lang="en-US" dirty="0">
                <a:sym typeface="Wingdings" pitchFamily="2" charset="2"/>
              </a:rPr>
              <a:t>: call if in I</a:t>
            </a:r>
            <a:r>
              <a:rPr lang="en-US" baseline="-25000" dirty="0">
                <a:sym typeface="Wingdings" pitchFamily="2" charset="2"/>
              </a:rPr>
              <a:t>2,1</a:t>
            </a:r>
            <a:r>
              <a:rPr lang="en-US" dirty="0">
                <a:sym typeface="Wingdings" pitchFamily="2" charset="2"/>
              </a:rPr>
              <a:t> and fold if in I</a:t>
            </a:r>
            <a:r>
              <a:rPr lang="en-US" baseline="-25000" dirty="0">
                <a:sym typeface="Wingdings" pitchFamily="2" charset="2"/>
              </a:rPr>
              <a:t>2,2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42A01F-03F7-DA45-8362-D2AA59C4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Sequential Gaming</a:t>
            </a:r>
          </a:p>
        </p:txBody>
      </p:sp>
    </p:spTree>
    <p:extLst>
      <p:ext uri="{BB962C8B-B14F-4D97-AF65-F5344CB8AC3E}">
        <p14:creationId xmlns:p14="http://schemas.microsoft.com/office/powerpoint/2010/main" val="232666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ADB2-E691-904F-8FDF-DA8A8A6F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Gaming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9BA92-1900-6847-A2B3-A04CD2794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824990"/>
            <a:ext cx="79629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0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8560-4ADA-B840-B1D7-627BCAFB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B199E-6040-8B45-BD3C-8FC52E2D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Games are imperfect, i.e., </a:t>
            </a:r>
          </a:p>
          <a:p>
            <a:pPr lvl="1"/>
            <a:r>
              <a:rPr lang="en-US" dirty="0"/>
              <a:t>Harder to prune </a:t>
            </a:r>
            <a:r>
              <a:rPr lang="en-US" dirty="0">
                <a:sym typeface="Wingdings" pitchFamily="2" charset="2"/>
              </a:rPr>
              <a:t> mixed strategy are needed instead of pure strategy</a:t>
            </a:r>
          </a:p>
          <a:p>
            <a:pPr lvl="1"/>
            <a:r>
              <a:rPr lang="en-US" dirty="0">
                <a:sym typeface="Wingdings" pitchFamily="2" charset="2"/>
              </a:rPr>
              <a:t>Harder to heuristically determine the non-terminated nodes</a:t>
            </a:r>
          </a:p>
          <a:p>
            <a:r>
              <a:rPr lang="en-US" dirty="0">
                <a:sym typeface="Wingdings" pitchFamily="2" charset="2"/>
              </a:rPr>
              <a:t>Limitations of GT:</a:t>
            </a:r>
          </a:p>
          <a:p>
            <a:pPr lvl="1"/>
            <a:r>
              <a:rPr lang="en-US" dirty="0">
                <a:sym typeface="Wingdings" pitchFamily="2" charset="2"/>
              </a:rPr>
              <a:t>Doesn’t deal well with continuous state and action</a:t>
            </a:r>
          </a:p>
          <a:p>
            <a:pPr lvl="1"/>
            <a:r>
              <a:rPr lang="en-US" dirty="0">
                <a:sym typeface="Wingdings" pitchFamily="2" charset="2"/>
              </a:rPr>
              <a:t>It assumes the game is known, some part may be un-observable, but the player knows which part it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1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3550-7058-C54E-B37A-83D3F3F4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E67F-FE80-D240-9854-963D88750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Multi-agent decision making</a:t>
            </a:r>
          </a:p>
          <a:p>
            <a:endParaRPr lang="en-US" dirty="0"/>
          </a:p>
          <a:p>
            <a:r>
              <a:rPr lang="en-US" dirty="0"/>
              <a:t>Agents are acting optimally </a:t>
            </a:r>
            <a:r>
              <a:rPr lang="en-US" dirty="0">
                <a:sym typeface="Wingdings" pitchFamily="2" charset="2"/>
              </a:rPr>
              <a:t> Agent must play  Collective good  All the agents reach to the game theoretic solution  The solution that maximizes the agent’s own utility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Agent Design: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Mechanism Design: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6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FC5E-773F-F04B-BBEB-D22F4A1C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Move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E753B-5E1C-674A-BB4B-FB1BFF1F24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Both the players O and E are going to take action simultaneously</a:t>
                </a:r>
              </a:p>
              <a:p>
                <a:r>
                  <a:rPr lang="en-US" dirty="0"/>
                  <a:t>Two Finger </a:t>
                </a:r>
                <a:r>
                  <a:rPr lang="en-US" dirty="0" err="1"/>
                  <a:t>Morra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Players: 2; fingers : 2&lt;=n&lt;=4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Policy </a:t>
                </a:r>
                <a:r>
                  <a:rPr lang="en-US" dirty="0">
                    <a:sym typeface="Wingdings" pitchFamily="2" charset="2"/>
                  </a:rPr>
                  <a:t> Strategy  Pure Strategy = Deterministic Policy</a:t>
                </a:r>
              </a:p>
              <a:p>
                <a:r>
                  <a:rPr lang="en-US" dirty="0">
                    <a:sym typeface="Wingdings" pitchFamily="2" charset="2"/>
                  </a:rPr>
                  <a:t>Mixed Strategy  Randomized policy to select action </a:t>
                </a:r>
                <a:r>
                  <a:rPr lang="en-US" dirty="0" err="1">
                    <a:sym typeface="Wingdings" pitchFamily="2" charset="2"/>
                  </a:rPr>
                  <a:t>w.r.t.</a:t>
                </a:r>
                <a:r>
                  <a:rPr lang="en-US" dirty="0">
                    <a:sym typeface="Wingdings" pitchFamily="2" charset="2"/>
                  </a:rPr>
                  <a:t> probability</a:t>
                </a:r>
              </a:p>
              <a:p>
                <a:r>
                  <a:rPr lang="en-US" dirty="0">
                    <a:sym typeface="Wingdings" pitchFamily="2" charset="2"/>
                  </a:rPr>
                  <a:t>Ex: action a with probability p and action b </a:t>
                </a:r>
                <a:r>
                  <a:rPr lang="en-US" dirty="0" err="1">
                    <a:sym typeface="Wingdings" pitchFamily="2" charset="2"/>
                  </a:rPr>
                  <a:t>o.w</a:t>
                </a:r>
                <a:r>
                  <a:rPr lang="en-US" dirty="0">
                    <a:sym typeface="Wingdings" pitchFamily="2" charset="2"/>
                  </a:rPr>
                  <a:t>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;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E753B-5E1C-674A-BB4B-FB1BFF1F2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B9A5C9-7C95-1745-A78B-7CD90A5C17FA}"/>
              </a:ext>
            </a:extLst>
          </p:cNvPr>
          <p:cNvGraphicFramePr>
            <a:graphicFrameLocks noGrp="1"/>
          </p:cNvGraphicFramePr>
          <p:nvPr/>
        </p:nvGraphicFramePr>
        <p:xfrm>
          <a:off x="1873956" y="325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111">
                  <a:extLst>
                    <a:ext uri="{9D8B030D-6E8A-4147-A177-3AD203B41FA5}">
                      <a16:colId xmlns:a16="http://schemas.microsoft.com/office/drawing/2014/main" val="3447127532"/>
                    </a:ext>
                  </a:extLst>
                </a:gridCol>
                <a:gridCol w="3296356">
                  <a:extLst>
                    <a:ext uri="{9D8B030D-6E8A-4147-A177-3AD203B41FA5}">
                      <a16:colId xmlns:a16="http://schemas.microsoft.com/office/drawing/2014/main" val="3365235628"/>
                    </a:ext>
                  </a:extLst>
                </a:gridCol>
                <a:gridCol w="3420532">
                  <a:extLst>
                    <a:ext uri="{9D8B030D-6E8A-4147-A177-3AD203B41FA5}">
                      <a16:colId xmlns:a16="http://schemas.microsoft.com/office/drawing/2014/main" val="2509076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O: One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O: Two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95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E: One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E= +2, O=-2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E=-3, O=+3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E: Two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E=-3, O=+3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E=+4, O=-4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323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75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2C5A-A0DE-0443-893C-73B1FCC5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dirty="0"/>
              <a:t>Prisoner’s Dieleman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D31D-D6FC-BF43-9613-F37D5306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244"/>
            <a:ext cx="10515600" cy="53283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Alice and Bob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Strongly dominant strategy</a:t>
            </a:r>
            <a:r>
              <a:rPr lang="en-US" dirty="0"/>
              <a:t>: For a player p the strategy s is strongly dominating if outcome of s is better than s’ irrespective of other player’s choice. </a:t>
            </a:r>
          </a:p>
          <a:p>
            <a:r>
              <a:rPr lang="en-US" b="1" dirty="0"/>
              <a:t>Weakly dominant strategy</a:t>
            </a:r>
            <a:r>
              <a:rPr lang="en-US" dirty="0"/>
              <a:t>: </a:t>
            </a:r>
          </a:p>
          <a:p>
            <a:r>
              <a:rPr lang="en-US" b="1" dirty="0"/>
              <a:t>Pareto Optimal</a:t>
            </a:r>
            <a:r>
              <a:rPr lang="en-US" dirty="0"/>
              <a:t>: If there is no outcome that all the plyers will prefer. </a:t>
            </a:r>
          </a:p>
          <a:p>
            <a:r>
              <a:rPr lang="en-US" b="1" dirty="0"/>
              <a:t>Dominant Strategy Equilibrium</a:t>
            </a:r>
            <a:r>
              <a:rPr lang="en-US" dirty="0"/>
              <a:t>:  If both the players have the same dominant strategy</a:t>
            </a:r>
          </a:p>
          <a:p>
            <a:r>
              <a:rPr lang="en-US" b="1" dirty="0"/>
              <a:t>Nash Equilibrium</a:t>
            </a:r>
            <a:r>
              <a:rPr lang="en-US" dirty="0"/>
              <a:t>: Every game has at least one equilibrium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3D4BB7-1F14-C34C-9119-AA48D090DCFB}"/>
              </a:ext>
            </a:extLst>
          </p:cNvPr>
          <p:cNvGraphicFramePr>
            <a:graphicFrameLocks noGrp="1"/>
          </p:cNvGraphicFramePr>
          <p:nvPr/>
        </p:nvGraphicFramePr>
        <p:xfrm>
          <a:off x="1704623" y="181976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111">
                  <a:extLst>
                    <a:ext uri="{9D8B030D-6E8A-4147-A177-3AD203B41FA5}">
                      <a16:colId xmlns:a16="http://schemas.microsoft.com/office/drawing/2014/main" val="3447127532"/>
                    </a:ext>
                  </a:extLst>
                </a:gridCol>
                <a:gridCol w="3296356">
                  <a:extLst>
                    <a:ext uri="{9D8B030D-6E8A-4147-A177-3AD203B41FA5}">
                      <a16:colId xmlns:a16="http://schemas.microsoft.com/office/drawing/2014/main" val="3365235628"/>
                    </a:ext>
                  </a:extLst>
                </a:gridCol>
                <a:gridCol w="3420532">
                  <a:extLst>
                    <a:ext uri="{9D8B030D-6E8A-4147-A177-3AD203B41FA5}">
                      <a16:colId xmlns:a16="http://schemas.microsoft.com/office/drawing/2014/main" val="2509076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Alice: Testify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Alice: Refuse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95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Bob: Testify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A=-5, B=-5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A=-10, B=0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Bob: Refuse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A=0, B=-10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A=-1, B=-1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323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40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C033-9403-3344-BFE0-D7D492EE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Without Dominant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E9F20-1EB0-C148-BEDE-8CE92D127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Games without any Nash Equilibrium or Pure Strategy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D2C003-1290-2E42-AEBF-2AFE0F570045}"/>
              </a:ext>
            </a:extLst>
          </p:cNvPr>
          <p:cNvGraphicFramePr>
            <a:graphicFrameLocks noGrp="1"/>
          </p:cNvGraphicFramePr>
          <p:nvPr/>
        </p:nvGraphicFramePr>
        <p:xfrm>
          <a:off x="1727201" y="242936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111">
                  <a:extLst>
                    <a:ext uri="{9D8B030D-6E8A-4147-A177-3AD203B41FA5}">
                      <a16:colId xmlns:a16="http://schemas.microsoft.com/office/drawing/2014/main" val="3447127532"/>
                    </a:ext>
                  </a:extLst>
                </a:gridCol>
                <a:gridCol w="3296356">
                  <a:extLst>
                    <a:ext uri="{9D8B030D-6E8A-4147-A177-3AD203B41FA5}">
                      <a16:colId xmlns:a16="http://schemas.microsoft.com/office/drawing/2014/main" val="3365235628"/>
                    </a:ext>
                  </a:extLst>
                </a:gridCol>
                <a:gridCol w="3420532">
                  <a:extLst>
                    <a:ext uri="{9D8B030D-6E8A-4147-A177-3AD203B41FA5}">
                      <a16:colId xmlns:a16="http://schemas.microsoft.com/office/drawing/2014/main" val="2509076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Acme: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Blueray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Acme: DVD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95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Best: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Blueray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A=+9, B=+9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A=-4, B=-1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Best: DVD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A=-3, B=-1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A=+5, B=+5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323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04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AFA-9CEC-0E43-AC13-78549DF2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398"/>
            <a:ext cx="10515600" cy="1325563"/>
          </a:xfrm>
        </p:spPr>
        <p:txBody>
          <a:bodyPr/>
          <a:lstStyle/>
          <a:p>
            <a:r>
              <a:rPr lang="en-US" dirty="0"/>
              <a:t>Coordination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AC7FD-5D7E-2741-A744-C6DFD67B6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1961"/>
                <a:ext cx="10515600" cy="5196468"/>
              </a:xfrm>
            </p:spPr>
            <p:txBody>
              <a:bodyPr/>
              <a:lstStyle/>
              <a:p>
                <a:r>
                  <a:rPr lang="en-US" dirty="0"/>
                  <a:t>Optimal Mixed Strategy for all the players </a:t>
                </a:r>
                <a:r>
                  <a:rPr lang="en-US" dirty="0">
                    <a:sym typeface="Wingdings" pitchFamily="2" charset="2"/>
                  </a:rPr>
                  <a:t> Zero sum game</a:t>
                </a:r>
              </a:p>
              <a:p>
                <a:r>
                  <a:rPr lang="en-US" dirty="0">
                    <a:sym typeface="Wingdings" pitchFamily="2" charset="2"/>
                  </a:rPr>
                  <a:t>E Maximizer, O Minimizer</a:t>
                </a:r>
              </a:p>
              <a:p>
                <a:r>
                  <a:rPr lang="en-US" dirty="0">
                    <a:sym typeface="Wingdings" pitchFamily="2" charset="2"/>
                  </a:rPr>
                  <a:t>E picks her strategy first and reveals it to O  O is the favored one</a:t>
                </a:r>
              </a:p>
              <a:p>
                <a:r>
                  <a:rPr lang="en-US" dirty="0">
                    <a:sym typeface="Wingdings" pitchFamily="2" charset="2"/>
                  </a:rPr>
                  <a:t>Expected payoff of this game: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sym typeface="Wingdings" pitchFamily="2" charset="2"/>
                </a:endParaRPr>
              </a:p>
              <a:p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                                      2           -3                      -3                4</a:t>
                </a:r>
              </a:p>
              <a:p>
                <a:pPr marL="0" indent="0">
                  <a:buNone/>
                </a:pPr>
                <a:r>
                  <a:rPr lang="en-US" dirty="0"/>
                  <a:t>U&gt;=-3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AC7FD-5D7E-2741-A744-C6DFD67B6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1961"/>
                <a:ext cx="10515600" cy="5196468"/>
              </a:xfrm>
              <a:blipFill>
                <a:blip r:embed="rId2"/>
                <a:stretch>
                  <a:fillRect l="-1206" t="-2190" b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21DCBF-9B6D-4C42-B87D-8AE3BEFAAEFC}"/>
              </a:ext>
            </a:extLst>
          </p:cNvPr>
          <p:cNvCxnSpPr/>
          <p:nvPr/>
        </p:nvCxnSpPr>
        <p:spPr>
          <a:xfrm flipV="1">
            <a:off x="4059044" y="4928839"/>
            <a:ext cx="423746" cy="69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E142C-8F5A-CD4A-B154-C7A02A667881}"/>
              </a:ext>
            </a:extLst>
          </p:cNvPr>
          <p:cNvCxnSpPr/>
          <p:nvPr/>
        </p:nvCxnSpPr>
        <p:spPr>
          <a:xfrm flipH="1" flipV="1">
            <a:off x="4750420" y="4928839"/>
            <a:ext cx="479502" cy="69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9FABA0-3CC1-E349-970E-CCC9D8AD2B9B}"/>
              </a:ext>
            </a:extLst>
          </p:cNvPr>
          <p:cNvCxnSpPr/>
          <p:nvPr/>
        </p:nvCxnSpPr>
        <p:spPr>
          <a:xfrm flipV="1">
            <a:off x="7279888" y="4884234"/>
            <a:ext cx="423746" cy="69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DEB2DB-17B0-A44F-9AE8-96614F6D6428}"/>
              </a:ext>
            </a:extLst>
          </p:cNvPr>
          <p:cNvCxnSpPr>
            <a:cxnSpLocks/>
          </p:cNvCxnSpPr>
          <p:nvPr/>
        </p:nvCxnSpPr>
        <p:spPr>
          <a:xfrm flipH="1" flipV="1">
            <a:off x="8068837" y="4884234"/>
            <a:ext cx="729475" cy="69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F76F4C-3BC8-8B40-B8F8-C720B966C64E}"/>
              </a:ext>
            </a:extLst>
          </p:cNvPr>
          <p:cNvSpPr txBox="1"/>
          <p:nvPr/>
        </p:nvSpPr>
        <p:spPr>
          <a:xfrm rot="17968657">
            <a:off x="3835551" y="50849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17197-52E5-8248-9387-C62F04D99A1A}"/>
              </a:ext>
            </a:extLst>
          </p:cNvPr>
          <p:cNvSpPr txBox="1"/>
          <p:nvPr/>
        </p:nvSpPr>
        <p:spPr>
          <a:xfrm rot="17968657">
            <a:off x="7023383" y="505014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33762-3B51-554C-BB6C-76E7FE3302F2}"/>
              </a:ext>
            </a:extLst>
          </p:cNvPr>
          <p:cNvSpPr txBox="1"/>
          <p:nvPr/>
        </p:nvSpPr>
        <p:spPr>
          <a:xfrm rot="3486157">
            <a:off x="5046551" y="5094744"/>
            <a:ext cx="57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3B4CA3-1CF4-8A4C-8902-9E3580DE9A8F}"/>
              </a:ext>
            </a:extLst>
          </p:cNvPr>
          <p:cNvSpPr txBox="1"/>
          <p:nvPr/>
        </p:nvSpPr>
        <p:spPr>
          <a:xfrm rot="3486157">
            <a:off x="8296346" y="4883278"/>
            <a:ext cx="57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C4B584ED-9C32-B647-B383-DA8ACF4F4718}"/>
              </a:ext>
            </a:extLst>
          </p:cNvPr>
          <p:cNvSpPr/>
          <p:nvPr/>
        </p:nvSpPr>
        <p:spPr>
          <a:xfrm rot="10800000">
            <a:off x="4270917" y="4727546"/>
            <a:ext cx="719254" cy="3233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A0D2430-C0FA-1344-B79B-92BDFF65E7EE}"/>
              </a:ext>
            </a:extLst>
          </p:cNvPr>
          <p:cNvSpPr/>
          <p:nvPr/>
        </p:nvSpPr>
        <p:spPr>
          <a:xfrm rot="10800000">
            <a:off x="7526609" y="4671667"/>
            <a:ext cx="719254" cy="3233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47D6E6-1F1B-F741-986F-B5244CB5971C}"/>
              </a:ext>
            </a:extLst>
          </p:cNvPr>
          <p:cNvSpPr txBox="1"/>
          <p:nvPr/>
        </p:nvSpPr>
        <p:spPr>
          <a:xfrm>
            <a:off x="4003286" y="4681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9C1A18-F6EA-3549-AED8-932C400AC310}"/>
              </a:ext>
            </a:extLst>
          </p:cNvPr>
          <p:cNvSpPr txBox="1"/>
          <p:nvPr/>
        </p:nvSpPr>
        <p:spPr>
          <a:xfrm>
            <a:off x="7254592" y="46194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8AF8B0-B96E-C24D-8A35-43C408EA20A6}"/>
              </a:ext>
            </a:extLst>
          </p:cNvPr>
          <p:cNvCxnSpPr/>
          <p:nvPr/>
        </p:nvCxnSpPr>
        <p:spPr>
          <a:xfrm>
            <a:off x="9042662" y="4792273"/>
            <a:ext cx="1364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BFF3E5-04EF-0345-A6A7-C42F0294B2A8}"/>
              </a:ext>
            </a:extLst>
          </p:cNvPr>
          <p:cNvSpPr txBox="1"/>
          <p:nvPr/>
        </p:nvSpPr>
        <p:spPr>
          <a:xfrm>
            <a:off x="10504449" y="4619452"/>
            <a:ext cx="13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O: Minimizer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B1D793-4E96-BC4A-82E4-2C07FE7405A0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630543" y="4148254"/>
            <a:ext cx="1062452" cy="523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CAA240-3168-204B-9382-CBBA431BDABB}"/>
              </a:ext>
            </a:extLst>
          </p:cNvPr>
          <p:cNvCxnSpPr>
            <a:cxnSpLocks/>
            <a:endCxn id="30" idx="4"/>
          </p:cNvCxnSpPr>
          <p:nvPr/>
        </p:nvCxnSpPr>
        <p:spPr>
          <a:xfrm flipH="1" flipV="1">
            <a:off x="6261707" y="4148254"/>
            <a:ext cx="1441930" cy="57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29">
            <a:extLst>
              <a:ext uri="{FF2B5EF4-FFF2-40B4-BE49-F238E27FC236}">
                <a16:creationId xmlns:a16="http://schemas.microsoft.com/office/drawing/2014/main" id="{34C5C576-D719-6F42-8FE5-EECADCEA6240}"/>
              </a:ext>
            </a:extLst>
          </p:cNvPr>
          <p:cNvSpPr/>
          <p:nvPr/>
        </p:nvSpPr>
        <p:spPr>
          <a:xfrm>
            <a:off x="5692995" y="3590693"/>
            <a:ext cx="568712" cy="5575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2FBF2B-2301-5847-B4C9-96B2CA6DCB1C}"/>
              </a:ext>
            </a:extLst>
          </p:cNvPr>
          <p:cNvSpPr txBox="1"/>
          <p:nvPr/>
        </p:nvSpPr>
        <p:spPr>
          <a:xfrm rot="19047632">
            <a:off x="4721446" y="405703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7CF8A3-EEBE-314A-A4AB-8342CE3B4C43}"/>
              </a:ext>
            </a:extLst>
          </p:cNvPr>
          <p:cNvSpPr txBox="1"/>
          <p:nvPr/>
        </p:nvSpPr>
        <p:spPr>
          <a:xfrm rot="3486157">
            <a:off x="8448746" y="5035678"/>
            <a:ext cx="57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1716EB-2B8F-FA4B-994B-67AD1AFE10FD}"/>
              </a:ext>
            </a:extLst>
          </p:cNvPr>
          <p:cNvSpPr txBox="1"/>
          <p:nvPr/>
        </p:nvSpPr>
        <p:spPr>
          <a:xfrm rot="1538014">
            <a:off x="6673514" y="3927932"/>
            <a:ext cx="57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B7D17F-8B40-A340-8813-73BE0AEE0FFB}"/>
              </a:ext>
            </a:extLst>
          </p:cNvPr>
          <p:cNvSpPr txBox="1"/>
          <p:nvPr/>
        </p:nvSpPr>
        <p:spPr>
          <a:xfrm>
            <a:off x="6261446" y="3544822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E: Maximizer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8327D2-99FA-CB47-B18B-802608D5D7D6}"/>
              </a:ext>
            </a:extLst>
          </p:cNvPr>
          <p:cNvSpPr txBox="1"/>
          <p:nvPr/>
        </p:nvSpPr>
        <p:spPr>
          <a:xfrm>
            <a:off x="5432225" y="36248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378825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AFA-9CEC-0E43-AC13-78549DF2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398"/>
            <a:ext cx="10515600" cy="1325563"/>
          </a:xfrm>
        </p:spPr>
        <p:txBody>
          <a:bodyPr/>
          <a:lstStyle/>
          <a:p>
            <a:r>
              <a:rPr lang="en-US" dirty="0"/>
              <a:t>Coordination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AC7FD-5D7E-2741-A744-C6DFD67B6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1961"/>
                <a:ext cx="10515600" cy="5196468"/>
              </a:xfrm>
            </p:spPr>
            <p:txBody>
              <a:bodyPr/>
              <a:lstStyle/>
              <a:p>
                <a:r>
                  <a:rPr lang="en-US" dirty="0"/>
                  <a:t>Optimal Mixed Strategy for all the players </a:t>
                </a:r>
                <a:r>
                  <a:rPr lang="en-US" dirty="0">
                    <a:sym typeface="Wingdings" pitchFamily="2" charset="2"/>
                  </a:rPr>
                  <a:t> Zero sum game</a:t>
                </a:r>
              </a:p>
              <a:p>
                <a:r>
                  <a:rPr lang="en-US" dirty="0">
                    <a:sym typeface="Wingdings" pitchFamily="2" charset="2"/>
                  </a:rPr>
                  <a:t>E Maximizer, O Minimizer</a:t>
                </a:r>
              </a:p>
              <a:p>
                <a:r>
                  <a:rPr lang="en-US" dirty="0">
                    <a:sym typeface="Wingdings" pitchFamily="2" charset="2"/>
                  </a:rPr>
                  <a:t>O picks his strategy first and reveals it to E  E is the favored one</a:t>
                </a:r>
              </a:p>
              <a:p>
                <a:r>
                  <a:rPr lang="en-US" dirty="0">
                    <a:sym typeface="Wingdings" pitchFamily="2" charset="2"/>
                  </a:rPr>
                  <a:t>Expected payoff of this game: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𝐸</m:t>
                        </m:r>
                      </m:sub>
                    </m:sSub>
                  </m:oMath>
                </a14:m>
                <a:endParaRPr lang="en-US" dirty="0">
                  <a:sym typeface="Wingdings" pitchFamily="2" charset="2"/>
                </a:endParaRPr>
              </a:p>
              <a:p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itchFamily="2" charset="2"/>
                  </a:rPr>
                  <a:t>                                      2           -3                      -3                4</a:t>
                </a:r>
              </a:p>
              <a:p>
                <a:pPr marL="0" indent="0">
                  <a:buNone/>
                </a:pPr>
                <a:r>
                  <a:rPr lang="en-US" dirty="0"/>
                  <a:t>U&lt;=2:: -3&lt;=U&lt;=2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AC7FD-5D7E-2741-A744-C6DFD67B6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1961"/>
                <a:ext cx="10515600" cy="5196468"/>
              </a:xfrm>
              <a:blipFill>
                <a:blip r:embed="rId2"/>
                <a:stretch>
                  <a:fillRect l="-1206" t="-2190" b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21DCBF-9B6D-4C42-B87D-8AE3BEFAAEFC}"/>
              </a:ext>
            </a:extLst>
          </p:cNvPr>
          <p:cNvCxnSpPr/>
          <p:nvPr/>
        </p:nvCxnSpPr>
        <p:spPr>
          <a:xfrm flipV="1">
            <a:off x="4059044" y="4928839"/>
            <a:ext cx="423746" cy="69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E142C-8F5A-CD4A-B154-C7A02A667881}"/>
              </a:ext>
            </a:extLst>
          </p:cNvPr>
          <p:cNvCxnSpPr/>
          <p:nvPr/>
        </p:nvCxnSpPr>
        <p:spPr>
          <a:xfrm flipH="1" flipV="1">
            <a:off x="4750420" y="4928839"/>
            <a:ext cx="479502" cy="69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9FABA0-3CC1-E349-970E-CCC9D8AD2B9B}"/>
              </a:ext>
            </a:extLst>
          </p:cNvPr>
          <p:cNvCxnSpPr/>
          <p:nvPr/>
        </p:nvCxnSpPr>
        <p:spPr>
          <a:xfrm flipV="1">
            <a:off x="7279888" y="4884234"/>
            <a:ext cx="423746" cy="69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DEB2DB-17B0-A44F-9AE8-96614F6D6428}"/>
              </a:ext>
            </a:extLst>
          </p:cNvPr>
          <p:cNvCxnSpPr>
            <a:cxnSpLocks/>
          </p:cNvCxnSpPr>
          <p:nvPr/>
        </p:nvCxnSpPr>
        <p:spPr>
          <a:xfrm flipH="1" flipV="1">
            <a:off x="8068837" y="4884234"/>
            <a:ext cx="729475" cy="69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F76F4C-3BC8-8B40-B8F8-C720B966C64E}"/>
              </a:ext>
            </a:extLst>
          </p:cNvPr>
          <p:cNvSpPr txBox="1"/>
          <p:nvPr/>
        </p:nvSpPr>
        <p:spPr>
          <a:xfrm rot="17968657">
            <a:off x="3835551" y="50849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17197-52E5-8248-9387-C62F04D99A1A}"/>
              </a:ext>
            </a:extLst>
          </p:cNvPr>
          <p:cNvSpPr txBox="1"/>
          <p:nvPr/>
        </p:nvSpPr>
        <p:spPr>
          <a:xfrm rot="17968657">
            <a:off x="7023383" y="505014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33762-3B51-554C-BB6C-76E7FE3302F2}"/>
              </a:ext>
            </a:extLst>
          </p:cNvPr>
          <p:cNvSpPr txBox="1"/>
          <p:nvPr/>
        </p:nvSpPr>
        <p:spPr>
          <a:xfrm rot="3486157">
            <a:off x="5046551" y="5094744"/>
            <a:ext cx="57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3B4CA3-1CF4-8A4C-8902-9E3580DE9A8F}"/>
              </a:ext>
            </a:extLst>
          </p:cNvPr>
          <p:cNvSpPr txBox="1"/>
          <p:nvPr/>
        </p:nvSpPr>
        <p:spPr>
          <a:xfrm rot="3486157">
            <a:off x="8296346" y="4883278"/>
            <a:ext cx="57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C4B584ED-9C32-B647-B383-DA8ACF4F4718}"/>
              </a:ext>
            </a:extLst>
          </p:cNvPr>
          <p:cNvSpPr/>
          <p:nvPr/>
        </p:nvSpPr>
        <p:spPr>
          <a:xfrm>
            <a:off x="4270917" y="4657414"/>
            <a:ext cx="719254" cy="3233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A0D2430-C0FA-1344-B79B-92BDFF65E7EE}"/>
              </a:ext>
            </a:extLst>
          </p:cNvPr>
          <p:cNvSpPr/>
          <p:nvPr/>
        </p:nvSpPr>
        <p:spPr>
          <a:xfrm>
            <a:off x="7526609" y="4671667"/>
            <a:ext cx="719254" cy="3233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47D6E6-1F1B-F741-986F-B5244CB5971C}"/>
              </a:ext>
            </a:extLst>
          </p:cNvPr>
          <p:cNvSpPr txBox="1"/>
          <p:nvPr/>
        </p:nvSpPr>
        <p:spPr>
          <a:xfrm>
            <a:off x="4003286" y="46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9C1A18-F6EA-3549-AED8-932C400AC310}"/>
              </a:ext>
            </a:extLst>
          </p:cNvPr>
          <p:cNvSpPr txBox="1"/>
          <p:nvPr/>
        </p:nvSpPr>
        <p:spPr>
          <a:xfrm>
            <a:off x="7254592" y="4619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8AF8B0-B96E-C24D-8A35-43C408EA20A6}"/>
              </a:ext>
            </a:extLst>
          </p:cNvPr>
          <p:cNvCxnSpPr/>
          <p:nvPr/>
        </p:nvCxnSpPr>
        <p:spPr>
          <a:xfrm>
            <a:off x="9042662" y="4792273"/>
            <a:ext cx="1364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BFF3E5-04EF-0345-A6A7-C42F0294B2A8}"/>
              </a:ext>
            </a:extLst>
          </p:cNvPr>
          <p:cNvSpPr txBox="1"/>
          <p:nvPr/>
        </p:nvSpPr>
        <p:spPr>
          <a:xfrm>
            <a:off x="6152504" y="3589372"/>
            <a:ext cx="13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O: Minimizer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B1D793-4E96-BC4A-82E4-2C07FE7405A0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630543" y="3590693"/>
            <a:ext cx="1631164" cy="10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CAA240-3168-204B-9382-CBBA431BDABB}"/>
              </a:ext>
            </a:extLst>
          </p:cNvPr>
          <p:cNvCxnSpPr>
            <a:cxnSpLocks/>
            <a:stCxn id="20" idx="0"/>
            <a:endCxn id="30" idx="4"/>
          </p:cNvCxnSpPr>
          <p:nvPr/>
        </p:nvCxnSpPr>
        <p:spPr>
          <a:xfrm flipH="1" flipV="1">
            <a:off x="5692995" y="3590693"/>
            <a:ext cx="2193241" cy="1080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29">
            <a:extLst>
              <a:ext uri="{FF2B5EF4-FFF2-40B4-BE49-F238E27FC236}">
                <a16:creationId xmlns:a16="http://schemas.microsoft.com/office/drawing/2014/main" id="{34C5C576-D719-6F42-8FE5-EECADCEA6240}"/>
              </a:ext>
            </a:extLst>
          </p:cNvPr>
          <p:cNvSpPr/>
          <p:nvPr/>
        </p:nvSpPr>
        <p:spPr>
          <a:xfrm rot="10800000">
            <a:off x="5692995" y="3590693"/>
            <a:ext cx="568712" cy="5575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2FBF2B-2301-5847-B4C9-96B2CA6DCB1C}"/>
              </a:ext>
            </a:extLst>
          </p:cNvPr>
          <p:cNvSpPr txBox="1"/>
          <p:nvPr/>
        </p:nvSpPr>
        <p:spPr>
          <a:xfrm rot="19047632">
            <a:off x="4721446" y="405703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1716EB-2B8F-FA4B-994B-67AD1AFE10FD}"/>
              </a:ext>
            </a:extLst>
          </p:cNvPr>
          <p:cNvSpPr txBox="1"/>
          <p:nvPr/>
        </p:nvSpPr>
        <p:spPr>
          <a:xfrm rot="1538014">
            <a:off x="6673514" y="3927932"/>
            <a:ext cx="57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B7D17F-8B40-A340-8813-73BE0AEE0FFB}"/>
              </a:ext>
            </a:extLst>
          </p:cNvPr>
          <p:cNvSpPr txBox="1"/>
          <p:nvPr/>
        </p:nvSpPr>
        <p:spPr>
          <a:xfrm>
            <a:off x="10437876" y="4607607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E: Maximizer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391C21-F407-C44D-8FDD-28176D7565AA}"/>
              </a:ext>
            </a:extLst>
          </p:cNvPr>
          <p:cNvSpPr txBox="1"/>
          <p:nvPr/>
        </p:nvSpPr>
        <p:spPr>
          <a:xfrm>
            <a:off x="5452760" y="3637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0937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251B0-AE69-1442-A4B4-57E5148C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980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</a:t>
            </a:r>
            <a:r>
              <a:rPr lang="en-US" dirty="0"/>
              <a:t>) first player revealing her strategy </a:t>
            </a:r>
            <a:r>
              <a:rPr lang="en-US" dirty="0">
                <a:sym typeface="Wingdings" pitchFamily="2" charset="2"/>
              </a:rPr>
              <a:t> second player may chose a pure strategy; if second player plays a mixed strategy: [</a:t>
            </a:r>
            <a:r>
              <a:rPr lang="en-US" dirty="0" err="1">
                <a:sym typeface="Wingdings" pitchFamily="2" charset="2"/>
              </a:rPr>
              <a:t>p:one</a:t>
            </a:r>
            <a:r>
              <a:rPr lang="en-US" dirty="0">
                <a:sym typeface="Wingdings" pitchFamily="2" charset="2"/>
              </a:rPr>
              <a:t>;(1-p):two]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AC22A3-935F-9344-AAE5-34A376B3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398"/>
            <a:ext cx="10515600" cy="1325563"/>
          </a:xfrm>
        </p:spPr>
        <p:txBody>
          <a:bodyPr/>
          <a:lstStyle/>
          <a:p>
            <a:r>
              <a:rPr lang="en-US" dirty="0"/>
              <a:t>Coordination Game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3AB3C356-5F9A-4642-B057-E651D16B3FEF}"/>
              </a:ext>
            </a:extLst>
          </p:cNvPr>
          <p:cNvSpPr/>
          <p:nvPr/>
        </p:nvSpPr>
        <p:spPr>
          <a:xfrm>
            <a:off x="2832409" y="3077736"/>
            <a:ext cx="825190" cy="7025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8E065-841F-9F4C-A913-96A42885A8C4}"/>
              </a:ext>
            </a:extLst>
          </p:cNvPr>
          <p:cNvSpPr txBox="1"/>
          <p:nvPr/>
        </p:nvSpPr>
        <p:spPr>
          <a:xfrm>
            <a:off x="3568390" y="3345366"/>
            <a:ext cx="234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E      [</a:t>
            </a:r>
            <a:r>
              <a:rPr lang="en-US" dirty="0" err="1"/>
              <a:t>p:one</a:t>
            </a:r>
            <a:r>
              <a:rPr lang="en-US" dirty="0"/>
              <a:t>; (1-p):two]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B55ED4-FA5C-7744-A078-B546F10DB588}"/>
              </a:ext>
            </a:extLst>
          </p:cNvPr>
          <p:cNvCxnSpPr>
            <a:stCxn id="5" idx="3"/>
          </p:cNvCxnSpPr>
          <p:nvPr/>
        </p:nvCxnSpPr>
        <p:spPr>
          <a:xfrm>
            <a:off x="3245004" y="3780263"/>
            <a:ext cx="0" cy="99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le 8">
            <a:extLst>
              <a:ext uri="{FF2B5EF4-FFF2-40B4-BE49-F238E27FC236}">
                <a16:creationId xmlns:a16="http://schemas.microsoft.com/office/drawing/2014/main" id="{8FDDB9AE-899F-8E4F-AA89-FD40D13036C6}"/>
              </a:ext>
            </a:extLst>
          </p:cNvPr>
          <p:cNvSpPr/>
          <p:nvPr/>
        </p:nvSpPr>
        <p:spPr>
          <a:xfrm rot="10800000">
            <a:off x="2832409" y="4772722"/>
            <a:ext cx="914400" cy="4795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404901-C229-1B47-AF49-3840775C03D0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2657409" y="5252224"/>
            <a:ext cx="632200" cy="743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8FACA5-7F93-3B46-B285-FCD5BB9F48BB}"/>
              </a:ext>
            </a:extLst>
          </p:cNvPr>
          <p:cNvCxnSpPr>
            <a:cxnSpLocks/>
          </p:cNvCxnSpPr>
          <p:nvPr/>
        </p:nvCxnSpPr>
        <p:spPr>
          <a:xfrm>
            <a:off x="3289608" y="5252224"/>
            <a:ext cx="921834" cy="743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D28971-F6D1-FC41-A0AB-97DCDC492258}"/>
              </a:ext>
            </a:extLst>
          </p:cNvPr>
          <p:cNvSpPr txBox="1"/>
          <p:nvPr/>
        </p:nvSpPr>
        <p:spPr>
          <a:xfrm>
            <a:off x="2408663" y="536373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BB4ABE-2A1E-1846-B618-12479364C85D}"/>
              </a:ext>
            </a:extLst>
          </p:cNvPr>
          <p:cNvSpPr txBox="1"/>
          <p:nvPr/>
        </p:nvSpPr>
        <p:spPr>
          <a:xfrm>
            <a:off x="3657599" y="5362394"/>
            <a:ext cx="57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F53BEA-2068-294C-9B72-761B6BCA4595}"/>
              </a:ext>
            </a:extLst>
          </p:cNvPr>
          <p:cNvSpPr txBox="1"/>
          <p:nvPr/>
        </p:nvSpPr>
        <p:spPr>
          <a:xfrm>
            <a:off x="2216945" y="5995639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2p-3(1-p)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F9D45-5943-C44F-AB2D-188B69413A16}"/>
              </a:ext>
            </a:extLst>
          </p:cNvPr>
          <p:cNvSpPr txBox="1"/>
          <p:nvPr/>
        </p:nvSpPr>
        <p:spPr>
          <a:xfrm>
            <a:off x="3757959" y="594293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-3p+4(1-p)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89A933-3E49-214B-8A68-6E6AC153CA0C}"/>
              </a:ext>
            </a:extLst>
          </p:cNvPr>
          <p:cNvSpPr txBox="1"/>
          <p:nvPr/>
        </p:nvSpPr>
        <p:spPr>
          <a:xfrm>
            <a:off x="6891454" y="3980985"/>
            <a:ext cx="11753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5p-3=4-7p</a:t>
            </a:r>
          </a:p>
          <a:p>
            <a:r>
              <a:rPr lang="en-US" dirty="0"/>
              <a:t>p=7/12</a:t>
            </a:r>
          </a:p>
          <a:p>
            <a:r>
              <a:rPr lang="en-US" dirty="0"/>
              <a:t>U</a:t>
            </a:r>
            <a:r>
              <a:rPr lang="en-US" baseline="-25000" dirty="0"/>
              <a:t>E,O</a:t>
            </a:r>
            <a:r>
              <a:rPr lang="en-US" dirty="0"/>
              <a:t>=-1/12</a:t>
            </a:r>
          </a:p>
          <a:p>
            <a:endParaRPr lang="en-US" dirty="0"/>
          </a:p>
          <a:p>
            <a:r>
              <a:rPr lang="en-US" dirty="0"/>
              <a:t>U</a:t>
            </a:r>
            <a:r>
              <a:rPr lang="en-US" baseline="-25000" dirty="0"/>
              <a:t>O,E</a:t>
            </a:r>
            <a:r>
              <a:rPr lang="en-US" dirty="0"/>
              <a:t>=-1/12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7713A0-1B8F-E440-8456-E68DF17B0903}"/>
              </a:ext>
            </a:extLst>
          </p:cNvPr>
          <p:cNvSpPr txBox="1"/>
          <p:nvPr/>
        </p:nvSpPr>
        <p:spPr>
          <a:xfrm>
            <a:off x="5993004" y="5565645"/>
            <a:ext cx="3790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mixed strategy for both the player:</a:t>
            </a:r>
          </a:p>
          <a:p>
            <a:r>
              <a:rPr lang="en-US" dirty="0"/>
              <a:t>Probability of </a:t>
            </a:r>
            <a:r>
              <a:rPr lang="en-US" dirty="0" err="1"/>
              <a:t>chosing</a:t>
            </a:r>
            <a:r>
              <a:rPr lang="en-US" dirty="0"/>
              <a:t> one=7/12</a:t>
            </a:r>
          </a:p>
          <a:p>
            <a:r>
              <a:rPr lang="en-US" dirty="0"/>
              <a:t>“                                      two=5/12</a:t>
            </a:r>
          </a:p>
        </p:txBody>
      </p:sp>
    </p:spTree>
    <p:extLst>
      <p:ext uri="{BB962C8B-B14F-4D97-AF65-F5344CB8AC3E}">
        <p14:creationId xmlns:p14="http://schemas.microsoft.com/office/powerpoint/2010/main" val="145096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07BD-FFD4-3448-BB97-BF82144E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Repeated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DAE87-C2FF-9E47-907D-DC1F09ABA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2751"/>
                <a:ext cx="10515600" cy="47942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100 rounds </a:t>
                </a:r>
                <a:r>
                  <a:rPr lang="en-US" dirty="0">
                    <a:sym typeface="Wingdings" pitchFamily="2" charset="2"/>
                  </a:rPr>
                  <a:t> players are meeting each other after every round  dominant strategy will be there in every round</a:t>
                </a:r>
              </a:p>
              <a:p>
                <a:r>
                  <a:rPr lang="en-US" dirty="0">
                    <a:sym typeface="Wingdings" pitchFamily="2" charset="2"/>
                  </a:rPr>
                  <a:t>99% chance that after each round they will meet, and they don’t know which round is going to be the last one  perpetual punishment  with more cooperative behavior, then at any time the expected future payoff is going to be: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0.99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=−100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any player moves to testify in any round, then the total payoff=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0.99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=−495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Tit-for-tat: Echoing the other’s last action </a:t>
                </a:r>
                <a:r>
                  <a:rPr lang="en-US" dirty="0" err="1"/>
                  <a:t>everytime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DAE87-C2FF-9E47-907D-DC1F09ABA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2751"/>
                <a:ext cx="10515600" cy="4794212"/>
              </a:xfrm>
              <a:blipFill>
                <a:blip r:embed="rId2"/>
                <a:stretch>
                  <a:fillRect l="-1086" t="-3430" b="-30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46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30151</TotalTime>
  <Words>878</Words>
  <Application>Microsoft Macintosh PowerPoint</Application>
  <PresentationFormat>Widescreen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Artificial Intelligence-2 (CSL 7040)</vt:lpstr>
      <vt:lpstr>Game Theory</vt:lpstr>
      <vt:lpstr>Single Move Game</vt:lpstr>
      <vt:lpstr>Prisoner’s Dieleman </vt:lpstr>
      <vt:lpstr>Game Without Dominant Strategy</vt:lpstr>
      <vt:lpstr>Coordination Game</vt:lpstr>
      <vt:lpstr>Coordination Game</vt:lpstr>
      <vt:lpstr>Coordination Game</vt:lpstr>
      <vt:lpstr>Repeated Games</vt:lpstr>
      <vt:lpstr>Sequential Gaming</vt:lpstr>
      <vt:lpstr>Sequential Gaming</vt:lpstr>
      <vt:lpstr>Sequential Gaming</vt:lpstr>
      <vt:lpstr>Issues with GT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Intelligence-2 (CSL 7040)</dc:title>
  <dc:creator>Debarati Chakraborty</dc:creator>
  <cp:lastModifiedBy>Debarati Chakraborty</cp:lastModifiedBy>
  <cp:revision>18</cp:revision>
  <dcterms:created xsi:type="dcterms:W3CDTF">2021-03-24T09:05:54Z</dcterms:created>
  <dcterms:modified xsi:type="dcterms:W3CDTF">2021-09-04T11:08:09Z</dcterms:modified>
</cp:coreProperties>
</file>