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4" r:id="rId8"/>
    <p:sldId id="262" r:id="rId9"/>
    <p:sldId id="265" r:id="rId10"/>
    <p:sldId id="266" r:id="rId11"/>
    <p:sldId id="267" r:id="rId12"/>
    <p:sldId id="268" r:id="rId13"/>
    <p:sldId id="269" r:id="rId14"/>
    <p:sldId id="271" r:id="rId15"/>
    <p:sldId id="272" r:id="rId16"/>
    <p:sldId id="273"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88"/>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A674-FBFF-0449-B958-9754DE3C21A9}"/>
              </a:ext>
            </a:extLst>
          </p:cNvPr>
          <p:cNvSpPr>
            <a:spLocks noGrp="1"/>
          </p:cNvSpPr>
          <p:nvPr>
            <p:ph type="ctrTitle"/>
          </p:nvPr>
        </p:nvSpPr>
        <p:spPr/>
        <p:txBody>
          <a:bodyPr>
            <a:normAutofit/>
          </a:bodyPr>
          <a:lstStyle/>
          <a:p>
            <a:r>
              <a:rPr lang="en-US" sz="4400" dirty="0"/>
              <a:t>Implement a congestion control algorithm for VANETs</a:t>
            </a:r>
            <a:r>
              <a:rPr lang="en-IN" sz="4400" dirty="0"/>
              <a:t> </a:t>
            </a:r>
            <a:endParaRPr lang="en-US" sz="4400" dirty="0"/>
          </a:p>
        </p:txBody>
      </p:sp>
      <p:sp>
        <p:nvSpPr>
          <p:cNvPr id="3" name="Subtitle 2">
            <a:extLst>
              <a:ext uri="{FF2B5EF4-FFF2-40B4-BE49-F238E27FC236}">
                <a16:creationId xmlns:a16="http://schemas.microsoft.com/office/drawing/2014/main" id="{3976C2A2-D853-0C45-9CC6-5CA07602906D}"/>
              </a:ext>
            </a:extLst>
          </p:cNvPr>
          <p:cNvSpPr>
            <a:spLocks noGrp="1"/>
          </p:cNvSpPr>
          <p:nvPr>
            <p:ph type="subTitle" idx="1"/>
          </p:nvPr>
        </p:nvSpPr>
        <p:spPr/>
        <p:txBody>
          <a:bodyPr/>
          <a:lstStyle/>
          <a:p>
            <a:r>
              <a:rPr lang="en-US" dirty="0"/>
              <a:t>Suresh BOJJAM (M20AIE313)</a:t>
            </a:r>
          </a:p>
          <a:p>
            <a:r>
              <a:rPr lang="en-US" dirty="0"/>
              <a:t>UTKARSH THUSOO (M20AIE318)</a:t>
            </a:r>
          </a:p>
        </p:txBody>
      </p:sp>
    </p:spTree>
    <p:extLst>
      <p:ext uri="{BB962C8B-B14F-4D97-AF65-F5344CB8AC3E}">
        <p14:creationId xmlns:p14="http://schemas.microsoft.com/office/powerpoint/2010/main" val="1058601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p:txBody>
          <a:bodyPr>
            <a:normAutofit/>
          </a:bodyPr>
          <a:lstStyle/>
          <a:p>
            <a:r>
              <a:rPr lang="en-US" b="1" dirty="0"/>
              <a:t>Parameters to consider in the algorithm</a:t>
            </a:r>
            <a:endParaRPr lang="en-IN" dirty="0"/>
          </a:p>
          <a:p>
            <a:pPr fontAlgn="base"/>
            <a:r>
              <a:rPr lang="en-IN" dirty="0"/>
              <a:t>Centralized and localized data congestion control</a:t>
            </a:r>
          </a:p>
          <a:p>
            <a:pPr lvl="1" fontAlgn="base"/>
            <a:r>
              <a:rPr lang="en-IN" dirty="0"/>
              <a:t>Using machine learning clustering. k-means clustering algorithm.</a:t>
            </a:r>
          </a:p>
          <a:p>
            <a:pPr marL="0" indent="0" fontAlgn="base">
              <a:buNone/>
            </a:pPr>
            <a:endParaRPr lang="en-IN" dirty="0"/>
          </a:p>
          <a:p>
            <a:endParaRPr lang="en-US" dirty="0"/>
          </a:p>
        </p:txBody>
      </p:sp>
    </p:spTree>
    <p:extLst>
      <p:ext uri="{BB962C8B-B14F-4D97-AF65-F5344CB8AC3E}">
        <p14:creationId xmlns:p14="http://schemas.microsoft.com/office/powerpoint/2010/main" val="51154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p:txBody>
          <a:bodyPr>
            <a:normAutofit/>
          </a:bodyPr>
          <a:lstStyle/>
          <a:p>
            <a:r>
              <a:rPr lang="en-US" b="1" dirty="0"/>
              <a:t>Parameters to consider in the algorithm</a:t>
            </a:r>
            <a:endParaRPr lang="en-IN" dirty="0"/>
          </a:p>
          <a:p>
            <a:pPr lvl="0" fontAlgn="base"/>
            <a:r>
              <a:rPr lang="en-IN" dirty="0"/>
              <a:t>Localized decision making</a:t>
            </a:r>
          </a:p>
          <a:p>
            <a:pPr lvl="1"/>
            <a:r>
              <a:rPr lang="en-IN" dirty="0"/>
              <a:t>For certain decisions like computing the power transmission based on existing congestion, channel busy usage, reducing the rate of beacons transmission or sending only emergency messages on the busy channel.</a:t>
            </a:r>
          </a:p>
          <a:p>
            <a:pPr marL="0" indent="0" fontAlgn="base">
              <a:buNone/>
            </a:pPr>
            <a:endParaRPr lang="en-IN" dirty="0"/>
          </a:p>
          <a:p>
            <a:endParaRPr lang="en-US" dirty="0"/>
          </a:p>
        </p:txBody>
      </p:sp>
    </p:spTree>
    <p:extLst>
      <p:ext uri="{BB962C8B-B14F-4D97-AF65-F5344CB8AC3E}">
        <p14:creationId xmlns:p14="http://schemas.microsoft.com/office/powerpoint/2010/main" val="208168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p:txBody>
          <a:bodyPr>
            <a:normAutofit/>
          </a:bodyPr>
          <a:lstStyle/>
          <a:p>
            <a:r>
              <a:rPr lang="en-US" b="1" dirty="0"/>
              <a:t>Parameters to consider in the algorithm</a:t>
            </a:r>
            <a:endParaRPr lang="en-IN" dirty="0"/>
          </a:p>
          <a:p>
            <a:pPr lvl="0"/>
            <a:r>
              <a:rPr lang="en-IN" dirty="0"/>
              <a:t>Overall congestion percentage</a:t>
            </a:r>
          </a:p>
          <a:p>
            <a:pPr lvl="1"/>
            <a:endParaRPr lang="en-IN" dirty="0"/>
          </a:p>
          <a:p>
            <a:pPr marL="0" indent="0" fontAlgn="base">
              <a:buNone/>
            </a:pPr>
            <a:endParaRPr lang="en-IN" dirty="0"/>
          </a:p>
          <a:p>
            <a:endParaRPr lang="en-US" dirty="0"/>
          </a:p>
        </p:txBody>
      </p:sp>
    </p:spTree>
    <p:extLst>
      <p:ext uri="{BB962C8B-B14F-4D97-AF65-F5344CB8AC3E}">
        <p14:creationId xmlns:p14="http://schemas.microsoft.com/office/powerpoint/2010/main" val="76110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p:txBody>
          <a:bodyPr>
            <a:normAutofit/>
          </a:bodyPr>
          <a:lstStyle/>
          <a:p>
            <a:endParaRPr lang="en-IN" dirty="0"/>
          </a:p>
          <a:p>
            <a:pPr lvl="1"/>
            <a:endParaRPr lang="en-IN" dirty="0"/>
          </a:p>
          <a:p>
            <a:pPr marL="0" indent="0" fontAlgn="base">
              <a:buNone/>
            </a:pPr>
            <a:endParaRPr lang="en-IN" dirty="0"/>
          </a:p>
          <a:p>
            <a:endParaRPr lang="en-US" dirty="0"/>
          </a:p>
        </p:txBody>
      </p:sp>
      <p:pic>
        <p:nvPicPr>
          <p:cNvPr id="4" name="Picture 3">
            <a:extLst>
              <a:ext uri="{FF2B5EF4-FFF2-40B4-BE49-F238E27FC236}">
                <a16:creationId xmlns:a16="http://schemas.microsoft.com/office/drawing/2014/main" id="{B7572D73-DE63-4443-A15F-873C597A807E}"/>
              </a:ext>
            </a:extLst>
          </p:cNvPr>
          <p:cNvPicPr>
            <a:picLocks noChangeAspect="1"/>
          </p:cNvPicPr>
          <p:nvPr/>
        </p:nvPicPr>
        <p:blipFill>
          <a:blip r:embed="rId2"/>
          <a:stretch>
            <a:fillRect/>
          </a:stretch>
        </p:blipFill>
        <p:spPr>
          <a:xfrm>
            <a:off x="1451579" y="2015732"/>
            <a:ext cx="6899781" cy="3493890"/>
          </a:xfrm>
          <a:prstGeom prst="rect">
            <a:avLst/>
          </a:prstGeom>
        </p:spPr>
      </p:pic>
    </p:spTree>
    <p:extLst>
      <p:ext uri="{BB962C8B-B14F-4D97-AF65-F5344CB8AC3E}">
        <p14:creationId xmlns:p14="http://schemas.microsoft.com/office/powerpoint/2010/main" val="596172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p:txBody>
          <a:bodyPr>
            <a:normAutofit/>
          </a:bodyPr>
          <a:lstStyle/>
          <a:p>
            <a:r>
              <a:rPr lang="en-IN" dirty="0"/>
              <a:t>The proposed procedure works with approaches with one working on server level while another working in a localized way at the RSU level. Below algorithm takes into account both Congestion detection and control.</a:t>
            </a:r>
          </a:p>
          <a:p>
            <a:pPr lvl="1"/>
            <a:endParaRPr lang="en-IN" dirty="0"/>
          </a:p>
          <a:p>
            <a:pPr marL="0" indent="0" fontAlgn="base">
              <a:buNone/>
            </a:pPr>
            <a:endParaRPr lang="en-IN" dirty="0"/>
          </a:p>
          <a:p>
            <a:endParaRPr lang="en-US" dirty="0"/>
          </a:p>
        </p:txBody>
      </p:sp>
    </p:spTree>
    <p:extLst>
      <p:ext uri="{BB962C8B-B14F-4D97-AF65-F5344CB8AC3E}">
        <p14:creationId xmlns:p14="http://schemas.microsoft.com/office/powerpoint/2010/main" val="860173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a:xfrm>
            <a:off x="1451579" y="2015732"/>
            <a:ext cx="4821899" cy="3450613"/>
          </a:xfrm>
        </p:spPr>
        <p:txBody>
          <a:bodyPr>
            <a:normAutofit/>
          </a:bodyPr>
          <a:lstStyle/>
          <a:p>
            <a:r>
              <a:rPr lang="en-US" b="1" dirty="0"/>
              <a:t>Centralized or Server Level Algorithm</a:t>
            </a:r>
          </a:p>
          <a:p>
            <a:pPr marL="0" indent="0">
              <a:buNone/>
            </a:pPr>
            <a:endParaRPr lang="en-IN" dirty="0"/>
          </a:p>
          <a:p>
            <a:pPr lvl="1"/>
            <a:endParaRPr lang="en-IN" dirty="0"/>
          </a:p>
          <a:p>
            <a:pPr marL="0" indent="0" fontAlgn="base">
              <a:buNone/>
            </a:pPr>
            <a:endParaRPr lang="en-IN" dirty="0"/>
          </a:p>
          <a:p>
            <a:endParaRPr lang="en-US" dirty="0"/>
          </a:p>
        </p:txBody>
      </p:sp>
      <p:sp>
        <p:nvSpPr>
          <p:cNvPr id="4" name="Content Placeholder 2">
            <a:extLst>
              <a:ext uri="{FF2B5EF4-FFF2-40B4-BE49-F238E27FC236}">
                <a16:creationId xmlns:a16="http://schemas.microsoft.com/office/drawing/2014/main" id="{5015D59B-E8BB-AD42-8C10-AC3ABF83E366}"/>
              </a:ext>
            </a:extLst>
          </p:cNvPr>
          <p:cNvSpPr txBox="1">
            <a:spLocks/>
          </p:cNvSpPr>
          <p:nvPr/>
        </p:nvSpPr>
        <p:spPr>
          <a:xfrm>
            <a:off x="5532699" y="2015731"/>
            <a:ext cx="6099857" cy="3817910"/>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IN" sz="1100" dirty="0"/>
          </a:p>
          <a:p>
            <a:pPr marL="0" indent="0">
              <a:buFont typeface="Arial" panose="020B0604020202020204" pitchFamily="34" charset="0"/>
              <a:buNone/>
            </a:pPr>
            <a:r>
              <a:rPr lang="en-US" sz="1100" i="1" dirty="0" err="1"/>
              <a:t>load_static_info</a:t>
            </a:r>
            <a:r>
              <a:rPr lang="en-US" sz="1100" i="1" dirty="0"/>
              <a:t>() &lt;- region info, bandwidth and history of information, fetch meta-heuristics</a:t>
            </a:r>
            <a:endParaRPr lang="en-IN" sz="1100" dirty="0"/>
          </a:p>
          <a:p>
            <a:pPr marL="0" indent="0">
              <a:buFont typeface="Arial" panose="020B0604020202020204" pitchFamily="34" charset="0"/>
              <a:buNone/>
            </a:pPr>
            <a:r>
              <a:rPr lang="en-US" sz="1100" i="1" dirty="0" err="1"/>
              <a:t>compute_vehicle_density</a:t>
            </a:r>
            <a:r>
              <a:rPr lang="en-US" sz="1100" i="1" dirty="0"/>
              <a:t>():</a:t>
            </a:r>
            <a:endParaRPr lang="en-IN" sz="1100" dirty="0"/>
          </a:p>
          <a:p>
            <a:pPr marL="0" indent="0">
              <a:buFont typeface="Arial" panose="020B0604020202020204" pitchFamily="34" charset="0"/>
              <a:buNone/>
            </a:pPr>
            <a:r>
              <a:rPr lang="en-US" sz="1100" i="1" dirty="0"/>
              <a:t>	status := NO_DENSITY</a:t>
            </a:r>
            <a:endParaRPr lang="en-IN" sz="1100" dirty="0"/>
          </a:p>
          <a:p>
            <a:pPr marL="0" indent="0">
              <a:buFont typeface="Arial" panose="020B0604020202020204" pitchFamily="34" charset="0"/>
              <a:buNone/>
            </a:pPr>
            <a:r>
              <a:rPr lang="en-US" sz="1100" i="1" dirty="0"/>
              <a:t>               // this can be get based</a:t>
            </a:r>
            <a:endParaRPr lang="en-IN" sz="1100" dirty="0"/>
          </a:p>
          <a:p>
            <a:pPr marL="0" indent="0">
              <a:buFont typeface="Arial" panose="020B0604020202020204" pitchFamily="34" charset="0"/>
              <a:buNone/>
            </a:pPr>
            <a:r>
              <a:rPr lang="en-US" sz="1100" i="1" dirty="0"/>
              <a:t>               set </a:t>
            </a:r>
            <a:r>
              <a:rPr lang="en-US" sz="1100" i="1" dirty="0" err="1"/>
              <a:t>current_vehicle_count</a:t>
            </a:r>
            <a:r>
              <a:rPr lang="en-US" sz="1100" i="1" dirty="0"/>
              <a:t> :=  </a:t>
            </a:r>
            <a:r>
              <a:rPr lang="en-US" sz="1100" i="1" dirty="0" err="1"/>
              <a:t>get_current_vehicle_count</a:t>
            </a:r>
            <a:r>
              <a:rPr lang="en-US" sz="1100" i="1" dirty="0"/>
              <a:t>():on beacon and MAC header information and maintaining the count with TTL.</a:t>
            </a:r>
            <a:endParaRPr lang="en-IN" sz="1100" dirty="0"/>
          </a:p>
          <a:p>
            <a:pPr marL="0" indent="0">
              <a:buFont typeface="Arial" panose="020B0604020202020204" pitchFamily="34" charset="0"/>
              <a:buNone/>
            </a:pPr>
            <a:r>
              <a:rPr lang="en-US" sz="1100" i="1" dirty="0"/>
              <a:t>	set </a:t>
            </a:r>
            <a:r>
              <a:rPr lang="en-US" sz="1100" i="1" dirty="0" err="1"/>
              <a:t>max_vehicle_count</a:t>
            </a:r>
            <a:r>
              <a:rPr lang="en-US" sz="1100" i="1" dirty="0"/>
              <a:t>: // this is based on region</a:t>
            </a:r>
            <a:endParaRPr lang="en-IN" sz="1100" dirty="0"/>
          </a:p>
          <a:p>
            <a:pPr marL="0" indent="0">
              <a:buFont typeface="Arial" panose="020B0604020202020204" pitchFamily="34" charset="0"/>
              <a:buNone/>
            </a:pPr>
            <a:r>
              <a:rPr lang="en-US" sz="1100" i="1" dirty="0"/>
              <a:t>	if(</a:t>
            </a:r>
            <a:r>
              <a:rPr lang="en-US" sz="1100" i="1" dirty="0" err="1"/>
              <a:t>current_vehicle_count</a:t>
            </a:r>
            <a:r>
              <a:rPr lang="en-US" sz="1100" i="1" dirty="0"/>
              <a:t> &gt;= </a:t>
            </a:r>
            <a:r>
              <a:rPr lang="en-US" sz="1100" i="1" dirty="0" err="1"/>
              <a:t>max_vehicle_count</a:t>
            </a:r>
            <a:r>
              <a:rPr lang="en-US" sz="1100" i="1" dirty="0"/>
              <a:t>):</a:t>
            </a:r>
            <a:endParaRPr lang="en-IN" sz="1100" dirty="0"/>
          </a:p>
          <a:p>
            <a:pPr marL="0" indent="0">
              <a:buFont typeface="Arial" panose="020B0604020202020204" pitchFamily="34" charset="0"/>
              <a:buNone/>
            </a:pPr>
            <a:r>
              <a:rPr lang="en-US" sz="1100" i="1" dirty="0"/>
              <a:t>		status := DENSE</a:t>
            </a:r>
            <a:endParaRPr lang="en-IN" sz="1100" dirty="0"/>
          </a:p>
          <a:p>
            <a:pPr marL="0" indent="0">
              <a:buFont typeface="Arial" panose="020B0604020202020204" pitchFamily="34" charset="0"/>
              <a:buNone/>
            </a:pPr>
            <a:r>
              <a:rPr lang="en-US" sz="1100" i="1" dirty="0" err="1"/>
              <a:t>elif</a:t>
            </a:r>
            <a:r>
              <a:rPr lang="en-US" sz="1100" i="1" dirty="0"/>
              <a:t>(</a:t>
            </a:r>
            <a:r>
              <a:rPr lang="en-US" sz="1100" i="1" dirty="0" err="1"/>
              <a:t>current_vehicle_count</a:t>
            </a:r>
            <a:r>
              <a:rPr lang="en-US" sz="1100" i="1" dirty="0"/>
              <a:t> &gt;= </a:t>
            </a:r>
            <a:r>
              <a:rPr lang="en-US" sz="1100" i="1" dirty="0" err="1"/>
              <a:t>max_vehicle_count</a:t>
            </a:r>
            <a:r>
              <a:rPr lang="en-US" sz="1100" i="1" dirty="0"/>
              <a:t>/2):</a:t>
            </a:r>
            <a:endParaRPr lang="en-IN" sz="1100" dirty="0"/>
          </a:p>
          <a:p>
            <a:pPr marL="0" indent="0">
              <a:buFont typeface="Arial" panose="020B0604020202020204" pitchFamily="34" charset="0"/>
              <a:buNone/>
            </a:pPr>
            <a:r>
              <a:rPr lang="en-US" sz="1100" i="1" dirty="0"/>
              <a:t>              status := MODERATE</a:t>
            </a:r>
            <a:endParaRPr lang="en-IN" sz="1100" dirty="0"/>
          </a:p>
          <a:p>
            <a:pPr marL="0" indent="0">
              <a:buFont typeface="Arial" panose="020B0604020202020204" pitchFamily="34" charset="0"/>
              <a:buNone/>
            </a:pPr>
            <a:r>
              <a:rPr lang="en-US" sz="1100" i="1" dirty="0"/>
              <a:t>if(status := DENSE):</a:t>
            </a:r>
            <a:endParaRPr lang="en-IN" sz="1100" dirty="0"/>
          </a:p>
          <a:p>
            <a:pPr marL="457200" lvl="1" indent="0">
              <a:buFont typeface="Arial" panose="020B0604020202020204" pitchFamily="34" charset="0"/>
              <a:buNone/>
            </a:pPr>
            <a:r>
              <a:rPr lang="en-US" sz="1000" i="1" dirty="0"/>
              <a:t>//Increase bandwidth and reduce power transmission</a:t>
            </a:r>
            <a:endParaRPr lang="en-IN" sz="1000" dirty="0"/>
          </a:p>
          <a:p>
            <a:endParaRPr lang="en-IN" sz="1100" dirty="0"/>
          </a:p>
          <a:p>
            <a:pPr lvl="1"/>
            <a:endParaRPr lang="en-IN" sz="1000" dirty="0"/>
          </a:p>
          <a:p>
            <a:pPr marL="0" indent="0" fontAlgn="base">
              <a:buFont typeface="Arial" panose="020B0604020202020204" pitchFamily="34" charset="0"/>
              <a:buNone/>
            </a:pPr>
            <a:endParaRPr lang="en-IN" sz="1100" dirty="0"/>
          </a:p>
          <a:p>
            <a:endParaRPr lang="en-US" sz="1100" dirty="0"/>
          </a:p>
        </p:txBody>
      </p:sp>
    </p:spTree>
    <p:extLst>
      <p:ext uri="{BB962C8B-B14F-4D97-AF65-F5344CB8AC3E}">
        <p14:creationId xmlns:p14="http://schemas.microsoft.com/office/powerpoint/2010/main" val="13881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a:xfrm>
            <a:off x="1451579" y="2015732"/>
            <a:ext cx="4821899" cy="3450613"/>
          </a:xfrm>
        </p:spPr>
        <p:txBody>
          <a:bodyPr>
            <a:normAutofit/>
          </a:bodyPr>
          <a:lstStyle/>
          <a:p>
            <a:r>
              <a:rPr lang="en-US" b="1" dirty="0"/>
              <a:t>Decentralized or Local level Algorithm</a:t>
            </a:r>
            <a:endParaRPr lang="en-IN" dirty="0"/>
          </a:p>
          <a:p>
            <a:endParaRPr lang="en-US" b="1" dirty="0"/>
          </a:p>
          <a:p>
            <a:pPr marL="0" indent="0">
              <a:buNone/>
            </a:pPr>
            <a:endParaRPr lang="en-IN" dirty="0"/>
          </a:p>
          <a:p>
            <a:pPr lvl="1"/>
            <a:endParaRPr lang="en-IN" dirty="0"/>
          </a:p>
          <a:p>
            <a:pPr marL="0" indent="0" fontAlgn="base">
              <a:buNone/>
            </a:pPr>
            <a:endParaRPr lang="en-IN" dirty="0"/>
          </a:p>
          <a:p>
            <a:endParaRPr lang="en-US" dirty="0"/>
          </a:p>
        </p:txBody>
      </p:sp>
      <p:sp>
        <p:nvSpPr>
          <p:cNvPr id="4" name="Content Placeholder 2">
            <a:extLst>
              <a:ext uri="{FF2B5EF4-FFF2-40B4-BE49-F238E27FC236}">
                <a16:creationId xmlns:a16="http://schemas.microsoft.com/office/drawing/2014/main" id="{5015D59B-E8BB-AD42-8C10-AC3ABF83E366}"/>
              </a:ext>
            </a:extLst>
          </p:cNvPr>
          <p:cNvSpPr txBox="1">
            <a:spLocks/>
          </p:cNvSpPr>
          <p:nvPr/>
        </p:nvSpPr>
        <p:spPr>
          <a:xfrm>
            <a:off x="5532699" y="2015731"/>
            <a:ext cx="6099857" cy="3817910"/>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endParaRPr lang="en-IN" sz="1100" dirty="0"/>
          </a:p>
          <a:p>
            <a:pPr marL="0" indent="0">
              <a:buNone/>
            </a:pPr>
            <a:r>
              <a:rPr lang="en-GB" i="1" dirty="0" err="1"/>
              <a:t>compute_power_transmission</a:t>
            </a:r>
            <a:r>
              <a:rPr lang="en-GB" i="1" dirty="0"/>
              <a:t>():</a:t>
            </a:r>
            <a:endParaRPr lang="en-IN" dirty="0"/>
          </a:p>
          <a:p>
            <a:pPr marL="0" indent="0">
              <a:buNone/>
            </a:pPr>
            <a:r>
              <a:rPr lang="en-GB" i="1" dirty="0"/>
              <a:t>// based on the past data and TTL</a:t>
            </a:r>
            <a:endParaRPr lang="en-IN" dirty="0"/>
          </a:p>
          <a:p>
            <a:pPr marL="0" indent="0">
              <a:buNone/>
            </a:pPr>
            <a:r>
              <a:rPr lang="en-GB" i="1" dirty="0"/>
              <a:t>	set </a:t>
            </a:r>
            <a:r>
              <a:rPr lang="en-GB" i="1" dirty="0" err="1"/>
              <a:t>cogention_identified</a:t>
            </a:r>
            <a:r>
              <a:rPr lang="en-GB" i="1" dirty="0"/>
              <a:t> := </a:t>
            </a:r>
            <a:r>
              <a:rPr lang="en-GB" i="1" dirty="0" err="1"/>
              <a:t>get_congestion_identified</a:t>
            </a:r>
            <a:r>
              <a:rPr lang="en-GB" i="1" dirty="0"/>
              <a:t>() </a:t>
            </a:r>
            <a:endParaRPr lang="en-IN" dirty="0"/>
          </a:p>
          <a:p>
            <a:pPr marL="0" indent="0">
              <a:buNone/>
            </a:pPr>
            <a:r>
              <a:rPr lang="en-GB" i="1" dirty="0"/>
              <a:t> </a:t>
            </a:r>
            <a:endParaRPr lang="en-IN" dirty="0"/>
          </a:p>
          <a:p>
            <a:pPr marL="0" indent="0">
              <a:buNone/>
            </a:pPr>
            <a:r>
              <a:rPr lang="en-GB" i="1" dirty="0"/>
              <a:t>// 10 packets sent to neighbouring vehicles to identify the failure rate every 1 second</a:t>
            </a:r>
            <a:endParaRPr lang="en-IN" dirty="0"/>
          </a:p>
          <a:p>
            <a:pPr marL="0" indent="0">
              <a:buNone/>
            </a:pPr>
            <a:r>
              <a:rPr lang="en-GB" i="1" dirty="0"/>
              <a:t>set </a:t>
            </a:r>
            <a:r>
              <a:rPr lang="en-GB" i="1" dirty="0" err="1"/>
              <a:t>beacon_failure_rate</a:t>
            </a:r>
            <a:r>
              <a:rPr lang="en-GB" i="1" dirty="0"/>
              <a:t> := </a:t>
            </a:r>
            <a:r>
              <a:rPr lang="en-GB" i="1" dirty="0" err="1"/>
              <a:t>get_beacon_failure_rate</a:t>
            </a:r>
            <a:r>
              <a:rPr lang="en-GB" i="1" dirty="0"/>
              <a:t>() </a:t>
            </a:r>
            <a:endParaRPr lang="en-IN" dirty="0"/>
          </a:p>
          <a:p>
            <a:pPr marL="0" indent="0">
              <a:buNone/>
            </a:pPr>
            <a:r>
              <a:rPr lang="en-GB" i="1" dirty="0"/>
              <a:t> </a:t>
            </a:r>
            <a:endParaRPr lang="en-IN" dirty="0"/>
          </a:p>
          <a:p>
            <a:pPr marL="0" indent="0">
              <a:buNone/>
            </a:pPr>
            <a:r>
              <a:rPr lang="en-GB" i="1" dirty="0"/>
              <a:t>//compute decrease power transmission</a:t>
            </a:r>
            <a:endParaRPr lang="en-IN" dirty="0"/>
          </a:p>
          <a:p>
            <a:pPr marL="0" indent="0">
              <a:buNone/>
            </a:pPr>
            <a:r>
              <a:rPr lang="en-GB" i="1" dirty="0"/>
              <a:t>// shouldn’t be &lt;minimum power transmission to ensure safety message are to be delivered e</a:t>
            </a:r>
            <a:endParaRPr lang="en-IN" dirty="0"/>
          </a:p>
          <a:p>
            <a:pPr marL="0" indent="0">
              <a:buNone/>
            </a:pPr>
            <a:r>
              <a:rPr lang="en-GB" i="1" dirty="0"/>
              <a:t>	if(</a:t>
            </a:r>
            <a:r>
              <a:rPr lang="en-GB" i="1" dirty="0" err="1"/>
              <a:t>cogention_identified</a:t>
            </a:r>
            <a:r>
              <a:rPr lang="en-GB" i="1" dirty="0"/>
              <a:t> &amp;&amp; time &lt;= TTL):</a:t>
            </a:r>
            <a:endParaRPr lang="en-IN" dirty="0"/>
          </a:p>
          <a:p>
            <a:pPr marL="0" indent="0">
              <a:buNone/>
            </a:pPr>
            <a:r>
              <a:rPr lang="en-GB" i="1" dirty="0"/>
              <a:t>		if(not </a:t>
            </a:r>
            <a:r>
              <a:rPr lang="en-GB" i="1" dirty="0" err="1"/>
              <a:t>current_power_trasmission</a:t>
            </a:r>
            <a:r>
              <a:rPr lang="en-GB" i="1" dirty="0"/>
              <a:t> &lt;= </a:t>
            </a:r>
            <a:r>
              <a:rPr lang="en-GB" i="1" dirty="0" err="1"/>
              <a:t>min_power_transmission</a:t>
            </a:r>
            <a:r>
              <a:rPr lang="en-GB" i="1" dirty="0"/>
              <a:t>)</a:t>
            </a:r>
            <a:endParaRPr lang="en-IN" dirty="0"/>
          </a:p>
          <a:p>
            <a:pPr marL="0" indent="0">
              <a:buNone/>
            </a:pPr>
            <a:r>
              <a:rPr lang="en-GB" i="1" dirty="0"/>
              <a:t>else </a:t>
            </a:r>
            <a:endParaRPr lang="en-IN" dirty="0"/>
          </a:p>
          <a:p>
            <a:pPr marL="0" indent="0">
              <a:buNone/>
            </a:pPr>
            <a:r>
              <a:rPr lang="en-GB" i="1" dirty="0"/>
              <a:t>compute based on and </a:t>
            </a:r>
            <a:r>
              <a:rPr lang="en-GB" i="1" dirty="0" err="1"/>
              <a:t>beacon_failure_rate</a:t>
            </a:r>
            <a:r>
              <a:rPr lang="en-GB" i="1" dirty="0"/>
              <a:t> </a:t>
            </a:r>
            <a:endParaRPr lang="en-IN" dirty="0"/>
          </a:p>
          <a:p>
            <a:endParaRPr lang="en-IN" sz="1100" dirty="0"/>
          </a:p>
          <a:p>
            <a:pPr lvl="1"/>
            <a:endParaRPr lang="en-IN" sz="1000" dirty="0"/>
          </a:p>
          <a:p>
            <a:pPr marL="0" indent="0" fontAlgn="base">
              <a:buFont typeface="Arial" panose="020B0604020202020204" pitchFamily="34" charset="0"/>
              <a:buNone/>
            </a:pPr>
            <a:endParaRPr lang="en-IN" sz="1100" dirty="0"/>
          </a:p>
          <a:p>
            <a:endParaRPr lang="en-US" sz="1100" dirty="0"/>
          </a:p>
        </p:txBody>
      </p:sp>
    </p:spTree>
    <p:extLst>
      <p:ext uri="{BB962C8B-B14F-4D97-AF65-F5344CB8AC3E}">
        <p14:creationId xmlns:p14="http://schemas.microsoft.com/office/powerpoint/2010/main" val="3371753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42AB-DDB2-E14F-B1EE-4C31FBA99A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F7243-BC09-CC4E-8836-29855F4BE3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81096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5F0B-D824-5942-837E-59C3E257FAB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B6C893E-0264-434A-A426-4B5ADCEC5E8C}"/>
              </a:ext>
            </a:extLst>
          </p:cNvPr>
          <p:cNvSpPr>
            <a:spLocks noGrp="1"/>
          </p:cNvSpPr>
          <p:nvPr>
            <p:ph idx="1"/>
          </p:nvPr>
        </p:nvSpPr>
        <p:spPr/>
        <p:txBody>
          <a:bodyPr/>
          <a:lstStyle/>
          <a:p>
            <a:r>
              <a:rPr lang="en-US" dirty="0"/>
              <a:t>Congestion in VANET affects the performance, delays/drops in exchanging the emergency messages in particular when road accidents and high demand messages are delivered, causes unpredictable routing patterns and degrade the performance of the network. The traffic jams always lead to delays, fuel wastage and monetary loss therefore it is very important to have a centralized/de-centralized congestion control algorithm in place to avoid it. </a:t>
            </a:r>
          </a:p>
        </p:txBody>
      </p:sp>
    </p:spTree>
    <p:extLst>
      <p:ext uri="{BB962C8B-B14F-4D97-AF65-F5344CB8AC3E}">
        <p14:creationId xmlns:p14="http://schemas.microsoft.com/office/powerpoint/2010/main" val="328790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47D4-1014-6847-BD58-902F6F610439}"/>
              </a:ext>
            </a:extLst>
          </p:cNvPr>
          <p:cNvSpPr>
            <a:spLocks noGrp="1"/>
          </p:cNvSpPr>
          <p:nvPr>
            <p:ph type="title"/>
          </p:nvPr>
        </p:nvSpPr>
        <p:spPr/>
        <p:txBody>
          <a:bodyPr/>
          <a:lstStyle/>
          <a:p>
            <a:r>
              <a:rPr lang="en-US" dirty="0"/>
              <a:t>VANET </a:t>
            </a:r>
          </a:p>
        </p:txBody>
      </p:sp>
      <p:sp>
        <p:nvSpPr>
          <p:cNvPr id="3" name="Content Placeholder 2">
            <a:extLst>
              <a:ext uri="{FF2B5EF4-FFF2-40B4-BE49-F238E27FC236}">
                <a16:creationId xmlns:a16="http://schemas.microsoft.com/office/drawing/2014/main" id="{0E9A957D-A2D4-3842-B6A4-AFBA5EE5C91E}"/>
              </a:ext>
            </a:extLst>
          </p:cNvPr>
          <p:cNvSpPr>
            <a:spLocks noGrp="1"/>
          </p:cNvSpPr>
          <p:nvPr>
            <p:ph idx="1"/>
          </p:nvPr>
        </p:nvSpPr>
        <p:spPr>
          <a:xfrm>
            <a:off x="1451579" y="2015732"/>
            <a:ext cx="6500229" cy="3450613"/>
          </a:xfrm>
        </p:spPr>
        <p:txBody>
          <a:bodyPr>
            <a:normAutofit lnSpcReduction="10000"/>
          </a:bodyPr>
          <a:lstStyle/>
          <a:p>
            <a:r>
              <a:rPr lang="en-US" dirty="0"/>
              <a:t>VANETs help in improving roadway protection and traffic efficiency leading to reduced road dangers for drivers, customers and ramblers. </a:t>
            </a:r>
            <a:endParaRPr lang="en-IN" dirty="0"/>
          </a:p>
          <a:p>
            <a:r>
              <a:rPr lang="en-US" dirty="0"/>
              <a:t> There are multiple components which are involved when dealing with VANETS. Some of them are:</a:t>
            </a:r>
            <a:endParaRPr lang="en-IN" dirty="0"/>
          </a:p>
          <a:p>
            <a:pPr lvl="1"/>
            <a:r>
              <a:rPr lang="en-US" dirty="0"/>
              <a:t>Vehicle-to-Vehicle (V2V) – Vehicle to Vehicle Communication which takes place between On-Board Units (OBUs)</a:t>
            </a:r>
            <a:endParaRPr lang="en-IN" dirty="0"/>
          </a:p>
          <a:p>
            <a:pPr lvl="1"/>
            <a:r>
              <a:rPr lang="en-US" dirty="0"/>
              <a:t>Vehicle-to-Infrastructure (V2I) – occur amongst Road Side Units (RSUs) and OBUs</a:t>
            </a:r>
            <a:endParaRPr lang="en-IN" dirty="0"/>
          </a:p>
          <a:p>
            <a:endParaRPr lang="en-US" dirty="0"/>
          </a:p>
        </p:txBody>
      </p:sp>
      <p:pic>
        <p:nvPicPr>
          <p:cNvPr id="4" name="Picture 3">
            <a:extLst>
              <a:ext uri="{FF2B5EF4-FFF2-40B4-BE49-F238E27FC236}">
                <a16:creationId xmlns:a16="http://schemas.microsoft.com/office/drawing/2014/main" id="{66FAF18A-F71A-0A45-8DE5-6C822DB49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9288" y="2057653"/>
            <a:ext cx="3904445" cy="2583795"/>
          </a:xfrm>
          <a:prstGeom prst="rect">
            <a:avLst/>
          </a:prstGeom>
        </p:spPr>
      </p:pic>
    </p:spTree>
    <p:extLst>
      <p:ext uri="{BB962C8B-B14F-4D97-AF65-F5344CB8AC3E}">
        <p14:creationId xmlns:p14="http://schemas.microsoft.com/office/powerpoint/2010/main" val="272814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80E1-70E4-5A4E-9A6C-051A1CAAE457}"/>
              </a:ext>
            </a:extLst>
          </p:cNvPr>
          <p:cNvSpPr>
            <a:spLocks noGrp="1"/>
          </p:cNvSpPr>
          <p:nvPr>
            <p:ph type="title"/>
          </p:nvPr>
        </p:nvSpPr>
        <p:spPr/>
        <p:txBody>
          <a:bodyPr/>
          <a:lstStyle/>
          <a:p>
            <a:r>
              <a:rPr lang="en-US" dirty="0"/>
              <a:t>about</a:t>
            </a:r>
          </a:p>
        </p:txBody>
      </p:sp>
      <p:sp>
        <p:nvSpPr>
          <p:cNvPr id="3" name="Content Placeholder 2">
            <a:extLst>
              <a:ext uri="{FF2B5EF4-FFF2-40B4-BE49-F238E27FC236}">
                <a16:creationId xmlns:a16="http://schemas.microsoft.com/office/drawing/2014/main" id="{E1584760-3223-6743-843D-FFE5C71AA7AA}"/>
              </a:ext>
            </a:extLst>
          </p:cNvPr>
          <p:cNvSpPr>
            <a:spLocks noGrp="1"/>
          </p:cNvSpPr>
          <p:nvPr>
            <p:ph idx="1"/>
          </p:nvPr>
        </p:nvSpPr>
        <p:spPr/>
        <p:txBody>
          <a:bodyPr/>
          <a:lstStyle/>
          <a:p>
            <a:r>
              <a:rPr lang="en-US" dirty="0"/>
              <a:t>Quality of service (QoS) is one of the most important things we need to handle. One of the most important components under QoS is Congestion Control. Congestion Control can be broadly taken care under three main sections:</a:t>
            </a:r>
            <a:endParaRPr lang="en-IN" dirty="0"/>
          </a:p>
          <a:p>
            <a:pPr lvl="1"/>
            <a:r>
              <a:rPr lang="en-US" dirty="0"/>
              <a:t>broadcast power control, </a:t>
            </a:r>
            <a:endParaRPr lang="en-IN" dirty="0"/>
          </a:p>
          <a:p>
            <a:pPr lvl="1"/>
            <a:r>
              <a:rPr lang="en-US" dirty="0"/>
              <a:t>packet broadcast frequency control </a:t>
            </a:r>
            <a:endParaRPr lang="en-IN" dirty="0"/>
          </a:p>
          <a:p>
            <a:pPr lvl="1"/>
            <a:r>
              <a:rPr lang="en-US" dirty="0"/>
              <a:t>packet period.</a:t>
            </a:r>
            <a:endParaRPr lang="en-IN" dirty="0"/>
          </a:p>
          <a:p>
            <a:endParaRPr lang="en-US" dirty="0"/>
          </a:p>
        </p:txBody>
      </p:sp>
    </p:spTree>
    <p:extLst>
      <p:ext uri="{BB962C8B-B14F-4D97-AF65-F5344CB8AC3E}">
        <p14:creationId xmlns:p14="http://schemas.microsoft.com/office/powerpoint/2010/main" val="314528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77B0-7948-0C46-A4CC-F6F33B50C74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9C2DDB9-1897-E849-81F8-818DBB8BE5A0}"/>
              </a:ext>
            </a:extLst>
          </p:cNvPr>
          <p:cNvSpPr>
            <a:spLocks noGrp="1"/>
          </p:cNvSpPr>
          <p:nvPr>
            <p:ph idx="1"/>
          </p:nvPr>
        </p:nvSpPr>
        <p:spPr/>
        <p:txBody>
          <a:bodyPr>
            <a:normAutofit fontScale="70000" lnSpcReduction="20000"/>
          </a:bodyPr>
          <a:lstStyle/>
          <a:p>
            <a:r>
              <a:rPr lang="en-US" b="1" dirty="0"/>
              <a:t>Types of Congestion control </a:t>
            </a:r>
            <a:endParaRPr lang="en-IN" b="1" dirty="0"/>
          </a:p>
          <a:p>
            <a:r>
              <a:rPr lang="en-US" dirty="0"/>
              <a:t>Congestion control can be broadly characterized under two sections can be broadly characterized under two sections:</a:t>
            </a:r>
            <a:endParaRPr lang="en-IN" dirty="0"/>
          </a:p>
          <a:p>
            <a:pPr marL="0" indent="0">
              <a:buNone/>
            </a:pPr>
            <a:endParaRPr lang="en-IN" dirty="0"/>
          </a:p>
          <a:p>
            <a:pPr lvl="1"/>
            <a:r>
              <a:rPr lang="en-US" u="sng" dirty="0"/>
              <a:t>Open loop Congestion Policy</a:t>
            </a:r>
            <a:r>
              <a:rPr lang="en-US" dirty="0"/>
              <a:t>: This deals with all the policies which are pre-emptive steps to avoid congestion i.e., before the congestion has actually taken place. Commonly used techniques under it are</a:t>
            </a:r>
            <a:endParaRPr lang="en-IN" dirty="0"/>
          </a:p>
          <a:p>
            <a:pPr lvl="2"/>
            <a:r>
              <a:rPr lang="en-US" dirty="0"/>
              <a:t>Acknowledgement Policy</a:t>
            </a:r>
            <a:endParaRPr lang="en-IN" dirty="0"/>
          </a:p>
          <a:p>
            <a:pPr lvl="2"/>
            <a:r>
              <a:rPr lang="en-US" dirty="0"/>
              <a:t>Discarding Policy</a:t>
            </a:r>
            <a:endParaRPr lang="en-IN" dirty="0"/>
          </a:p>
          <a:p>
            <a:pPr lvl="2"/>
            <a:r>
              <a:rPr lang="en-US" dirty="0"/>
              <a:t>Retransmission Policy</a:t>
            </a:r>
            <a:endParaRPr lang="en-IN" dirty="0"/>
          </a:p>
          <a:p>
            <a:pPr lvl="1"/>
            <a:r>
              <a:rPr lang="en-US" u="sng" dirty="0"/>
              <a:t>Closed loop Congestion Policy</a:t>
            </a:r>
            <a:r>
              <a:rPr lang="en-US" dirty="0"/>
              <a:t>: This deals with steps for dealing with congestion once it has occurred. Some of the techniques under this are:</a:t>
            </a:r>
            <a:endParaRPr lang="en-IN" dirty="0"/>
          </a:p>
          <a:p>
            <a:pPr lvl="2"/>
            <a:r>
              <a:rPr lang="en-US" dirty="0"/>
              <a:t>Back pressure</a:t>
            </a:r>
            <a:endParaRPr lang="en-IN" dirty="0"/>
          </a:p>
          <a:p>
            <a:pPr lvl="2"/>
            <a:r>
              <a:rPr lang="en-US" dirty="0"/>
              <a:t>Implicit signaling</a:t>
            </a:r>
            <a:endParaRPr lang="en-IN" dirty="0"/>
          </a:p>
          <a:p>
            <a:pPr lvl="2"/>
            <a:r>
              <a:rPr lang="en-US" dirty="0"/>
              <a:t>Explicit Signaling</a:t>
            </a:r>
            <a:endParaRPr lang="en-IN" dirty="0"/>
          </a:p>
          <a:p>
            <a:endParaRPr lang="en-US" dirty="0"/>
          </a:p>
        </p:txBody>
      </p:sp>
    </p:spTree>
    <p:extLst>
      <p:ext uri="{BB962C8B-B14F-4D97-AF65-F5344CB8AC3E}">
        <p14:creationId xmlns:p14="http://schemas.microsoft.com/office/powerpoint/2010/main" val="279131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C635-023A-2D49-A9D4-053A679EAFF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5AB19DED-2EC9-0940-9EF1-C788DD821186}"/>
              </a:ext>
            </a:extLst>
          </p:cNvPr>
          <p:cNvSpPr>
            <a:spLocks noGrp="1"/>
          </p:cNvSpPr>
          <p:nvPr>
            <p:ph idx="1"/>
          </p:nvPr>
        </p:nvSpPr>
        <p:spPr/>
        <p:txBody>
          <a:bodyPr/>
          <a:lstStyle/>
          <a:p>
            <a:pPr fontAlgn="base"/>
            <a:r>
              <a:rPr lang="en-US" b="1" dirty="0"/>
              <a:t>Reasons of Congestion</a:t>
            </a:r>
            <a:endParaRPr lang="en-IN" sz="2800" dirty="0"/>
          </a:p>
          <a:p>
            <a:pPr lvl="1" fontAlgn="base"/>
            <a:r>
              <a:rPr lang="en-IN" dirty="0"/>
              <a:t>Traffic congestion due to accident.</a:t>
            </a:r>
          </a:p>
          <a:p>
            <a:pPr lvl="1" fontAlgn="base"/>
            <a:r>
              <a:rPr lang="en-IN" dirty="0"/>
              <a:t>Rate of transmission of packets.</a:t>
            </a:r>
          </a:p>
          <a:p>
            <a:pPr lvl="1" fontAlgn="base"/>
            <a:r>
              <a:rPr lang="en-IN" dirty="0"/>
              <a:t>The high density of nodes.</a:t>
            </a:r>
          </a:p>
          <a:p>
            <a:pPr lvl="1" fontAlgn="base"/>
            <a:r>
              <a:rPr lang="en-IN" dirty="0"/>
              <a:t>High volume information sharing over the limited bandwidth.</a:t>
            </a:r>
          </a:p>
          <a:p>
            <a:pPr lvl="1" fontAlgn="base"/>
            <a:r>
              <a:rPr lang="en-IN" dirty="0"/>
              <a:t>Topological dynamics of the </a:t>
            </a:r>
            <a:r>
              <a:rPr lang="en-IN" dirty="0" err="1"/>
              <a:t>VANet</a:t>
            </a:r>
            <a:r>
              <a:rPr lang="en-IN" dirty="0"/>
              <a:t> Or Rapid topology changes.</a:t>
            </a:r>
          </a:p>
          <a:p>
            <a:endParaRPr lang="en-US" dirty="0"/>
          </a:p>
        </p:txBody>
      </p:sp>
    </p:spTree>
    <p:extLst>
      <p:ext uri="{BB962C8B-B14F-4D97-AF65-F5344CB8AC3E}">
        <p14:creationId xmlns:p14="http://schemas.microsoft.com/office/powerpoint/2010/main" val="67588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5105-9366-B44A-8729-A8EF673B584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7343029-C2B2-B14F-9C30-9340278372C7}"/>
              </a:ext>
            </a:extLst>
          </p:cNvPr>
          <p:cNvSpPr>
            <a:spLocks noGrp="1"/>
          </p:cNvSpPr>
          <p:nvPr>
            <p:ph idx="1"/>
          </p:nvPr>
        </p:nvSpPr>
        <p:spPr/>
        <p:txBody>
          <a:bodyPr>
            <a:normAutofit/>
          </a:bodyPr>
          <a:lstStyle/>
          <a:p>
            <a:r>
              <a:rPr lang="en-US" b="1" dirty="0"/>
              <a:t>Proposed Solution</a:t>
            </a:r>
            <a:endParaRPr lang="en-IN" dirty="0"/>
          </a:p>
          <a:p>
            <a:pPr lvl="1"/>
            <a:r>
              <a:rPr lang="en-IN" dirty="0"/>
              <a:t>One of the main reasons for congestion is the </a:t>
            </a:r>
            <a:r>
              <a:rPr lang="en-IN" b="1" i="1" dirty="0"/>
              <a:t>Lack of central coordination </a:t>
            </a:r>
            <a:r>
              <a:rPr lang="en-IN" dirty="0"/>
              <a:t>and </a:t>
            </a:r>
            <a:r>
              <a:rPr lang="en-IN" b="1" dirty="0"/>
              <a:t>due to inefficiency of the algorithm </a:t>
            </a:r>
            <a:r>
              <a:rPr lang="en-IN" dirty="0"/>
              <a:t>like frequent broadcast messaging. The basic idea proposed in this model is that a centralized server with required information can be processed with the algorithm, available static info (bandwidth of the region, local maps and distances between different locations &amp; etc) and take an action to avoid the congestion Or alert the nodes on congestion and take an alternative path. And a Localized decision mechanism for local decision making like </a:t>
            </a:r>
            <a:r>
              <a:rPr lang="en-IN" i="1" dirty="0"/>
              <a:t>computing power transmission</a:t>
            </a:r>
            <a:r>
              <a:rPr lang="en-IN" dirty="0"/>
              <a:t> and etc.</a:t>
            </a:r>
          </a:p>
          <a:p>
            <a:endParaRPr lang="en-US" dirty="0"/>
          </a:p>
        </p:txBody>
      </p:sp>
    </p:spTree>
    <p:extLst>
      <p:ext uri="{BB962C8B-B14F-4D97-AF65-F5344CB8AC3E}">
        <p14:creationId xmlns:p14="http://schemas.microsoft.com/office/powerpoint/2010/main" val="278444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p:txBody>
          <a:bodyPr>
            <a:normAutofit/>
          </a:bodyPr>
          <a:lstStyle/>
          <a:p>
            <a:r>
              <a:rPr lang="en-US" b="1" dirty="0"/>
              <a:t>Parameters to consider in the algorithm</a:t>
            </a:r>
            <a:endParaRPr lang="en-IN" dirty="0"/>
          </a:p>
          <a:p>
            <a:pPr lvl="0" fontAlgn="base"/>
            <a:r>
              <a:rPr lang="en-IN" dirty="0"/>
              <a:t>Node density</a:t>
            </a:r>
          </a:p>
          <a:p>
            <a:pPr lvl="1" fontAlgn="base"/>
            <a:r>
              <a:rPr lang="en-IN" dirty="0"/>
              <a:t>Given any point in time we can identify the number of nodes based on the beacon MAC header. Density can be determined based on the region and number of vehicles in the driven state.</a:t>
            </a:r>
          </a:p>
          <a:p>
            <a:pPr lvl="1" fontAlgn="base"/>
            <a:r>
              <a:rPr lang="en-IN" i="1" dirty="0"/>
              <a:t>Solution:</a:t>
            </a:r>
            <a:r>
              <a:rPr lang="en-IN" dirty="0"/>
              <a:t> increase /decreasing the bandwidth also can lead to better utilization of the network.</a:t>
            </a:r>
          </a:p>
          <a:p>
            <a:pPr marL="0" indent="0" fontAlgn="base">
              <a:buNone/>
            </a:pPr>
            <a:endParaRPr lang="en-IN" dirty="0"/>
          </a:p>
          <a:p>
            <a:endParaRPr lang="en-US" dirty="0"/>
          </a:p>
        </p:txBody>
      </p:sp>
    </p:spTree>
    <p:extLst>
      <p:ext uri="{BB962C8B-B14F-4D97-AF65-F5344CB8AC3E}">
        <p14:creationId xmlns:p14="http://schemas.microsoft.com/office/powerpoint/2010/main" val="307756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22C7-AA1C-E846-9F32-33F74DAEAB9A}"/>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CC5AB200-D535-3E4F-80D1-D8EB58E19DCF}"/>
              </a:ext>
            </a:extLst>
          </p:cNvPr>
          <p:cNvSpPr>
            <a:spLocks noGrp="1"/>
          </p:cNvSpPr>
          <p:nvPr>
            <p:ph idx="1"/>
          </p:nvPr>
        </p:nvSpPr>
        <p:spPr/>
        <p:txBody>
          <a:bodyPr>
            <a:normAutofit/>
          </a:bodyPr>
          <a:lstStyle/>
          <a:p>
            <a:r>
              <a:rPr lang="en-US" b="1" dirty="0"/>
              <a:t>Parameters to consider in the algorithm</a:t>
            </a:r>
            <a:endParaRPr lang="en-IN" dirty="0"/>
          </a:p>
          <a:p>
            <a:pPr lvl="0" fontAlgn="base"/>
            <a:r>
              <a:rPr lang="en-IN" dirty="0"/>
              <a:t>The oscillation between high power and low power transmissions </a:t>
            </a:r>
          </a:p>
          <a:p>
            <a:pPr lvl="1" fontAlgn="base"/>
            <a:r>
              <a:rPr lang="en-IN" dirty="0"/>
              <a:t>Power transmission can be computed based on the algorithm the number of beacons that failed /beacons sent)*100</a:t>
            </a:r>
          </a:p>
          <a:p>
            <a:pPr lvl="2"/>
            <a:r>
              <a:rPr lang="en-IN" dirty="0"/>
              <a:t>single high power transmission can lead to congestion</a:t>
            </a:r>
          </a:p>
          <a:p>
            <a:pPr lvl="2"/>
            <a:r>
              <a:rPr lang="en-IN" dirty="0"/>
              <a:t>same power transmission at different nodes.</a:t>
            </a:r>
          </a:p>
          <a:p>
            <a:pPr lvl="2"/>
            <a:r>
              <a:rPr lang="en-IN" dirty="0"/>
              <a:t>Power transmission can be different at different nodes and should be oscillated based on the info like distance to travel, speed of travel and etc.</a:t>
            </a:r>
          </a:p>
          <a:p>
            <a:pPr marL="0" indent="0" fontAlgn="base">
              <a:buNone/>
            </a:pPr>
            <a:endParaRPr lang="en-IN" dirty="0"/>
          </a:p>
          <a:p>
            <a:endParaRPr lang="en-US" dirty="0"/>
          </a:p>
        </p:txBody>
      </p:sp>
    </p:spTree>
    <p:extLst>
      <p:ext uri="{BB962C8B-B14F-4D97-AF65-F5344CB8AC3E}">
        <p14:creationId xmlns:p14="http://schemas.microsoft.com/office/powerpoint/2010/main" val="6402534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974</Words>
  <Application>Microsoft Macintosh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Implement a congestion control algorithm for VANETs </vt:lpstr>
      <vt:lpstr>Problem statement</vt:lpstr>
      <vt:lpstr>VANET </vt:lpstr>
      <vt:lpstr>about</vt:lpstr>
      <vt:lpstr>methodology</vt:lpstr>
      <vt:lpstr>methodology</vt:lpstr>
      <vt:lpstr>methodology</vt:lpstr>
      <vt:lpstr>implementation</vt:lpstr>
      <vt:lpstr>implementation</vt:lpstr>
      <vt:lpstr>implementation</vt:lpstr>
      <vt:lpstr>implementation</vt:lpstr>
      <vt:lpstr>implementation</vt:lpstr>
      <vt:lpstr>implementation</vt:lpstr>
      <vt:lpstr>algorithm</vt:lpstr>
      <vt:lpstr>algorithm</vt:lpstr>
      <vt:lpstr>algorithm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Utkarsh Thusoo</dc:creator>
  <cp:lastModifiedBy>Utkarsh Thusoo</cp:lastModifiedBy>
  <cp:revision>15</cp:revision>
  <dcterms:created xsi:type="dcterms:W3CDTF">2021-11-30T14:31:49Z</dcterms:created>
  <dcterms:modified xsi:type="dcterms:W3CDTF">2021-11-30T15:12:34Z</dcterms:modified>
</cp:coreProperties>
</file>