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2"/>
  </p:normalViewPr>
  <p:slideViewPr>
    <p:cSldViewPr snapToGrid="0">
      <p:cViewPr>
        <p:scale>
          <a:sx n="130" d="100"/>
          <a:sy n="130" d="100"/>
        </p:scale>
        <p:origin x="1800"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6D17-2A28-1DAB-78AE-E3F8AF4A584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F44AB10-698D-5E32-CCD4-801D672E5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2A433E2-0F95-DCAA-6AF0-344C32C2E7F7}"/>
              </a:ext>
            </a:extLst>
          </p:cNvPr>
          <p:cNvSpPr>
            <a:spLocks noGrp="1"/>
          </p:cNvSpPr>
          <p:nvPr>
            <p:ph type="dt" sz="half" idx="10"/>
          </p:nvPr>
        </p:nvSpPr>
        <p:spPr/>
        <p:txBody>
          <a:bodyPr/>
          <a:lstStyle/>
          <a:p>
            <a:fld id="{3D59AD20-3B53-7C49-9E9B-3B3EF1D7A6C7}" type="datetimeFigureOut">
              <a:rPr lang="en-US" smtClean="0"/>
              <a:t>6/30/23</a:t>
            </a:fld>
            <a:endParaRPr lang="en-US"/>
          </a:p>
        </p:txBody>
      </p:sp>
      <p:sp>
        <p:nvSpPr>
          <p:cNvPr id="5" name="Footer Placeholder 4">
            <a:extLst>
              <a:ext uri="{FF2B5EF4-FFF2-40B4-BE49-F238E27FC236}">
                <a16:creationId xmlns:a16="http://schemas.microsoft.com/office/drawing/2014/main" id="{C3863642-B4B7-C6F1-0127-061005CED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7A61F-A486-9A57-FA3F-18F261D88C6C}"/>
              </a:ext>
            </a:extLst>
          </p:cNvPr>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3903605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6D05-FA35-BA90-B7FB-25E229305BA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5541C82-E905-4BC6-895D-E31228D175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BF8B98-2A6F-0756-A19E-71FF97B13EF0}"/>
              </a:ext>
            </a:extLst>
          </p:cNvPr>
          <p:cNvSpPr>
            <a:spLocks noGrp="1"/>
          </p:cNvSpPr>
          <p:nvPr>
            <p:ph type="dt" sz="half" idx="10"/>
          </p:nvPr>
        </p:nvSpPr>
        <p:spPr/>
        <p:txBody>
          <a:bodyPr/>
          <a:lstStyle/>
          <a:p>
            <a:fld id="{3D59AD20-3B53-7C49-9E9B-3B3EF1D7A6C7}" type="datetimeFigureOut">
              <a:rPr lang="en-US" smtClean="0"/>
              <a:t>6/30/23</a:t>
            </a:fld>
            <a:endParaRPr lang="en-US"/>
          </a:p>
        </p:txBody>
      </p:sp>
      <p:sp>
        <p:nvSpPr>
          <p:cNvPr id="5" name="Footer Placeholder 4">
            <a:extLst>
              <a:ext uri="{FF2B5EF4-FFF2-40B4-BE49-F238E27FC236}">
                <a16:creationId xmlns:a16="http://schemas.microsoft.com/office/drawing/2014/main" id="{734A3A24-3FE6-C1C9-F842-E6E84CC1C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E3D30-71FE-D869-42D7-0536D302C046}"/>
              </a:ext>
            </a:extLst>
          </p:cNvPr>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173430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EDF2F7-9D40-C51F-72DA-24C0C01DF3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8EAE035-9A13-62A0-DA7E-C00B0CF7CC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8FEDFE-AFD1-11F6-995D-6F7186B163DE}"/>
              </a:ext>
            </a:extLst>
          </p:cNvPr>
          <p:cNvSpPr>
            <a:spLocks noGrp="1"/>
          </p:cNvSpPr>
          <p:nvPr>
            <p:ph type="dt" sz="half" idx="10"/>
          </p:nvPr>
        </p:nvSpPr>
        <p:spPr/>
        <p:txBody>
          <a:bodyPr/>
          <a:lstStyle/>
          <a:p>
            <a:fld id="{3D59AD20-3B53-7C49-9E9B-3B3EF1D7A6C7}" type="datetimeFigureOut">
              <a:rPr lang="en-US" smtClean="0"/>
              <a:t>6/30/23</a:t>
            </a:fld>
            <a:endParaRPr lang="en-US"/>
          </a:p>
        </p:txBody>
      </p:sp>
      <p:sp>
        <p:nvSpPr>
          <p:cNvPr id="5" name="Footer Placeholder 4">
            <a:extLst>
              <a:ext uri="{FF2B5EF4-FFF2-40B4-BE49-F238E27FC236}">
                <a16:creationId xmlns:a16="http://schemas.microsoft.com/office/drawing/2014/main" id="{425E4E1B-291C-2D34-4FA4-E0A25720F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9773B-62E3-1F13-C969-FC9CB2471F2F}"/>
              </a:ext>
            </a:extLst>
          </p:cNvPr>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397697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A8B2-3B44-11CF-D1E4-B387CE3060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E18CDF2-D38B-FDB1-2524-126A9A90414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49C0F3-CEF0-3C68-BEB1-6A1540137735}"/>
              </a:ext>
            </a:extLst>
          </p:cNvPr>
          <p:cNvSpPr>
            <a:spLocks noGrp="1"/>
          </p:cNvSpPr>
          <p:nvPr>
            <p:ph type="dt" sz="half" idx="10"/>
          </p:nvPr>
        </p:nvSpPr>
        <p:spPr/>
        <p:txBody>
          <a:bodyPr/>
          <a:lstStyle/>
          <a:p>
            <a:fld id="{3D59AD20-3B53-7C49-9E9B-3B3EF1D7A6C7}" type="datetimeFigureOut">
              <a:rPr lang="en-US" smtClean="0"/>
              <a:t>6/30/23</a:t>
            </a:fld>
            <a:endParaRPr lang="en-US"/>
          </a:p>
        </p:txBody>
      </p:sp>
      <p:sp>
        <p:nvSpPr>
          <p:cNvPr id="5" name="Footer Placeholder 4">
            <a:extLst>
              <a:ext uri="{FF2B5EF4-FFF2-40B4-BE49-F238E27FC236}">
                <a16:creationId xmlns:a16="http://schemas.microsoft.com/office/drawing/2014/main" id="{BD7AE162-6215-442E-308E-7D6AD3B82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56199-7A84-81FE-C8D3-C015C3C0D5E3}"/>
              </a:ext>
            </a:extLst>
          </p:cNvPr>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174273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342D-0A3C-7501-5B23-4943F2DFA33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B8E495E-3FD9-5E21-9537-BD4284C7AE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6300E3F-4E25-7A63-0895-9DCBDD71346D}"/>
              </a:ext>
            </a:extLst>
          </p:cNvPr>
          <p:cNvSpPr>
            <a:spLocks noGrp="1"/>
          </p:cNvSpPr>
          <p:nvPr>
            <p:ph type="dt" sz="half" idx="10"/>
          </p:nvPr>
        </p:nvSpPr>
        <p:spPr/>
        <p:txBody>
          <a:bodyPr/>
          <a:lstStyle/>
          <a:p>
            <a:fld id="{3D59AD20-3B53-7C49-9E9B-3B3EF1D7A6C7}" type="datetimeFigureOut">
              <a:rPr lang="en-US" smtClean="0"/>
              <a:t>6/30/23</a:t>
            </a:fld>
            <a:endParaRPr lang="en-US"/>
          </a:p>
        </p:txBody>
      </p:sp>
      <p:sp>
        <p:nvSpPr>
          <p:cNvPr id="5" name="Footer Placeholder 4">
            <a:extLst>
              <a:ext uri="{FF2B5EF4-FFF2-40B4-BE49-F238E27FC236}">
                <a16:creationId xmlns:a16="http://schemas.microsoft.com/office/drawing/2014/main" id="{8E4EFC9E-43F9-51B9-D404-20300469B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661CB-07FA-853A-1F28-13B1F5582257}"/>
              </a:ext>
            </a:extLst>
          </p:cNvPr>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9972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1A43-57F8-2C2B-45D5-CEA9FD7F28B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3F0F05-9CDF-2779-5B59-041BC9AB4D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5EF1682-ADBF-5864-9060-0C3C3E7E643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DD197EB-4B50-A099-59FC-88D8A8EDBA66}"/>
              </a:ext>
            </a:extLst>
          </p:cNvPr>
          <p:cNvSpPr>
            <a:spLocks noGrp="1"/>
          </p:cNvSpPr>
          <p:nvPr>
            <p:ph type="dt" sz="half" idx="10"/>
          </p:nvPr>
        </p:nvSpPr>
        <p:spPr/>
        <p:txBody>
          <a:bodyPr/>
          <a:lstStyle/>
          <a:p>
            <a:fld id="{3D59AD20-3B53-7C49-9E9B-3B3EF1D7A6C7}" type="datetimeFigureOut">
              <a:rPr lang="en-US" smtClean="0"/>
              <a:t>6/30/23</a:t>
            </a:fld>
            <a:endParaRPr lang="en-US"/>
          </a:p>
        </p:txBody>
      </p:sp>
      <p:sp>
        <p:nvSpPr>
          <p:cNvPr id="6" name="Footer Placeholder 5">
            <a:extLst>
              <a:ext uri="{FF2B5EF4-FFF2-40B4-BE49-F238E27FC236}">
                <a16:creationId xmlns:a16="http://schemas.microsoft.com/office/drawing/2014/main" id="{0F36C14E-5D12-4E78-DC7E-9687C662B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57B24-761E-550C-71ED-7F1C10D9AD17}"/>
              </a:ext>
            </a:extLst>
          </p:cNvPr>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303555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4CCC-0B70-973D-9DAC-C48071AA790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63A23-61AF-A924-348D-5970443A1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683E039-CFE9-0818-4E36-D0DE96A765C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A488BBF-48D2-FAEE-9DA9-E911E76AFD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3DE7DF7-B6EE-4AE8-09B7-ABBCCE4B9B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2588F6C-77F2-D4C1-837B-ACFCEE682F2C}"/>
              </a:ext>
            </a:extLst>
          </p:cNvPr>
          <p:cNvSpPr>
            <a:spLocks noGrp="1"/>
          </p:cNvSpPr>
          <p:nvPr>
            <p:ph type="dt" sz="half" idx="10"/>
          </p:nvPr>
        </p:nvSpPr>
        <p:spPr/>
        <p:txBody>
          <a:bodyPr/>
          <a:lstStyle/>
          <a:p>
            <a:fld id="{3D59AD20-3B53-7C49-9E9B-3B3EF1D7A6C7}" type="datetimeFigureOut">
              <a:rPr lang="en-US" smtClean="0"/>
              <a:t>6/30/23</a:t>
            </a:fld>
            <a:endParaRPr lang="en-US"/>
          </a:p>
        </p:txBody>
      </p:sp>
      <p:sp>
        <p:nvSpPr>
          <p:cNvPr id="8" name="Footer Placeholder 7">
            <a:extLst>
              <a:ext uri="{FF2B5EF4-FFF2-40B4-BE49-F238E27FC236}">
                <a16:creationId xmlns:a16="http://schemas.microsoft.com/office/drawing/2014/main" id="{71FB5CB7-891B-34C5-8511-10DC143E3D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46D6D8-C92E-C619-F7FB-5DE480D935C8}"/>
              </a:ext>
            </a:extLst>
          </p:cNvPr>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269094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295C-CB3F-99E2-1CC0-7D99FAFFE88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710DDCB-4A96-EC8F-30C7-31261D713F39}"/>
              </a:ext>
            </a:extLst>
          </p:cNvPr>
          <p:cNvSpPr>
            <a:spLocks noGrp="1"/>
          </p:cNvSpPr>
          <p:nvPr>
            <p:ph type="dt" sz="half" idx="10"/>
          </p:nvPr>
        </p:nvSpPr>
        <p:spPr/>
        <p:txBody>
          <a:bodyPr/>
          <a:lstStyle/>
          <a:p>
            <a:fld id="{3D59AD20-3B53-7C49-9E9B-3B3EF1D7A6C7}" type="datetimeFigureOut">
              <a:rPr lang="en-US" smtClean="0"/>
              <a:t>6/30/23</a:t>
            </a:fld>
            <a:endParaRPr lang="en-US"/>
          </a:p>
        </p:txBody>
      </p:sp>
      <p:sp>
        <p:nvSpPr>
          <p:cNvPr id="4" name="Footer Placeholder 3">
            <a:extLst>
              <a:ext uri="{FF2B5EF4-FFF2-40B4-BE49-F238E27FC236}">
                <a16:creationId xmlns:a16="http://schemas.microsoft.com/office/drawing/2014/main" id="{778141CF-73BD-6944-18DA-085620DB8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6268C1-E42D-BC26-D50C-7699B4117C5C}"/>
              </a:ext>
            </a:extLst>
          </p:cNvPr>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150408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B849A1-AA73-7CA7-66BB-D59C9F9446B2}"/>
              </a:ext>
            </a:extLst>
          </p:cNvPr>
          <p:cNvSpPr>
            <a:spLocks noGrp="1"/>
          </p:cNvSpPr>
          <p:nvPr>
            <p:ph type="dt" sz="half" idx="10"/>
          </p:nvPr>
        </p:nvSpPr>
        <p:spPr/>
        <p:txBody>
          <a:bodyPr/>
          <a:lstStyle/>
          <a:p>
            <a:fld id="{3D59AD20-3B53-7C49-9E9B-3B3EF1D7A6C7}" type="datetimeFigureOut">
              <a:rPr lang="en-US" smtClean="0"/>
              <a:t>6/30/23</a:t>
            </a:fld>
            <a:endParaRPr lang="en-US"/>
          </a:p>
        </p:txBody>
      </p:sp>
      <p:sp>
        <p:nvSpPr>
          <p:cNvPr id="3" name="Footer Placeholder 2">
            <a:extLst>
              <a:ext uri="{FF2B5EF4-FFF2-40B4-BE49-F238E27FC236}">
                <a16:creationId xmlns:a16="http://schemas.microsoft.com/office/drawing/2014/main" id="{DFC6B921-84AE-DC3A-78EE-B937C6A9F1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BA755A-89A9-BD6A-2C13-C9E907C3E7F2}"/>
              </a:ext>
            </a:extLst>
          </p:cNvPr>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75268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376A-1DCF-4806-CD73-3255303715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0ABE283-082F-EC0B-DEE8-625918304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C4BB668-4905-1D0D-E479-6973DD574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A0483C-B343-4B23-A12E-1FC976B09B16}"/>
              </a:ext>
            </a:extLst>
          </p:cNvPr>
          <p:cNvSpPr>
            <a:spLocks noGrp="1"/>
          </p:cNvSpPr>
          <p:nvPr>
            <p:ph type="dt" sz="half" idx="10"/>
          </p:nvPr>
        </p:nvSpPr>
        <p:spPr/>
        <p:txBody>
          <a:bodyPr/>
          <a:lstStyle/>
          <a:p>
            <a:fld id="{3D59AD20-3B53-7C49-9E9B-3B3EF1D7A6C7}" type="datetimeFigureOut">
              <a:rPr lang="en-US" smtClean="0"/>
              <a:t>6/30/23</a:t>
            </a:fld>
            <a:endParaRPr lang="en-US"/>
          </a:p>
        </p:txBody>
      </p:sp>
      <p:sp>
        <p:nvSpPr>
          <p:cNvPr id="6" name="Footer Placeholder 5">
            <a:extLst>
              <a:ext uri="{FF2B5EF4-FFF2-40B4-BE49-F238E27FC236}">
                <a16:creationId xmlns:a16="http://schemas.microsoft.com/office/drawing/2014/main" id="{CC717710-39E5-99E2-A63E-5767237C8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754D8-69DC-EC14-96A8-F3165A2A6D0A}"/>
              </a:ext>
            </a:extLst>
          </p:cNvPr>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116957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AA68-45CD-0805-AC80-DAE6B4B2D9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96E763F-E4DC-AE68-022A-393541306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291DAB-E13F-A34B-0084-D246000BE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66F41A-7D34-CE8F-FDE8-025B6BA3B5BB}"/>
              </a:ext>
            </a:extLst>
          </p:cNvPr>
          <p:cNvSpPr>
            <a:spLocks noGrp="1"/>
          </p:cNvSpPr>
          <p:nvPr>
            <p:ph type="dt" sz="half" idx="10"/>
          </p:nvPr>
        </p:nvSpPr>
        <p:spPr/>
        <p:txBody>
          <a:bodyPr/>
          <a:lstStyle/>
          <a:p>
            <a:fld id="{3D59AD20-3B53-7C49-9E9B-3B3EF1D7A6C7}" type="datetimeFigureOut">
              <a:rPr lang="en-US" smtClean="0"/>
              <a:t>6/30/23</a:t>
            </a:fld>
            <a:endParaRPr lang="en-US"/>
          </a:p>
        </p:txBody>
      </p:sp>
      <p:sp>
        <p:nvSpPr>
          <p:cNvPr id="6" name="Footer Placeholder 5">
            <a:extLst>
              <a:ext uri="{FF2B5EF4-FFF2-40B4-BE49-F238E27FC236}">
                <a16:creationId xmlns:a16="http://schemas.microsoft.com/office/drawing/2014/main" id="{37EC5E23-9408-A948-199B-8995A6062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DD24A-1BCB-84D5-6C56-1C38AB3CD2E4}"/>
              </a:ext>
            </a:extLst>
          </p:cNvPr>
          <p:cNvSpPr>
            <a:spLocks noGrp="1"/>
          </p:cNvSpPr>
          <p:nvPr>
            <p:ph type="sldNum" sz="quarter" idx="12"/>
          </p:nvPr>
        </p:nvSpPr>
        <p:spPr/>
        <p:txBody>
          <a:bodyPr/>
          <a:lstStyle/>
          <a:p>
            <a:fld id="{0F8C1E75-4859-3D48-B6E1-E89123AE8E0F}" type="slidenum">
              <a:rPr lang="en-US" smtClean="0"/>
              <a:t>‹#›</a:t>
            </a:fld>
            <a:endParaRPr lang="en-US"/>
          </a:p>
        </p:txBody>
      </p:sp>
    </p:spTree>
    <p:extLst>
      <p:ext uri="{BB962C8B-B14F-4D97-AF65-F5344CB8AC3E}">
        <p14:creationId xmlns:p14="http://schemas.microsoft.com/office/powerpoint/2010/main" val="133527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44403-4B9A-1DAC-BD80-951663B6B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BE21873-74BB-446C-EC5B-AFF172638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C47F6C-0D40-D25A-B776-DE95A7767C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9AD20-3B53-7C49-9E9B-3B3EF1D7A6C7}" type="datetimeFigureOut">
              <a:rPr lang="en-US" smtClean="0"/>
              <a:t>6/30/23</a:t>
            </a:fld>
            <a:endParaRPr lang="en-US"/>
          </a:p>
        </p:txBody>
      </p:sp>
      <p:sp>
        <p:nvSpPr>
          <p:cNvPr id="5" name="Footer Placeholder 4">
            <a:extLst>
              <a:ext uri="{FF2B5EF4-FFF2-40B4-BE49-F238E27FC236}">
                <a16:creationId xmlns:a16="http://schemas.microsoft.com/office/drawing/2014/main" id="{BFA65415-D4D2-1DAF-0D7A-030A666B6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939732-C0EA-DF69-8509-7D52F0C3B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C1E75-4859-3D48-B6E1-E89123AE8E0F}" type="slidenum">
              <a:rPr lang="en-US" smtClean="0"/>
              <a:t>‹#›</a:t>
            </a:fld>
            <a:endParaRPr lang="en-US"/>
          </a:p>
        </p:txBody>
      </p:sp>
    </p:spTree>
    <p:extLst>
      <p:ext uri="{BB962C8B-B14F-4D97-AF65-F5344CB8AC3E}">
        <p14:creationId xmlns:p14="http://schemas.microsoft.com/office/powerpoint/2010/main" val="565854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78A9-D993-542F-FA7E-88B79A80E4A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96813FC-44B5-2C22-0ACD-166D26BC980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688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872C-9AE6-F677-0CC1-C1B00AC50292}"/>
              </a:ext>
            </a:extLst>
          </p:cNvPr>
          <p:cNvSpPr>
            <a:spLocks noGrp="1"/>
          </p:cNvSpPr>
          <p:nvPr>
            <p:ph type="title"/>
          </p:nvPr>
        </p:nvSpPr>
        <p:spPr>
          <a:xfrm>
            <a:off x="839788" y="533400"/>
            <a:ext cx="3932237" cy="531812"/>
          </a:xfrm>
        </p:spPr>
        <p:txBody>
          <a:bodyPr>
            <a:noAutofit/>
          </a:bodyPr>
          <a:lstStyle/>
          <a:p>
            <a:r>
              <a:rPr lang="en-US" sz="4400" dirty="0"/>
              <a:t>Visualization1</a:t>
            </a:r>
          </a:p>
        </p:txBody>
      </p:sp>
      <p:sp>
        <p:nvSpPr>
          <p:cNvPr id="4" name="Text Placeholder 3">
            <a:extLst>
              <a:ext uri="{FF2B5EF4-FFF2-40B4-BE49-F238E27FC236}">
                <a16:creationId xmlns:a16="http://schemas.microsoft.com/office/drawing/2014/main" id="{4FBB212F-84B4-EB48-A908-72EA72A2E97E}"/>
              </a:ext>
            </a:extLst>
          </p:cNvPr>
          <p:cNvSpPr>
            <a:spLocks noGrp="1"/>
          </p:cNvSpPr>
          <p:nvPr>
            <p:ph type="body" sz="half" idx="2"/>
          </p:nvPr>
        </p:nvSpPr>
        <p:spPr>
          <a:xfrm>
            <a:off x="839787" y="1206500"/>
            <a:ext cx="3932237" cy="2332567"/>
          </a:xfrm>
        </p:spPr>
        <p:txBody>
          <a:bodyPr>
            <a:normAutofit/>
          </a:bodyPr>
          <a:lstStyle/>
          <a:p>
            <a:r>
              <a:rPr lang="en-US" sz="2000" dirty="0">
                <a:latin typeface="Calibri" panose="020F0502020204030204" pitchFamily="34" charset="0"/>
                <a:cs typeface="Calibri" panose="020F0502020204030204" pitchFamily="34" charset="0"/>
              </a:rPr>
              <a:t>Errors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Small shapes are notoriously challenging to color-code and map together.</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 legends and explanation text are too large for the graphic.</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It will be difficult for the reader to make sense of the </a:t>
            </a:r>
            <a:r>
              <a:rPr lang="en-US" sz="1400" dirty="0" err="1">
                <a:latin typeface="Calibri" panose="020F0502020204030204" pitchFamily="34" charset="0"/>
                <a:cs typeface="Calibri" panose="020F0502020204030204" pitchFamily="34" charset="0"/>
              </a:rPr>
              <a:t>visualisations</a:t>
            </a:r>
            <a:r>
              <a:rPr lang="en-US" sz="1400" dirty="0">
                <a:latin typeface="Calibri" panose="020F0502020204030204" pitchFamily="34" charset="0"/>
                <a:cs typeface="Calibri" panose="020F0502020204030204" pitchFamily="34" charset="0"/>
              </a:rPr>
              <a:t> due to the </a:t>
            </a:r>
            <a:r>
              <a:rPr lang="en-US" sz="1400" dirty="0" err="1">
                <a:latin typeface="Calibri" panose="020F0502020204030204" pitchFamily="34" charset="0"/>
                <a:cs typeface="Calibri" panose="020F0502020204030204" pitchFamily="34" charset="0"/>
              </a:rPr>
              <a:t>colour</a:t>
            </a:r>
            <a:r>
              <a:rPr lang="en-US" sz="1400" dirty="0">
                <a:latin typeface="Calibri" panose="020F0502020204030204" pitchFamily="34" charset="0"/>
                <a:cs typeface="Calibri" panose="020F0502020204030204" pitchFamily="34" charset="0"/>
              </a:rPr>
              <a:t> combination and the choice of graphs.</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12" name="Picture Placeholder 11">
            <a:extLst>
              <a:ext uri="{FF2B5EF4-FFF2-40B4-BE49-F238E27FC236}">
                <a16:creationId xmlns:a16="http://schemas.microsoft.com/office/drawing/2014/main" id="{D48E01A4-2D35-EBF3-550E-0EFE3D8400F7}"/>
              </a:ext>
            </a:extLst>
          </p:cNvPr>
          <p:cNvPicPr>
            <a:picLocks noGrp="1" noChangeAspect="1"/>
          </p:cNvPicPr>
          <p:nvPr>
            <p:ph type="pic" idx="1"/>
          </p:nvPr>
        </p:nvPicPr>
        <p:blipFill>
          <a:blip r:embed="rId2"/>
          <a:srcRect l="749" r="749"/>
          <a:stretch>
            <a:fillRect/>
          </a:stretch>
        </p:blipFill>
        <p:spPr>
          <a:xfrm>
            <a:off x="5064655" y="841904"/>
            <a:ext cx="6831640" cy="5394325"/>
          </a:xfrm>
          <a:prstGeom prst="rect">
            <a:avLst/>
          </a:prstGeom>
          <a:ln>
            <a:noFill/>
          </a:ln>
          <a:effectLst>
            <a:outerShdw blurRad="292100" dist="139700" dir="2700000" algn="tl" rotWithShape="0">
              <a:srgbClr val="333333">
                <a:alpha val="65000"/>
              </a:srgbClr>
            </a:outerShdw>
          </a:effectLst>
        </p:spPr>
      </p:pic>
      <p:sp>
        <p:nvSpPr>
          <p:cNvPr id="14" name="Text Placeholder 3">
            <a:extLst>
              <a:ext uri="{FF2B5EF4-FFF2-40B4-BE49-F238E27FC236}">
                <a16:creationId xmlns:a16="http://schemas.microsoft.com/office/drawing/2014/main" id="{F15561E0-5CE7-7805-8F55-3A54D3DB5D07}"/>
              </a:ext>
            </a:extLst>
          </p:cNvPr>
          <p:cNvSpPr txBox="1">
            <a:spLocks/>
          </p:cNvSpPr>
          <p:nvPr/>
        </p:nvSpPr>
        <p:spPr>
          <a:xfrm>
            <a:off x="763587" y="3539067"/>
            <a:ext cx="3932237" cy="302260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latin typeface="Calibri" panose="020F0502020204030204" pitchFamily="34" charset="0"/>
                <a:cs typeface="Calibri" panose="020F0502020204030204" pitchFamily="34" charset="0"/>
              </a:rPr>
              <a:t>Improvements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Too many graphs are cluttered together for Sales and Quantity graphs.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Color choices when displaying them for the states should be chosen carefully. We should use bright colors like red to show critical items or losses while tamer colors like green should be used to profits or display business as usual items. </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Bright colors should only be used to draw attention to important information. </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Too many pictures or white spaces can lead to gaps and make it difficult to understand.</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Given graph proper spaces should be provided and it looks clattered. Also use same colors for representing similar items across various graphs.</a:t>
            </a: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943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872C-9AE6-F677-0CC1-C1B00AC50292}"/>
              </a:ext>
            </a:extLst>
          </p:cNvPr>
          <p:cNvSpPr>
            <a:spLocks noGrp="1"/>
          </p:cNvSpPr>
          <p:nvPr>
            <p:ph type="title"/>
          </p:nvPr>
        </p:nvSpPr>
        <p:spPr>
          <a:xfrm>
            <a:off x="839788" y="533400"/>
            <a:ext cx="3932237" cy="531812"/>
          </a:xfrm>
        </p:spPr>
        <p:txBody>
          <a:bodyPr>
            <a:noAutofit/>
          </a:bodyPr>
          <a:lstStyle/>
          <a:p>
            <a:r>
              <a:rPr lang="en-US" sz="4400" dirty="0"/>
              <a:t>Visualization 2</a:t>
            </a:r>
          </a:p>
        </p:txBody>
      </p:sp>
      <p:sp>
        <p:nvSpPr>
          <p:cNvPr id="4" name="Text Placeholder 3">
            <a:extLst>
              <a:ext uri="{FF2B5EF4-FFF2-40B4-BE49-F238E27FC236}">
                <a16:creationId xmlns:a16="http://schemas.microsoft.com/office/drawing/2014/main" id="{4FBB212F-84B4-EB48-A908-72EA72A2E97E}"/>
              </a:ext>
            </a:extLst>
          </p:cNvPr>
          <p:cNvSpPr>
            <a:spLocks noGrp="1"/>
          </p:cNvSpPr>
          <p:nvPr>
            <p:ph type="body" sz="half" idx="2"/>
          </p:nvPr>
        </p:nvSpPr>
        <p:spPr>
          <a:xfrm>
            <a:off x="839787" y="1206500"/>
            <a:ext cx="3932237" cy="2553059"/>
          </a:xfrm>
        </p:spPr>
        <p:txBody>
          <a:bodyPr vert="horz" lIns="91440" tIns="45720" rIns="91440" bIns="45720" rtlCol="0">
            <a:normAutofit fontScale="55000" lnSpcReduction="20000"/>
          </a:bodyPr>
          <a:lstStyle/>
          <a:p>
            <a:r>
              <a:rPr lang="en-US" sz="3400" dirty="0">
                <a:latin typeface="Calibri" panose="020F0502020204030204" pitchFamily="34" charset="0"/>
                <a:cs typeface="Calibri" panose="020F0502020204030204" pitchFamily="34" charset="0"/>
              </a:rPr>
              <a:t>Errors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Scrollbar being part of the visualization.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labels for the graphs need to be rethought ex Value for Shipping cost per country, Order Priority and amount of customers per month graph is missing</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Choose the right chards ex having a pie chart for Priority for values is not making things consistent.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Colors that are used are not consistent and not even matching the behavior ex Order Priority pie chart has Green color for High.</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Spelling mistakes ex month names in order date.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White spaces and background color needs to be improved as its not pleasing to the eyes.</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14" name="Text Placeholder 3">
            <a:extLst>
              <a:ext uri="{FF2B5EF4-FFF2-40B4-BE49-F238E27FC236}">
                <a16:creationId xmlns:a16="http://schemas.microsoft.com/office/drawing/2014/main" id="{F15561E0-5CE7-7805-8F55-3A54D3DB5D07}"/>
              </a:ext>
            </a:extLst>
          </p:cNvPr>
          <p:cNvSpPr txBox="1">
            <a:spLocks/>
          </p:cNvSpPr>
          <p:nvPr/>
        </p:nvSpPr>
        <p:spPr>
          <a:xfrm>
            <a:off x="763587" y="3763195"/>
            <a:ext cx="4008437" cy="2651073"/>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latin typeface="Calibri" panose="020F0502020204030204" pitchFamily="34" charset="0"/>
                <a:cs typeface="Calibri" panose="020F0502020204030204" pitchFamily="34" charset="0"/>
              </a:rPr>
              <a:t>Improvements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Scrollbar should be avoided at all costs as the main idea behind a dashboard is everything should be visible in a single screen.</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Try to have proper values present ex replace the values for the Shipping cost with the same currency value like in Amount of purchases per person and make it per thousand making it easily understandable to the viewer.</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Try to reorganize to show same kind of a graph ex having Bar charts across all cases making overall behavior consistent.</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Try to choose colors more pleasing to human eye and make sure they represent the tone in which that author wants to portray the information to the reader.</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Make sure you use the proper spaces between graphs as symmetric data is clearly readable to the reader.</a:t>
            </a: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38" name="Picture Placeholder 37">
            <a:extLst>
              <a:ext uri="{FF2B5EF4-FFF2-40B4-BE49-F238E27FC236}">
                <a16:creationId xmlns:a16="http://schemas.microsoft.com/office/drawing/2014/main" id="{6202B37E-CB06-8BB7-7318-940BAD583241}"/>
              </a:ext>
            </a:extLst>
          </p:cNvPr>
          <p:cNvPicPr>
            <a:picLocks noGrp="1" noChangeAspect="1"/>
          </p:cNvPicPr>
          <p:nvPr>
            <p:ph type="pic" idx="1"/>
          </p:nvPr>
        </p:nvPicPr>
        <p:blipFill rotWithShape="1">
          <a:blip r:embed="rId2"/>
          <a:srcRect l="-250" t="827" r="-51" b="306"/>
          <a:stretch/>
        </p:blipFill>
        <p:spPr>
          <a:xfrm>
            <a:off x="5098521" y="799306"/>
            <a:ext cx="6930825" cy="54726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903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872C-9AE6-F677-0CC1-C1B00AC50292}"/>
              </a:ext>
            </a:extLst>
          </p:cNvPr>
          <p:cNvSpPr>
            <a:spLocks noGrp="1"/>
          </p:cNvSpPr>
          <p:nvPr>
            <p:ph type="title"/>
          </p:nvPr>
        </p:nvSpPr>
        <p:spPr>
          <a:xfrm>
            <a:off x="839788" y="533400"/>
            <a:ext cx="3932237" cy="531812"/>
          </a:xfrm>
        </p:spPr>
        <p:txBody>
          <a:bodyPr>
            <a:noAutofit/>
          </a:bodyPr>
          <a:lstStyle/>
          <a:p>
            <a:r>
              <a:rPr lang="en-US" sz="4400" dirty="0"/>
              <a:t>Visualization 3</a:t>
            </a:r>
          </a:p>
        </p:txBody>
      </p:sp>
      <p:sp>
        <p:nvSpPr>
          <p:cNvPr id="4" name="Text Placeholder 3">
            <a:extLst>
              <a:ext uri="{FF2B5EF4-FFF2-40B4-BE49-F238E27FC236}">
                <a16:creationId xmlns:a16="http://schemas.microsoft.com/office/drawing/2014/main" id="{4FBB212F-84B4-EB48-A908-72EA72A2E97E}"/>
              </a:ext>
            </a:extLst>
          </p:cNvPr>
          <p:cNvSpPr>
            <a:spLocks noGrp="1"/>
          </p:cNvSpPr>
          <p:nvPr>
            <p:ph type="body" sz="half" idx="2"/>
          </p:nvPr>
        </p:nvSpPr>
        <p:spPr>
          <a:xfrm>
            <a:off x="839787" y="1206500"/>
            <a:ext cx="3932237" cy="2553059"/>
          </a:xfrm>
        </p:spPr>
        <p:txBody>
          <a:bodyPr vert="horz" lIns="91440" tIns="45720" rIns="91440" bIns="45720" rtlCol="0">
            <a:normAutofit fontScale="62500" lnSpcReduction="20000"/>
          </a:bodyPr>
          <a:lstStyle/>
          <a:p>
            <a:r>
              <a:rPr lang="en-US" sz="3400" dirty="0">
                <a:latin typeface="Calibri" panose="020F0502020204030204" pitchFamily="34" charset="0"/>
                <a:cs typeface="Calibri" panose="020F0502020204030204" pitchFamily="34" charset="0"/>
              </a:rPr>
              <a:t>Errors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There are almost 12 different colors which are used in the dashboard making it visual nightmare.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navigation baris still open resulting in visualization getting cluttered together.</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use of spaces between the graph needs to be improved.</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titles have no proper legends making the graphs difficult to understand</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Color choices for sales do not align with the actual idea that graph is supposed to represent.</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14" name="Text Placeholder 3">
            <a:extLst>
              <a:ext uri="{FF2B5EF4-FFF2-40B4-BE49-F238E27FC236}">
                <a16:creationId xmlns:a16="http://schemas.microsoft.com/office/drawing/2014/main" id="{F15561E0-5CE7-7805-8F55-3A54D3DB5D07}"/>
              </a:ext>
            </a:extLst>
          </p:cNvPr>
          <p:cNvSpPr txBox="1">
            <a:spLocks/>
          </p:cNvSpPr>
          <p:nvPr/>
        </p:nvSpPr>
        <p:spPr>
          <a:xfrm>
            <a:off x="763587" y="3763195"/>
            <a:ext cx="4008437" cy="265107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latin typeface="Calibri" panose="020F0502020204030204" pitchFamily="34" charset="0"/>
                <a:cs typeface="Calibri" panose="020F0502020204030204" pitchFamily="34" charset="0"/>
              </a:rPr>
              <a:t>Improvements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 choice of colors should be significantly reduced and same theme should be propagated across graphs so that user can make better relationships between various items.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 navigation bar should close while the dashboard is open creating more space for the graphs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 graphs should have more spaces I between and theme should be maintained for various visualization options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Titles and legends should be added to the graphs so that its </a:t>
            </a:r>
            <a:r>
              <a:rPr lang="en-US" sz="1400">
                <a:latin typeface="Calibri" panose="020F0502020204030204" pitchFamily="34" charset="0"/>
                <a:cs typeface="Calibri" panose="020F0502020204030204" pitchFamily="34" charset="0"/>
              </a:rPr>
              <a:t>clearly visible.</a:t>
            </a: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7" name="Picture Placeholder 6">
            <a:extLst>
              <a:ext uri="{FF2B5EF4-FFF2-40B4-BE49-F238E27FC236}">
                <a16:creationId xmlns:a16="http://schemas.microsoft.com/office/drawing/2014/main" id="{35BCDB18-4BDE-4410-2FDA-411E1C2C4B41}"/>
              </a:ext>
            </a:extLst>
          </p:cNvPr>
          <p:cNvPicPr>
            <a:picLocks noGrp="1" noChangeAspect="1"/>
          </p:cNvPicPr>
          <p:nvPr>
            <p:ph type="pic" idx="1"/>
          </p:nvPr>
        </p:nvPicPr>
        <p:blipFill rotWithShape="1">
          <a:blip r:embed="rId2"/>
          <a:srcRect l="-134" r="-52"/>
          <a:stretch/>
        </p:blipFill>
        <p:spPr>
          <a:xfrm>
            <a:off x="5114362" y="868209"/>
            <a:ext cx="6802336" cy="53445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8986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550</Words>
  <Application>Microsoft Macintosh PowerPoint</Application>
  <PresentationFormat>Widescreen</PresentationFormat>
  <Paragraphs>60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Visualization1</vt:lpstr>
      <vt:lpstr>Visualization 2</vt:lpstr>
      <vt:lpstr>Visualization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Thusoo</dc:creator>
  <cp:lastModifiedBy>Utkarsh Thusoo</cp:lastModifiedBy>
  <cp:revision>13</cp:revision>
  <dcterms:created xsi:type="dcterms:W3CDTF">2023-06-30T06:30:21Z</dcterms:created>
  <dcterms:modified xsi:type="dcterms:W3CDTF">2023-06-30T08:27:43Z</dcterms:modified>
</cp:coreProperties>
</file>