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j9FHgoczvTSSMmC6dMgha3aPMN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07B498-701B-4F60-B65B-222E032DCD0C}">
  <a:tblStyle styleId="{E207B498-701B-4F60-B65B-222E032DCD0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a:spLocks noGrp="1"/>
          </p:cNvSpPr>
          <p:nvPr>
            <p:ph type="ctrTitle"/>
          </p:nvPr>
        </p:nvSpPr>
        <p:spPr>
          <a:xfrm>
            <a:off x="6590662" y="4267832"/>
            <a:ext cx="4805996" cy="129711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4000"/>
              <a:buFont typeface="Calibri"/>
              <a:buNone/>
            </a:pPr>
            <a:r>
              <a:rPr lang="en-IN" sz="4000">
                <a:solidFill>
                  <a:schemeClr val="dk2"/>
                </a:solidFill>
              </a:rPr>
              <a:t>Video Game Analysis</a:t>
            </a:r>
            <a:endParaRPr/>
          </a:p>
        </p:txBody>
      </p:sp>
      <p:sp>
        <p:nvSpPr>
          <p:cNvPr id="87" name="Google Shape;87;p1"/>
          <p:cNvSpPr txBox="1">
            <a:spLocks noGrp="1"/>
          </p:cNvSpPr>
          <p:nvPr>
            <p:ph type="subTitle" idx="1"/>
          </p:nvPr>
        </p:nvSpPr>
        <p:spPr>
          <a:xfrm>
            <a:off x="6637014" y="4857750"/>
            <a:ext cx="4805691" cy="37210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2000"/>
              <a:buNone/>
            </a:pPr>
            <a:r>
              <a:rPr lang="en-IN" sz="2000">
                <a:solidFill>
                  <a:schemeClr val="dk2"/>
                </a:solidFill>
              </a:rPr>
              <a:t>DV Project Submission</a:t>
            </a:r>
            <a:endParaRPr/>
          </a:p>
        </p:txBody>
      </p:sp>
      <p:pic>
        <p:nvPicPr>
          <p:cNvPr id="88" name="Google Shape;88;p1" descr="Game controller"/>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89" name="Google Shape;89;p1"/>
          <p:cNvGrpSpPr/>
          <p:nvPr/>
        </p:nvGrpSpPr>
        <p:grpSpPr>
          <a:xfrm>
            <a:off x="-4253" y="-5977"/>
            <a:ext cx="6238675" cy="6863979"/>
            <a:chOff x="305" y="-5977"/>
            <a:chExt cx="6238675" cy="6863979"/>
          </a:xfrm>
        </p:grpSpPr>
        <p:sp>
          <p:nvSpPr>
            <p:cNvPr id="90" name="Google Shape;90;p1"/>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3" name="Google Shape;93;p1"/>
          <p:cNvSpPr txBox="1"/>
          <p:nvPr/>
        </p:nvSpPr>
        <p:spPr>
          <a:xfrm>
            <a:off x="8381410" y="5083963"/>
            <a:ext cx="4805691" cy="755887"/>
          </a:xfrm>
          <a:prstGeom prst="rect">
            <a:avLst/>
          </a:prstGeom>
          <a:noFill/>
          <a:ln>
            <a:noFill/>
          </a:ln>
        </p:spPr>
        <p:txBody>
          <a:bodyPr spcFirstLastPara="1" wrap="square" lIns="91425" tIns="45700" rIns="91425" bIns="45700" anchor="b" anchorCtr="0">
            <a:noAutofit/>
          </a:bodyPr>
          <a:lstStyle/>
          <a:p>
            <a:pPr marL="342900" marR="0" lvl="0" indent="-342900" algn="l" rtl="0">
              <a:lnSpc>
                <a:spcPct val="90000"/>
              </a:lnSpc>
              <a:spcBef>
                <a:spcPts val="0"/>
              </a:spcBef>
              <a:spcAft>
                <a:spcPts val="0"/>
              </a:spcAft>
              <a:buClr>
                <a:schemeClr val="dk2"/>
              </a:buClr>
              <a:buSzPts val="1400"/>
              <a:buFont typeface="Arial"/>
              <a:buChar char="-"/>
            </a:pPr>
            <a:r>
              <a:rPr lang="en-IN" sz="1400" b="0" i="0" u="none" strike="noStrike" cap="none">
                <a:solidFill>
                  <a:schemeClr val="dk2"/>
                </a:solidFill>
                <a:latin typeface="Calibri"/>
                <a:ea typeface="Calibri"/>
                <a:cs typeface="Calibri"/>
                <a:sym typeface="Calibri"/>
              </a:rPr>
              <a:t>Suresh Bojjam (M20AIE313)</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1000"/>
              </a:spcBef>
              <a:spcAft>
                <a:spcPts val="0"/>
              </a:spcAft>
              <a:buClr>
                <a:schemeClr val="dk2"/>
              </a:buClr>
              <a:buSzPts val="1400"/>
              <a:buFont typeface="Arial"/>
              <a:buChar char="-"/>
            </a:pPr>
            <a:r>
              <a:rPr lang="en-IN" sz="1400" b="0" i="0" u="none" strike="noStrike" cap="none">
                <a:solidFill>
                  <a:schemeClr val="dk2"/>
                </a:solidFill>
                <a:latin typeface="Calibri"/>
                <a:ea typeface="Calibri"/>
                <a:cs typeface="Calibri"/>
                <a:sym typeface="Calibri"/>
              </a:rPr>
              <a:t>Utkarsh Thusoo (M20AIE318)</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700"/>
                                        <p:tgtEl>
                                          <p:spTgt spid="88"/>
                                        </p:tgtEl>
                                      </p:cBhvr>
                                    </p:animEffect>
                                  </p:childTnLst>
                                </p:cTn>
                              </p:par>
                              <p:par>
                                <p:cTn id="8" presetID="10" presetClass="entr" presetSubtype="0" fill="hold" nodeType="withEffect">
                                  <p:stCondLst>
                                    <p:cond delay="1500"/>
                                  </p:stCondLst>
                                  <p:childTnLst>
                                    <p:set>
                                      <p:cBhvr>
                                        <p:cTn id="9" dur="1" fill="hold">
                                          <p:stCondLst>
                                            <p:cond delay="0"/>
                                          </p:stCondLst>
                                        </p:cTn>
                                        <p:tgtEl>
                                          <p:spTgt spid="87">
                                            <p:txEl>
                                              <p:pRg st="0" end="0"/>
                                            </p:txEl>
                                          </p:spTgt>
                                        </p:tgtEl>
                                        <p:attrNameLst>
                                          <p:attrName>style.visibility</p:attrName>
                                        </p:attrNameLst>
                                      </p:cBhvr>
                                      <p:to>
                                        <p:strVal val="visible"/>
                                      </p:to>
                                    </p:set>
                                    <p:animEffect transition="in" filter="fade">
                                      <p:cBhvr>
                                        <p:cTn id="10" dur="700"/>
                                        <p:tgtEl>
                                          <p:spTgt spid="87">
                                            <p:txEl>
                                              <p:pRg st="0" end="0"/>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86"/>
                                        </p:tgtEl>
                                        <p:attrNameLst>
                                          <p:attrName>style.visibility</p:attrName>
                                        </p:attrNameLst>
                                      </p:cBhvr>
                                      <p:to>
                                        <p:strVal val="visible"/>
                                      </p:to>
                                    </p:set>
                                    <p:animEffect transition="in" filter="fade">
                                      <p:cBhvr>
                                        <p:cTn id="13" dur="700"/>
                                        <p:tgtEl>
                                          <p:spTgt spid="86"/>
                                        </p:tgtEl>
                                      </p:cBhvr>
                                    </p:animEffect>
                                  </p:childTnLst>
                                </p:cTn>
                              </p:par>
                              <p:par>
                                <p:cTn id="14" presetID="10" presetClass="entr" presetSubtype="0" fill="hold" nodeType="withEffect">
                                  <p:stCondLst>
                                    <p:cond delay="1500"/>
                                  </p:stCondLst>
                                  <p:childTnLst>
                                    <p:set>
                                      <p:cBhvr>
                                        <p:cTn id="15" dur="1" fill="hold">
                                          <p:stCondLst>
                                            <p:cond delay="0"/>
                                          </p:stCondLst>
                                        </p:cTn>
                                        <p:tgtEl>
                                          <p:spTgt spid="93">
                                            <p:txEl>
                                              <p:pRg st="0" end="0"/>
                                            </p:txEl>
                                          </p:spTgt>
                                        </p:tgtEl>
                                        <p:attrNameLst>
                                          <p:attrName>style.visibility</p:attrName>
                                        </p:attrNameLst>
                                      </p:cBhvr>
                                      <p:to>
                                        <p:strVal val="visible"/>
                                      </p:to>
                                    </p:set>
                                    <p:animEffect transition="in" filter="fade">
                                      <p:cBhvr>
                                        <p:cTn id="16" dur="700"/>
                                        <p:tgtEl>
                                          <p:spTgt spid="93">
                                            <p:txEl>
                                              <p:pRg st="0" end="0"/>
                                            </p:txEl>
                                          </p:spTgt>
                                        </p:tgtEl>
                                      </p:cBhvr>
                                    </p:animEffect>
                                  </p:childTnLst>
                                </p:cTn>
                              </p:par>
                              <p:par>
                                <p:cTn id="17" presetID="10" presetClass="entr" presetSubtype="0" fill="hold" nodeType="withEffect">
                                  <p:stCondLst>
                                    <p:cond delay="1500"/>
                                  </p:stCondLst>
                                  <p:childTnLst>
                                    <p:set>
                                      <p:cBhvr>
                                        <p:cTn id="18" dur="1" fill="hold">
                                          <p:stCondLst>
                                            <p:cond delay="0"/>
                                          </p:stCondLst>
                                        </p:cTn>
                                        <p:tgtEl>
                                          <p:spTgt spid="93">
                                            <p:txEl>
                                              <p:pRg st="1" end="1"/>
                                            </p:txEl>
                                          </p:spTgt>
                                        </p:tgtEl>
                                        <p:attrNameLst>
                                          <p:attrName>style.visibility</p:attrName>
                                        </p:attrNameLst>
                                      </p:cBhvr>
                                      <p:to>
                                        <p:strVal val="visible"/>
                                      </p:to>
                                    </p:set>
                                    <p:animEffect transition="in" filter="fade">
                                      <p:cBhvr>
                                        <p:cTn id="19" dur="700"/>
                                        <p:tgtEl>
                                          <p:spTgt spid="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Google Shape;271;p10"/>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2" name="Google Shape;272;p10"/>
          <p:cNvSpPr/>
          <p:nvPr/>
        </p:nvSpPr>
        <p:spPr>
          <a:xfrm>
            <a:off x="152705" y="30480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73" name="Google Shape;273;p10"/>
          <p:cNvGrpSpPr/>
          <p:nvPr/>
        </p:nvGrpSpPr>
        <p:grpSpPr>
          <a:xfrm>
            <a:off x="-305" y="-1"/>
            <a:ext cx="3362070" cy="2522849"/>
            <a:chOff x="-305" y="-1"/>
            <a:chExt cx="3832880" cy="2876136"/>
          </a:xfrm>
        </p:grpSpPr>
        <p:sp>
          <p:nvSpPr>
            <p:cNvPr id="274" name="Google Shape;274;p10"/>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p10"/>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p10"/>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7" name="Google Shape;277;p10"/>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78" name="Google Shape;278;p10"/>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279" name="Google Shape;279;p10"/>
          <p:cNvGrpSpPr/>
          <p:nvPr/>
        </p:nvGrpSpPr>
        <p:grpSpPr>
          <a:xfrm rot="5400000" flipH="1">
            <a:off x="10185732" y="4852038"/>
            <a:ext cx="2151670" cy="1860256"/>
            <a:chOff x="-305" y="-4155"/>
            <a:chExt cx="2514948" cy="2174333"/>
          </a:xfrm>
        </p:grpSpPr>
        <p:sp>
          <p:nvSpPr>
            <p:cNvPr id="280" name="Google Shape;280;p10"/>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1" name="Google Shape;281;p10"/>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2" name="Google Shape;282;p10"/>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283" name="Google Shape;283;p10"/>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84" name="Google Shape;284;p10"/>
          <p:cNvSpPr txBox="1"/>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Visualizations</a:t>
            </a:r>
            <a:endParaRPr sz="1400" b="0" i="0" u="none" strike="noStrike" cap="none">
              <a:solidFill>
                <a:srgbClr val="000000"/>
              </a:solidFill>
              <a:latin typeface="Arial"/>
              <a:ea typeface="Arial"/>
              <a:cs typeface="Arial"/>
              <a:sym typeface="Arial"/>
            </a:endParaRPr>
          </a:p>
        </p:txBody>
      </p:sp>
      <p:sp>
        <p:nvSpPr>
          <p:cNvPr id="285" name="Google Shape;285;p10"/>
          <p:cNvSpPr txBox="1"/>
          <p:nvPr/>
        </p:nvSpPr>
        <p:spPr>
          <a:xfrm>
            <a:off x="7264347" y="2347240"/>
            <a:ext cx="4399810" cy="118535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Sales based on rating</a:t>
            </a:r>
            <a:endParaRPr sz="1400" b="0" i="0" u="none" strike="noStrike" cap="none">
              <a:solidFill>
                <a:srgbClr val="000000"/>
              </a:solidFill>
              <a:latin typeface="Arial"/>
              <a:ea typeface="Arial"/>
              <a:cs typeface="Arial"/>
              <a:sym typeface="Arial"/>
            </a:endParaRPr>
          </a:p>
        </p:txBody>
      </p:sp>
      <p:pic>
        <p:nvPicPr>
          <p:cNvPr id="286" name="Google Shape;286;p10"/>
          <p:cNvPicPr preferRelativeResize="0"/>
          <p:nvPr/>
        </p:nvPicPr>
        <p:blipFill rotWithShape="1">
          <a:blip r:embed="rId3">
            <a:alphaModFix/>
          </a:blip>
          <a:srcRect/>
          <a:stretch/>
        </p:blipFill>
        <p:spPr>
          <a:xfrm>
            <a:off x="186027" y="3702183"/>
            <a:ext cx="5431536" cy="2905871"/>
          </a:xfrm>
          <a:prstGeom prst="rect">
            <a:avLst/>
          </a:prstGeom>
          <a:ln>
            <a:noFill/>
          </a:ln>
          <a:effectLst>
            <a:outerShdw blurRad="292100" dist="139700" dir="2700000" algn="tl" rotWithShape="0">
              <a:srgbClr val="333333">
                <a:alpha val="65000"/>
              </a:srgbClr>
            </a:outerShdw>
          </a:effectLst>
        </p:spPr>
      </p:pic>
      <p:pic>
        <p:nvPicPr>
          <p:cNvPr id="287" name="Google Shape;287;p10"/>
          <p:cNvPicPr preferRelativeResize="0"/>
          <p:nvPr/>
        </p:nvPicPr>
        <p:blipFill rotWithShape="1">
          <a:blip r:embed="rId4">
            <a:alphaModFix/>
          </a:blip>
          <a:srcRect/>
          <a:stretch/>
        </p:blipFill>
        <p:spPr>
          <a:xfrm>
            <a:off x="6125358" y="1916765"/>
            <a:ext cx="5431536" cy="2905871"/>
          </a:xfrm>
          <a:prstGeom prst="rect">
            <a:avLst/>
          </a:prstGeom>
          <a:ln>
            <a:noFill/>
          </a:ln>
          <a:effectLst>
            <a:outerShdw blurRad="292100" dist="139700" dir="2700000" algn="tl" rotWithShape="0">
              <a:srgbClr val="333333">
                <a:alpha val="65000"/>
              </a:srgbClr>
            </a:outerShdw>
          </a:effectLst>
        </p:spPr>
      </p:pic>
      <p:sp>
        <p:nvSpPr>
          <p:cNvPr id="288" name="Google Shape;288;p10"/>
          <p:cNvSpPr txBox="1"/>
          <p:nvPr/>
        </p:nvSpPr>
        <p:spPr>
          <a:xfrm>
            <a:off x="186150" y="2000250"/>
            <a:ext cx="5431500" cy="4311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2"/>
        <p:cNvGrpSpPr/>
        <p:nvPr/>
      </p:nvGrpSpPr>
      <p:grpSpPr>
        <a:xfrm>
          <a:off x="0" y="0"/>
          <a:ext cx="0" cy="0"/>
          <a:chOff x="0" y="0"/>
          <a:chExt cx="0" cy="0"/>
        </a:xfrm>
      </p:grpSpPr>
      <p:sp>
        <p:nvSpPr>
          <p:cNvPr id="293" name="Google Shape;293;p11"/>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4" name="Google Shape;294;p11"/>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5" name="Google Shape;295;p11"/>
          <p:cNvGrpSpPr/>
          <p:nvPr/>
        </p:nvGrpSpPr>
        <p:grpSpPr>
          <a:xfrm>
            <a:off x="-305" y="-1"/>
            <a:ext cx="3362070" cy="2522849"/>
            <a:chOff x="-305" y="-1"/>
            <a:chExt cx="3832880" cy="2876136"/>
          </a:xfrm>
        </p:grpSpPr>
        <p:sp>
          <p:nvSpPr>
            <p:cNvPr id="296" name="Google Shape;296;p11"/>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7" name="Google Shape;297;p11"/>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11"/>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9" name="Google Shape;299;p11"/>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00" name="Google Shape;300;p11"/>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301" name="Google Shape;301;p11"/>
          <p:cNvGrpSpPr/>
          <p:nvPr/>
        </p:nvGrpSpPr>
        <p:grpSpPr>
          <a:xfrm rot="5400000" flipH="1">
            <a:off x="10185732" y="4852038"/>
            <a:ext cx="2151670" cy="1860256"/>
            <a:chOff x="-305" y="-4155"/>
            <a:chExt cx="2514948" cy="2174333"/>
          </a:xfrm>
        </p:grpSpPr>
        <p:sp>
          <p:nvSpPr>
            <p:cNvPr id="302" name="Google Shape;302;p11"/>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11"/>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4" name="Google Shape;304;p11"/>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305" name="Google Shape;305;p11"/>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06" name="Google Shape;306;p11"/>
          <p:cNvSpPr txBox="1"/>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Visualizations</a:t>
            </a:r>
            <a:endParaRPr sz="1400" b="0" i="0" u="none" strike="noStrike" cap="none">
              <a:solidFill>
                <a:srgbClr val="000000"/>
              </a:solidFill>
              <a:latin typeface="Arial"/>
              <a:ea typeface="Arial"/>
              <a:cs typeface="Arial"/>
              <a:sym typeface="Arial"/>
            </a:endParaRPr>
          </a:p>
        </p:txBody>
      </p:sp>
      <p:sp>
        <p:nvSpPr>
          <p:cNvPr id="307" name="Google Shape;307;p11"/>
          <p:cNvSpPr txBox="1"/>
          <p:nvPr/>
        </p:nvSpPr>
        <p:spPr>
          <a:xfrm>
            <a:off x="6125358" y="807961"/>
            <a:ext cx="4399810" cy="118535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Sales based on platform</a:t>
            </a:r>
            <a:endParaRPr sz="1400" b="0" i="0" u="none" strike="noStrike" cap="none">
              <a:solidFill>
                <a:srgbClr val="000000"/>
              </a:solidFill>
              <a:latin typeface="Arial"/>
              <a:ea typeface="Arial"/>
              <a:cs typeface="Arial"/>
              <a:sym typeface="Arial"/>
            </a:endParaRPr>
          </a:p>
        </p:txBody>
      </p:sp>
      <p:pic>
        <p:nvPicPr>
          <p:cNvPr id="308" name="Google Shape;308;p11"/>
          <p:cNvPicPr preferRelativeResize="0"/>
          <p:nvPr/>
        </p:nvPicPr>
        <p:blipFill rotWithShape="1">
          <a:blip r:embed="rId3">
            <a:alphaModFix/>
          </a:blip>
          <a:srcRect/>
          <a:stretch/>
        </p:blipFill>
        <p:spPr>
          <a:xfrm>
            <a:off x="5912729" y="1675872"/>
            <a:ext cx="5431536" cy="2919449"/>
          </a:xfrm>
          <a:prstGeom prst="rect">
            <a:avLst/>
          </a:prstGeom>
          <a:noFill/>
          <a:ln>
            <a:noFill/>
          </a:ln>
          <a:effectLst>
            <a:outerShdw blurRad="292100" dist="139700" dir="2700000" algn="tl" rotWithShape="0">
              <a:srgbClr val="333333">
                <a:alpha val="64313"/>
              </a:srgbClr>
            </a:outerShdw>
          </a:effectLst>
        </p:spPr>
      </p:pic>
      <p:pic>
        <p:nvPicPr>
          <p:cNvPr id="309" name="Google Shape;309;p11"/>
          <p:cNvPicPr preferRelativeResize="0"/>
          <p:nvPr/>
        </p:nvPicPr>
        <p:blipFill rotWithShape="1">
          <a:blip r:embed="rId4">
            <a:alphaModFix/>
          </a:blip>
          <a:srcRect/>
          <a:stretch/>
        </p:blipFill>
        <p:spPr>
          <a:xfrm>
            <a:off x="165960" y="3773622"/>
            <a:ext cx="5431536" cy="2905871"/>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314" name="Google Shape;314;p25"/>
          <p:cNvSpPr/>
          <p:nvPr/>
        </p:nvSpPr>
        <p:spPr>
          <a:xfrm>
            <a:off x="0" y="406446"/>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15" name="Google Shape;315;p25"/>
          <p:cNvGrpSpPr/>
          <p:nvPr/>
        </p:nvGrpSpPr>
        <p:grpSpPr>
          <a:xfrm>
            <a:off x="-305" y="-1"/>
            <a:ext cx="3362070" cy="2522849"/>
            <a:chOff x="-305" y="-1"/>
            <a:chExt cx="3832880" cy="2876136"/>
          </a:xfrm>
        </p:grpSpPr>
        <p:sp>
          <p:nvSpPr>
            <p:cNvPr id="316" name="Google Shape;316;p25"/>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7" name="Google Shape;317;p25"/>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25"/>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Google Shape;319;p25"/>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0" name="Google Shape;320;p25"/>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321" name="Google Shape;321;p25"/>
          <p:cNvGrpSpPr/>
          <p:nvPr/>
        </p:nvGrpSpPr>
        <p:grpSpPr>
          <a:xfrm rot="5400000" flipH="1">
            <a:off x="10185732" y="4852038"/>
            <a:ext cx="2151670" cy="1860256"/>
            <a:chOff x="-305" y="-4155"/>
            <a:chExt cx="2514948" cy="2174333"/>
          </a:xfrm>
        </p:grpSpPr>
        <p:sp>
          <p:nvSpPr>
            <p:cNvPr id="322" name="Google Shape;322;p25"/>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25"/>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25"/>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325" name="Google Shape;325;p25"/>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26" name="Google Shape;326;p25"/>
          <p:cNvSpPr txBox="1"/>
          <p:nvPr/>
        </p:nvSpPr>
        <p:spPr>
          <a:xfrm>
            <a:off x="7755199" y="408787"/>
            <a:ext cx="2968948"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Insights</a:t>
            </a:r>
            <a:endParaRPr sz="1400" b="0" i="0" u="none" strike="noStrike" cap="none">
              <a:solidFill>
                <a:srgbClr val="000000"/>
              </a:solidFill>
              <a:latin typeface="Arial"/>
              <a:ea typeface="Arial"/>
              <a:cs typeface="Arial"/>
              <a:sym typeface="Arial"/>
            </a:endParaRPr>
          </a:p>
        </p:txBody>
      </p:sp>
      <p:grpSp>
        <p:nvGrpSpPr>
          <p:cNvPr id="327" name="Google Shape;327;p25"/>
          <p:cNvGrpSpPr/>
          <p:nvPr/>
        </p:nvGrpSpPr>
        <p:grpSpPr>
          <a:xfrm>
            <a:off x="1295432" y="1664082"/>
            <a:ext cx="9601135" cy="4524560"/>
            <a:chOff x="0" y="552"/>
            <a:chExt cx="9601135" cy="4524560"/>
          </a:xfrm>
        </p:grpSpPr>
        <p:cxnSp>
          <p:nvCxnSpPr>
            <p:cNvPr id="328" name="Google Shape;328;p25"/>
            <p:cNvCxnSpPr/>
            <p:nvPr/>
          </p:nvCxnSpPr>
          <p:spPr>
            <a:xfrm>
              <a:off x="0" y="552"/>
              <a:ext cx="9601135" cy="0"/>
            </a:xfrm>
            <a:prstGeom prst="straightConnector1">
              <a:avLst/>
            </a:prstGeom>
            <a:gradFill>
              <a:gsLst>
                <a:gs pos="0">
                  <a:srgbClr val="418DCE"/>
                </a:gs>
                <a:gs pos="100000">
                  <a:srgbClr val="99CAFF"/>
                </a:gs>
              </a:gsLst>
              <a:lin ang="16200000" scaled="0"/>
            </a:gradFill>
            <a:ln w="9525" cap="flat" cmpd="sng">
              <a:solidFill>
                <a:srgbClr val="528CBE"/>
              </a:solidFill>
              <a:prstDash val="solid"/>
              <a:round/>
              <a:headEnd type="none" w="sm" len="sm"/>
              <a:tailEnd type="none" w="sm" len="sm"/>
            </a:ln>
            <a:effectLst>
              <a:outerShdw blurRad="40000" dist="23000" dir="5400000" rotWithShape="0">
                <a:srgbClr val="000000">
                  <a:alpha val="34901"/>
                </a:srgbClr>
              </a:outerShdw>
            </a:effectLst>
          </p:spPr>
        </p:cxnSp>
        <p:sp>
          <p:nvSpPr>
            <p:cNvPr id="329" name="Google Shape;329;p25"/>
            <p:cNvSpPr/>
            <p:nvPr/>
          </p:nvSpPr>
          <p:spPr>
            <a:xfrm>
              <a:off x="0" y="552"/>
              <a:ext cx="9601135" cy="9049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5"/>
            <p:cNvSpPr txBox="1"/>
            <p:nvPr/>
          </p:nvSpPr>
          <p:spPr>
            <a:xfrm>
              <a:off x="0" y="552"/>
              <a:ext cx="9601135" cy="904912"/>
            </a:xfrm>
            <a:prstGeom prst="rect">
              <a:avLst/>
            </a:prstGeom>
            <a:noFill/>
            <a:ln>
              <a:noFill/>
            </a:ln>
          </p:spPr>
          <p:txBody>
            <a:bodyPr spcFirstLastPara="1" wrap="square" lIns="41900" tIns="41900" rIns="41900" bIns="419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Arial"/>
                  <a:ea typeface="Arial"/>
                  <a:cs typeface="Arial"/>
                  <a:sym typeface="Arial"/>
                </a:rPr>
                <a:t>The pie chart reveals that only 36.9% of responses were graded E and 10.3% were graded E10+, indicating that there is ample room for improvement and a higher rating. This can be an action item, so investigate why AO, KA, and RP frequently receive lower ratings. </a:t>
              </a:r>
              <a:endParaRPr sz="1100" b="0" i="0" u="none" strike="noStrike" cap="none">
                <a:solidFill>
                  <a:srgbClr val="000000"/>
                </a:solidFill>
                <a:latin typeface="Arial"/>
                <a:ea typeface="Arial"/>
                <a:cs typeface="Arial"/>
                <a:sym typeface="Arial"/>
              </a:endParaRPr>
            </a:p>
          </p:txBody>
        </p:sp>
        <p:cxnSp>
          <p:nvCxnSpPr>
            <p:cNvPr id="331" name="Google Shape;331;p25"/>
            <p:cNvCxnSpPr/>
            <p:nvPr/>
          </p:nvCxnSpPr>
          <p:spPr>
            <a:xfrm>
              <a:off x="0" y="905464"/>
              <a:ext cx="9601135" cy="0"/>
            </a:xfrm>
            <a:prstGeom prst="straightConnector1">
              <a:avLst/>
            </a:prstGeom>
            <a:gradFill>
              <a:gsLst>
                <a:gs pos="0">
                  <a:srgbClr val="5697D5"/>
                </a:gs>
                <a:gs pos="100000">
                  <a:srgbClr val="9DCEFF"/>
                </a:gs>
              </a:gsLst>
              <a:lin ang="16200000" scaled="0"/>
            </a:gradFill>
            <a:ln w="9525" cap="flat" cmpd="sng">
              <a:solidFill>
                <a:srgbClr val="6597C7"/>
              </a:solidFill>
              <a:prstDash val="solid"/>
              <a:round/>
              <a:headEnd type="none" w="sm" len="sm"/>
              <a:tailEnd type="none" w="sm" len="sm"/>
            </a:ln>
            <a:effectLst>
              <a:outerShdw blurRad="40000" dist="23000" dir="5400000" rotWithShape="0">
                <a:srgbClr val="000000">
                  <a:alpha val="34901"/>
                </a:srgbClr>
              </a:outerShdw>
            </a:effectLst>
          </p:spPr>
        </p:cxnSp>
        <p:sp>
          <p:nvSpPr>
            <p:cNvPr id="332" name="Google Shape;332;p25"/>
            <p:cNvSpPr/>
            <p:nvPr/>
          </p:nvSpPr>
          <p:spPr>
            <a:xfrm>
              <a:off x="0" y="905464"/>
              <a:ext cx="9601135" cy="9049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txBox="1"/>
            <p:nvPr/>
          </p:nvSpPr>
          <p:spPr>
            <a:xfrm>
              <a:off x="0" y="905464"/>
              <a:ext cx="9601135" cy="904912"/>
            </a:xfrm>
            <a:prstGeom prst="rect">
              <a:avLst/>
            </a:prstGeom>
            <a:noFill/>
            <a:ln>
              <a:noFill/>
            </a:ln>
          </p:spPr>
          <p:txBody>
            <a:bodyPr spcFirstLastPara="1" wrap="square" lIns="41900" tIns="41900" rIns="41900" bIns="419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Arial"/>
                  <a:ea typeface="Arial"/>
                  <a:cs typeface="Arial"/>
                  <a:sym typeface="Arial"/>
                </a:rPr>
                <a:t>The visualisation allowed us to determine which platform is performing relatively poorly in terms of sales and to concentrate on what went wrong with those platforms. To investigate and locate the actionable items on these platforms, it may be necessary to devote additional attention.</a:t>
              </a:r>
              <a:endParaRPr/>
            </a:p>
            <a:p>
              <a:pPr marL="0" marR="0" lvl="0" indent="0" algn="l" rtl="0">
                <a:lnSpc>
                  <a:spcPct val="100000"/>
                </a:lnSpc>
                <a:spcBef>
                  <a:spcPts val="385"/>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cxnSp>
          <p:nvCxnSpPr>
            <p:cNvPr id="334" name="Google Shape;334;p25"/>
            <p:cNvCxnSpPr/>
            <p:nvPr/>
          </p:nvCxnSpPr>
          <p:spPr>
            <a:xfrm>
              <a:off x="0" y="1810376"/>
              <a:ext cx="9601135" cy="0"/>
            </a:xfrm>
            <a:prstGeom prst="straightConnector1">
              <a:avLst/>
            </a:prstGeom>
            <a:gradFill>
              <a:gsLst>
                <a:gs pos="0">
                  <a:srgbClr val="6BA2DD"/>
                </a:gs>
                <a:gs pos="100000">
                  <a:srgbClr val="A3D0FF"/>
                </a:gs>
              </a:gsLst>
              <a:lin ang="16200000" scaled="0"/>
            </a:gradFill>
            <a:ln w="9525" cap="flat" cmpd="sng">
              <a:solidFill>
                <a:srgbClr val="79A3D0"/>
              </a:solidFill>
              <a:prstDash val="solid"/>
              <a:round/>
              <a:headEnd type="none" w="sm" len="sm"/>
              <a:tailEnd type="none" w="sm" len="sm"/>
            </a:ln>
            <a:effectLst>
              <a:outerShdw blurRad="40000" dist="23000" dir="5400000" rotWithShape="0">
                <a:srgbClr val="000000">
                  <a:alpha val="34901"/>
                </a:srgbClr>
              </a:outerShdw>
            </a:effectLst>
          </p:spPr>
        </p:cxnSp>
        <p:sp>
          <p:nvSpPr>
            <p:cNvPr id="335" name="Google Shape;335;p25"/>
            <p:cNvSpPr/>
            <p:nvPr/>
          </p:nvSpPr>
          <p:spPr>
            <a:xfrm>
              <a:off x="0" y="1810376"/>
              <a:ext cx="9601135" cy="9049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txBox="1"/>
            <p:nvPr/>
          </p:nvSpPr>
          <p:spPr>
            <a:xfrm>
              <a:off x="0" y="1810376"/>
              <a:ext cx="9601135" cy="904912"/>
            </a:xfrm>
            <a:prstGeom prst="rect">
              <a:avLst/>
            </a:prstGeom>
            <a:noFill/>
            <a:ln>
              <a:noFill/>
            </a:ln>
          </p:spPr>
          <p:txBody>
            <a:bodyPr spcFirstLastPara="1" wrap="square" lIns="41900" tIns="41900" rIns="41900" bIns="419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Arial"/>
                  <a:ea typeface="Arial"/>
                  <a:cs typeface="Arial"/>
                  <a:sym typeface="Arial"/>
                </a:rPr>
                <a:t>From the distribution of critic scores, we can draw conclusions about the ratio of critic scores to the number of critics, revealing that there are more critics with high scores and fewer critics with low scores. In light of this, we should continue delivering high-quality content.</a:t>
              </a:r>
              <a:endParaRPr sz="1100" b="0" i="0" u="none" strike="noStrike" cap="none">
                <a:solidFill>
                  <a:srgbClr val="000000"/>
                </a:solidFill>
                <a:latin typeface="Arial"/>
                <a:ea typeface="Arial"/>
                <a:cs typeface="Arial"/>
                <a:sym typeface="Arial"/>
              </a:endParaRPr>
            </a:p>
          </p:txBody>
        </p:sp>
        <p:cxnSp>
          <p:nvCxnSpPr>
            <p:cNvPr id="337" name="Google Shape;337;p25"/>
            <p:cNvCxnSpPr/>
            <p:nvPr/>
          </p:nvCxnSpPr>
          <p:spPr>
            <a:xfrm>
              <a:off x="0" y="2715288"/>
              <a:ext cx="9601135" cy="0"/>
            </a:xfrm>
            <a:prstGeom prst="straightConnector1">
              <a:avLst/>
            </a:prstGeom>
            <a:gradFill>
              <a:gsLst>
                <a:gs pos="0">
                  <a:srgbClr val="82B0E4"/>
                </a:gs>
                <a:gs pos="100000">
                  <a:srgbClr val="ABD5FF"/>
                </a:gs>
              </a:gsLst>
              <a:lin ang="16200000" scaled="0"/>
            </a:gradFill>
            <a:ln w="9525" cap="flat" cmpd="sng">
              <a:solidFill>
                <a:srgbClr val="8EB1D9"/>
              </a:solidFill>
              <a:prstDash val="solid"/>
              <a:round/>
              <a:headEnd type="none" w="sm" len="sm"/>
              <a:tailEnd type="none" w="sm" len="sm"/>
            </a:ln>
            <a:effectLst>
              <a:outerShdw blurRad="40000" dist="23000" dir="5400000" rotWithShape="0">
                <a:srgbClr val="000000">
                  <a:alpha val="34901"/>
                </a:srgbClr>
              </a:outerShdw>
            </a:effectLst>
          </p:spPr>
        </p:cxnSp>
        <p:sp>
          <p:nvSpPr>
            <p:cNvPr id="338" name="Google Shape;338;p25"/>
            <p:cNvSpPr/>
            <p:nvPr/>
          </p:nvSpPr>
          <p:spPr>
            <a:xfrm>
              <a:off x="0" y="2715288"/>
              <a:ext cx="9601135" cy="9049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txBox="1"/>
            <p:nvPr/>
          </p:nvSpPr>
          <p:spPr>
            <a:xfrm>
              <a:off x="0" y="2715288"/>
              <a:ext cx="9601135" cy="904912"/>
            </a:xfrm>
            <a:prstGeom prst="rect">
              <a:avLst/>
            </a:prstGeom>
            <a:noFill/>
            <a:ln>
              <a:noFill/>
            </a:ln>
          </p:spPr>
          <p:txBody>
            <a:bodyPr spcFirstLastPara="1" wrap="square" lIns="41900" tIns="41900" rIns="41900" bIns="419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Arial"/>
                  <a:ea typeface="Arial"/>
                  <a:cs typeface="Arial"/>
                  <a:sym typeface="Arial"/>
                </a:rPr>
                <a:t>From the scatter diagram of critic score versus global sales, we can determine the relationship between sales volume and critic score, as well as the publisher. Therefore, we should provide quality content to increase global revenues. While we have excellent numbers in this area, there is still room for improvement. As an action item, we can compare fewer sales to a low critic score and identify common factors, such as genre, publisher, and so on, in order to cease selling these products on our platforms.</a:t>
              </a:r>
              <a:endParaRPr sz="1100" b="0" i="0" u="none" strike="noStrike" cap="none">
                <a:solidFill>
                  <a:srgbClr val="000000"/>
                </a:solidFill>
                <a:latin typeface="Arial"/>
                <a:ea typeface="Arial"/>
                <a:cs typeface="Arial"/>
                <a:sym typeface="Arial"/>
              </a:endParaRPr>
            </a:p>
          </p:txBody>
        </p:sp>
        <p:cxnSp>
          <p:nvCxnSpPr>
            <p:cNvPr id="340" name="Google Shape;340;p25"/>
            <p:cNvCxnSpPr/>
            <p:nvPr/>
          </p:nvCxnSpPr>
          <p:spPr>
            <a:xfrm>
              <a:off x="0" y="3620200"/>
              <a:ext cx="9601135" cy="0"/>
            </a:xfrm>
            <a:prstGeom prst="straightConnector1">
              <a:avLst/>
            </a:prstGeom>
            <a:gradFill>
              <a:gsLst>
                <a:gs pos="0">
                  <a:srgbClr val="99BEEA"/>
                </a:gs>
                <a:gs pos="100000">
                  <a:srgbClr val="B6DDFF"/>
                </a:gs>
              </a:gsLst>
              <a:lin ang="16200000" scaled="0"/>
            </a:gradFill>
            <a:ln w="9525" cap="flat" cmpd="sng">
              <a:solidFill>
                <a:srgbClr val="A3BFE1"/>
              </a:solidFill>
              <a:prstDash val="solid"/>
              <a:round/>
              <a:headEnd type="none" w="sm" len="sm"/>
              <a:tailEnd type="none" w="sm" len="sm"/>
            </a:ln>
            <a:effectLst>
              <a:outerShdw blurRad="40000" dist="23000" dir="5400000" rotWithShape="0">
                <a:srgbClr val="000000">
                  <a:alpha val="34901"/>
                </a:srgbClr>
              </a:outerShdw>
            </a:effectLst>
          </p:spPr>
        </p:cxnSp>
        <p:sp>
          <p:nvSpPr>
            <p:cNvPr id="341" name="Google Shape;341;p25"/>
            <p:cNvSpPr/>
            <p:nvPr/>
          </p:nvSpPr>
          <p:spPr>
            <a:xfrm>
              <a:off x="0" y="3620200"/>
              <a:ext cx="9601135" cy="9049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txBox="1"/>
            <p:nvPr/>
          </p:nvSpPr>
          <p:spPr>
            <a:xfrm>
              <a:off x="0" y="3620200"/>
              <a:ext cx="9601135" cy="904912"/>
            </a:xfrm>
            <a:prstGeom prst="rect">
              <a:avLst/>
            </a:prstGeom>
            <a:noFill/>
            <a:ln>
              <a:noFill/>
            </a:ln>
          </p:spPr>
          <p:txBody>
            <a:bodyPr spcFirstLastPara="1" wrap="square" lIns="41900" tIns="41900" rIns="41900" bIns="41900"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IN" sz="1100" b="0" i="0" u="none" strike="noStrike" cap="none">
                  <a:solidFill>
                    <a:srgbClr val="000000"/>
                  </a:solidFill>
                  <a:latin typeface="Arial"/>
                  <a:ea typeface="Arial"/>
                  <a:cs typeface="Arial"/>
                  <a:sym typeface="Arial"/>
                </a:rPr>
                <a:t>Number of games by platform and genre - we can provide information regarding the number of games by platform and genre. Currently, this is a piece of information; later, we can use it to compare sales so that we can concentrate on a particular platform and genre. Additionally, we can determine which genre has fewer/more publishers.</a:t>
              </a:r>
              <a:endParaRPr/>
            </a:p>
            <a:p>
              <a:pPr marL="0" marR="0" lvl="0" indent="0" algn="l" rtl="0">
                <a:lnSpc>
                  <a:spcPct val="100000"/>
                </a:lnSpc>
                <a:spcBef>
                  <a:spcPts val="385"/>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2"/>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9" name="Google Shape;99;p2" descr="A blurry blue and green background&#10;&#10;Description automatically generated with low confidence"/>
          <p:cNvPicPr preferRelativeResize="0"/>
          <p:nvPr/>
        </p:nvPicPr>
        <p:blipFill rotWithShape="1">
          <a:blip r:embed="rId3">
            <a:alphaModFix/>
          </a:blip>
          <a:srcRect l="11275" r="31546" b="1"/>
          <a:stretch/>
        </p:blipFill>
        <p:spPr>
          <a:xfrm>
            <a:off x="-9527" y="3725"/>
            <a:ext cx="5846165" cy="6850548"/>
          </a:xfrm>
          <a:prstGeom prst="rect">
            <a:avLst/>
          </a:prstGeom>
          <a:noFill/>
          <a:ln>
            <a:noFill/>
          </a:ln>
        </p:spPr>
      </p:pic>
      <p:grpSp>
        <p:nvGrpSpPr>
          <p:cNvPr id="100" name="Google Shape;100;p2"/>
          <p:cNvGrpSpPr/>
          <p:nvPr/>
        </p:nvGrpSpPr>
        <p:grpSpPr>
          <a:xfrm>
            <a:off x="-9527" y="-6558"/>
            <a:ext cx="6254832" cy="6874766"/>
            <a:chOff x="-9149" y="3725"/>
            <a:chExt cx="6254832" cy="6887203"/>
          </a:xfrm>
        </p:grpSpPr>
        <p:sp>
          <p:nvSpPr>
            <p:cNvPr id="101" name="Google Shape;101;p2"/>
            <p:cNvSpPr/>
            <p:nvPr/>
          </p:nvSpPr>
          <p:spPr>
            <a:xfrm>
              <a:off x="-9149" y="238645"/>
              <a:ext cx="5933139" cy="6387893"/>
            </a:xfrm>
            <a:custGeom>
              <a:avLst/>
              <a:gdLst/>
              <a:ahLst/>
              <a:cxnLst/>
              <a:rect l="l" t="t" r="r" b="b"/>
              <a:pathLst>
                <a:path w="5933139" h="6335678" extrusionOk="0">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lt1">
                <a:alpha val="29411"/>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2"/>
            <p:cNvSpPr/>
            <p:nvPr/>
          </p:nvSpPr>
          <p:spPr>
            <a:xfrm>
              <a:off x="-9149" y="241478"/>
              <a:ext cx="5953893" cy="6434152"/>
            </a:xfrm>
            <a:custGeom>
              <a:avLst/>
              <a:gdLst/>
              <a:ahLst/>
              <a:cxnLst/>
              <a:rect l="l" t="t" r="r" b="b"/>
              <a:pathLst>
                <a:path w="5953893" h="6434152" extrusionOk="0">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lt1">
                <a:alpha val="29411"/>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2"/>
            <p:cNvSpPr/>
            <p:nvPr/>
          </p:nvSpPr>
          <p:spPr>
            <a:xfrm>
              <a:off x="-9149" y="231462"/>
              <a:ext cx="5953893" cy="6444167"/>
            </a:xfrm>
            <a:custGeom>
              <a:avLst/>
              <a:gdLst/>
              <a:ahLst/>
              <a:cxnLst/>
              <a:rect l="l" t="t" r="r" b="b"/>
              <a:pathLst>
                <a:path w="5953893" h="6434152" extrusionOk="0">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lt1">
                <a:alpha val="29411"/>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2"/>
            <p:cNvSpPr/>
            <p:nvPr/>
          </p:nvSpPr>
          <p:spPr>
            <a:xfrm>
              <a:off x="-9149" y="3725"/>
              <a:ext cx="5855313" cy="6880645"/>
            </a:xfrm>
            <a:custGeom>
              <a:avLst/>
              <a:gdLst/>
              <a:ahLst/>
              <a:cxnLst/>
              <a:rect l="l" t="t" r="r" b="b"/>
              <a:pathLst>
                <a:path w="5855313" h="6880645" extrusionOk="0">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2"/>
            <p:cNvSpPr/>
            <p:nvPr/>
          </p:nvSpPr>
          <p:spPr>
            <a:xfrm>
              <a:off x="-9149" y="26370"/>
              <a:ext cx="6254832" cy="6864558"/>
            </a:xfrm>
            <a:custGeom>
              <a:avLst/>
              <a:gdLst/>
              <a:ahLst/>
              <a:cxnLst/>
              <a:rect l="l" t="t" r="r" b="b"/>
              <a:pathLst>
                <a:path w="6254832" h="6864558" extrusionOk="0">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6" name="Google Shape;106;p2"/>
          <p:cNvSpPr txBox="1">
            <a:spLocks noGrp="1"/>
          </p:cNvSpPr>
          <p:nvPr>
            <p:ph type="title"/>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3600"/>
              <a:buFont typeface="Calibri"/>
              <a:buNone/>
            </a:pPr>
            <a:r>
              <a:rPr lang="en-IN" sz="3600">
                <a:solidFill>
                  <a:schemeClr val="dk2"/>
                </a:solidFill>
              </a:rPr>
              <a:t>Video Game Analysis</a:t>
            </a:r>
            <a:endParaRPr/>
          </a:p>
        </p:txBody>
      </p:sp>
      <p:sp>
        <p:nvSpPr>
          <p:cNvPr id="107" name="Google Shape;107;p2"/>
          <p:cNvSpPr txBox="1"/>
          <p:nvPr/>
        </p:nvSpPr>
        <p:spPr>
          <a:xfrm>
            <a:off x="6125358" y="807961"/>
            <a:ext cx="2893382" cy="118535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Problem Definition </a:t>
            </a:r>
            <a:endParaRPr sz="1400" b="0" i="0" u="none" strike="noStrike" cap="none">
              <a:solidFill>
                <a:srgbClr val="000000"/>
              </a:solidFill>
              <a:latin typeface="Arial"/>
              <a:ea typeface="Arial"/>
              <a:cs typeface="Arial"/>
              <a:sym typeface="Arial"/>
            </a:endParaRPr>
          </a:p>
        </p:txBody>
      </p:sp>
      <p:grpSp>
        <p:nvGrpSpPr>
          <p:cNvPr id="108" name="Google Shape;108;p2"/>
          <p:cNvGrpSpPr/>
          <p:nvPr/>
        </p:nvGrpSpPr>
        <p:grpSpPr>
          <a:xfrm>
            <a:off x="6451500" y="2675276"/>
            <a:ext cx="5070146" cy="3424504"/>
            <a:chOff x="360528" y="259520"/>
            <a:chExt cx="5070146" cy="3424504"/>
          </a:xfrm>
        </p:grpSpPr>
        <p:sp>
          <p:nvSpPr>
            <p:cNvPr id="109" name="Google Shape;109;p2"/>
            <p:cNvSpPr/>
            <p:nvPr/>
          </p:nvSpPr>
          <p:spPr>
            <a:xfrm>
              <a:off x="776734" y="259520"/>
              <a:ext cx="681064" cy="681064"/>
            </a:xfrm>
            <a:prstGeom prst="rect">
              <a:avLst/>
            </a:prstGeom>
            <a:blipFill rotWithShape="1">
              <a:blip r:embed="rId4">
                <a:alphaModFix/>
              </a:blip>
              <a:stretch>
                <a:fillRect/>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360528" y="1177197"/>
              <a:ext cx="1513476" cy="6053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txBox="1"/>
            <p:nvPr/>
          </p:nvSpPr>
          <p:spPr>
            <a:xfrm>
              <a:off x="360528" y="1177197"/>
              <a:ext cx="1513476" cy="60539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IN" sz="1300" b="0" i="0" u="none" strike="noStrike" cap="none">
                  <a:solidFill>
                    <a:schemeClr val="dk1"/>
                  </a:solidFill>
                  <a:latin typeface="Calibri"/>
                  <a:ea typeface="Calibri"/>
                  <a:cs typeface="Calibri"/>
                  <a:sym typeface="Calibri"/>
                </a:rPr>
                <a:t>Find Games which are most popular in the market.</a:t>
              </a: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2555069" y="259520"/>
              <a:ext cx="681064" cy="681064"/>
            </a:xfrm>
            <a:prstGeom prst="rect">
              <a:avLst/>
            </a:prstGeom>
            <a:blipFill rotWithShape="1">
              <a:blip r:embed="rId5">
                <a:alphaModFix/>
              </a:blip>
              <a:stretch>
                <a:fillRect/>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2138863" y="1177197"/>
              <a:ext cx="1513476" cy="6053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txBox="1"/>
            <p:nvPr/>
          </p:nvSpPr>
          <p:spPr>
            <a:xfrm>
              <a:off x="2138863" y="1177197"/>
              <a:ext cx="1513476" cy="60539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IN" sz="1300" b="0" i="0" u="none" strike="noStrike" cap="none">
                  <a:solidFill>
                    <a:schemeClr val="dk1"/>
                  </a:solidFill>
                  <a:latin typeface="Calibri"/>
                  <a:ea typeface="Calibri"/>
                  <a:cs typeface="Calibri"/>
                  <a:sym typeface="Calibri"/>
                </a:rPr>
                <a:t>Most played genres in the market</a:t>
              </a: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4333404" y="259520"/>
              <a:ext cx="681064" cy="681064"/>
            </a:xfrm>
            <a:prstGeom prst="rect">
              <a:avLst/>
            </a:prstGeom>
            <a:blipFill rotWithShape="1">
              <a:blip r:embed="rId6">
                <a:alphaModFix/>
              </a:blip>
              <a:stretch>
                <a:fillRect/>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3917198" y="1177197"/>
              <a:ext cx="1513476" cy="6053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txBox="1"/>
            <p:nvPr/>
          </p:nvSpPr>
          <p:spPr>
            <a:xfrm>
              <a:off x="3917198" y="1177197"/>
              <a:ext cx="1513476" cy="60539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IN" sz="1300" b="0" i="0" u="none" strike="noStrike" cap="none">
                  <a:solidFill>
                    <a:schemeClr val="dk1"/>
                  </a:solidFill>
                  <a:latin typeface="Calibri"/>
                  <a:ea typeface="Calibri"/>
                  <a:cs typeface="Calibri"/>
                  <a:sym typeface="Calibri"/>
                </a:rPr>
                <a:t>Which generation of consoles belong to which category </a:t>
              </a: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1665902" y="2160957"/>
              <a:ext cx="681064" cy="681064"/>
            </a:xfrm>
            <a:prstGeom prst="rect">
              <a:avLst/>
            </a:prstGeom>
            <a:blipFill rotWithShape="1">
              <a:blip r:embed="rId7">
                <a:alphaModFix/>
              </a:blip>
              <a:stretch>
                <a:fillRect/>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1249696" y="3078634"/>
              <a:ext cx="1513476" cy="6053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txBox="1"/>
            <p:nvPr/>
          </p:nvSpPr>
          <p:spPr>
            <a:xfrm>
              <a:off x="1249696" y="3078634"/>
              <a:ext cx="1513476" cy="60539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IN" sz="1300" b="0" i="0" u="none" strike="noStrike" cap="none">
                  <a:solidFill>
                    <a:schemeClr val="dk1"/>
                  </a:solidFill>
                  <a:latin typeface="Calibri"/>
                  <a:ea typeface="Calibri"/>
                  <a:cs typeface="Calibri"/>
                  <a:sym typeface="Calibri"/>
                </a:rPr>
                <a:t>Critic Ratings</a:t>
              </a: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3444237" y="2160957"/>
              <a:ext cx="681064" cy="681064"/>
            </a:xfrm>
            <a:prstGeom prst="rect">
              <a:avLst/>
            </a:prstGeom>
            <a:blipFill rotWithShape="1">
              <a:blip r:embed="rId8">
                <a:alphaModFix/>
              </a:blip>
              <a:stretch>
                <a:fillRect/>
              </a:stretch>
            </a:blip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3028031" y="3078634"/>
              <a:ext cx="1513476" cy="60539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txBox="1"/>
            <p:nvPr/>
          </p:nvSpPr>
          <p:spPr>
            <a:xfrm>
              <a:off x="3028031" y="3078634"/>
              <a:ext cx="1513476" cy="60539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IN" sz="1300" b="0" i="0" u="none" strike="noStrike" cap="none">
                  <a:solidFill>
                    <a:schemeClr val="dk1"/>
                  </a:solidFill>
                  <a:latin typeface="Calibri"/>
                  <a:ea typeface="Calibri"/>
                  <a:cs typeface="Calibri"/>
                  <a:sym typeface="Calibri"/>
                </a:rPr>
                <a:t>Most Sales based on Genre and Rating</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3"/>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3"/>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30" name="Google Shape;130;p3"/>
          <p:cNvGrpSpPr/>
          <p:nvPr/>
        </p:nvGrpSpPr>
        <p:grpSpPr>
          <a:xfrm>
            <a:off x="-305" y="-1"/>
            <a:ext cx="3362070" cy="2522849"/>
            <a:chOff x="-305" y="-1"/>
            <a:chExt cx="3832880" cy="2876136"/>
          </a:xfrm>
        </p:grpSpPr>
        <p:sp>
          <p:nvSpPr>
            <p:cNvPr id="131" name="Google Shape;131;p3"/>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 name="Google Shape;132;p3"/>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3" name="Google Shape;133;p3"/>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4" name="Google Shape;134;p3"/>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35" name="Google Shape;135;p3"/>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136" name="Google Shape;136;p3"/>
          <p:cNvGrpSpPr/>
          <p:nvPr/>
        </p:nvGrpSpPr>
        <p:grpSpPr>
          <a:xfrm rot="5400000" flipH="1">
            <a:off x="10185732" y="4852038"/>
            <a:ext cx="2151670" cy="1860256"/>
            <a:chOff x="-305" y="-4155"/>
            <a:chExt cx="2514948" cy="2174333"/>
          </a:xfrm>
        </p:grpSpPr>
        <p:sp>
          <p:nvSpPr>
            <p:cNvPr id="137" name="Google Shape;137;p3"/>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3"/>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3"/>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140" name="Google Shape;140;p3"/>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41" name="Google Shape;141;p3"/>
          <p:cNvSpPr txBox="1"/>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Video Game Analysis</a:t>
            </a:r>
            <a:endParaRPr sz="1400" b="0" i="0" u="none" strike="noStrike" cap="none">
              <a:solidFill>
                <a:srgbClr val="000000"/>
              </a:solidFill>
              <a:latin typeface="Arial"/>
              <a:ea typeface="Arial"/>
              <a:cs typeface="Arial"/>
              <a:sym typeface="Arial"/>
            </a:endParaRPr>
          </a:p>
        </p:txBody>
      </p:sp>
      <p:sp>
        <p:nvSpPr>
          <p:cNvPr id="142" name="Google Shape;142;p3"/>
          <p:cNvSpPr txBox="1"/>
          <p:nvPr/>
        </p:nvSpPr>
        <p:spPr>
          <a:xfrm>
            <a:off x="6125358" y="807961"/>
            <a:ext cx="4399810" cy="118535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Data Source </a:t>
            </a:r>
            <a:endParaRPr sz="1400" b="0" i="0" u="none" strike="noStrike" cap="none">
              <a:solidFill>
                <a:srgbClr val="000000"/>
              </a:solidFill>
              <a:latin typeface="Arial"/>
              <a:ea typeface="Arial"/>
              <a:cs typeface="Arial"/>
              <a:sym typeface="Arial"/>
            </a:endParaRPr>
          </a:p>
        </p:txBody>
      </p:sp>
      <p:graphicFrame>
        <p:nvGraphicFramePr>
          <p:cNvPr id="143" name="Google Shape;143;p3"/>
          <p:cNvGraphicFramePr/>
          <p:nvPr/>
        </p:nvGraphicFramePr>
        <p:xfrm>
          <a:off x="1328492" y="1875945"/>
          <a:ext cx="3000000" cy="3000000"/>
        </p:xfrm>
        <a:graphic>
          <a:graphicData uri="http://schemas.openxmlformats.org/drawingml/2006/table">
            <a:tbl>
              <a:tblPr>
                <a:noFill/>
                <a:tableStyleId>{E207B498-701B-4F60-B65B-222E032DCD0C}</a:tableStyleId>
              </a:tblPr>
              <a:tblGrid>
                <a:gridCol w="909100">
                  <a:extLst>
                    <a:ext uri="{9D8B030D-6E8A-4147-A177-3AD203B41FA5}">
                      <a16:colId xmlns:a16="http://schemas.microsoft.com/office/drawing/2014/main" val="20000"/>
                    </a:ext>
                  </a:extLst>
                </a:gridCol>
                <a:gridCol w="569000">
                  <a:extLst>
                    <a:ext uri="{9D8B030D-6E8A-4147-A177-3AD203B41FA5}">
                      <a16:colId xmlns:a16="http://schemas.microsoft.com/office/drawing/2014/main" val="20001"/>
                    </a:ext>
                  </a:extLst>
                </a:gridCol>
                <a:gridCol w="575550">
                  <a:extLst>
                    <a:ext uri="{9D8B030D-6E8A-4147-A177-3AD203B41FA5}">
                      <a16:colId xmlns:a16="http://schemas.microsoft.com/office/drawing/2014/main" val="20002"/>
                    </a:ext>
                  </a:extLst>
                </a:gridCol>
                <a:gridCol w="568775">
                  <a:extLst>
                    <a:ext uri="{9D8B030D-6E8A-4147-A177-3AD203B41FA5}">
                      <a16:colId xmlns:a16="http://schemas.microsoft.com/office/drawing/2014/main" val="20003"/>
                    </a:ext>
                  </a:extLst>
                </a:gridCol>
                <a:gridCol w="610650">
                  <a:extLst>
                    <a:ext uri="{9D8B030D-6E8A-4147-A177-3AD203B41FA5}">
                      <a16:colId xmlns:a16="http://schemas.microsoft.com/office/drawing/2014/main" val="20004"/>
                    </a:ext>
                  </a:extLst>
                </a:gridCol>
                <a:gridCol w="569000">
                  <a:extLst>
                    <a:ext uri="{9D8B030D-6E8A-4147-A177-3AD203B41FA5}">
                      <a16:colId xmlns:a16="http://schemas.microsoft.com/office/drawing/2014/main" val="20005"/>
                    </a:ext>
                  </a:extLst>
                </a:gridCol>
                <a:gridCol w="706350">
                  <a:extLst>
                    <a:ext uri="{9D8B030D-6E8A-4147-A177-3AD203B41FA5}">
                      <a16:colId xmlns:a16="http://schemas.microsoft.com/office/drawing/2014/main" val="20006"/>
                    </a:ext>
                  </a:extLst>
                </a:gridCol>
                <a:gridCol w="741250">
                  <a:extLst>
                    <a:ext uri="{9D8B030D-6E8A-4147-A177-3AD203B41FA5}">
                      <a16:colId xmlns:a16="http://schemas.microsoft.com/office/drawing/2014/main" val="20007"/>
                    </a:ext>
                  </a:extLst>
                </a:gridCol>
                <a:gridCol w="688925">
                  <a:extLst>
                    <a:ext uri="{9D8B030D-6E8A-4147-A177-3AD203B41FA5}">
                      <a16:colId xmlns:a16="http://schemas.microsoft.com/office/drawing/2014/main" val="20008"/>
                    </a:ext>
                  </a:extLst>
                </a:gridCol>
                <a:gridCol w="699825">
                  <a:extLst>
                    <a:ext uri="{9D8B030D-6E8A-4147-A177-3AD203B41FA5}">
                      <a16:colId xmlns:a16="http://schemas.microsoft.com/office/drawing/2014/main" val="20009"/>
                    </a:ext>
                  </a:extLst>
                </a:gridCol>
                <a:gridCol w="673650">
                  <a:extLst>
                    <a:ext uri="{9D8B030D-6E8A-4147-A177-3AD203B41FA5}">
                      <a16:colId xmlns:a16="http://schemas.microsoft.com/office/drawing/2014/main" val="20010"/>
                    </a:ext>
                  </a:extLst>
                </a:gridCol>
                <a:gridCol w="680200">
                  <a:extLst>
                    <a:ext uri="{9D8B030D-6E8A-4147-A177-3AD203B41FA5}">
                      <a16:colId xmlns:a16="http://schemas.microsoft.com/office/drawing/2014/main" val="20011"/>
                    </a:ext>
                  </a:extLst>
                </a:gridCol>
                <a:gridCol w="610425">
                  <a:extLst>
                    <a:ext uri="{9D8B030D-6E8A-4147-A177-3AD203B41FA5}">
                      <a16:colId xmlns:a16="http://schemas.microsoft.com/office/drawing/2014/main" val="20012"/>
                    </a:ext>
                  </a:extLst>
                </a:gridCol>
                <a:gridCol w="569000">
                  <a:extLst>
                    <a:ext uri="{9D8B030D-6E8A-4147-A177-3AD203B41FA5}">
                      <a16:colId xmlns:a16="http://schemas.microsoft.com/office/drawing/2014/main" val="20013"/>
                    </a:ext>
                  </a:extLst>
                </a:gridCol>
              </a:tblGrid>
              <a:tr h="129775">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Year_of_Release</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Genre</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Publisher</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NA_Sales</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EU_Sales</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JP_Sales</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Other_Sales</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Global_Sales</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Critic_Score</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Critic_Count</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User_Score</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User_Count</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Developer</a:t>
                      </a:r>
                      <a:endParaRPr sz="800" b="1" i="0" u="none" strike="noStrike" cap="none">
                        <a:solidFill>
                          <a:srgbClr val="FFFFFF"/>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b="1" u="none" strike="noStrike" cap="none"/>
                        <a:t>Rating</a:t>
                      </a:r>
                      <a:endParaRPr sz="800" b="1" i="0" u="none" strike="noStrike" cap="none">
                        <a:solidFill>
                          <a:srgbClr val="FFFFFF"/>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0"/>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Sports</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41.36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28.96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3.77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8.45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82.53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322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1"/>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1985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Platform</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29.08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3.58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6.81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0.77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40.24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2"/>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Racing</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15.68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12.76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3.79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3.29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35.52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709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3"/>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Sports</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15.61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10.93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3.28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2.95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32.77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4"/>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1996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Role-Playing</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11.27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8.89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10.22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31.37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5"/>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1989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Puzzle</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23.2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2.26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4.22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0.58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30.26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6"/>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Platform</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11.28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9.14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2.88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29.8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431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7"/>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Misc</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13.96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9.18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2.93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2.84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28.92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129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8"/>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Platform</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14.44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6.94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2.24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28.32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594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09"/>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1984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Shooter</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26.93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0.63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0.28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0.47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28.31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0"/>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Simulation</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9.05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10.95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2.74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24.67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1"/>
                  </a:ext>
                </a:extLst>
              </a:tr>
              <a:tr h="14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Racing</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9.71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7.47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4.13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23.21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464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2"/>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1999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Role-Playing</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6.18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0.71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23.1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3"/>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Sports</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8.92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8.03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2.15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22.7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146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4"/>
                  </a:ext>
                </a:extLst>
              </a:tr>
              <a:tr h="38390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2010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Misc</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Microsoft Game Studios</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4.89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0.24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1.69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21.81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106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Good Science Studio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5"/>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Sports</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9.01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8.49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2.53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1.77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21.79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6"/>
                  </a:ext>
                </a:extLst>
              </a:tr>
              <a:tr h="258125">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2013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Action</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Take-Two Interactive</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7.02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9.09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0.98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3.96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21.04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3994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Rockstar North</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M</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7"/>
                  </a:ext>
                </a:extLst>
              </a:tr>
              <a:tr h="258125">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Action</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Take-Two Interactive</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9.43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0.41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10.57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20.81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1588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Rockstar North</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M</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8"/>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1990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Platform</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12.78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3.75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3.54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0.55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20.61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19"/>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Misc</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4.74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4.16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20.15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E</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20"/>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Role-Playing</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6.38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4.46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6.04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1.36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18.25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21"/>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1989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Platform</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10.83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2.71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4.18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0.42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18.14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22"/>
                  </a:ext>
                </a:extLst>
              </a:tr>
              <a:tr h="139750">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1988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Platform</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Nintendo</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9.54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3.44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3.84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0.46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17.28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23"/>
                  </a:ext>
                </a:extLst>
              </a:tr>
              <a:tr h="258125">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2013</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Action</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Take-Two Interactive</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9.66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5.14</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0.06</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1.41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16.27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3711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Rockstar North</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M</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24"/>
                  </a:ext>
                </a:extLst>
              </a:tr>
              <a:tr h="258125">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2002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Action</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Take-Two Interactive</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8.41</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5.49</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0.47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1.78</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16.15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95</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62</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8.7</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r" rtl="0">
                        <a:lnSpc>
                          <a:spcPct val="100000"/>
                        </a:lnSpc>
                        <a:spcBef>
                          <a:spcPts val="0"/>
                        </a:spcBef>
                        <a:spcAft>
                          <a:spcPts val="0"/>
                        </a:spcAft>
                        <a:buClr>
                          <a:srgbClr val="000000"/>
                        </a:buClr>
                        <a:buSzPts val="800"/>
                        <a:buFont typeface="Arial"/>
                        <a:buNone/>
                      </a:pPr>
                      <a:r>
                        <a:rPr lang="en-IN" sz="800" u="none" strike="noStrike" cap="none"/>
                        <a:t>730</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Rockstar North</a:t>
                      </a:r>
                      <a:endParaRPr sz="800" b="0" i="0" u="none" strike="noStrike" cap="none">
                        <a:solidFill>
                          <a:srgbClr val="000000"/>
                        </a:solidFill>
                        <a:latin typeface="Calibri"/>
                        <a:ea typeface="Calibri"/>
                        <a:cs typeface="Calibri"/>
                        <a:sym typeface="Calibri"/>
                      </a:endParaRPr>
                    </a:p>
                  </a:txBody>
                  <a:tcPr marL="6550" marR="6550" marT="6550" marB="0" anchor="b"/>
                </a:tc>
                <a:tc>
                  <a:txBody>
                    <a:bodyPr/>
                    <a:lstStyle/>
                    <a:p>
                      <a:pPr marL="0" marR="0" lvl="0" indent="0" algn="l" rtl="0">
                        <a:lnSpc>
                          <a:spcPct val="100000"/>
                        </a:lnSpc>
                        <a:spcBef>
                          <a:spcPts val="0"/>
                        </a:spcBef>
                        <a:spcAft>
                          <a:spcPts val="0"/>
                        </a:spcAft>
                        <a:buClr>
                          <a:srgbClr val="000000"/>
                        </a:buClr>
                        <a:buSzPts val="800"/>
                        <a:buFont typeface="Arial"/>
                        <a:buNone/>
                      </a:pPr>
                      <a:r>
                        <a:rPr lang="en-IN" sz="800" u="none" strike="noStrike" cap="none"/>
                        <a:t>M</a:t>
                      </a:r>
                      <a:endParaRPr sz="800" b="0" i="0" u="none" strike="noStrike" cap="none">
                        <a:solidFill>
                          <a:srgbClr val="000000"/>
                        </a:solidFill>
                        <a:latin typeface="Calibri"/>
                        <a:ea typeface="Calibri"/>
                        <a:cs typeface="Calibri"/>
                        <a:sym typeface="Calibri"/>
                      </a:endParaRPr>
                    </a:p>
                  </a:txBody>
                  <a:tcPr marL="6550" marR="6550" marT="6550" marB="0" anchor="b"/>
                </a:tc>
                <a:extLst>
                  <a:ext uri="{0D108BD9-81ED-4DB2-BD59-A6C34878D82A}">
                    <a16:rowId xmlns:a16="http://schemas.microsoft.com/office/drawing/2014/main" val="1002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4"/>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4"/>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50" name="Google Shape;150;p4"/>
          <p:cNvGrpSpPr/>
          <p:nvPr/>
        </p:nvGrpSpPr>
        <p:grpSpPr>
          <a:xfrm>
            <a:off x="-305" y="-1"/>
            <a:ext cx="3362070" cy="2522849"/>
            <a:chOff x="-305" y="-1"/>
            <a:chExt cx="3832880" cy="2876136"/>
          </a:xfrm>
        </p:grpSpPr>
        <p:sp>
          <p:nvSpPr>
            <p:cNvPr id="151" name="Google Shape;151;p4"/>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2" name="Google Shape;152;p4"/>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3" name="Google Shape;153;p4"/>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4" name="Google Shape;154;p4"/>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55" name="Google Shape;155;p4"/>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156" name="Google Shape;156;p4"/>
          <p:cNvGrpSpPr/>
          <p:nvPr/>
        </p:nvGrpSpPr>
        <p:grpSpPr>
          <a:xfrm rot="5400000" flipH="1">
            <a:off x="10185732" y="4852038"/>
            <a:ext cx="2151670" cy="1860256"/>
            <a:chOff x="-305" y="-4155"/>
            <a:chExt cx="2514948" cy="2174333"/>
          </a:xfrm>
        </p:grpSpPr>
        <p:sp>
          <p:nvSpPr>
            <p:cNvPr id="157" name="Google Shape;157;p4"/>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8" name="Google Shape;158;p4"/>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4"/>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160" name="Google Shape;160;p4"/>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61" name="Google Shape;161;p4"/>
          <p:cNvSpPr txBox="1"/>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Visualizations</a:t>
            </a:r>
            <a:endParaRPr sz="1400" b="0" i="0" u="none" strike="noStrike" cap="none">
              <a:solidFill>
                <a:srgbClr val="000000"/>
              </a:solidFill>
              <a:latin typeface="Arial"/>
              <a:ea typeface="Arial"/>
              <a:cs typeface="Arial"/>
              <a:sym typeface="Arial"/>
            </a:endParaRPr>
          </a:p>
        </p:txBody>
      </p:sp>
      <p:sp>
        <p:nvSpPr>
          <p:cNvPr id="162" name="Google Shape;162;p4"/>
          <p:cNvSpPr txBox="1"/>
          <p:nvPr/>
        </p:nvSpPr>
        <p:spPr>
          <a:xfrm>
            <a:off x="6125358" y="807961"/>
            <a:ext cx="4399810" cy="118535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Top 10 Games based on global sales</a:t>
            </a:r>
            <a:endParaRPr sz="1400" b="0" i="0" u="none" strike="noStrike" cap="none">
              <a:solidFill>
                <a:srgbClr val="000000"/>
              </a:solidFill>
              <a:latin typeface="Arial"/>
              <a:ea typeface="Arial"/>
              <a:cs typeface="Arial"/>
              <a:sym typeface="Arial"/>
            </a:endParaRPr>
          </a:p>
        </p:txBody>
      </p:sp>
      <p:pic>
        <p:nvPicPr>
          <p:cNvPr id="163" name="Google Shape;163;p4"/>
          <p:cNvPicPr preferRelativeResize="0"/>
          <p:nvPr/>
        </p:nvPicPr>
        <p:blipFill>
          <a:blip r:embed="rId3">
            <a:alphaModFix/>
          </a:blip>
          <a:stretch>
            <a:fillRect/>
          </a:stretch>
        </p:blipFill>
        <p:spPr>
          <a:xfrm>
            <a:off x="1873075" y="1929125"/>
            <a:ext cx="8546001" cy="457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5"/>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9" name="Google Shape;169;p5"/>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70" name="Google Shape;170;p5"/>
          <p:cNvGrpSpPr/>
          <p:nvPr/>
        </p:nvGrpSpPr>
        <p:grpSpPr>
          <a:xfrm>
            <a:off x="-305" y="-1"/>
            <a:ext cx="3362070" cy="2522849"/>
            <a:chOff x="-305" y="-1"/>
            <a:chExt cx="3832880" cy="2876136"/>
          </a:xfrm>
        </p:grpSpPr>
        <p:sp>
          <p:nvSpPr>
            <p:cNvPr id="171" name="Google Shape;171;p5"/>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2" name="Google Shape;172;p5"/>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3" name="Google Shape;173;p5"/>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5"/>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75" name="Google Shape;175;p5"/>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176" name="Google Shape;176;p5"/>
          <p:cNvGrpSpPr/>
          <p:nvPr/>
        </p:nvGrpSpPr>
        <p:grpSpPr>
          <a:xfrm rot="5400000" flipH="1">
            <a:off x="10185732" y="4852038"/>
            <a:ext cx="2151670" cy="1860256"/>
            <a:chOff x="-305" y="-4155"/>
            <a:chExt cx="2514948" cy="2174333"/>
          </a:xfrm>
        </p:grpSpPr>
        <p:sp>
          <p:nvSpPr>
            <p:cNvPr id="177" name="Google Shape;177;p5"/>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8" name="Google Shape;178;p5"/>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9" name="Google Shape;179;p5"/>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180" name="Google Shape;180;p5"/>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81" name="Google Shape;181;p5"/>
          <p:cNvSpPr txBox="1"/>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Visualizations</a:t>
            </a:r>
            <a:endParaRPr sz="1400" b="0" i="0" u="none" strike="noStrike" cap="none">
              <a:solidFill>
                <a:srgbClr val="000000"/>
              </a:solidFill>
              <a:latin typeface="Arial"/>
              <a:ea typeface="Arial"/>
              <a:cs typeface="Arial"/>
              <a:sym typeface="Arial"/>
            </a:endParaRPr>
          </a:p>
        </p:txBody>
      </p:sp>
      <p:sp>
        <p:nvSpPr>
          <p:cNvPr id="182" name="Google Shape;182;p5"/>
          <p:cNvSpPr txBox="1"/>
          <p:nvPr/>
        </p:nvSpPr>
        <p:spPr>
          <a:xfrm>
            <a:off x="6125358" y="807961"/>
            <a:ext cx="4399810" cy="118535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Top 10 Scores and Sales</a:t>
            </a:r>
            <a:endParaRPr sz="1400" b="0" i="0" u="none" strike="noStrike" cap="none">
              <a:solidFill>
                <a:srgbClr val="000000"/>
              </a:solidFill>
              <a:latin typeface="Arial"/>
              <a:ea typeface="Arial"/>
              <a:cs typeface="Arial"/>
              <a:sym typeface="Arial"/>
            </a:endParaRPr>
          </a:p>
        </p:txBody>
      </p:sp>
      <p:pic>
        <p:nvPicPr>
          <p:cNvPr id="183" name="Google Shape;183;p5"/>
          <p:cNvPicPr preferRelativeResize="0"/>
          <p:nvPr/>
        </p:nvPicPr>
        <p:blipFill>
          <a:blip r:embed="rId3">
            <a:alphaModFix/>
          </a:blip>
          <a:stretch>
            <a:fillRect/>
          </a:stretch>
        </p:blipFill>
        <p:spPr>
          <a:xfrm>
            <a:off x="180600" y="2951550"/>
            <a:ext cx="5365874" cy="3742476"/>
          </a:xfrm>
          <a:prstGeom prst="rect">
            <a:avLst/>
          </a:prstGeom>
          <a:ln>
            <a:noFill/>
          </a:ln>
          <a:effectLst>
            <a:outerShdw blurRad="292100" dist="139700" dir="2700000" algn="tl" rotWithShape="0">
              <a:srgbClr val="333333">
                <a:alpha val="65000"/>
              </a:srgbClr>
            </a:outerShdw>
          </a:effectLst>
        </p:spPr>
      </p:pic>
      <p:pic>
        <p:nvPicPr>
          <p:cNvPr id="184" name="Google Shape;184;p5"/>
          <p:cNvPicPr preferRelativeResize="0"/>
          <p:nvPr/>
        </p:nvPicPr>
        <p:blipFill>
          <a:blip r:embed="rId4">
            <a:alphaModFix/>
          </a:blip>
          <a:stretch>
            <a:fillRect/>
          </a:stretch>
        </p:blipFill>
        <p:spPr>
          <a:xfrm>
            <a:off x="5892614" y="1648999"/>
            <a:ext cx="5977060" cy="32276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6"/>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0" name="Google Shape;190;p6"/>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91" name="Google Shape;191;p6"/>
          <p:cNvGrpSpPr/>
          <p:nvPr/>
        </p:nvGrpSpPr>
        <p:grpSpPr>
          <a:xfrm>
            <a:off x="-305" y="-1"/>
            <a:ext cx="3362070" cy="2522849"/>
            <a:chOff x="-305" y="-1"/>
            <a:chExt cx="3832880" cy="2876136"/>
          </a:xfrm>
        </p:grpSpPr>
        <p:sp>
          <p:nvSpPr>
            <p:cNvPr id="192" name="Google Shape;192;p6"/>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3" name="Google Shape;193;p6"/>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4" name="Google Shape;194;p6"/>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5" name="Google Shape;195;p6"/>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96" name="Google Shape;196;p6"/>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197" name="Google Shape;197;p6"/>
          <p:cNvGrpSpPr/>
          <p:nvPr/>
        </p:nvGrpSpPr>
        <p:grpSpPr>
          <a:xfrm rot="5400000" flipH="1">
            <a:off x="10185732" y="4852038"/>
            <a:ext cx="2151670" cy="1860256"/>
            <a:chOff x="-305" y="-4155"/>
            <a:chExt cx="2514948" cy="2174333"/>
          </a:xfrm>
        </p:grpSpPr>
        <p:sp>
          <p:nvSpPr>
            <p:cNvPr id="198" name="Google Shape;198;p6"/>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6"/>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0" name="Google Shape;200;p6"/>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201" name="Google Shape;201;p6"/>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02" name="Google Shape;202;p6"/>
          <p:cNvSpPr txBox="1"/>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Visualizations</a:t>
            </a:r>
            <a:endParaRPr sz="1400" b="0" i="0" u="none" strike="noStrike" cap="none">
              <a:solidFill>
                <a:srgbClr val="000000"/>
              </a:solidFill>
              <a:latin typeface="Arial"/>
              <a:ea typeface="Arial"/>
              <a:cs typeface="Arial"/>
              <a:sym typeface="Arial"/>
            </a:endParaRPr>
          </a:p>
        </p:txBody>
      </p:sp>
      <p:sp>
        <p:nvSpPr>
          <p:cNvPr id="203" name="Google Shape;203;p6"/>
          <p:cNvSpPr txBox="1"/>
          <p:nvPr/>
        </p:nvSpPr>
        <p:spPr>
          <a:xfrm>
            <a:off x="6125358" y="807961"/>
            <a:ext cx="4399810" cy="118535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Console Generations</a:t>
            </a:r>
            <a:endParaRPr sz="1400" b="0" i="0" u="none" strike="noStrike" cap="none">
              <a:solidFill>
                <a:srgbClr val="000000"/>
              </a:solidFill>
              <a:latin typeface="Arial"/>
              <a:ea typeface="Arial"/>
              <a:cs typeface="Arial"/>
              <a:sym typeface="Arial"/>
            </a:endParaRPr>
          </a:p>
        </p:txBody>
      </p:sp>
      <p:pic>
        <p:nvPicPr>
          <p:cNvPr id="204" name="Google Shape;204;p6"/>
          <p:cNvPicPr preferRelativeResize="0"/>
          <p:nvPr/>
        </p:nvPicPr>
        <p:blipFill>
          <a:blip r:embed="rId3">
            <a:alphaModFix/>
          </a:blip>
          <a:stretch>
            <a:fillRect/>
          </a:stretch>
        </p:blipFill>
        <p:spPr>
          <a:xfrm>
            <a:off x="2033991" y="1876016"/>
            <a:ext cx="8536324" cy="457917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7"/>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0" name="Google Shape;210;p7"/>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11" name="Google Shape;211;p7"/>
          <p:cNvGrpSpPr/>
          <p:nvPr/>
        </p:nvGrpSpPr>
        <p:grpSpPr>
          <a:xfrm>
            <a:off x="-305" y="-1"/>
            <a:ext cx="3362070" cy="2522849"/>
            <a:chOff x="-305" y="-1"/>
            <a:chExt cx="3832880" cy="2876136"/>
          </a:xfrm>
        </p:grpSpPr>
        <p:sp>
          <p:nvSpPr>
            <p:cNvPr id="212" name="Google Shape;212;p7"/>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3" name="Google Shape;213;p7"/>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4" name="Google Shape;214;p7"/>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5" name="Google Shape;215;p7"/>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16" name="Google Shape;216;p7"/>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217" name="Google Shape;217;p7"/>
          <p:cNvGrpSpPr/>
          <p:nvPr/>
        </p:nvGrpSpPr>
        <p:grpSpPr>
          <a:xfrm rot="5400000" flipH="1">
            <a:off x="10185732" y="4852038"/>
            <a:ext cx="2151670" cy="1860256"/>
            <a:chOff x="-305" y="-4155"/>
            <a:chExt cx="2514948" cy="2174333"/>
          </a:xfrm>
        </p:grpSpPr>
        <p:sp>
          <p:nvSpPr>
            <p:cNvPr id="218" name="Google Shape;218;p7"/>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9" name="Google Shape;219;p7"/>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0" name="Google Shape;220;p7"/>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221" name="Google Shape;221;p7"/>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22" name="Google Shape;222;p7"/>
          <p:cNvSpPr txBox="1"/>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Visualizations</a:t>
            </a:r>
            <a:endParaRPr sz="1400" b="0" i="0" u="none" strike="noStrike" cap="none">
              <a:solidFill>
                <a:srgbClr val="000000"/>
              </a:solidFill>
              <a:latin typeface="Arial"/>
              <a:ea typeface="Arial"/>
              <a:cs typeface="Arial"/>
              <a:sym typeface="Arial"/>
            </a:endParaRPr>
          </a:p>
        </p:txBody>
      </p:sp>
      <p:sp>
        <p:nvSpPr>
          <p:cNvPr id="223" name="Google Shape;223;p7"/>
          <p:cNvSpPr txBox="1"/>
          <p:nvPr/>
        </p:nvSpPr>
        <p:spPr>
          <a:xfrm>
            <a:off x="6125357" y="807961"/>
            <a:ext cx="4811661" cy="103674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Number of Games based on Platform &amp; Genre </a:t>
            </a:r>
            <a:endParaRPr sz="1400" b="0" i="0" u="none" strike="noStrike" cap="none">
              <a:solidFill>
                <a:srgbClr val="000000"/>
              </a:solidFill>
              <a:latin typeface="Arial"/>
              <a:ea typeface="Arial"/>
              <a:cs typeface="Arial"/>
              <a:sym typeface="Arial"/>
            </a:endParaRPr>
          </a:p>
        </p:txBody>
      </p:sp>
      <p:pic>
        <p:nvPicPr>
          <p:cNvPr id="224" name="Google Shape;224;p7"/>
          <p:cNvPicPr preferRelativeResize="0"/>
          <p:nvPr/>
        </p:nvPicPr>
        <p:blipFill rotWithShape="1">
          <a:blip r:embed="rId3">
            <a:alphaModFix/>
          </a:blip>
          <a:srcRect/>
          <a:stretch/>
        </p:blipFill>
        <p:spPr>
          <a:xfrm>
            <a:off x="6125351" y="1668300"/>
            <a:ext cx="5507999" cy="2921825"/>
          </a:xfrm>
          <a:prstGeom prst="rect">
            <a:avLst/>
          </a:prstGeom>
          <a:ln>
            <a:noFill/>
          </a:ln>
          <a:effectLst>
            <a:outerShdw blurRad="292100" dist="139700" dir="2700000" algn="tl" rotWithShape="0">
              <a:srgbClr val="333333">
                <a:alpha val="65000"/>
              </a:srgbClr>
            </a:outerShdw>
          </a:effectLst>
        </p:spPr>
      </p:pic>
      <p:pic>
        <p:nvPicPr>
          <p:cNvPr id="225" name="Google Shape;225;p7"/>
          <p:cNvPicPr preferRelativeResize="0"/>
          <p:nvPr/>
        </p:nvPicPr>
        <p:blipFill>
          <a:blip r:embed="rId4">
            <a:alphaModFix/>
          </a:blip>
          <a:stretch>
            <a:fillRect/>
          </a:stretch>
        </p:blipFill>
        <p:spPr>
          <a:xfrm>
            <a:off x="199319" y="3595392"/>
            <a:ext cx="5343652" cy="31215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8"/>
          <p:cNvSpPr/>
          <p:nvPr/>
        </p:nvSpPr>
        <p:spPr>
          <a:xfrm>
            <a:off x="0"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1" name="Google Shape;231;p8"/>
          <p:cNvSpPr/>
          <p:nvPr/>
        </p:nvSpPr>
        <p:spPr>
          <a:xfrm>
            <a:off x="305" y="0"/>
            <a:ext cx="121917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32" name="Google Shape;232;p8"/>
          <p:cNvGrpSpPr/>
          <p:nvPr/>
        </p:nvGrpSpPr>
        <p:grpSpPr>
          <a:xfrm>
            <a:off x="-305" y="-1"/>
            <a:ext cx="3362070" cy="2522849"/>
            <a:chOff x="-305" y="-1"/>
            <a:chExt cx="3832880" cy="2876136"/>
          </a:xfrm>
        </p:grpSpPr>
        <p:sp>
          <p:nvSpPr>
            <p:cNvPr id="233" name="Google Shape;233;p8"/>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4" name="Google Shape;234;p8"/>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5" name="Google Shape;235;p8"/>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6" name="Google Shape;236;p8"/>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37" name="Google Shape;237;p8"/>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238" name="Google Shape;238;p8"/>
          <p:cNvGrpSpPr/>
          <p:nvPr/>
        </p:nvGrpSpPr>
        <p:grpSpPr>
          <a:xfrm rot="5400000" flipH="1">
            <a:off x="10185621" y="4851927"/>
            <a:ext cx="2151790" cy="1860359"/>
            <a:chOff x="-305" y="-4155"/>
            <a:chExt cx="2514948" cy="2174333"/>
          </a:xfrm>
        </p:grpSpPr>
        <p:sp>
          <p:nvSpPr>
            <p:cNvPr id="239" name="Google Shape;239;p8"/>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0" name="Google Shape;240;p8"/>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1" name="Google Shape;241;p8"/>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242" name="Google Shape;242;p8"/>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43" name="Google Shape;243;p8"/>
          <p:cNvSpPr txBox="1"/>
          <p:nvPr/>
        </p:nvSpPr>
        <p:spPr>
          <a:xfrm>
            <a:off x="6125358" y="807961"/>
            <a:ext cx="4399810" cy="118535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Critic Score and Sales / Publisher and Genre</a:t>
            </a:r>
            <a:endParaRPr sz="1400" b="0" i="0" u="none" strike="noStrike" cap="none">
              <a:solidFill>
                <a:srgbClr val="000000"/>
              </a:solidFill>
              <a:latin typeface="Arial"/>
              <a:ea typeface="Arial"/>
              <a:cs typeface="Arial"/>
              <a:sym typeface="Arial"/>
            </a:endParaRPr>
          </a:p>
        </p:txBody>
      </p:sp>
      <p:sp>
        <p:nvSpPr>
          <p:cNvPr id="244" name="Google Shape;244;p8"/>
          <p:cNvSpPr txBox="1"/>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Visualizations</a:t>
            </a:r>
            <a:endParaRPr sz="1400" b="0" i="0" u="none" strike="noStrike" cap="none">
              <a:solidFill>
                <a:srgbClr val="000000"/>
              </a:solidFill>
              <a:latin typeface="Arial"/>
              <a:ea typeface="Arial"/>
              <a:cs typeface="Arial"/>
              <a:sym typeface="Arial"/>
            </a:endParaRPr>
          </a:p>
        </p:txBody>
      </p:sp>
      <p:pic>
        <p:nvPicPr>
          <p:cNvPr id="246" name="Google Shape;246;p8"/>
          <p:cNvPicPr preferRelativeResize="0"/>
          <p:nvPr/>
        </p:nvPicPr>
        <p:blipFill>
          <a:blip r:embed="rId3">
            <a:alphaModFix/>
          </a:blip>
          <a:stretch>
            <a:fillRect/>
          </a:stretch>
        </p:blipFill>
        <p:spPr>
          <a:xfrm>
            <a:off x="5956346" y="1688000"/>
            <a:ext cx="6062027" cy="3256979"/>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AE9EC2DB-BB56-F2AA-23A7-60C5A3B37685}"/>
              </a:ext>
            </a:extLst>
          </p:cNvPr>
          <p:cNvPicPr>
            <a:picLocks noChangeAspect="1"/>
          </p:cNvPicPr>
          <p:nvPr/>
        </p:nvPicPr>
        <p:blipFill>
          <a:blip r:embed="rId4"/>
          <a:stretch>
            <a:fillRect/>
          </a:stretch>
        </p:blipFill>
        <p:spPr>
          <a:xfrm>
            <a:off x="89667" y="3020602"/>
            <a:ext cx="5590422" cy="374444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9"/>
          <p:cNvSpPr/>
          <p:nvPr/>
        </p:nvSpPr>
        <p:spPr>
          <a:xfrm>
            <a:off x="0"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2" name="Google Shape;252;p9"/>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3" name="Google Shape;253;p9"/>
          <p:cNvGrpSpPr/>
          <p:nvPr/>
        </p:nvGrpSpPr>
        <p:grpSpPr>
          <a:xfrm>
            <a:off x="-305" y="-1"/>
            <a:ext cx="3362070" cy="2522849"/>
            <a:chOff x="-305" y="-1"/>
            <a:chExt cx="3832880" cy="2876136"/>
          </a:xfrm>
        </p:grpSpPr>
        <p:sp>
          <p:nvSpPr>
            <p:cNvPr id="254" name="Google Shape;254;p9"/>
            <p:cNvSpPr/>
            <p:nvPr/>
          </p:nvSpPr>
          <p:spPr>
            <a:xfrm>
              <a:off x="305" y="1"/>
              <a:ext cx="3815424" cy="2653659"/>
            </a:xfrm>
            <a:custGeom>
              <a:avLst/>
              <a:gdLst/>
              <a:ahLst/>
              <a:cxnLst/>
              <a:rect l="l" t="t" r="r" b="b"/>
              <a:pathLst>
                <a:path w="3815424" h="2653659" extrusionOk="0">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5" name="Google Shape;255;p9"/>
            <p:cNvSpPr/>
            <p:nvPr/>
          </p:nvSpPr>
          <p:spPr>
            <a:xfrm>
              <a:off x="305" y="-1"/>
              <a:ext cx="3815424" cy="2653660"/>
            </a:xfrm>
            <a:custGeom>
              <a:avLst/>
              <a:gdLst/>
              <a:ahLst/>
              <a:cxnLst/>
              <a:rect l="l" t="t" r="r" b="b"/>
              <a:pathLst>
                <a:path w="3815424" h="2653660" extrusionOk="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6" name="Google Shape;256;p9"/>
            <p:cNvSpPr/>
            <p:nvPr/>
          </p:nvSpPr>
          <p:spPr>
            <a:xfrm>
              <a:off x="-305" y="1"/>
              <a:ext cx="3815986" cy="2675935"/>
            </a:xfrm>
            <a:custGeom>
              <a:avLst/>
              <a:gdLst/>
              <a:ahLst/>
              <a:cxnLst/>
              <a:rect l="l" t="t" r="r" b="b"/>
              <a:pathLst>
                <a:path w="3815986" h="2675935" extrusionOk="0">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7" name="Google Shape;257;p9"/>
            <p:cNvSpPr/>
            <p:nvPr/>
          </p:nvSpPr>
          <p:spPr>
            <a:xfrm>
              <a:off x="305" y="-1"/>
              <a:ext cx="3832270" cy="2876136"/>
            </a:xfrm>
            <a:custGeom>
              <a:avLst/>
              <a:gdLst/>
              <a:ahLst/>
              <a:cxnLst/>
              <a:rect l="l" t="t" r="r" b="b"/>
              <a:pathLst>
                <a:path w="3832270" h="2876136" extrusionOk="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58" name="Google Shape;258;p9"/>
          <p:cNvSpPr txBox="1"/>
          <p:nvPr/>
        </p:nvSpPr>
        <p:spPr>
          <a:xfrm>
            <a:off x="804672" y="2827419"/>
            <a:ext cx="5126896" cy="3227626"/>
          </a:xfrm>
          <a:prstGeom prst="rect">
            <a:avLst/>
          </a:prstGeom>
          <a:noFill/>
          <a:ln>
            <a:noFill/>
          </a:ln>
        </p:spPr>
        <p:txBody>
          <a:bodyPr spcFirstLastPara="1" wrap="square" lIns="91425" tIns="45700" rIns="91425" bIns="45700" anchor="ctr" anchorCtr="0">
            <a:normAutofit/>
          </a:bodyPr>
          <a:lstStyle/>
          <a:p>
            <a:pPr marL="0" marR="0" lvl="0" indent="114300" algn="l" rtl="0">
              <a:lnSpc>
                <a:spcPct val="90000"/>
              </a:lnSpc>
              <a:spcBef>
                <a:spcPts val="0"/>
              </a:spcBef>
              <a:spcAft>
                <a:spcPts val="0"/>
              </a:spcAft>
              <a:buClr>
                <a:schemeClr val="dk1"/>
              </a:buClr>
              <a:buSzPts val="1800"/>
              <a:buFont typeface="Arial"/>
              <a:buNone/>
            </a:pPr>
            <a:endParaRPr sz="1800" b="1" i="0" u="none" strike="noStrike" cap="none">
              <a:solidFill>
                <a:schemeClr val="dk2"/>
              </a:solidFill>
              <a:latin typeface="Calibri"/>
              <a:ea typeface="Calibri"/>
              <a:cs typeface="Calibri"/>
              <a:sym typeface="Calibri"/>
            </a:endParaRPr>
          </a:p>
        </p:txBody>
      </p:sp>
      <p:grpSp>
        <p:nvGrpSpPr>
          <p:cNvPr id="259" name="Google Shape;259;p9"/>
          <p:cNvGrpSpPr/>
          <p:nvPr/>
        </p:nvGrpSpPr>
        <p:grpSpPr>
          <a:xfrm rot="5400000" flipH="1">
            <a:off x="10185732" y="4852038"/>
            <a:ext cx="2151670" cy="1860256"/>
            <a:chOff x="-305" y="-4155"/>
            <a:chExt cx="2514948" cy="2174333"/>
          </a:xfrm>
        </p:grpSpPr>
        <p:sp>
          <p:nvSpPr>
            <p:cNvPr id="260" name="Google Shape;260;p9"/>
            <p:cNvSpPr/>
            <p:nvPr/>
          </p:nvSpPr>
          <p:spPr>
            <a:xfrm>
              <a:off x="-305" y="0"/>
              <a:ext cx="2514948" cy="2170178"/>
            </a:xfrm>
            <a:custGeom>
              <a:avLst/>
              <a:gdLst/>
              <a:ahLst/>
              <a:cxnLst/>
              <a:rect l="l" t="t" r="r" b="b"/>
              <a:pathLst>
                <a:path w="2514948" h="2170178" extrusionOk="0">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1" name="Google Shape;261;p9"/>
            <p:cNvSpPr/>
            <p:nvPr/>
          </p:nvSpPr>
          <p:spPr>
            <a:xfrm>
              <a:off x="-305" y="-4155"/>
              <a:ext cx="2493062" cy="1947896"/>
            </a:xfrm>
            <a:custGeom>
              <a:avLst/>
              <a:gdLst/>
              <a:ahLst/>
              <a:cxnLst/>
              <a:rect l="l" t="t" r="r" b="b"/>
              <a:pathLst>
                <a:path w="2493062" h="1947896" extrusionOk="0">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2" name="Google Shape;262;p9"/>
            <p:cNvSpPr/>
            <p:nvPr/>
          </p:nvSpPr>
          <p:spPr>
            <a:xfrm>
              <a:off x="-305" y="0"/>
              <a:ext cx="2501089" cy="1972702"/>
            </a:xfrm>
            <a:custGeom>
              <a:avLst/>
              <a:gdLst/>
              <a:ahLst/>
              <a:cxnLst/>
              <a:rect l="l" t="t" r="r" b="b"/>
              <a:pathLst>
                <a:path w="2501089" h="1972702" extrusionOk="0">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Calibri"/>
                <a:ea typeface="Calibri"/>
                <a:cs typeface="Calibri"/>
                <a:sym typeface="Calibri"/>
              </a:endParaRPr>
            </a:p>
          </p:txBody>
        </p:sp>
        <p:sp>
          <p:nvSpPr>
            <p:cNvPr id="263" name="Google Shape;263;p9"/>
            <p:cNvSpPr/>
            <p:nvPr/>
          </p:nvSpPr>
          <p:spPr>
            <a:xfrm>
              <a:off x="305" y="1"/>
              <a:ext cx="2491105" cy="1943661"/>
            </a:xfrm>
            <a:custGeom>
              <a:avLst/>
              <a:gdLst/>
              <a:ahLst/>
              <a:cxnLst/>
              <a:rect l="l" t="t" r="r" b="b"/>
              <a:pathLst>
                <a:path w="2491105" h="1943661" extrusionOk="0">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0">
                  <a:srgbClr val="FFFFFF">
                    <a:alpha val="9411"/>
                  </a:srgbClr>
                </a:gs>
                <a:gs pos="2000">
                  <a:srgbClr val="FFFFFF">
                    <a:alpha val="9411"/>
                  </a:srgbClr>
                </a:gs>
                <a:gs pos="16000">
                  <a:srgbClr val="70AD47">
                    <a:alpha val="9411"/>
                  </a:srgbClr>
                </a:gs>
                <a:gs pos="85000">
                  <a:srgbClr val="4472C4">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64" name="Google Shape;264;p9"/>
          <p:cNvSpPr txBox="1"/>
          <p:nvPr/>
        </p:nvSpPr>
        <p:spPr>
          <a:xfrm>
            <a:off x="6054987" y="408044"/>
            <a:ext cx="4977976" cy="799834"/>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3600"/>
              <a:buFont typeface="Calibri"/>
              <a:buNone/>
            </a:pPr>
            <a:r>
              <a:rPr lang="en-IN" sz="3600" b="0" i="0" u="none" strike="noStrike" cap="none">
                <a:solidFill>
                  <a:schemeClr val="dk2"/>
                </a:solidFill>
                <a:latin typeface="Calibri"/>
                <a:ea typeface="Calibri"/>
                <a:cs typeface="Calibri"/>
                <a:sym typeface="Calibri"/>
              </a:rPr>
              <a:t>Visualizations</a:t>
            </a:r>
            <a:endParaRPr sz="1400" b="0" i="0" u="none" strike="noStrike" cap="none">
              <a:solidFill>
                <a:srgbClr val="000000"/>
              </a:solidFill>
              <a:latin typeface="Arial"/>
              <a:ea typeface="Arial"/>
              <a:cs typeface="Arial"/>
              <a:sym typeface="Arial"/>
            </a:endParaRPr>
          </a:p>
        </p:txBody>
      </p:sp>
      <p:sp>
        <p:nvSpPr>
          <p:cNvPr id="265" name="Google Shape;265;p9"/>
          <p:cNvSpPr txBox="1"/>
          <p:nvPr/>
        </p:nvSpPr>
        <p:spPr>
          <a:xfrm>
            <a:off x="6125358" y="807961"/>
            <a:ext cx="4399810" cy="118535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Arial"/>
              <a:buNone/>
            </a:pPr>
            <a:r>
              <a:rPr lang="en-IN" sz="1800" b="1" i="0" u="none" strike="noStrike" cap="none">
                <a:solidFill>
                  <a:schemeClr val="dk1"/>
                </a:solidFill>
                <a:latin typeface="Calibri"/>
                <a:ea typeface="Calibri"/>
                <a:cs typeface="Calibri"/>
                <a:sym typeface="Calibri"/>
              </a:rPr>
              <a:t>Critic Score Distribution</a:t>
            </a:r>
            <a:endParaRPr sz="1400" b="0" i="0" u="none" strike="noStrike" cap="none">
              <a:solidFill>
                <a:srgbClr val="000000"/>
              </a:solidFill>
              <a:latin typeface="Arial"/>
              <a:ea typeface="Arial"/>
              <a:cs typeface="Arial"/>
              <a:sym typeface="Arial"/>
            </a:endParaRPr>
          </a:p>
        </p:txBody>
      </p:sp>
      <p:pic>
        <p:nvPicPr>
          <p:cNvPr id="266" name="Google Shape;266;p9"/>
          <p:cNvPicPr preferRelativeResize="0"/>
          <p:nvPr/>
        </p:nvPicPr>
        <p:blipFill>
          <a:blip r:embed="rId3">
            <a:alphaModFix/>
          </a:blip>
          <a:stretch>
            <a:fillRect/>
          </a:stretch>
        </p:blipFill>
        <p:spPr>
          <a:xfrm>
            <a:off x="1930950" y="1993322"/>
            <a:ext cx="8594225" cy="46102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762</Words>
  <Application>Microsoft Macintosh PowerPoint</Application>
  <PresentationFormat>Widescreen</PresentationFormat>
  <Paragraphs>339</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Video Game Analysis</vt:lpstr>
      <vt:lpstr>Video Game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Analysis</dc:title>
  <dc:creator>Utkarsh Thusoo</dc:creator>
  <cp:lastModifiedBy>Utkarsh Thusoo</cp:lastModifiedBy>
  <cp:revision>13</cp:revision>
  <dcterms:created xsi:type="dcterms:W3CDTF">2023-07-01T04:01:02Z</dcterms:created>
  <dcterms:modified xsi:type="dcterms:W3CDTF">2023-07-02T05:34:10Z</dcterms:modified>
</cp:coreProperties>
</file>