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WrQiLtsYl4PCheJxrqOyvEIFZ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819AF7-0B50-4DF5-980D-FFD0992E46B1}">
  <a:tblStyle styleId="{16819AF7-0B50-4DF5-980D-FFD0992E46B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127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687ee5d0d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687ee5d0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en-IN" sz="4000">
                <a:solidFill>
                  <a:schemeClr val="dk2"/>
                </a:solidFill>
              </a:rPr>
              <a:t>Video Game Analysis</a:t>
            </a:r>
            <a:endParaRPr/>
          </a:p>
        </p:txBody>
      </p:sp>
      <p:sp>
        <p:nvSpPr>
          <p:cNvPr id="87" name="Google Shape;87;p1"/>
          <p:cNvSpPr txBox="1"/>
          <p:nvPr>
            <p:ph idx="1" type="subTitle"/>
          </p:nvPr>
        </p:nvSpPr>
        <p:spPr>
          <a:xfrm>
            <a:off x="6637014" y="4857750"/>
            <a:ext cx="4805691" cy="37210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2000"/>
              <a:buNone/>
            </a:pPr>
            <a:r>
              <a:rPr lang="en-IN" sz="2000">
                <a:solidFill>
                  <a:schemeClr val="dk2"/>
                </a:solidFill>
              </a:rPr>
              <a:t>DV Project Submission</a:t>
            </a:r>
            <a:endParaRPr/>
          </a:p>
        </p:txBody>
      </p:sp>
      <p:pic>
        <p:nvPicPr>
          <p:cNvPr descr="Game controller" id="88" name="Google Shape;88;p1"/>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89" name="Google Shape;89;p1"/>
          <p:cNvGrpSpPr/>
          <p:nvPr/>
        </p:nvGrpSpPr>
        <p:grpSpPr>
          <a:xfrm>
            <a:off x="-4253" y="-5977"/>
            <a:ext cx="6238675" cy="6863979"/>
            <a:chOff x="305" y="-5977"/>
            <a:chExt cx="6238675" cy="6863979"/>
          </a:xfrm>
        </p:grpSpPr>
        <p:sp>
          <p:nvSpPr>
            <p:cNvPr id="90" name="Google Shape;90;p1"/>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3" name="Google Shape;93;p1"/>
          <p:cNvSpPr txBox="1"/>
          <p:nvPr/>
        </p:nvSpPr>
        <p:spPr>
          <a:xfrm>
            <a:off x="8381410" y="5083963"/>
            <a:ext cx="4805691" cy="755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00"/>
              <a:buFont typeface="Arial"/>
              <a:buChar char="-"/>
            </a:pPr>
            <a:r>
              <a:rPr b="0" i="0" lang="en-IN" sz="1400" u="none" cap="none" strike="noStrike">
                <a:solidFill>
                  <a:schemeClr val="dk2"/>
                </a:solidFill>
                <a:latin typeface="Calibri"/>
                <a:ea typeface="Calibri"/>
                <a:cs typeface="Calibri"/>
                <a:sym typeface="Calibri"/>
              </a:rPr>
              <a:t>Suresh Bojjam (M20AIE313)</a:t>
            </a:r>
            <a:endParaRPr/>
          </a:p>
          <a:p>
            <a:pPr indent="-342900" lvl="0" marL="342900" marR="0" rtl="0" algn="l">
              <a:lnSpc>
                <a:spcPct val="90000"/>
              </a:lnSpc>
              <a:spcBef>
                <a:spcPts val="1000"/>
              </a:spcBef>
              <a:spcAft>
                <a:spcPts val="0"/>
              </a:spcAft>
              <a:buClr>
                <a:schemeClr val="dk2"/>
              </a:buClr>
              <a:buSzPts val="1400"/>
              <a:buFont typeface="Arial"/>
              <a:buChar char="-"/>
            </a:pPr>
            <a:r>
              <a:rPr b="0" i="0" lang="en-IN" sz="1400" u="none" cap="none" strike="noStrike">
                <a:solidFill>
                  <a:schemeClr val="dk2"/>
                </a:solidFill>
                <a:latin typeface="Calibri"/>
                <a:ea typeface="Calibri"/>
                <a:cs typeface="Calibri"/>
                <a:sym typeface="Calibri"/>
              </a:rPr>
              <a:t>Utkarsh Thusoo (M20AIE318)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8"/>
                                        </p:tgtEl>
                                        <p:attrNameLst>
                                          <p:attrName>style.visibility</p:attrName>
                                        </p:attrNameLst>
                                      </p:cBhvr>
                                      <p:to>
                                        <p:strVal val="visible"/>
                                      </p:to>
                                    </p:set>
                                    <p:animEffect filter="fade" transition="in">
                                      <p:cBhvr>
                                        <p:cTn dur="700"/>
                                        <p:tgtEl>
                                          <p:spTgt spid="88"/>
                                        </p:tgtEl>
                                      </p:cBhvr>
                                    </p:animEffect>
                                  </p:childTnLst>
                                </p:cTn>
                              </p:par>
                              <p:par>
                                <p:cTn fill="hold" nodeType="withEffect" presetClass="entr" presetID="10" presetSubtype="0">
                                  <p:stCondLst>
                                    <p:cond delay="150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700"/>
                                        <p:tgtEl>
                                          <p:spTgt spid="87">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86"/>
                                        </p:tgtEl>
                                        <p:attrNameLst>
                                          <p:attrName>style.visibility</p:attrName>
                                        </p:attrNameLst>
                                      </p:cBhvr>
                                      <p:to>
                                        <p:strVal val="visible"/>
                                      </p:to>
                                    </p:set>
                                    <p:animEffect filter="fade" transition="in">
                                      <p:cBhvr>
                                        <p:cTn dur="700"/>
                                        <p:tgtEl>
                                          <p:spTgt spid="86"/>
                                        </p:tgtEl>
                                      </p:cBhvr>
                                    </p:animEffect>
                                  </p:childTnLst>
                                </p:cTn>
                              </p:par>
                              <p:par>
                                <p:cTn fill="hold" nodeType="withEffect" presetClass="entr" presetID="10" presetSubtype="0">
                                  <p:stCondLst>
                                    <p:cond delay="150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700"/>
                                        <p:tgtEl>
                                          <p:spTgt spid="93">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700"/>
                                        <p:tgtEl>
                                          <p:spTgt spid="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0"/>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0"/>
          <p:cNvSpPr/>
          <p:nvPr/>
        </p:nvSpPr>
        <p:spPr>
          <a:xfrm>
            <a:off x="152705" y="30480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3" name="Google Shape;273;p10"/>
          <p:cNvGrpSpPr/>
          <p:nvPr/>
        </p:nvGrpSpPr>
        <p:grpSpPr>
          <a:xfrm>
            <a:off x="-305" y="-1"/>
            <a:ext cx="3362070" cy="2522849"/>
            <a:chOff x="-305" y="-1"/>
            <a:chExt cx="3832880" cy="2876136"/>
          </a:xfrm>
        </p:grpSpPr>
        <p:sp>
          <p:nvSpPr>
            <p:cNvPr id="274" name="Google Shape;274;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8" name="Google Shape;278;p10"/>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279" name="Google Shape;279;p10"/>
          <p:cNvGrpSpPr/>
          <p:nvPr/>
        </p:nvGrpSpPr>
        <p:grpSpPr>
          <a:xfrm flipH="1" rot="5400000">
            <a:off x="10185732" y="4852038"/>
            <a:ext cx="2151670" cy="1860256"/>
            <a:chOff x="-305" y="-4155"/>
            <a:chExt cx="2514948" cy="2174333"/>
          </a:xfrm>
        </p:grpSpPr>
        <p:sp>
          <p:nvSpPr>
            <p:cNvPr id="280" name="Google Shape;280;p10"/>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0"/>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10"/>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283" name="Google Shape;283;p10"/>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4" name="Google Shape;284;p10"/>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285" name="Google Shape;285;p10"/>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Sales based on rating</a:t>
            </a:r>
            <a:endParaRPr/>
          </a:p>
        </p:txBody>
      </p:sp>
      <p:pic>
        <p:nvPicPr>
          <p:cNvPr id="286" name="Google Shape;286;p10"/>
          <p:cNvPicPr preferRelativeResize="0"/>
          <p:nvPr/>
        </p:nvPicPr>
        <p:blipFill rotWithShape="1">
          <a:blip r:embed="rId3">
            <a:alphaModFix/>
          </a:blip>
          <a:srcRect b="0" l="0" r="0" t="0"/>
          <a:stretch/>
        </p:blipFill>
        <p:spPr>
          <a:xfrm>
            <a:off x="186027" y="3702183"/>
            <a:ext cx="5431536" cy="2905871"/>
          </a:xfrm>
          <a:prstGeom prst="rect">
            <a:avLst/>
          </a:prstGeom>
          <a:noFill/>
          <a:ln>
            <a:noFill/>
          </a:ln>
          <a:effectLst>
            <a:outerShdw blurRad="292100" rotWithShape="0" algn="tl" dir="2700000" dist="139700">
              <a:srgbClr val="333333">
                <a:alpha val="64705"/>
              </a:srgbClr>
            </a:outerShdw>
          </a:effectLst>
        </p:spPr>
      </p:pic>
      <p:pic>
        <p:nvPicPr>
          <p:cNvPr id="287" name="Google Shape;287;p10"/>
          <p:cNvPicPr preferRelativeResize="0"/>
          <p:nvPr/>
        </p:nvPicPr>
        <p:blipFill rotWithShape="1">
          <a:blip r:embed="rId4">
            <a:alphaModFix/>
          </a:blip>
          <a:srcRect b="0" l="0" r="0" t="0"/>
          <a:stretch/>
        </p:blipFill>
        <p:spPr>
          <a:xfrm>
            <a:off x="6125358" y="1916765"/>
            <a:ext cx="5431536" cy="2905871"/>
          </a:xfrm>
          <a:prstGeom prst="rect">
            <a:avLst/>
          </a:prstGeom>
          <a:noFill/>
          <a:ln>
            <a:noFill/>
          </a:ln>
          <a:effectLst>
            <a:outerShdw blurRad="292100" rotWithShape="0" algn="tl" dir="2700000" dist="139700">
              <a:srgbClr val="333333">
                <a:alpha val="64705"/>
              </a:srgbClr>
            </a:outerShdw>
          </a:effectLst>
        </p:spPr>
      </p:pic>
      <p:sp>
        <p:nvSpPr>
          <p:cNvPr id="288" name="Google Shape;288;p10"/>
          <p:cNvSpPr txBox="1"/>
          <p:nvPr/>
        </p:nvSpPr>
        <p:spPr>
          <a:xfrm>
            <a:off x="186150" y="2000250"/>
            <a:ext cx="5431500" cy="43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1"/>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5" name="Google Shape;295;p11"/>
          <p:cNvGrpSpPr/>
          <p:nvPr/>
        </p:nvGrpSpPr>
        <p:grpSpPr>
          <a:xfrm>
            <a:off x="-305" y="-1"/>
            <a:ext cx="3362070" cy="2522849"/>
            <a:chOff x="-305" y="-1"/>
            <a:chExt cx="3832880" cy="2876136"/>
          </a:xfrm>
        </p:grpSpPr>
        <p:sp>
          <p:nvSpPr>
            <p:cNvPr id="296" name="Google Shape;296;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00" name="Google Shape;300;p11"/>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301" name="Google Shape;301;p11"/>
          <p:cNvGrpSpPr/>
          <p:nvPr/>
        </p:nvGrpSpPr>
        <p:grpSpPr>
          <a:xfrm flipH="1" rot="5400000">
            <a:off x="10185732" y="4852038"/>
            <a:ext cx="2151670" cy="1860256"/>
            <a:chOff x="-305" y="-4155"/>
            <a:chExt cx="2514948" cy="2174333"/>
          </a:xfrm>
        </p:grpSpPr>
        <p:sp>
          <p:nvSpPr>
            <p:cNvPr id="302" name="Google Shape;302;p1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1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1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305" name="Google Shape;305;p1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06" name="Google Shape;306;p11"/>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307" name="Google Shape;307;p11"/>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Sales based on platform</a:t>
            </a:r>
            <a:endParaRPr/>
          </a:p>
        </p:txBody>
      </p:sp>
      <p:pic>
        <p:nvPicPr>
          <p:cNvPr id="308" name="Google Shape;308;p11"/>
          <p:cNvPicPr preferRelativeResize="0"/>
          <p:nvPr/>
        </p:nvPicPr>
        <p:blipFill rotWithShape="1">
          <a:blip r:embed="rId3">
            <a:alphaModFix/>
          </a:blip>
          <a:srcRect b="0" l="0" r="0" t="0"/>
          <a:stretch/>
        </p:blipFill>
        <p:spPr>
          <a:xfrm>
            <a:off x="5912729" y="1675872"/>
            <a:ext cx="5431536" cy="2919449"/>
          </a:xfrm>
          <a:prstGeom prst="rect">
            <a:avLst/>
          </a:prstGeom>
          <a:noFill/>
          <a:ln>
            <a:noFill/>
          </a:ln>
          <a:effectLst>
            <a:outerShdw blurRad="292100" rotWithShape="0" algn="tl" dir="2700000" dist="139700">
              <a:srgbClr val="333333">
                <a:alpha val="64705"/>
              </a:srgbClr>
            </a:outerShdw>
          </a:effectLst>
        </p:spPr>
      </p:pic>
      <p:pic>
        <p:nvPicPr>
          <p:cNvPr id="309" name="Google Shape;309;p11"/>
          <p:cNvPicPr preferRelativeResize="0"/>
          <p:nvPr/>
        </p:nvPicPr>
        <p:blipFill rotWithShape="1">
          <a:blip r:embed="rId4">
            <a:alphaModFix/>
          </a:blip>
          <a:srcRect b="0" l="0" r="0" t="0"/>
          <a:stretch/>
        </p:blipFill>
        <p:spPr>
          <a:xfrm>
            <a:off x="113818" y="3805709"/>
            <a:ext cx="5431536" cy="290587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2"/>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16" name="Google Shape;316;p12"/>
          <p:cNvGrpSpPr/>
          <p:nvPr/>
        </p:nvGrpSpPr>
        <p:grpSpPr>
          <a:xfrm>
            <a:off x="-305" y="-1"/>
            <a:ext cx="3362070" cy="2522849"/>
            <a:chOff x="-305" y="-1"/>
            <a:chExt cx="3832880" cy="2876136"/>
          </a:xfrm>
        </p:grpSpPr>
        <p:sp>
          <p:nvSpPr>
            <p:cNvPr id="317" name="Google Shape;317;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1" name="Google Shape;321;p12"/>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322" name="Google Shape;322;p12"/>
          <p:cNvGrpSpPr/>
          <p:nvPr/>
        </p:nvGrpSpPr>
        <p:grpSpPr>
          <a:xfrm flipH="1" rot="5400000">
            <a:off x="10185732" y="4852038"/>
            <a:ext cx="2151670" cy="1860256"/>
            <a:chOff x="-305" y="-4155"/>
            <a:chExt cx="2514948" cy="2174333"/>
          </a:xfrm>
        </p:grpSpPr>
        <p:sp>
          <p:nvSpPr>
            <p:cNvPr id="323" name="Google Shape;323;p12"/>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12"/>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12"/>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326" name="Google Shape;326;p12"/>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7" name="Google Shape;327;p12"/>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328" name="Google Shape;328;p12"/>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Sales based on platform</a:t>
            </a:r>
            <a:endParaRPr/>
          </a:p>
        </p:txBody>
      </p:sp>
      <p:pic>
        <p:nvPicPr>
          <p:cNvPr id="329" name="Google Shape;329;p12"/>
          <p:cNvPicPr preferRelativeResize="0"/>
          <p:nvPr/>
        </p:nvPicPr>
        <p:blipFill rotWithShape="1">
          <a:blip r:embed="rId3">
            <a:alphaModFix/>
          </a:blip>
          <a:srcRect b="0" l="0" r="0" t="0"/>
          <a:stretch/>
        </p:blipFill>
        <p:spPr>
          <a:xfrm>
            <a:off x="5912729" y="1675872"/>
            <a:ext cx="5431536" cy="2919449"/>
          </a:xfrm>
          <a:prstGeom prst="rect">
            <a:avLst/>
          </a:prstGeom>
          <a:noFill/>
          <a:ln>
            <a:noFill/>
          </a:ln>
          <a:effectLst>
            <a:outerShdw blurRad="292100" rotWithShape="0" algn="tl" dir="2700000" dist="139700">
              <a:srgbClr val="333333">
                <a:alpha val="64705"/>
              </a:srgbClr>
            </a:outerShdw>
          </a:effectLst>
        </p:spPr>
      </p:pic>
      <p:pic>
        <p:nvPicPr>
          <p:cNvPr id="330" name="Google Shape;330;p12"/>
          <p:cNvPicPr preferRelativeResize="0"/>
          <p:nvPr/>
        </p:nvPicPr>
        <p:blipFill rotWithShape="1">
          <a:blip r:embed="rId4">
            <a:alphaModFix/>
          </a:blip>
          <a:srcRect b="0" l="0" r="0" t="0"/>
          <a:stretch/>
        </p:blipFill>
        <p:spPr>
          <a:xfrm>
            <a:off x="113818" y="3805709"/>
            <a:ext cx="5431536" cy="290587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5687ee5d0d_1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6" name="Google Shape;336;g25687ee5d0d_1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457200" rtl="0" algn="l">
              <a:lnSpc>
                <a:spcPct val="100000"/>
              </a:lnSpc>
              <a:spcBef>
                <a:spcPts val="0"/>
              </a:spcBef>
              <a:spcAft>
                <a:spcPts val="0"/>
              </a:spcAft>
              <a:buNone/>
            </a:pPr>
            <a:r>
              <a:rPr lang="en-IN" sz="1600"/>
              <a:t>From the pie chart it is clear that only 36.9% E and 10.3% E10+ so we have lot of scope to improve and get better rating. This can be action item so investigate why less rating most of the times like AO, KA and RP.</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rPr lang="en-IN" sz="1600"/>
              <a:t>From the visualization we could see which platform is not performing comparatively well in sales and focus on what not went well in those platforms. Special focus may required on these platforms to investigate and find the actionable items.</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rPr lang="en-IN" sz="1600"/>
              <a:t>From the critic score distribution we can brought the insights of critic score vs count and we could see more critics with good score and less critic count with bad score. That said we are delivering the good content and we should continue doing it.</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rPr lang="en-IN" sz="1600"/>
              <a:t>From the critic score vs global sales scatter plot we can see the relationship between good sales count vs  good critic score and publisher. That said we should deliver the good content to increase the global sales. While we are having good numbers here we can still see lot of scope for the improvement. As an action item we can brough less sales vs low critic score and find the common factors like genre, publisher &amp; etc so we can stop selling them in our platforms.</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rPr lang="en-IN" sz="1600"/>
              <a:t>Number of games on platform and genre - we can brought the insights like number of games vs platform and Genre. At this point this is a piece of information, later we can use this comparing the sales too so that we can focus on specific platform and genre. On another note, we can see which genre has less/more publishers.</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Clr>
                <a:schemeClr val="dk1"/>
              </a:buClr>
              <a:buSzPts val="1100"/>
              <a:buFont typeface="Arial"/>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blurry blue and green background&#10;&#10;Description automatically generated with low confidence" id="99" name="Google Shape;99;p2"/>
          <p:cNvPicPr preferRelativeResize="0"/>
          <p:nvPr/>
        </p:nvPicPr>
        <p:blipFill rotWithShape="1">
          <a:blip r:embed="rId3">
            <a:alphaModFix/>
          </a:blip>
          <a:srcRect b="1" l="11276" r="31547" t="0"/>
          <a:stretch/>
        </p:blipFill>
        <p:spPr>
          <a:xfrm>
            <a:off x="-9527" y="3725"/>
            <a:ext cx="5846165" cy="6850548"/>
          </a:xfrm>
          <a:prstGeom prst="rect">
            <a:avLst/>
          </a:prstGeom>
          <a:noFill/>
          <a:ln>
            <a:noFill/>
          </a:ln>
        </p:spPr>
      </p:pic>
      <p:grpSp>
        <p:nvGrpSpPr>
          <p:cNvPr id="100" name="Google Shape;100;p2"/>
          <p:cNvGrpSpPr/>
          <p:nvPr/>
        </p:nvGrpSpPr>
        <p:grpSpPr>
          <a:xfrm>
            <a:off x="-9527" y="-6558"/>
            <a:ext cx="6254832" cy="6874766"/>
            <a:chOff x="-9149" y="3725"/>
            <a:chExt cx="6254832" cy="6887203"/>
          </a:xfrm>
        </p:grpSpPr>
        <p:sp>
          <p:nvSpPr>
            <p:cNvPr id="101" name="Google Shape;101;p2"/>
            <p:cNvSpPr/>
            <p:nvPr/>
          </p:nvSpPr>
          <p:spPr>
            <a:xfrm>
              <a:off x="-9149" y="238645"/>
              <a:ext cx="5933139" cy="6387893"/>
            </a:xfrm>
            <a:custGeom>
              <a:rect b="b" l="l" r="r" t="t"/>
              <a:pathLst>
                <a:path extrusionOk="0" h="6335678" w="5933139">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p:nvPr/>
          </p:nvSpPr>
          <p:spPr>
            <a:xfrm>
              <a:off x="-9149" y="241478"/>
              <a:ext cx="5953893" cy="6434152"/>
            </a:xfrm>
            <a:custGeom>
              <a:rect b="b" l="l" r="r" t="t"/>
              <a:pathLst>
                <a:path extrusionOk="0" h="6434152" w="5953893">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p:nvPr/>
          </p:nvSpPr>
          <p:spPr>
            <a:xfrm>
              <a:off x="-9149" y="231462"/>
              <a:ext cx="5953893" cy="6444167"/>
            </a:xfrm>
            <a:custGeom>
              <a:rect b="b" l="l" r="r" t="t"/>
              <a:pathLst>
                <a:path extrusionOk="0" h="6434152" w="5953893">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2"/>
            <p:cNvSpPr/>
            <p:nvPr/>
          </p:nvSpPr>
          <p:spPr>
            <a:xfrm>
              <a:off x="-9149" y="3725"/>
              <a:ext cx="5855313" cy="6880645"/>
            </a:xfrm>
            <a:custGeom>
              <a:rect b="b" l="l" r="r" t="t"/>
              <a:pathLst>
                <a:path extrusionOk="0" h="6880645" w="5855313">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a:off x="-9149" y="26370"/>
              <a:ext cx="6254832" cy="6864558"/>
            </a:xfrm>
            <a:custGeom>
              <a:rect b="b" l="l" r="r" t="t"/>
              <a:pathLst>
                <a:path extrusionOk="0" h="6864558" w="6254832">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2"/>
          <p:cNvSpPr txBox="1"/>
          <p:nvPr>
            <p:ph type="title"/>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Calibri"/>
              <a:buNone/>
            </a:pPr>
            <a:r>
              <a:rPr lang="en-IN" sz="3600">
                <a:solidFill>
                  <a:schemeClr val="dk2"/>
                </a:solidFill>
              </a:rPr>
              <a:t>Video Game Analysis</a:t>
            </a:r>
            <a:endParaRPr/>
          </a:p>
        </p:txBody>
      </p:sp>
      <p:sp>
        <p:nvSpPr>
          <p:cNvPr id="107" name="Google Shape;107;p2"/>
          <p:cNvSpPr txBox="1"/>
          <p:nvPr/>
        </p:nvSpPr>
        <p:spPr>
          <a:xfrm>
            <a:off x="6125358" y="807961"/>
            <a:ext cx="2893382"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u="none">
                <a:solidFill>
                  <a:schemeClr val="dk1"/>
                </a:solidFill>
                <a:latin typeface="Calibri"/>
                <a:ea typeface="Calibri"/>
                <a:cs typeface="Calibri"/>
                <a:sym typeface="Calibri"/>
              </a:rPr>
              <a:t>Problem Definition </a:t>
            </a:r>
            <a:endParaRPr/>
          </a:p>
        </p:txBody>
      </p:sp>
      <p:grpSp>
        <p:nvGrpSpPr>
          <p:cNvPr id="108" name="Google Shape;108;p2"/>
          <p:cNvGrpSpPr/>
          <p:nvPr/>
        </p:nvGrpSpPr>
        <p:grpSpPr>
          <a:xfrm>
            <a:off x="6451500" y="2675276"/>
            <a:ext cx="5070146" cy="3424504"/>
            <a:chOff x="360528" y="259520"/>
            <a:chExt cx="5070146" cy="3424504"/>
          </a:xfrm>
        </p:grpSpPr>
        <p:sp>
          <p:nvSpPr>
            <p:cNvPr id="109" name="Google Shape;109;p2"/>
            <p:cNvSpPr/>
            <p:nvPr/>
          </p:nvSpPr>
          <p:spPr>
            <a:xfrm>
              <a:off x="776734" y="259520"/>
              <a:ext cx="681064" cy="681064"/>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60528" y="1177197"/>
              <a:ext cx="1513476" cy="6053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360528" y="1177197"/>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IN" sz="1300">
                  <a:solidFill>
                    <a:schemeClr val="dk1"/>
                  </a:solidFill>
                  <a:latin typeface="Calibri"/>
                  <a:ea typeface="Calibri"/>
                  <a:cs typeface="Calibri"/>
                  <a:sym typeface="Calibri"/>
                </a:rPr>
                <a:t>Find Games which are most popular in the market.</a:t>
              </a:r>
              <a:endParaRPr/>
            </a:p>
          </p:txBody>
        </p:sp>
        <p:sp>
          <p:nvSpPr>
            <p:cNvPr id="112" name="Google Shape;112;p2"/>
            <p:cNvSpPr/>
            <p:nvPr/>
          </p:nvSpPr>
          <p:spPr>
            <a:xfrm>
              <a:off x="2555069" y="259520"/>
              <a:ext cx="681064" cy="681064"/>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138863" y="1177197"/>
              <a:ext cx="1513476" cy="6053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2138863" y="1177197"/>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IN" sz="1300">
                  <a:solidFill>
                    <a:schemeClr val="dk1"/>
                  </a:solidFill>
                  <a:latin typeface="Calibri"/>
                  <a:ea typeface="Calibri"/>
                  <a:cs typeface="Calibri"/>
                  <a:sym typeface="Calibri"/>
                </a:rPr>
                <a:t>Most played genres in the market</a:t>
              </a:r>
              <a:endParaRPr/>
            </a:p>
          </p:txBody>
        </p:sp>
        <p:sp>
          <p:nvSpPr>
            <p:cNvPr id="115" name="Google Shape;115;p2"/>
            <p:cNvSpPr/>
            <p:nvPr/>
          </p:nvSpPr>
          <p:spPr>
            <a:xfrm>
              <a:off x="4333404" y="259520"/>
              <a:ext cx="681064" cy="681064"/>
            </a:xfrm>
            <a:prstGeom prst="rect">
              <a:avLst/>
            </a:prstGeom>
            <a:blipFill rotWithShape="1">
              <a:blip r:embed="rId6">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917198" y="1177197"/>
              <a:ext cx="1513476" cy="6053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3917198" y="1177197"/>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IN" sz="1300">
                  <a:solidFill>
                    <a:schemeClr val="dk1"/>
                  </a:solidFill>
                  <a:latin typeface="Calibri"/>
                  <a:ea typeface="Calibri"/>
                  <a:cs typeface="Calibri"/>
                  <a:sym typeface="Calibri"/>
                </a:rPr>
                <a:t>Which generation of consoles belong to which category </a:t>
              </a:r>
              <a:endParaRPr/>
            </a:p>
          </p:txBody>
        </p:sp>
        <p:sp>
          <p:nvSpPr>
            <p:cNvPr id="118" name="Google Shape;118;p2"/>
            <p:cNvSpPr/>
            <p:nvPr/>
          </p:nvSpPr>
          <p:spPr>
            <a:xfrm>
              <a:off x="1665902" y="2160957"/>
              <a:ext cx="681064" cy="681064"/>
            </a:xfrm>
            <a:prstGeom prst="rect">
              <a:avLst/>
            </a:prstGeom>
            <a:blipFill rotWithShape="1">
              <a:blip r:embed="rId7">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49696" y="3078634"/>
              <a:ext cx="1513476" cy="6053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1249696" y="3078634"/>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IN" sz="1300">
                  <a:solidFill>
                    <a:schemeClr val="dk1"/>
                  </a:solidFill>
                  <a:latin typeface="Calibri"/>
                  <a:ea typeface="Calibri"/>
                  <a:cs typeface="Calibri"/>
                  <a:sym typeface="Calibri"/>
                </a:rPr>
                <a:t>Critic Ratings</a:t>
              </a:r>
              <a:endParaRPr/>
            </a:p>
          </p:txBody>
        </p:sp>
        <p:sp>
          <p:nvSpPr>
            <p:cNvPr id="121" name="Google Shape;121;p2"/>
            <p:cNvSpPr/>
            <p:nvPr/>
          </p:nvSpPr>
          <p:spPr>
            <a:xfrm>
              <a:off x="3444237" y="2160957"/>
              <a:ext cx="681064" cy="681064"/>
            </a:xfrm>
            <a:prstGeom prst="rect">
              <a:avLst/>
            </a:prstGeom>
            <a:blipFill rotWithShape="1">
              <a:blip r:embed="rId8">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028031" y="3078634"/>
              <a:ext cx="1513476" cy="6053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3028031" y="3078634"/>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IN" sz="1300">
                  <a:solidFill>
                    <a:schemeClr val="dk1"/>
                  </a:solidFill>
                  <a:latin typeface="Calibri"/>
                  <a:ea typeface="Calibri"/>
                  <a:cs typeface="Calibri"/>
                  <a:sym typeface="Calibri"/>
                </a:rPr>
                <a:t>Most Sales based on Genre and Rating</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3"/>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0" name="Google Shape;130;p3"/>
          <p:cNvGrpSpPr/>
          <p:nvPr/>
        </p:nvGrpSpPr>
        <p:grpSpPr>
          <a:xfrm>
            <a:off x="-305" y="-1"/>
            <a:ext cx="3362070" cy="2522849"/>
            <a:chOff x="-305" y="-1"/>
            <a:chExt cx="3832880" cy="2876136"/>
          </a:xfrm>
        </p:grpSpPr>
        <p:sp>
          <p:nvSpPr>
            <p:cNvPr id="131" name="Google Shape;131;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5" name="Google Shape;135;p3"/>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136" name="Google Shape;136;p3"/>
          <p:cNvGrpSpPr/>
          <p:nvPr/>
        </p:nvGrpSpPr>
        <p:grpSpPr>
          <a:xfrm flipH="1" rot="5400000">
            <a:off x="10185732" y="4852038"/>
            <a:ext cx="2151670" cy="1860256"/>
            <a:chOff x="-305" y="-4155"/>
            <a:chExt cx="2514948" cy="2174333"/>
          </a:xfrm>
        </p:grpSpPr>
        <p:sp>
          <p:nvSpPr>
            <p:cNvPr id="137" name="Google Shape;137;p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140" name="Google Shape;140;p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1" name="Google Shape;141;p3"/>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Video Game Analysis</a:t>
            </a:r>
            <a:endParaRPr/>
          </a:p>
        </p:txBody>
      </p:sp>
      <p:sp>
        <p:nvSpPr>
          <p:cNvPr id="142" name="Google Shape;142;p3"/>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Data Source </a:t>
            </a:r>
            <a:endParaRPr/>
          </a:p>
        </p:txBody>
      </p:sp>
      <p:graphicFrame>
        <p:nvGraphicFramePr>
          <p:cNvPr id="143" name="Google Shape;143;p3"/>
          <p:cNvGraphicFramePr/>
          <p:nvPr/>
        </p:nvGraphicFramePr>
        <p:xfrm>
          <a:off x="1328492" y="1875945"/>
          <a:ext cx="3000000" cy="3000000"/>
        </p:xfrm>
        <a:graphic>
          <a:graphicData uri="http://schemas.openxmlformats.org/drawingml/2006/table">
            <a:tbl>
              <a:tblPr>
                <a:noFill/>
                <a:tableStyleId>{16819AF7-0B50-4DF5-980D-FFD0992E46B1}</a:tableStyleId>
              </a:tblPr>
              <a:tblGrid>
                <a:gridCol w="909100"/>
                <a:gridCol w="569000"/>
                <a:gridCol w="575550"/>
                <a:gridCol w="568775"/>
                <a:gridCol w="610650"/>
                <a:gridCol w="569000"/>
                <a:gridCol w="706350"/>
                <a:gridCol w="741250"/>
                <a:gridCol w="688925"/>
                <a:gridCol w="699825"/>
                <a:gridCol w="673650"/>
                <a:gridCol w="680200"/>
                <a:gridCol w="610425"/>
                <a:gridCol w="569000"/>
              </a:tblGrid>
              <a:tr h="129775">
                <a:tc>
                  <a:txBody>
                    <a:bodyPr/>
                    <a:lstStyle/>
                    <a:p>
                      <a:pPr indent="0" lvl="0" marL="0" marR="0" rtl="0" algn="l">
                        <a:spcBef>
                          <a:spcPts val="0"/>
                        </a:spcBef>
                        <a:spcAft>
                          <a:spcPts val="0"/>
                        </a:spcAft>
                        <a:buNone/>
                      </a:pPr>
                      <a:r>
                        <a:rPr b="1" lang="en-IN" sz="800" u="none" cap="none" strike="noStrike"/>
                        <a:t>Year_of_Release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Genre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Publisher</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NA_Sales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EU_Sales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JP_Sales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Other_Sales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Global_Sales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Critic_Score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Critic_Count</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User_Score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User_Count</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Developer</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b="1" lang="en-IN" sz="800" u="none" cap="none" strike="noStrike"/>
                        <a:t>Rating</a:t>
                      </a:r>
                      <a:endParaRPr b="1" i="0" sz="800" u="none" cap="none" strike="noStrike">
                        <a:solidFill>
                          <a:srgbClr val="FFFFFF"/>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41.36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28.96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8.45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82.53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322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1985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29.08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40.24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Racing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15.68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12.76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3.79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3.29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35.52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15.61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10.93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32.77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Role-Playing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11.27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10.22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31.37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Puzzle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23.2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2.26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4.22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30.26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11.28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9.14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2.88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29.8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431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Misc</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13.96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9.18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28.92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129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14.44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6.94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2.24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28.32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594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Shooter</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26.93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0.63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28.31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Simulation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10.95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2.74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24.67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49750">
                <a:tc>
                  <a:txBody>
                    <a:bodyPr/>
                    <a:lstStyle/>
                    <a:p>
                      <a:pPr indent="0" lvl="0" marL="0" marR="0" rtl="0" algn="r">
                        <a:spcBef>
                          <a:spcPts val="0"/>
                        </a:spcBef>
                        <a:spcAft>
                          <a:spcPts val="0"/>
                        </a:spcAft>
                        <a:buNone/>
                      </a:pPr>
                      <a:r>
                        <a:rPr lang="en-IN" sz="800" u="none" cap="none" strike="noStrike"/>
                        <a:t>2005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Racing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9.71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4.13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23.21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464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1999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Role-Playing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6.18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0.71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23.1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8.03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22.7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146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383900">
                <a:tc>
                  <a:txBody>
                    <a:bodyPr/>
                    <a:lstStyle/>
                    <a:p>
                      <a:pPr indent="0" lvl="0" marL="0" marR="0" rtl="0" algn="r">
                        <a:spcBef>
                          <a:spcPts val="0"/>
                        </a:spcBef>
                        <a:spcAft>
                          <a:spcPts val="0"/>
                        </a:spcAft>
                        <a:buNone/>
                      </a:pPr>
                      <a:r>
                        <a:rPr lang="en-IN" sz="800" u="none" cap="none" strike="noStrike"/>
                        <a:t>2010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Misc</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Microsoft Game Studios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0.24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1.69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21.81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Good Science Studio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9.01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8.49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2.53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21.79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spcBef>
                          <a:spcPts val="0"/>
                        </a:spcBef>
                        <a:spcAft>
                          <a:spcPts val="0"/>
                        </a:spcAft>
                        <a:buNone/>
                      </a:pPr>
                      <a:r>
                        <a:rPr lang="en-IN" sz="800" u="none" cap="none" strike="noStrike"/>
                        <a:t>2013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7.02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0.98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21.04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3994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spcBef>
                          <a:spcPts val="0"/>
                        </a:spcBef>
                        <a:spcAft>
                          <a:spcPts val="0"/>
                        </a:spcAft>
                        <a:buNone/>
                      </a:pPr>
                      <a:r>
                        <a:rPr lang="en-IN" sz="800" u="none" cap="none" strike="noStrike"/>
                        <a:t>2004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9.43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10.57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20.81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1588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1990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12.78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3.75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3.54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0.55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20.61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Misc</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4.74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4.16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20.15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Role-Playing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6.38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4.46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1.36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18.25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10.83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2.71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4.18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0.42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18.14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spcBef>
                          <a:spcPts val="0"/>
                        </a:spcBef>
                        <a:spcAft>
                          <a:spcPts val="0"/>
                        </a:spcAft>
                        <a:buNone/>
                      </a:pPr>
                      <a:r>
                        <a:rPr lang="en-IN" sz="800" u="none" cap="none" strike="noStrike"/>
                        <a:t>1988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9.54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3.44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0.46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17.28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spcBef>
                          <a:spcPts val="0"/>
                        </a:spcBef>
                        <a:spcAft>
                          <a:spcPts val="0"/>
                        </a:spcAft>
                        <a:buNone/>
                      </a:pPr>
                      <a:r>
                        <a:rPr lang="en-IN" sz="800" u="none" cap="none" strike="noStrike"/>
                        <a:t>2013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9.66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5.14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16.27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3711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spcBef>
                          <a:spcPts val="0"/>
                        </a:spcBef>
                        <a:spcAft>
                          <a:spcPts val="0"/>
                        </a:spcAft>
                        <a:buNone/>
                      </a:pPr>
                      <a:r>
                        <a:rPr lang="en-IN" sz="800" u="none" cap="none" strike="noStrike"/>
                        <a:t>2002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5.49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0.47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1.78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16.15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62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8.7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spcBef>
                          <a:spcPts val="0"/>
                        </a:spcBef>
                        <a:spcAft>
                          <a:spcPts val="0"/>
                        </a:spcAft>
                        <a:buNone/>
                      </a:pPr>
                      <a:r>
                        <a:rPr lang="en-IN" sz="800" u="none" cap="none" strike="noStrike"/>
                        <a:t>730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spcBef>
                          <a:spcPts val="0"/>
                        </a:spcBef>
                        <a:spcAft>
                          <a:spcPts val="0"/>
                        </a:spcAft>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4"/>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0" name="Google Shape;150;p4"/>
          <p:cNvGrpSpPr/>
          <p:nvPr/>
        </p:nvGrpSpPr>
        <p:grpSpPr>
          <a:xfrm>
            <a:off x="-305" y="-1"/>
            <a:ext cx="3362070" cy="2522849"/>
            <a:chOff x="-305" y="-1"/>
            <a:chExt cx="3832880" cy="2876136"/>
          </a:xfrm>
        </p:grpSpPr>
        <p:sp>
          <p:nvSpPr>
            <p:cNvPr id="151" name="Google Shape;151;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5" name="Google Shape;155;p4"/>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156" name="Google Shape;156;p4"/>
          <p:cNvGrpSpPr/>
          <p:nvPr/>
        </p:nvGrpSpPr>
        <p:grpSpPr>
          <a:xfrm flipH="1" rot="5400000">
            <a:off x="10185732" y="4852038"/>
            <a:ext cx="2151670" cy="1860256"/>
            <a:chOff x="-305" y="-4155"/>
            <a:chExt cx="2514948" cy="2174333"/>
          </a:xfrm>
        </p:grpSpPr>
        <p:sp>
          <p:nvSpPr>
            <p:cNvPr id="157" name="Google Shape;157;p4"/>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4"/>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4"/>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160" name="Google Shape;160;p4"/>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61" name="Google Shape;161;p4"/>
          <p:cNvPicPr preferRelativeResize="0"/>
          <p:nvPr>
            <p:ph idx="1" type="body"/>
          </p:nvPr>
        </p:nvPicPr>
        <p:blipFill rotWithShape="1">
          <a:blip r:embed="rId3">
            <a:alphaModFix/>
          </a:blip>
          <a:srcRect b="0" l="0" r="0" t="0"/>
          <a:stretch/>
        </p:blipFill>
        <p:spPr>
          <a:xfrm>
            <a:off x="1974945" y="1834646"/>
            <a:ext cx="8591448" cy="4484560"/>
          </a:xfrm>
          <a:prstGeom prst="rect">
            <a:avLst/>
          </a:prstGeom>
          <a:noFill/>
          <a:ln>
            <a:noFill/>
          </a:ln>
          <a:effectLst>
            <a:outerShdw blurRad="292100" rotWithShape="0" algn="tl" dir="2700000" dist="139700">
              <a:srgbClr val="333333">
                <a:alpha val="64705"/>
              </a:srgbClr>
            </a:outerShdw>
          </a:effectLst>
        </p:spPr>
      </p:pic>
      <p:sp>
        <p:nvSpPr>
          <p:cNvPr id="162" name="Google Shape;162;p4"/>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163" name="Google Shape;163;p4"/>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Top 10 Games based on global sales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5"/>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0" name="Google Shape;170;p5"/>
          <p:cNvGrpSpPr/>
          <p:nvPr/>
        </p:nvGrpSpPr>
        <p:grpSpPr>
          <a:xfrm>
            <a:off x="-305" y="-1"/>
            <a:ext cx="3362070" cy="2522849"/>
            <a:chOff x="-305" y="-1"/>
            <a:chExt cx="3832880" cy="2876136"/>
          </a:xfrm>
        </p:grpSpPr>
        <p:sp>
          <p:nvSpPr>
            <p:cNvPr id="171" name="Google Shape;171;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5" name="Google Shape;175;p5"/>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176" name="Google Shape;176;p5"/>
          <p:cNvGrpSpPr/>
          <p:nvPr/>
        </p:nvGrpSpPr>
        <p:grpSpPr>
          <a:xfrm flipH="1" rot="5400000">
            <a:off x="10185732" y="4852038"/>
            <a:ext cx="2151670" cy="1860256"/>
            <a:chOff x="-305" y="-4155"/>
            <a:chExt cx="2514948" cy="2174333"/>
          </a:xfrm>
        </p:grpSpPr>
        <p:sp>
          <p:nvSpPr>
            <p:cNvPr id="177" name="Google Shape;177;p5"/>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5"/>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5"/>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180" name="Google Shape;180;p5"/>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1" name="Google Shape;181;p5"/>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182" name="Google Shape;182;p5"/>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Top 10 Scores and Sales</a:t>
            </a:r>
            <a:endParaRPr/>
          </a:p>
        </p:txBody>
      </p:sp>
      <p:pic>
        <p:nvPicPr>
          <p:cNvPr descr="A screenshot of a computer&#10;&#10;Description automatically generated with medium confidence" id="183" name="Google Shape;183;p5"/>
          <p:cNvPicPr preferRelativeResize="0"/>
          <p:nvPr>
            <p:ph idx="1" type="body"/>
          </p:nvPr>
        </p:nvPicPr>
        <p:blipFill rotWithShape="1">
          <a:blip r:embed="rId3">
            <a:alphaModFix/>
          </a:blip>
          <a:srcRect b="0" l="0" r="0" t="0"/>
          <a:stretch/>
        </p:blipFill>
        <p:spPr>
          <a:xfrm>
            <a:off x="401244" y="3351474"/>
            <a:ext cx="4779031" cy="3152811"/>
          </a:xfrm>
          <a:prstGeom prst="rect">
            <a:avLst/>
          </a:prstGeom>
          <a:noFill/>
          <a:ln>
            <a:noFill/>
          </a:ln>
          <a:effectLst>
            <a:outerShdw blurRad="292100" rotWithShape="0" algn="tl" dir="2700000" dist="139700">
              <a:srgbClr val="333333">
                <a:alpha val="64705"/>
              </a:srgbClr>
            </a:outerShdw>
          </a:effectLst>
        </p:spPr>
      </p:pic>
      <p:pic>
        <p:nvPicPr>
          <p:cNvPr descr="A graph on a black background&#10;&#10;Description automatically generated with low confidence" id="184" name="Google Shape;184;p5"/>
          <p:cNvPicPr preferRelativeResize="0"/>
          <p:nvPr/>
        </p:nvPicPr>
        <p:blipFill rotWithShape="1">
          <a:blip r:embed="rId4">
            <a:alphaModFix/>
          </a:blip>
          <a:srcRect b="0" l="0" r="0" t="0"/>
          <a:stretch/>
        </p:blipFill>
        <p:spPr>
          <a:xfrm>
            <a:off x="6054987" y="1720869"/>
            <a:ext cx="5261970" cy="300418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6"/>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1" name="Google Shape;191;p6"/>
          <p:cNvGrpSpPr/>
          <p:nvPr/>
        </p:nvGrpSpPr>
        <p:grpSpPr>
          <a:xfrm>
            <a:off x="-305" y="-1"/>
            <a:ext cx="3362070" cy="2522849"/>
            <a:chOff x="-305" y="-1"/>
            <a:chExt cx="3832880" cy="2876136"/>
          </a:xfrm>
        </p:grpSpPr>
        <p:sp>
          <p:nvSpPr>
            <p:cNvPr id="192" name="Google Shape;192;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6" name="Google Shape;196;p6"/>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197" name="Google Shape;197;p6"/>
          <p:cNvGrpSpPr/>
          <p:nvPr/>
        </p:nvGrpSpPr>
        <p:grpSpPr>
          <a:xfrm flipH="1" rot="5400000">
            <a:off x="10185732" y="4852038"/>
            <a:ext cx="2151670" cy="1860256"/>
            <a:chOff x="-305" y="-4155"/>
            <a:chExt cx="2514948" cy="2174333"/>
          </a:xfrm>
        </p:grpSpPr>
        <p:sp>
          <p:nvSpPr>
            <p:cNvPr id="198" name="Google Shape;198;p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201" name="Google Shape;201;p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2" name="Google Shape;202;p6"/>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203" name="Google Shape;203;p6"/>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Console Generations</a:t>
            </a:r>
            <a:endParaRPr/>
          </a:p>
        </p:txBody>
      </p:sp>
      <p:pic>
        <p:nvPicPr>
          <p:cNvPr id="204" name="Google Shape;204;p6"/>
          <p:cNvPicPr preferRelativeResize="0"/>
          <p:nvPr/>
        </p:nvPicPr>
        <p:blipFill rotWithShape="1">
          <a:blip r:embed="rId3">
            <a:alphaModFix/>
          </a:blip>
          <a:srcRect b="0" l="0" r="0" t="0"/>
          <a:stretch/>
        </p:blipFill>
        <p:spPr>
          <a:xfrm>
            <a:off x="1910944" y="1920765"/>
            <a:ext cx="8358458" cy="435140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7"/>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1" name="Google Shape;211;p7"/>
          <p:cNvGrpSpPr/>
          <p:nvPr/>
        </p:nvGrpSpPr>
        <p:grpSpPr>
          <a:xfrm>
            <a:off x="-305" y="-1"/>
            <a:ext cx="3362070" cy="2522849"/>
            <a:chOff x="-305" y="-1"/>
            <a:chExt cx="3832880" cy="2876136"/>
          </a:xfrm>
        </p:grpSpPr>
        <p:sp>
          <p:nvSpPr>
            <p:cNvPr id="212" name="Google Shape;212;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6" name="Google Shape;216;p7"/>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217" name="Google Shape;217;p7"/>
          <p:cNvGrpSpPr/>
          <p:nvPr/>
        </p:nvGrpSpPr>
        <p:grpSpPr>
          <a:xfrm flipH="1" rot="5400000">
            <a:off x="10185732" y="4852038"/>
            <a:ext cx="2151670" cy="1860256"/>
            <a:chOff x="-305" y="-4155"/>
            <a:chExt cx="2514948" cy="2174333"/>
          </a:xfrm>
        </p:grpSpPr>
        <p:sp>
          <p:nvSpPr>
            <p:cNvPr id="218" name="Google Shape;218;p7"/>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7"/>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7"/>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221" name="Google Shape;221;p7"/>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2" name="Google Shape;222;p7"/>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223" name="Google Shape;223;p7"/>
          <p:cNvSpPr txBox="1"/>
          <p:nvPr/>
        </p:nvSpPr>
        <p:spPr>
          <a:xfrm>
            <a:off x="6125357" y="807961"/>
            <a:ext cx="4811661" cy="103674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Number of Games based on Platform &amp; Genre </a:t>
            </a:r>
            <a:endParaRPr/>
          </a:p>
        </p:txBody>
      </p:sp>
      <p:pic>
        <p:nvPicPr>
          <p:cNvPr id="224" name="Google Shape;224;p7"/>
          <p:cNvPicPr preferRelativeResize="0"/>
          <p:nvPr/>
        </p:nvPicPr>
        <p:blipFill rotWithShape="1">
          <a:blip r:embed="rId3">
            <a:alphaModFix/>
          </a:blip>
          <a:srcRect b="0" l="0" r="0" t="0"/>
          <a:stretch/>
        </p:blipFill>
        <p:spPr>
          <a:xfrm>
            <a:off x="5606195" y="1755070"/>
            <a:ext cx="6055691" cy="3212348"/>
          </a:xfrm>
          <a:prstGeom prst="rect">
            <a:avLst/>
          </a:prstGeom>
          <a:noFill/>
          <a:ln>
            <a:noFill/>
          </a:ln>
          <a:effectLst>
            <a:outerShdw blurRad="292100" rotWithShape="0" algn="tl" dir="2700000" dist="139700">
              <a:srgbClr val="333333">
                <a:alpha val="64705"/>
              </a:srgbClr>
            </a:outerShdw>
          </a:effectLst>
        </p:spPr>
      </p:pic>
      <p:pic>
        <p:nvPicPr>
          <p:cNvPr id="225" name="Google Shape;225;p7"/>
          <p:cNvPicPr preferRelativeResize="0"/>
          <p:nvPr/>
        </p:nvPicPr>
        <p:blipFill rotWithShape="1">
          <a:blip r:embed="rId4">
            <a:alphaModFix/>
          </a:blip>
          <a:srcRect b="0" l="0" r="0" t="0"/>
          <a:stretch/>
        </p:blipFill>
        <p:spPr>
          <a:xfrm>
            <a:off x="153990" y="3567072"/>
            <a:ext cx="5268799" cy="319038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8"/>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2" name="Google Shape;232;p8"/>
          <p:cNvGrpSpPr/>
          <p:nvPr/>
        </p:nvGrpSpPr>
        <p:grpSpPr>
          <a:xfrm>
            <a:off x="-305" y="-1"/>
            <a:ext cx="3362070" cy="2522849"/>
            <a:chOff x="-305" y="-1"/>
            <a:chExt cx="3832880" cy="2876136"/>
          </a:xfrm>
        </p:grpSpPr>
        <p:sp>
          <p:nvSpPr>
            <p:cNvPr id="233" name="Google Shape;233;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7" name="Google Shape;237;p8"/>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238" name="Google Shape;238;p8"/>
          <p:cNvGrpSpPr/>
          <p:nvPr/>
        </p:nvGrpSpPr>
        <p:grpSpPr>
          <a:xfrm flipH="1" rot="5400000">
            <a:off x="10185732" y="4852038"/>
            <a:ext cx="2151670" cy="1860256"/>
            <a:chOff x="-305" y="-4155"/>
            <a:chExt cx="2514948" cy="2174333"/>
          </a:xfrm>
        </p:grpSpPr>
        <p:sp>
          <p:nvSpPr>
            <p:cNvPr id="239" name="Google Shape;239;p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242" name="Google Shape;242;p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3" name="Google Shape;243;p8"/>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Video Game Analysis</a:t>
            </a:r>
            <a:endParaRPr sz="3600">
              <a:solidFill>
                <a:schemeClr val="dk2"/>
              </a:solidFill>
              <a:latin typeface="Calibri"/>
              <a:ea typeface="Calibri"/>
              <a:cs typeface="Calibri"/>
              <a:sym typeface="Calibri"/>
            </a:endParaRPr>
          </a:p>
        </p:txBody>
      </p:sp>
      <p:sp>
        <p:nvSpPr>
          <p:cNvPr id="244" name="Google Shape;244;p8"/>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Critic Score and Sales / Publisher and Genre</a:t>
            </a:r>
            <a:endParaRPr/>
          </a:p>
        </p:txBody>
      </p:sp>
      <p:pic>
        <p:nvPicPr>
          <p:cNvPr id="245" name="Google Shape;245;p8"/>
          <p:cNvPicPr preferRelativeResize="0"/>
          <p:nvPr/>
        </p:nvPicPr>
        <p:blipFill rotWithShape="1">
          <a:blip r:embed="rId3">
            <a:alphaModFix/>
          </a:blip>
          <a:srcRect b="0" l="0" r="0" t="0"/>
          <a:stretch/>
        </p:blipFill>
        <p:spPr>
          <a:xfrm>
            <a:off x="181781" y="3530380"/>
            <a:ext cx="5328473" cy="3114153"/>
          </a:xfrm>
          <a:prstGeom prst="rect">
            <a:avLst/>
          </a:prstGeom>
          <a:noFill/>
          <a:ln>
            <a:noFill/>
          </a:ln>
          <a:effectLst>
            <a:outerShdw blurRad="292100" rotWithShape="0" algn="tl" dir="2700000" dist="139700">
              <a:srgbClr val="333333">
                <a:alpha val="64705"/>
              </a:srgbClr>
            </a:outerShdw>
          </a:effectLst>
        </p:spPr>
      </p:pic>
      <p:pic>
        <p:nvPicPr>
          <p:cNvPr id="246" name="Google Shape;246;p8"/>
          <p:cNvPicPr preferRelativeResize="0"/>
          <p:nvPr/>
        </p:nvPicPr>
        <p:blipFill rotWithShape="1">
          <a:blip r:embed="rId4">
            <a:alphaModFix/>
          </a:blip>
          <a:srcRect b="0" l="0" r="0" t="0"/>
          <a:stretch/>
        </p:blipFill>
        <p:spPr>
          <a:xfrm>
            <a:off x="5804713" y="1675381"/>
            <a:ext cx="6051047" cy="322762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9"/>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3" name="Google Shape;253;p9"/>
          <p:cNvGrpSpPr/>
          <p:nvPr/>
        </p:nvGrpSpPr>
        <p:grpSpPr>
          <a:xfrm>
            <a:off x="-305" y="-1"/>
            <a:ext cx="3362070" cy="2522849"/>
            <a:chOff x="-305" y="-1"/>
            <a:chExt cx="3832880" cy="2876136"/>
          </a:xfrm>
        </p:grpSpPr>
        <p:sp>
          <p:nvSpPr>
            <p:cNvPr id="254" name="Google Shape;254;p9"/>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9"/>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9"/>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9"/>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8" name="Google Shape;258;p9"/>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sz="1800">
              <a:solidFill>
                <a:schemeClr val="dk2"/>
              </a:solidFill>
              <a:latin typeface="Calibri"/>
              <a:ea typeface="Calibri"/>
              <a:cs typeface="Calibri"/>
              <a:sym typeface="Calibri"/>
            </a:endParaRPr>
          </a:p>
        </p:txBody>
      </p:sp>
      <p:grpSp>
        <p:nvGrpSpPr>
          <p:cNvPr id="259" name="Google Shape;259;p9"/>
          <p:cNvGrpSpPr/>
          <p:nvPr/>
        </p:nvGrpSpPr>
        <p:grpSpPr>
          <a:xfrm flipH="1" rot="5400000">
            <a:off x="10185732" y="4852038"/>
            <a:ext cx="2151670" cy="1860256"/>
            <a:chOff x="-305" y="-4155"/>
            <a:chExt cx="2514948" cy="2174333"/>
          </a:xfrm>
        </p:grpSpPr>
        <p:sp>
          <p:nvSpPr>
            <p:cNvPr id="260" name="Google Shape;260;p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sp>
          <p:nvSpPr>
            <p:cNvPr id="263" name="Google Shape;263;p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4" name="Google Shape;264;p9"/>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lang="en-IN" sz="3600">
                <a:solidFill>
                  <a:schemeClr val="dk2"/>
                </a:solidFill>
                <a:latin typeface="Calibri"/>
                <a:ea typeface="Calibri"/>
                <a:cs typeface="Calibri"/>
                <a:sym typeface="Calibri"/>
              </a:rPr>
              <a:t>Visualizations</a:t>
            </a:r>
            <a:endParaRPr/>
          </a:p>
        </p:txBody>
      </p:sp>
      <p:sp>
        <p:nvSpPr>
          <p:cNvPr id="265" name="Google Shape;265;p9"/>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lang="en-IN" sz="1800">
                <a:solidFill>
                  <a:schemeClr val="dk1"/>
                </a:solidFill>
                <a:latin typeface="Calibri"/>
                <a:ea typeface="Calibri"/>
                <a:cs typeface="Calibri"/>
                <a:sym typeface="Calibri"/>
              </a:rPr>
              <a:t>Critic Score Distribution</a:t>
            </a:r>
            <a:endParaRPr/>
          </a:p>
        </p:txBody>
      </p:sp>
      <p:pic>
        <p:nvPicPr>
          <p:cNvPr id="266" name="Google Shape;266;p9"/>
          <p:cNvPicPr preferRelativeResize="0"/>
          <p:nvPr/>
        </p:nvPicPr>
        <p:blipFill rotWithShape="1">
          <a:blip r:embed="rId3">
            <a:alphaModFix/>
          </a:blip>
          <a:srcRect b="0" l="0" r="0" t="0"/>
          <a:stretch/>
        </p:blipFill>
        <p:spPr>
          <a:xfrm>
            <a:off x="2209799" y="2142484"/>
            <a:ext cx="7877175" cy="421681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2023-07-01T04:01:02Z</dcterms:created>
  <dc:creator>Utkarsh Thusoo</dc:creator>
</cp:coreProperties>
</file>