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j9FHgoczvTSSMmC6dMgha3aPMN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207B498-701B-4F60-B65B-222E032DCD0C}">
  <a:tblStyle styleId="{E207B498-701B-4F60-B65B-222E032DCD0C}"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5"/>
              </a:solidFill>
              <a:prstDash val="solid"/>
              <a:round/>
              <a:headEnd len="sm" w="sm" type="none"/>
              <a:tailEnd len="sm" w="sm" type="none"/>
            </a:ln>
          </a:top>
          <a:bottom>
            <a:ln cap="flat" cmpd="sng" w="12700">
              <a:solidFill>
                <a:schemeClr val="accent5"/>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fill>
          <a:solidFill>
            <a:schemeClr val="accent5">
              <a:alpha val="20000"/>
            </a:schemeClr>
          </a:solidFill>
        </a:fill>
      </a:tcStyle>
    </a:band1H>
    <a:band2H>
      <a:tcTxStyle b="off" i="off"/>
    </a:band2H>
    <a:band1V>
      <a:tcTxStyle b="off" i="off"/>
      <a:tcStyle>
        <a:fill>
          <a:solidFill>
            <a:schemeClr val="accent5">
              <a:alpha val="20000"/>
            </a:schemeClr>
          </a:solidFill>
        </a:fill>
      </a:tcStyle>
    </a:band1V>
    <a:band2V>
      <a:tcTxStyle b="off" i="off"/>
    </a:band2V>
    <a:lastCol>
      <a:tcTxStyle b="on" i="off"/>
    </a:lastCol>
    <a:firstCol>
      <a:tcTxStyle b="on" i="off"/>
    </a:firstCol>
    <a:lastRow>
      <a:tcTxStyle b="on" i="off"/>
      <a:tcStyle>
        <a:tcBdr>
          <a:top>
            <a:ln cap="flat" cmpd="sng" w="12700">
              <a:solidFill>
                <a:schemeClr val="accent5"/>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12700">
              <a:solidFill>
                <a:schemeClr val="accent5"/>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9" name="Google Shape;26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1" name="Google Shape;29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2" name="Google Shape;312;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2"/>
          <p:cNvSpPr/>
          <p:nvPr>
            <p:ph idx="2" type="pic"/>
          </p:nvPr>
        </p:nvSpPr>
        <p:spPr>
          <a:xfrm>
            <a:off x="5183188" y="987425"/>
            <a:ext cx="6172200" cy="4873625"/>
          </a:xfrm>
          <a:prstGeom prst="rect">
            <a:avLst/>
          </a:prstGeom>
          <a:noFill/>
          <a:ln>
            <a:noFill/>
          </a:ln>
        </p:spPr>
      </p:sp>
      <p:sp>
        <p:nvSpPr>
          <p:cNvPr id="64" name="Google Shape;64;p2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5.png"/><Relationship Id="rId7" Type="http://schemas.openxmlformats.org/officeDocument/2006/relationships/image" Target="../media/image7.png"/><Relationship Id="rId8"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1"/>
            <a:ext cx="12191695" cy="68520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5" name="Google Shape;85;p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6" name="Google Shape;86;p1"/>
          <p:cNvSpPr txBox="1"/>
          <p:nvPr>
            <p:ph type="ctrTitle"/>
          </p:nvPr>
        </p:nvSpPr>
        <p:spPr>
          <a:xfrm>
            <a:off x="6590662" y="4267832"/>
            <a:ext cx="4805996" cy="129711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4000"/>
              <a:buFont typeface="Calibri"/>
              <a:buNone/>
            </a:pPr>
            <a:r>
              <a:rPr lang="en-IN" sz="4000">
                <a:solidFill>
                  <a:schemeClr val="dk2"/>
                </a:solidFill>
              </a:rPr>
              <a:t>Video Game Analysis</a:t>
            </a:r>
            <a:endParaRPr/>
          </a:p>
        </p:txBody>
      </p:sp>
      <p:sp>
        <p:nvSpPr>
          <p:cNvPr id="87" name="Google Shape;87;p1"/>
          <p:cNvSpPr txBox="1"/>
          <p:nvPr>
            <p:ph idx="1" type="subTitle"/>
          </p:nvPr>
        </p:nvSpPr>
        <p:spPr>
          <a:xfrm>
            <a:off x="6637014" y="4857750"/>
            <a:ext cx="4805691" cy="37210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2"/>
              </a:buClr>
              <a:buSzPts val="2000"/>
              <a:buNone/>
            </a:pPr>
            <a:r>
              <a:rPr lang="en-IN" sz="2000">
                <a:solidFill>
                  <a:schemeClr val="dk2"/>
                </a:solidFill>
              </a:rPr>
              <a:t>DV Project Submission</a:t>
            </a:r>
            <a:endParaRPr/>
          </a:p>
        </p:txBody>
      </p:sp>
      <p:pic>
        <p:nvPicPr>
          <p:cNvPr descr="Game controller" id="88" name="Google Shape;88;p1"/>
          <p:cNvPicPr preferRelativeResize="0"/>
          <p:nvPr/>
        </p:nvPicPr>
        <p:blipFill rotWithShape="1">
          <a:blip r:embed="rId3">
            <a:alphaModFix/>
          </a:blip>
          <a:srcRect b="0" l="0" r="0" t="0"/>
          <a:stretch/>
        </p:blipFill>
        <p:spPr>
          <a:xfrm>
            <a:off x="340470" y="1815320"/>
            <a:ext cx="4141760" cy="4141760"/>
          </a:xfrm>
          <a:custGeom>
            <a:rect b="b" l="l" r="r" t="t"/>
            <a:pathLst>
              <a:path extrusionOk="0" h="4377846" w="4141760">
                <a:moveTo>
                  <a:pt x="0" y="0"/>
                </a:moveTo>
                <a:lnTo>
                  <a:pt x="4141760" y="0"/>
                </a:lnTo>
                <a:lnTo>
                  <a:pt x="4141760" y="4377846"/>
                </a:lnTo>
                <a:lnTo>
                  <a:pt x="0" y="4377846"/>
                </a:lnTo>
                <a:close/>
              </a:path>
            </a:pathLst>
          </a:custGeom>
          <a:noFill/>
          <a:ln>
            <a:noFill/>
          </a:ln>
        </p:spPr>
      </p:pic>
      <p:grpSp>
        <p:nvGrpSpPr>
          <p:cNvPr id="89" name="Google Shape;89;p1"/>
          <p:cNvGrpSpPr/>
          <p:nvPr/>
        </p:nvGrpSpPr>
        <p:grpSpPr>
          <a:xfrm>
            <a:off x="-4253" y="-5977"/>
            <a:ext cx="6238675" cy="6863979"/>
            <a:chOff x="305" y="-5977"/>
            <a:chExt cx="6238675" cy="6863979"/>
          </a:xfrm>
        </p:grpSpPr>
        <p:sp>
          <p:nvSpPr>
            <p:cNvPr id="90" name="Google Shape;90;p1"/>
            <p:cNvSpPr/>
            <p:nvPr/>
          </p:nvSpPr>
          <p:spPr>
            <a:xfrm flipH="1">
              <a:off x="305" y="34854"/>
              <a:ext cx="6028697" cy="6817170"/>
            </a:xfrm>
            <a:custGeom>
              <a:rect b="b" l="l" r="r" t="t"/>
              <a:pathLst>
                <a:path extrusionOk="0" h="6817170" w="6028697">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1" name="Google Shape;91;p1"/>
            <p:cNvSpPr/>
            <p:nvPr/>
          </p:nvSpPr>
          <p:spPr>
            <a:xfrm flipH="1">
              <a:off x="305" y="1"/>
              <a:ext cx="6165116" cy="6858001"/>
            </a:xfrm>
            <a:custGeom>
              <a:rect b="b" l="l" r="r" t="t"/>
              <a:pathLst>
                <a:path extrusionOk="0" h="6858001" w="6264586">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2" name="Google Shape;92;p1"/>
            <p:cNvSpPr/>
            <p:nvPr/>
          </p:nvSpPr>
          <p:spPr>
            <a:xfrm flipH="1">
              <a:off x="305" y="-5977"/>
              <a:ext cx="6238675" cy="6858001"/>
            </a:xfrm>
            <a:custGeom>
              <a:rect b="b" l="l" r="r" t="t"/>
              <a:pathLst>
                <a:path extrusionOk="0" h="6858001" w="6264586">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93" name="Google Shape;93;p1"/>
          <p:cNvSpPr txBox="1"/>
          <p:nvPr/>
        </p:nvSpPr>
        <p:spPr>
          <a:xfrm>
            <a:off x="8381410" y="5083963"/>
            <a:ext cx="4805691" cy="7558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90000"/>
              </a:lnSpc>
              <a:spcBef>
                <a:spcPts val="0"/>
              </a:spcBef>
              <a:spcAft>
                <a:spcPts val="0"/>
              </a:spcAft>
              <a:buClr>
                <a:schemeClr val="dk2"/>
              </a:buClr>
              <a:buSzPts val="1400"/>
              <a:buFont typeface="Arial"/>
              <a:buChar char="-"/>
            </a:pPr>
            <a:r>
              <a:rPr b="0" i="0" lang="en-IN" sz="1400" u="none" cap="none" strike="noStrike">
                <a:solidFill>
                  <a:schemeClr val="dk2"/>
                </a:solidFill>
                <a:latin typeface="Calibri"/>
                <a:ea typeface="Calibri"/>
                <a:cs typeface="Calibri"/>
                <a:sym typeface="Calibri"/>
              </a:rPr>
              <a:t>Suresh Bojjam (M20AIE313)</a:t>
            </a:r>
            <a:endParaRPr b="0" i="0" sz="1400" u="none" cap="none" strike="noStrike">
              <a:solidFill>
                <a:srgbClr val="000000"/>
              </a:solidFill>
              <a:latin typeface="Arial"/>
              <a:ea typeface="Arial"/>
              <a:cs typeface="Arial"/>
              <a:sym typeface="Arial"/>
            </a:endParaRPr>
          </a:p>
          <a:p>
            <a:pPr indent="-342900" lvl="0" marL="342900" marR="0" rtl="0" algn="l">
              <a:lnSpc>
                <a:spcPct val="90000"/>
              </a:lnSpc>
              <a:spcBef>
                <a:spcPts val="1000"/>
              </a:spcBef>
              <a:spcAft>
                <a:spcPts val="0"/>
              </a:spcAft>
              <a:buClr>
                <a:schemeClr val="dk2"/>
              </a:buClr>
              <a:buSzPts val="1400"/>
              <a:buFont typeface="Arial"/>
              <a:buChar char="-"/>
            </a:pPr>
            <a:r>
              <a:rPr b="0" i="0" lang="en-IN" sz="1400" u="none" cap="none" strike="noStrike">
                <a:solidFill>
                  <a:schemeClr val="dk2"/>
                </a:solidFill>
                <a:latin typeface="Calibri"/>
                <a:ea typeface="Calibri"/>
                <a:cs typeface="Calibri"/>
                <a:sym typeface="Calibri"/>
              </a:rPr>
              <a:t>Utkarsh Thusoo (M20AIE318)</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88"/>
                                        </p:tgtEl>
                                        <p:attrNameLst>
                                          <p:attrName>style.visibility</p:attrName>
                                        </p:attrNameLst>
                                      </p:cBhvr>
                                      <p:to>
                                        <p:strVal val="visible"/>
                                      </p:to>
                                    </p:set>
                                    <p:animEffect filter="fade" transition="in">
                                      <p:cBhvr>
                                        <p:cTn dur="700"/>
                                        <p:tgtEl>
                                          <p:spTgt spid="88"/>
                                        </p:tgtEl>
                                      </p:cBhvr>
                                    </p:animEffect>
                                  </p:childTnLst>
                                </p:cTn>
                              </p:par>
                              <p:par>
                                <p:cTn fill="hold" nodeType="withEffect" presetClass="entr" presetID="10" presetSubtype="0">
                                  <p:stCondLst>
                                    <p:cond delay="1500"/>
                                  </p:stCondLst>
                                  <p:childTnLst>
                                    <p:set>
                                      <p:cBhvr>
                                        <p:cTn dur="1" fill="hold">
                                          <p:stCondLst>
                                            <p:cond delay="0"/>
                                          </p:stCondLst>
                                        </p:cTn>
                                        <p:tgtEl>
                                          <p:spTgt spid="87">
                                            <p:txEl>
                                              <p:pRg end="0" st="0"/>
                                            </p:txEl>
                                          </p:spTgt>
                                        </p:tgtEl>
                                        <p:attrNameLst>
                                          <p:attrName>style.visibility</p:attrName>
                                        </p:attrNameLst>
                                      </p:cBhvr>
                                      <p:to>
                                        <p:strVal val="visible"/>
                                      </p:to>
                                    </p:set>
                                    <p:animEffect filter="fade" transition="in">
                                      <p:cBhvr>
                                        <p:cTn dur="700"/>
                                        <p:tgtEl>
                                          <p:spTgt spid="87">
                                            <p:txEl>
                                              <p:pRg end="0" st="0"/>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86"/>
                                        </p:tgtEl>
                                        <p:attrNameLst>
                                          <p:attrName>style.visibility</p:attrName>
                                        </p:attrNameLst>
                                      </p:cBhvr>
                                      <p:to>
                                        <p:strVal val="visible"/>
                                      </p:to>
                                    </p:set>
                                    <p:animEffect filter="fade" transition="in">
                                      <p:cBhvr>
                                        <p:cTn dur="700"/>
                                        <p:tgtEl>
                                          <p:spTgt spid="86"/>
                                        </p:tgtEl>
                                      </p:cBhvr>
                                    </p:animEffect>
                                  </p:childTnLst>
                                </p:cTn>
                              </p:par>
                              <p:par>
                                <p:cTn fill="hold" nodeType="withEffect" presetClass="entr" presetID="10" presetSubtype="0">
                                  <p:stCondLst>
                                    <p:cond delay="1500"/>
                                  </p:stCondLst>
                                  <p:childTnLst>
                                    <p:set>
                                      <p:cBhvr>
                                        <p:cTn dur="1" fill="hold">
                                          <p:stCondLst>
                                            <p:cond delay="0"/>
                                          </p:stCondLst>
                                        </p:cTn>
                                        <p:tgtEl>
                                          <p:spTgt spid="93">
                                            <p:txEl>
                                              <p:pRg end="0" st="0"/>
                                            </p:txEl>
                                          </p:spTgt>
                                        </p:tgtEl>
                                        <p:attrNameLst>
                                          <p:attrName>style.visibility</p:attrName>
                                        </p:attrNameLst>
                                      </p:cBhvr>
                                      <p:to>
                                        <p:strVal val="visible"/>
                                      </p:to>
                                    </p:set>
                                    <p:animEffect filter="fade" transition="in">
                                      <p:cBhvr>
                                        <p:cTn dur="700"/>
                                        <p:tgtEl>
                                          <p:spTgt spid="93">
                                            <p:txEl>
                                              <p:pRg end="0" st="0"/>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93">
                                            <p:txEl>
                                              <p:pRg end="1" st="1"/>
                                            </p:txEl>
                                          </p:spTgt>
                                        </p:tgtEl>
                                        <p:attrNameLst>
                                          <p:attrName>style.visibility</p:attrName>
                                        </p:attrNameLst>
                                      </p:cBhvr>
                                      <p:to>
                                        <p:strVal val="visible"/>
                                      </p:to>
                                    </p:set>
                                    <p:animEffect filter="fade" transition="in">
                                      <p:cBhvr>
                                        <p:cTn dur="700"/>
                                        <p:tgtEl>
                                          <p:spTgt spid="9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0" name="Shape 270"/>
        <p:cNvGrpSpPr/>
        <p:nvPr/>
      </p:nvGrpSpPr>
      <p:grpSpPr>
        <a:xfrm>
          <a:off x="0" y="0"/>
          <a:ext cx="0" cy="0"/>
          <a:chOff x="0" y="0"/>
          <a:chExt cx="0" cy="0"/>
        </a:xfrm>
      </p:grpSpPr>
      <p:sp>
        <p:nvSpPr>
          <p:cNvPr id="271" name="Google Shape;271;p10"/>
          <p:cNvSpPr/>
          <p:nvPr/>
        </p:nvSpPr>
        <p:spPr>
          <a:xfrm>
            <a:off x="0"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2" name="Google Shape;272;p10"/>
          <p:cNvSpPr/>
          <p:nvPr/>
        </p:nvSpPr>
        <p:spPr>
          <a:xfrm>
            <a:off x="152705" y="304800"/>
            <a:ext cx="121917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273" name="Google Shape;273;p10"/>
          <p:cNvGrpSpPr/>
          <p:nvPr/>
        </p:nvGrpSpPr>
        <p:grpSpPr>
          <a:xfrm>
            <a:off x="-305" y="-1"/>
            <a:ext cx="3362070" cy="2522849"/>
            <a:chOff x="-305" y="-1"/>
            <a:chExt cx="3832880" cy="2876136"/>
          </a:xfrm>
        </p:grpSpPr>
        <p:sp>
          <p:nvSpPr>
            <p:cNvPr id="274" name="Google Shape;274;p10"/>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5" name="Google Shape;275;p10"/>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6" name="Google Shape;276;p10"/>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7" name="Google Shape;277;p10"/>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78" name="Google Shape;278;p10"/>
          <p:cNvSpPr txBox="1"/>
          <p:nvPr/>
        </p:nvSpPr>
        <p:spPr>
          <a:xfrm>
            <a:off x="804672" y="2827419"/>
            <a:ext cx="5126896" cy="3227626"/>
          </a:xfrm>
          <a:prstGeom prst="rect">
            <a:avLst/>
          </a:prstGeom>
          <a:noFill/>
          <a:ln>
            <a:noFill/>
          </a:ln>
        </p:spPr>
        <p:txBody>
          <a:bodyPr anchorCtr="0" anchor="ctr" bIns="45700" lIns="91425" spcFirstLastPara="1" rIns="91425" wrap="square" tIns="45700">
            <a:normAutofit/>
          </a:bodyPr>
          <a:lstStyle/>
          <a:p>
            <a:pPr indent="114300" lvl="0" marL="0" marR="0" rtl="0" algn="l">
              <a:lnSpc>
                <a:spcPct val="90000"/>
              </a:lnSpc>
              <a:spcBef>
                <a:spcPts val="0"/>
              </a:spcBef>
              <a:spcAft>
                <a:spcPts val="0"/>
              </a:spcAft>
              <a:buClr>
                <a:schemeClr val="dk1"/>
              </a:buClr>
              <a:buSzPts val="1800"/>
              <a:buFont typeface="Arial"/>
              <a:buNone/>
            </a:pPr>
            <a:r>
              <a:t/>
            </a:r>
            <a:endParaRPr b="1" i="0" sz="1800" u="none" cap="none" strike="noStrike">
              <a:solidFill>
                <a:schemeClr val="dk2"/>
              </a:solidFill>
              <a:latin typeface="Calibri"/>
              <a:ea typeface="Calibri"/>
              <a:cs typeface="Calibri"/>
              <a:sym typeface="Calibri"/>
            </a:endParaRPr>
          </a:p>
        </p:txBody>
      </p:sp>
      <p:grpSp>
        <p:nvGrpSpPr>
          <p:cNvPr id="279" name="Google Shape;279;p10"/>
          <p:cNvGrpSpPr/>
          <p:nvPr/>
        </p:nvGrpSpPr>
        <p:grpSpPr>
          <a:xfrm flipH="1" rot="5400000">
            <a:off x="10185732" y="4852038"/>
            <a:ext cx="2151670" cy="1860256"/>
            <a:chOff x="-305" y="-4155"/>
            <a:chExt cx="2514948" cy="2174333"/>
          </a:xfrm>
        </p:grpSpPr>
        <p:sp>
          <p:nvSpPr>
            <p:cNvPr id="280" name="Google Shape;280;p10"/>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1" name="Google Shape;281;p10"/>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2" name="Google Shape;282;p10"/>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Calibri"/>
                <a:ea typeface="Calibri"/>
                <a:cs typeface="Calibri"/>
                <a:sym typeface="Calibri"/>
              </a:endParaRPr>
            </a:p>
          </p:txBody>
        </p:sp>
        <p:sp>
          <p:nvSpPr>
            <p:cNvPr id="283" name="Google Shape;283;p10"/>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84" name="Google Shape;284;p10"/>
          <p:cNvSpPr txBox="1"/>
          <p:nvPr/>
        </p:nvSpPr>
        <p:spPr>
          <a:xfrm>
            <a:off x="6054987" y="408044"/>
            <a:ext cx="4977976" cy="799834"/>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2"/>
              </a:buClr>
              <a:buSzPts val="3600"/>
              <a:buFont typeface="Calibri"/>
              <a:buNone/>
            </a:pPr>
            <a:r>
              <a:rPr b="0" i="0" lang="en-IN" sz="3600" u="none" cap="none" strike="noStrike">
                <a:solidFill>
                  <a:schemeClr val="dk2"/>
                </a:solidFill>
                <a:latin typeface="Calibri"/>
                <a:ea typeface="Calibri"/>
                <a:cs typeface="Calibri"/>
                <a:sym typeface="Calibri"/>
              </a:rPr>
              <a:t>Visualizations</a:t>
            </a:r>
            <a:endParaRPr b="0" i="0" sz="1400" u="none" cap="none" strike="noStrike">
              <a:solidFill>
                <a:srgbClr val="000000"/>
              </a:solidFill>
              <a:latin typeface="Arial"/>
              <a:ea typeface="Arial"/>
              <a:cs typeface="Arial"/>
              <a:sym typeface="Arial"/>
            </a:endParaRPr>
          </a:p>
        </p:txBody>
      </p:sp>
      <p:sp>
        <p:nvSpPr>
          <p:cNvPr id="285" name="Google Shape;285;p10"/>
          <p:cNvSpPr txBox="1"/>
          <p:nvPr/>
        </p:nvSpPr>
        <p:spPr>
          <a:xfrm>
            <a:off x="6125358" y="807961"/>
            <a:ext cx="4399810" cy="118535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1800"/>
              <a:buFont typeface="Arial"/>
              <a:buNone/>
            </a:pPr>
            <a:r>
              <a:rPr b="1" i="0" lang="en-IN" sz="1800" u="none" cap="none" strike="noStrike">
                <a:solidFill>
                  <a:schemeClr val="dk1"/>
                </a:solidFill>
                <a:latin typeface="Calibri"/>
                <a:ea typeface="Calibri"/>
                <a:cs typeface="Calibri"/>
                <a:sym typeface="Calibri"/>
              </a:rPr>
              <a:t>Sales based on rating</a:t>
            </a:r>
            <a:endParaRPr b="0" i="0" sz="1400" u="none" cap="none" strike="noStrike">
              <a:solidFill>
                <a:srgbClr val="000000"/>
              </a:solidFill>
              <a:latin typeface="Arial"/>
              <a:ea typeface="Arial"/>
              <a:cs typeface="Arial"/>
              <a:sym typeface="Arial"/>
            </a:endParaRPr>
          </a:p>
        </p:txBody>
      </p:sp>
      <p:pic>
        <p:nvPicPr>
          <p:cNvPr id="286" name="Google Shape;286;p10"/>
          <p:cNvPicPr preferRelativeResize="0"/>
          <p:nvPr/>
        </p:nvPicPr>
        <p:blipFill rotWithShape="1">
          <a:blip r:embed="rId3">
            <a:alphaModFix/>
          </a:blip>
          <a:srcRect b="0" l="0" r="0" t="0"/>
          <a:stretch/>
        </p:blipFill>
        <p:spPr>
          <a:xfrm>
            <a:off x="186027" y="3702183"/>
            <a:ext cx="5431536" cy="2905871"/>
          </a:xfrm>
          <a:prstGeom prst="rect">
            <a:avLst/>
          </a:prstGeom>
          <a:noFill/>
          <a:ln>
            <a:noFill/>
          </a:ln>
          <a:effectLst>
            <a:outerShdw blurRad="292100" rotWithShape="0" algn="tl" dir="2700000" dist="139700">
              <a:srgbClr val="333333">
                <a:alpha val="64313"/>
              </a:srgbClr>
            </a:outerShdw>
          </a:effectLst>
        </p:spPr>
      </p:pic>
      <p:pic>
        <p:nvPicPr>
          <p:cNvPr id="287" name="Google Shape;287;p10"/>
          <p:cNvPicPr preferRelativeResize="0"/>
          <p:nvPr/>
        </p:nvPicPr>
        <p:blipFill rotWithShape="1">
          <a:blip r:embed="rId4">
            <a:alphaModFix/>
          </a:blip>
          <a:srcRect b="0" l="0" r="0" t="0"/>
          <a:stretch/>
        </p:blipFill>
        <p:spPr>
          <a:xfrm>
            <a:off x="6125358" y="1916765"/>
            <a:ext cx="5431536" cy="2905871"/>
          </a:xfrm>
          <a:prstGeom prst="rect">
            <a:avLst/>
          </a:prstGeom>
          <a:noFill/>
          <a:ln>
            <a:noFill/>
          </a:ln>
          <a:effectLst>
            <a:outerShdw blurRad="292100" rotWithShape="0" algn="tl" dir="2700000" dist="139700">
              <a:srgbClr val="333333">
                <a:alpha val="64313"/>
              </a:srgbClr>
            </a:outerShdw>
          </a:effectLst>
        </p:spPr>
      </p:pic>
      <p:sp>
        <p:nvSpPr>
          <p:cNvPr id="288" name="Google Shape;288;p10"/>
          <p:cNvSpPr txBox="1"/>
          <p:nvPr/>
        </p:nvSpPr>
        <p:spPr>
          <a:xfrm>
            <a:off x="186150" y="2000250"/>
            <a:ext cx="5431500" cy="4311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2" name="Shape 292"/>
        <p:cNvGrpSpPr/>
        <p:nvPr/>
      </p:nvGrpSpPr>
      <p:grpSpPr>
        <a:xfrm>
          <a:off x="0" y="0"/>
          <a:ext cx="0" cy="0"/>
          <a:chOff x="0" y="0"/>
          <a:chExt cx="0" cy="0"/>
        </a:xfrm>
      </p:grpSpPr>
      <p:sp>
        <p:nvSpPr>
          <p:cNvPr id="293" name="Google Shape;293;p11"/>
          <p:cNvSpPr/>
          <p:nvPr/>
        </p:nvSpPr>
        <p:spPr>
          <a:xfrm>
            <a:off x="0"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4" name="Google Shape;294;p1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295" name="Google Shape;295;p11"/>
          <p:cNvGrpSpPr/>
          <p:nvPr/>
        </p:nvGrpSpPr>
        <p:grpSpPr>
          <a:xfrm>
            <a:off x="-305" y="-1"/>
            <a:ext cx="3362070" cy="2522849"/>
            <a:chOff x="-305" y="-1"/>
            <a:chExt cx="3832880" cy="2876136"/>
          </a:xfrm>
        </p:grpSpPr>
        <p:sp>
          <p:nvSpPr>
            <p:cNvPr id="296" name="Google Shape;296;p11"/>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7" name="Google Shape;297;p11"/>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8" name="Google Shape;298;p11"/>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9" name="Google Shape;299;p11"/>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300" name="Google Shape;300;p11"/>
          <p:cNvSpPr txBox="1"/>
          <p:nvPr/>
        </p:nvSpPr>
        <p:spPr>
          <a:xfrm>
            <a:off x="804672" y="2827419"/>
            <a:ext cx="5126896" cy="3227626"/>
          </a:xfrm>
          <a:prstGeom prst="rect">
            <a:avLst/>
          </a:prstGeom>
          <a:noFill/>
          <a:ln>
            <a:noFill/>
          </a:ln>
        </p:spPr>
        <p:txBody>
          <a:bodyPr anchorCtr="0" anchor="ctr" bIns="45700" lIns="91425" spcFirstLastPara="1" rIns="91425" wrap="square" tIns="45700">
            <a:normAutofit/>
          </a:bodyPr>
          <a:lstStyle/>
          <a:p>
            <a:pPr indent="114300" lvl="0" marL="0" marR="0" rtl="0" algn="l">
              <a:lnSpc>
                <a:spcPct val="90000"/>
              </a:lnSpc>
              <a:spcBef>
                <a:spcPts val="0"/>
              </a:spcBef>
              <a:spcAft>
                <a:spcPts val="0"/>
              </a:spcAft>
              <a:buClr>
                <a:schemeClr val="dk1"/>
              </a:buClr>
              <a:buSzPts val="1800"/>
              <a:buFont typeface="Arial"/>
              <a:buNone/>
            </a:pPr>
            <a:r>
              <a:t/>
            </a:r>
            <a:endParaRPr b="1" i="0" sz="1800" u="none" cap="none" strike="noStrike">
              <a:solidFill>
                <a:schemeClr val="dk2"/>
              </a:solidFill>
              <a:latin typeface="Calibri"/>
              <a:ea typeface="Calibri"/>
              <a:cs typeface="Calibri"/>
              <a:sym typeface="Calibri"/>
            </a:endParaRPr>
          </a:p>
        </p:txBody>
      </p:sp>
      <p:grpSp>
        <p:nvGrpSpPr>
          <p:cNvPr id="301" name="Google Shape;301;p11"/>
          <p:cNvGrpSpPr/>
          <p:nvPr/>
        </p:nvGrpSpPr>
        <p:grpSpPr>
          <a:xfrm flipH="1" rot="5400000">
            <a:off x="10185732" y="4852038"/>
            <a:ext cx="2151670" cy="1860256"/>
            <a:chOff x="-305" y="-4155"/>
            <a:chExt cx="2514948" cy="2174333"/>
          </a:xfrm>
        </p:grpSpPr>
        <p:sp>
          <p:nvSpPr>
            <p:cNvPr id="302" name="Google Shape;302;p11"/>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3" name="Google Shape;303;p11"/>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4" name="Google Shape;304;p11"/>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Calibri"/>
                <a:ea typeface="Calibri"/>
                <a:cs typeface="Calibri"/>
                <a:sym typeface="Calibri"/>
              </a:endParaRPr>
            </a:p>
          </p:txBody>
        </p:sp>
        <p:sp>
          <p:nvSpPr>
            <p:cNvPr id="305" name="Google Shape;305;p11"/>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306" name="Google Shape;306;p11"/>
          <p:cNvSpPr txBox="1"/>
          <p:nvPr/>
        </p:nvSpPr>
        <p:spPr>
          <a:xfrm>
            <a:off x="6054987" y="408044"/>
            <a:ext cx="4977976" cy="799834"/>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2"/>
              </a:buClr>
              <a:buSzPts val="3600"/>
              <a:buFont typeface="Calibri"/>
              <a:buNone/>
            </a:pPr>
            <a:r>
              <a:rPr b="0" i="0" lang="en-IN" sz="3600" u="none" cap="none" strike="noStrike">
                <a:solidFill>
                  <a:schemeClr val="dk2"/>
                </a:solidFill>
                <a:latin typeface="Calibri"/>
                <a:ea typeface="Calibri"/>
                <a:cs typeface="Calibri"/>
                <a:sym typeface="Calibri"/>
              </a:rPr>
              <a:t>Visualizations</a:t>
            </a:r>
            <a:endParaRPr b="0" i="0" sz="1400" u="none" cap="none" strike="noStrike">
              <a:solidFill>
                <a:srgbClr val="000000"/>
              </a:solidFill>
              <a:latin typeface="Arial"/>
              <a:ea typeface="Arial"/>
              <a:cs typeface="Arial"/>
              <a:sym typeface="Arial"/>
            </a:endParaRPr>
          </a:p>
        </p:txBody>
      </p:sp>
      <p:sp>
        <p:nvSpPr>
          <p:cNvPr id="307" name="Google Shape;307;p11"/>
          <p:cNvSpPr txBox="1"/>
          <p:nvPr/>
        </p:nvSpPr>
        <p:spPr>
          <a:xfrm>
            <a:off x="6125358" y="807961"/>
            <a:ext cx="4399810" cy="118535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1800"/>
              <a:buFont typeface="Arial"/>
              <a:buNone/>
            </a:pPr>
            <a:r>
              <a:rPr b="1" i="0" lang="en-IN" sz="1800" u="none" cap="none" strike="noStrike">
                <a:solidFill>
                  <a:schemeClr val="dk1"/>
                </a:solidFill>
                <a:latin typeface="Calibri"/>
                <a:ea typeface="Calibri"/>
                <a:cs typeface="Calibri"/>
                <a:sym typeface="Calibri"/>
              </a:rPr>
              <a:t>Sales based on platform</a:t>
            </a:r>
            <a:endParaRPr b="0" i="0" sz="1400" u="none" cap="none" strike="noStrike">
              <a:solidFill>
                <a:srgbClr val="000000"/>
              </a:solidFill>
              <a:latin typeface="Arial"/>
              <a:ea typeface="Arial"/>
              <a:cs typeface="Arial"/>
              <a:sym typeface="Arial"/>
            </a:endParaRPr>
          </a:p>
        </p:txBody>
      </p:sp>
      <p:pic>
        <p:nvPicPr>
          <p:cNvPr id="308" name="Google Shape;308;p11"/>
          <p:cNvPicPr preferRelativeResize="0"/>
          <p:nvPr/>
        </p:nvPicPr>
        <p:blipFill rotWithShape="1">
          <a:blip r:embed="rId3">
            <a:alphaModFix/>
          </a:blip>
          <a:srcRect b="0" l="0" r="0" t="0"/>
          <a:stretch/>
        </p:blipFill>
        <p:spPr>
          <a:xfrm>
            <a:off x="5912729" y="1675872"/>
            <a:ext cx="5431536" cy="2919449"/>
          </a:xfrm>
          <a:prstGeom prst="rect">
            <a:avLst/>
          </a:prstGeom>
          <a:noFill/>
          <a:ln>
            <a:noFill/>
          </a:ln>
          <a:effectLst>
            <a:outerShdw blurRad="292100" rotWithShape="0" algn="tl" dir="2700000" dist="139700">
              <a:srgbClr val="333333">
                <a:alpha val="64313"/>
              </a:srgbClr>
            </a:outerShdw>
          </a:effectLst>
        </p:spPr>
      </p:pic>
      <p:pic>
        <p:nvPicPr>
          <p:cNvPr id="309" name="Google Shape;309;p11"/>
          <p:cNvPicPr preferRelativeResize="0"/>
          <p:nvPr/>
        </p:nvPicPr>
        <p:blipFill rotWithShape="1">
          <a:blip r:embed="rId4">
            <a:alphaModFix/>
          </a:blip>
          <a:srcRect b="0" l="0" r="0" t="0"/>
          <a:stretch/>
        </p:blipFill>
        <p:spPr>
          <a:xfrm>
            <a:off x="113818" y="3805709"/>
            <a:ext cx="5431536" cy="2905871"/>
          </a:xfrm>
          <a:prstGeom prst="rect">
            <a:avLst/>
          </a:prstGeom>
          <a:noFill/>
          <a:ln>
            <a:noFill/>
          </a:ln>
          <a:effectLst>
            <a:outerShdw blurRad="292100" rotWithShape="0" algn="tl" dir="2700000" dist="139700">
              <a:srgbClr val="333333">
                <a:alpha val="64313"/>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3" name="Shape 313"/>
        <p:cNvGrpSpPr/>
        <p:nvPr/>
      </p:nvGrpSpPr>
      <p:grpSpPr>
        <a:xfrm>
          <a:off x="0" y="0"/>
          <a:ext cx="0" cy="0"/>
          <a:chOff x="0" y="0"/>
          <a:chExt cx="0" cy="0"/>
        </a:xfrm>
      </p:grpSpPr>
      <p:sp>
        <p:nvSpPr>
          <p:cNvPr id="314" name="Google Shape;314;p25"/>
          <p:cNvSpPr/>
          <p:nvPr/>
        </p:nvSpPr>
        <p:spPr>
          <a:xfrm>
            <a:off x="0" y="406446"/>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315" name="Google Shape;315;p25"/>
          <p:cNvGrpSpPr/>
          <p:nvPr/>
        </p:nvGrpSpPr>
        <p:grpSpPr>
          <a:xfrm>
            <a:off x="-305" y="-1"/>
            <a:ext cx="3362070" cy="2522849"/>
            <a:chOff x="-305" y="-1"/>
            <a:chExt cx="3832880" cy="2876136"/>
          </a:xfrm>
        </p:grpSpPr>
        <p:sp>
          <p:nvSpPr>
            <p:cNvPr id="316" name="Google Shape;316;p25"/>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7" name="Google Shape;317;p25"/>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8" name="Google Shape;318;p25"/>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9" name="Google Shape;319;p25"/>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320" name="Google Shape;320;p25"/>
          <p:cNvSpPr txBox="1"/>
          <p:nvPr/>
        </p:nvSpPr>
        <p:spPr>
          <a:xfrm>
            <a:off x="804672" y="2827419"/>
            <a:ext cx="5126896" cy="3227626"/>
          </a:xfrm>
          <a:prstGeom prst="rect">
            <a:avLst/>
          </a:prstGeom>
          <a:noFill/>
          <a:ln>
            <a:noFill/>
          </a:ln>
        </p:spPr>
        <p:txBody>
          <a:bodyPr anchorCtr="0" anchor="ctr" bIns="45700" lIns="91425" spcFirstLastPara="1" rIns="91425" wrap="square" tIns="45700">
            <a:normAutofit/>
          </a:bodyPr>
          <a:lstStyle/>
          <a:p>
            <a:pPr indent="114300" lvl="0" marL="0" marR="0" rtl="0" algn="l">
              <a:lnSpc>
                <a:spcPct val="90000"/>
              </a:lnSpc>
              <a:spcBef>
                <a:spcPts val="0"/>
              </a:spcBef>
              <a:spcAft>
                <a:spcPts val="0"/>
              </a:spcAft>
              <a:buClr>
                <a:schemeClr val="dk1"/>
              </a:buClr>
              <a:buSzPts val="1800"/>
              <a:buFont typeface="Arial"/>
              <a:buNone/>
            </a:pPr>
            <a:r>
              <a:t/>
            </a:r>
            <a:endParaRPr b="1" i="0" sz="1800" u="none" cap="none" strike="noStrike">
              <a:solidFill>
                <a:schemeClr val="dk2"/>
              </a:solidFill>
              <a:latin typeface="Calibri"/>
              <a:ea typeface="Calibri"/>
              <a:cs typeface="Calibri"/>
              <a:sym typeface="Calibri"/>
            </a:endParaRPr>
          </a:p>
        </p:txBody>
      </p:sp>
      <p:grpSp>
        <p:nvGrpSpPr>
          <p:cNvPr id="321" name="Google Shape;321;p25"/>
          <p:cNvGrpSpPr/>
          <p:nvPr/>
        </p:nvGrpSpPr>
        <p:grpSpPr>
          <a:xfrm flipH="1" rot="5400000">
            <a:off x="10185732" y="4852038"/>
            <a:ext cx="2151670" cy="1860256"/>
            <a:chOff x="-305" y="-4155"/>
            <a:chExt cx="2514948" cy="2174333"/>
          </a:xfrm>
        </p:grpSpPr>
        <p:sp>
          <p:nvSpPr>
            <p:cNvPr id="322" name="Google Shape;322;p25"/>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3" name="Google Shape;323;p25"/>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4" name="Google Shape;324;p25"/>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Calibri"/>
                <a:ea typeface="Calibri"/>
                <a:cs typeface="Calibri"/>
                <a:sym typeface="Calibri"/>
              </a:endParaRPr>
            </a:p>
          </p:txBody>
        </p:sp>
        <p:sp>
          <p:nvSpPr>
            <p:cNvPr id="325" name="Google Shape;325;p25"/>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326" name="Google Shape;326;p25"/>
          <p:cNvSpPr txBox="1"/>
          <p:nvPr/>
        </p:nvSpPr>
        <p:spPr>
          <a:xfrm>
            <a:off x="7755199" y="408787"/>
            <a:ext cx="2968948" cy="799834"/>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2"/>
              </a:buClr>
              <a:buSzPts val="3600"/>
              <a:buFont typeface="Calibri"/>
              <a:buNone/>
            </a:pPr>
            <a:r>
              <a:rPr b="0" i="0" lang="en-IN" sz="3600" u="none" cap="none" strike="noStrike">
                <a:solidFill>
                  <a:schemeClr val="dk2"/>
                </a:solidFill>
                <a:latin typeface="Calibri"/>
                <a:ea typeface="Calibri"/>
                <a:cs typeface="Calibri"/>
                <a:sym typeface="Calibri"/>
              </a:rPr>
              <a:t>Insights</a:t>
            </a:r>
            <a:endParaRPr b="0" i="0" sz="1400" u="none" cap="none" strike="noStrike">
              <a:solidFill>
                <a:srgbClr val="000000"/>
              </a:solidFill>
              <a:latin typeface="Arial"/>
              <a:ea typeface="Arial"/>
              <a:cs typeface="Arial"/>
              <a:sym typeface="Arial"/>
            </a:endParaRPr>
          </a:p>
        </p:txBody>
      </p:sp>
      <p:grpSp>
        <p:nvGrpSpPr>
          <p:cNvPr id="327" name="Google Shape;327;p25"/>
          <p:cNvGrpSpPr/>
          <p:nvPr/>
        </p:nvGrpSpPr>
        <p:grpSpPr>
          <a:xfrm>
            <a:off x="1295432" y="1664082"/>
            <a:ext cx="9601135" cy="4524560"/>
            <a:chOff x="0" y="552"/>
            <a:chExt cx="9601135" cy="4524560"/>
          </a:xfrm>
        </p:grpSpPr>
        <p:cxnSp>
          <p:nvCxnSpPr>
            <p:cNvPr id="328" name="Google Shape;328;p25"/>
            <p:cNvCxnSpPr/>
            <p:nvPr/>
          </p:nvCxnSpPr>
          <p:spPr>
            <a:xfrm>
              <a:off x="0" y="552"/>
              <a:ext cx="9601135" cy="0"/>
            </a:xfrm>
            <a:prstGeom prst="straightConnector1">
              <a:avLst/>
            </a:prstGeom>
            <a:gradFill>
              <a:gsLst>
                <a:gs pos="0">
                  <a:srgbClr val="418DCE"/>
                </a:gs>
                <a:gs pos="100000">
                  <a:srgbClr val="99CAFF"/>
                </a:gs>
              </a:gsLst>
              <a:lin ang="16200000" scaled="0"/>
            </a:gradFill>
            <a:ln cap="flat" cmpd="sng" w="9525">
              <a:solidFill>
                <a:srgbClr val="528CBE"/>
              </a:solidFill>
              <a:prstDash val="solid"/>
              <a:round/>
              <a:headEnd len="sm" w="sm" type="none"/>
              <a:tailEnd len="sm" w="sm" type="none"/>
            </a:ln>
            <a:effectLst>
              <a:outerShdw blurRad="40000" rotWithShape="0" dir="5400000" dist="23000">
                <a:srgbClr val="000000">
                  <a:alpha val="34901"/>
                </a:srgbClr>
              </a:outerShdw>
            </a:effectLst>
          </p:spPr>
        </p:cxnSp>
        <p:sp>
          <p:nvSpPr>
            <p:cNvPr id="329" name="Google Shape;329;p25"/>
            <p:cNvSpPr/>
            <p:nvPr/>
          </p:nvSpPr>
          <p:spPr>
            <a:xfrm>
              <a:off x="0" y="552"/>
              <a:ext cx="9601135" cy="90491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5"/>
            <p:cNvSpPr txBox="1"/>
            <p:nvPr/>
          </p:nvSpPr>
          <p:spPr>
            <a:xfrm>
              <a:off x="0" y="552"/>
              <a:ext cx="9601135" cy="904912"/>
            </a:xfrm>
            <a:prstGeom prst="rect">
              <a:avLst/>
            </a:prstGeom>
            <a:noFill/>
            <a:ln>
              <a:noFill/>
            </a:ln>
          </p:spPr>
          <p:txBody>
            <a:bodyPr anchorCtr="0" anchor="t" bIns="41900" lIns="41900" spcFirstLastPara="1" rIns="41900" wrap="square" tIns="41900">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000000"/>
                  </a:solidFill>
                  <a:latin typeface="Arial"/>
                  <a:ea typeface="Arial"/>
                  <a:cs typeface="Arial"/>
                  <a:sym typeface="Arial"/>
                </a:rPr>
                <a:t>The pie chart reveals that only 36.9% of responses were graded E and 10.3% were graded E10+, indicating that there is ample room for improvement and a higher rating. This can be an action item, so investigate why AO, KA, and RP frequently receive lower ratings. </a:t>
              </a:r>
              <a:endParaRPr b="0" i="0" sz="1100" u="none" cap="none" strike="noStrike">
                <a:solidFill>
                  <a:srgbClr val="000000"/>
                </a:solidFill>
                <a:latin typeface="Arial"/>
                <a:ea typeface="Arial"/>
                <a:cs typeface="Arial"/>
                <a:sym typeface="Arial"/>
              </a:endParaRPr>
            </a:p>
          </p:txBody>
        </p:sp>
        <p:cxnSp>
          <p:nvCxnSpPr>
            <p:cNvPr id="331" name="Google Shape;331;p25"/>
            <p:cNvCxnSpPr/>
            <p:nvPr/>
          </p:nvCxnSpPr>
          <p:spPr>
            <a:xfrm>
              <a:off x="0" y="905464"/>
              <a:ext cx="9601135" cy="0"/>
            </a:xfrm>
            <a:prstGeom prst="straightConnector1">
              <a:avLst/>
            </a:prstGeom>
            <a:gradFill>
              <a:gsLst>
                <a:gs pos="0">
                  <a:srgbClr val="5697D5"/>
                </a:gs>
                <a:gs pos="100000">
                  <a:srgbClr val="9DCEFF"/>
                </a:gs>
              </a:gsLst>
              <a:lin ang="16200000" scaled="0"/>
            </a:gradFill>
            <a:ln cap="flat" cmpd="sng" w="9525">
              <a:solidFill>
                <a:srgbClr val="6597C7"/>
              </a:solidFill>
              <a:prstDash val="solid"/>
              <a:round/>
              <a:headEnd len="sm" w="sm" type="none"/>
              <a:tailEnd len="sm" w="sm" type="none"/>
            </a:ln>
            <a:effectLst>
              <a:outerShdw blurRad="40000" rotWithShape="0" dir="5400000" dist="23000">
                <a:srgbClr val="000000">
                  <a:alpha val="34901"/>
                </a:srgbClr>
              </a:outerShdw>
            </a:effectLst>
          </p:spPr>
        </p:cxnSp>
        <p:sp>
          <p:nvSpPr>
            <p:cNvPr id="332" name="Google Shape;332;p25"/>
            <p:cNvSpPr/>
            <p:nvPr/>
          </p:nvSpPr>
          <p:spPr>
            <a:xfrm>
              <a:off x="0" y="905464"/>
              <a:ext cx="9601135" cy="90491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5"/>
            <p:cNvSpPr txBox="1"/>
            <p:nvPr/>
          </p:nvSpPr>
          <p:spPr>
            <a:xfrm>
              <a:off x="0" y="905464"/>
              <a:ext cx="9601135" cy="904912"/>
            </a:xfrm>
            <a:prstGeom prst="rect">
              <a:avLst/>
            </a:prstGeom>
            <a:noFill/>
            <a:ln>
              <a:noFill/>
            </a:ln>
          </p:spPr>
          <p:txBody>
            <a:bodyPr anchorCtr="0" anchor="t" bIns="41900" lIns="41900" spcFirstLastPara="1" rIns="41900" wrap="square" tIns="41900">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000000"/>
                  </a:solidFill>
                  <a:latin typeface="Arial"/>
                  <a:ea typeface="Arial"/>
                  <a:cs typeface="Arial"/>
                  <a:sym typeface="Arial"/>
                </a:rPr>
                <a:t>The visualisation allowed us to determine which platform is performing relatively poorly in terms of sales and to concentrate on what went wrong with those platforms. To investigate and locate the actionable items on these platforms, it may be necessary to devote additional attention.</a:t>
              </a:r>
              <a:endParaRPr/>
            </a:p>
            <a:p>
              <a:pPr indent="0" lvl="0" marL="0" marR="0" rtl="0" algn="l">
                <a:lnSpc>
                  <a:spcPct val="100000"/>
                </a:lnSpc>
                <a:spcBef>
                  <a:spcPts val="385"/>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cxnSp>
          <p:nvCxnSpPr>
            <p:cNvPr id="334" name="Google Shape;334;p25"/>
            <p:cNvCxnSpPr/>
            <p:nvPr/>
          </p:nvCxnSpPr>
          <p:spPr>
            <a:xfrm>
              <a:off x="0" y="1810376"/>
              <a:ext cx="9601135" cy="0"/>
            </a:xfrm>
            <a:prstGeom prst="straightConnector1">
              <a:avLst/>
            </a:prstGeom>
            <a:gradFill>
              <a:gsLst>
                <a:gs pos="0">
                  <a:srgbClr val="6BA2DD"/>
                </a:gs>
                <a:gs pos="100000">
                  <a:srgbClr val="A3D0FF"/>
                </a:gs>
              </a:gsLst>
              <a:lin ang="16200000" scaled="0"/>
            </a:gradFill>
            <a:ln cap="flat" cmpd="sng" w="9525">
              <a:solidFill>
                <a:srgbClr val="79A3D0"/>
              </a:solidFill>
              <a:prstDash val="solid"/>
              <a:round/>
              <a:headEnd len="sm" w="sm" type="none"/>
              <a:tailEnd len="sm" w="sm" type="none"/>
            </a:ln>
            <a:effectLst>
              <a:outerShdw blurRad="40000" rotWithShape="0" dir="5400000" dist="23000">
                <a:srgbClr val="000000">
                  <a:alpha val="34901"/>
                </a:srgbClr>
              </a:outerShdw>
            </a:effectLst>
          </p:spPr>
        </p:cxnSp>
        <p:sp>
          <p:nvSpPr>
            <p:cNvPr id="335" name="Google Shape;335;p25"/>
            <p:cNvSpPr/>
            <p:nvPr/>
          </p:nvSpPr>
          <p:spPr>
            <a:xfrm>
              <a:off x="0" y="1810376"/>
              <a:ext cx="9601135" cy="90491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5"/>
            <p:cNvSpPr txBox="1"/>
            <p:nvPr/>
          </p:nvSpPr>
          <p:spPr>
            <a:xfrm>
              <a:off x="0" y="1810376"/>
              <a:ext cx="9601135" cy="904912"/>
            </a:xfrm>
            <a:prstGeom prst="rect">
              <a:avLst/>
            </a:prstGeom>
            <a:noFill/>
            <a:ln>
              <a:noFill/>
            </a:ln>
          </p:spPr>
          <p:txBody>
            <a:bodyPr anchorCtr="0" anchor="t" bIns="41900" lIns="41900" spcFirstLastPara="1" rIns="41900" wrap="square" tIns="41900">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000000"/>
                  </a:solidFill>
                  <a:latin typeface="Arial"/>
                  <a:ea typeface="Arial"/>
                  <a:cs typeface="Arial"/>
                  <a:sym typeface="Arial"/>
                </a:rPr>
                <a:t>From the distribution of critic scores, we can draw conclusions about the ratio of critic scores to the number of critics, revealing that there are more critics with high scores and fewer critics with low scores. In light of this, we should continue delivering high-quality content.</a:t>
              </a:r>
              <a:endParaRPr b="0" i="0" sz="1100" u="none" cap="none" strike="noStrike">
                <a:solidFill>
                  <a:srgbClr val="000000"/>
                </a:solidFill>
                <a:latin typeface="Arial"/>
                <a:ea typeface="Arial"/>
                <a:cs typeface="Arial"/>
                <a:sym typeface="Arial"/>
              </a:endParaRPr>
            </a:p>
          </p:txBody>
        </p:sp>
        <p:cxnSp>
          <p:nvCxnSpPr>
            <p:cNvPr id="337" name="Google Shape;337;p25"/>
            <p:cNvCxnSpPr/>
            <p:nvPr/>
          </p:nvCxnSpPr>
          <p:spPr>
            <a:xfrm>
              <a:off x="0" y="2715288"/>
              <a:ext cx="9601135" cy="0"/>
            </a:xfrm>
            <a:prstGeom prst="straightConnector1">
              <a:avLst/>
            </a:prstGeom>
            <a:gradFill>
              <a:gsLst>
                <a:gs pos="0">
                  <a:srgbClr val="82B0E4"/>
                </a:gs>
                <a:gs pos="100000">
                  <a:srgbClr val="ABD5FF"/>
                </a:gs>
              </a:gsLst>
              <a:lin ang="16200000" scaled="0"/>
            </a:gradFill>
            <a:ln cap="flat" cmpd="sng" w="9525">
              <a:solidFill>
                <a:srgbClr val="8EB1D9"/>
              </a:solidFill>
              <a:prstDash val="solid"/>
              <a:round/>
              <a:headEnd len="sm" w="sm" type="none"/>
              <a:tailEnd len="sm" w="sm" type="none"/>
            </a:ln>
            <a:effectLst>
              <a:outerShdw blurRad="40000" rotWithShape="0" dir="5400000" dist="23000">
                <a:srgbClr val="000000">
                  <a:alpha val="34901"/>
                </a:srgbClr>
              </a:outerShdw>
            </a:effectLst>
          </p:spPr>
        </p:cxnSp>
        <p:sp>
          <p:nvSpPr>
            <p:cNvPr id="338" name="Google Shape;338;p25"/>
            <p:cNvSpPr/>
            <p:nvPr/>
          </p:nvSpPr>
          <p:spPr>
            <a:xfrm>
              <a:off x="0" y="2715288"/>
              <a:ext cx="9601135" cy="90491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5"/>
            <p:cNvSpPr txBox="1"/>
            <p:nvPr/>
          </p:nvSpPr>
          <p:spPr>
            <a:xfrm>
              <a:off x="0" y="2715288"/>
              <a:ext cx="9601135" cy="904912"/>
            </a:xfrm>
            <a:prstGeom prst="rect">
              <a:avLst/>
            </a:prstGeom>
            <a:noFill/>
            <a:ln>
              <a:noFill/>
            </a:ln>
          </p:spPr>
          <p:txBody>
            <a:bodyPr anchorCtr="0" anchor="t" bIns="41900" lIns="41900" spcFirstLastPara="1" rIns="41900" wrap="square" tIns="41900">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000000"/>
                  </a:solidFill>
                  <a:latin typeface="Arial"/>
                  <a:ea typeface="Arial"/>
                  <a:cs typeface="Arial"/>
                  <a:sym typeface="Arial"/>
                </a:rPr>
                <a:t>From the scatter diagram of critic score versus global sales, we can determine the relationship between sales volume and critic score, as well as the publisher. Therefore, we should provide quality content to increase global revenues. While we have excellent numbers in this area, there is still room for improvement. As an action item, we can compare fewer sales to a low critic score and identify common factors, such as genre, publisher, and so on, in order to cease selling these products on our platforms.</a:t>
              </a:r>
              <a:endParaRPr b="0" i="0" sz="1100" u="none" cap="none" strike="noStrike">
                <a:solidFill>
                  <a:srgbClr val="000000"/>
                </a:solidFill>
                <a:latin typeface="Arial"/>
                <a:ea typeface="Arial"/>
                <a:cs typeface="Arial"/>
                <a:sym typeface="Arial"/>
              </a:endParaRPr>
            </a:p>
          </p:txBody>
        </p:sp>
        <p:cxnSp>
          <p:nvCxnSpPr>
            <p:cNvPr id="340" name="Google Shape;340;p25"/>
            <p:cNvCxnSpPr/>
            <p:nvPr/>
          </p:nvCxnSpPr>
          <p:spPr>
            <a:xfrm>
              <a:off x="0" y="3620200"/>
              <a:ext cx="9601135" cy="0"/>
            </a:xfrm>
            <a:prstGeom prst="straightConnector1">
              <a:avLst/>
            </a:prstGeom>
            <a:gradFill>
              <a:gsLst>
                <a:gs pos="0">
                  <a:srgbClr val="99BEEA"/>
                </a:gs>
                <a:gs pos="100000">
                  <a:srgbClr val="B6DDFF"/>
                </a:gs>
              </a:gsLst>
              <a:lin ang="16200000" scaled="0"/>
            </a:gradFill>
            <a:ln cap="flat" cmpd="sng" w="9525">
              <a:solidFill>
                <a:srgbClr val="A3BFE1"/>
              </a:solidFill>
              <a:prstDash val="solid"/>
              <a:round/>
              <a:headEnd len="sm" w="sm" type="none"/>
              <a:tailEnd len="sm" w="sm" type="none"/>
            </a:ln>
            <a:effectLst>
              <a:outerShdw blurRad="40000" rotWithShape="0" dir="5400000" dist="23000">
                <a:srgbClr val="000000">
                  <a:alpha val="34901"/>
                </a:srgbClr>
              </a:outerShdw>
            </a:effectLst>
          </p:spPr>
        </p:cxnSp>
        <p:sp>
          <p:nvSpPr>
            <p:cNvPr id="341" name="Google Shape;341;p25"/>
            <p:cNvSpPr/>
            <p:nvPr/>
          </p:nvSpPr>
          <p:spPr>
            <a:xfrm>
              <a:off x="0" y="3620200"/>
              <a:ext cx="9601135" cy="90491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5"/>
            <p:cNvSpPr txBox="1"/>
            <p:nvPr/>
          </p:nvSpPr>
          <p:spPr>
            <a:xfrm>
              <a:off x="0" y="3620200"/>
              <a:ext cx="9601135" cy="904912"/>
            </a:xfrm>
            <a:prstGeom prst="rect">
              <a:avLst/>
            </a:prstGeom>
            <a:noFill/>
            <a:ln>
              <a:noFill/>
            </a:ln>
          </p:spPr>
          <p:txBody>
            <a:bodyPr anchorCtr="0" anchor="t" bIns="41900" lIns="41900" spcFirstLastPara="1" rIns="41900" wrap="square" tIns="41900">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000000"/>
                  </a:solidFill>
                  <a:latin typeface="Arial"/>
                  <a:ea typeface="Arial"/>
                  <a:cs typeface="Arial"/>
                  <a:sym typeface="Arial"/>
                </a:rPr>
                <a:t>Number of games by platform and genre - we can provide information regarding the number of games by platform and genre. Currently, this is a piece of information; later, we can use it to compare sales so that we can concentrate on a particular platform and genre. Additionally, we can determine which genre has fewer/more publishers.</a:t>
              </a:r>
              <a:endParaRPr/>
            </a:p>
            <a:p>
              <a:pPr indent="0" lvl="0" marL="0" marR="0" rtl="0" algn="l">
                <a:lnSpc>
                  <a:spcPct val="100000"/>
                </a:lnSpc>
                <a:spcBef>
                  <a:spcPts val="385"/>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blurry blue and green background&#10;&#10;Description automatically generated with low confidence" id="99" name="Google Shape;99;p2"/>
          <p:cNvPicPr preferRelativeResize="0"/>
          <p:nvPr/>
        </p:nvPicPr>
        <p:blipFill rotWithShape="1">
          <a:blip r:embed="rId3">
            <a:alphaModFix/>
          </a:blip>
          <a:srcRect b="1" l="11275" r="31546" t="0"/>
          <a:stretch/>
        </p:blipFill>
        <p:spPr>
          <a:xfrm>
            <a:off x="-9527" y="3725"/>
            <a:ext cx="5846165" cy="6850548"/>
          </a:xfrm>
          <a:prstGeom prst="rect">
            <a:avLst/>
          </a:prstGeom>
          <a:noFill/>
          <a:ln>
            <a:noFill/>
          </a:ln>
        </p:spPr>
      </p:pic>
      <p:grpSp>
        <p:nvGrpSpPr>
          <p:cNvPr id="100" name="Google Shape;100;p2"/>
          <p:cNvGrpSpPr/>
          <p:nvPr/>
        </p:nvGrpSpPr>
        <p:grpSpPr>
          <a:xfrm>
            <a:off x="-9527" y="-6558"/>
            <a:ext cx="6254832" cy="6874766"/>
            <a:chOff x="-9149" y="3725"/>
            <a:chExt cx="6254832" cy="6887203"/>
          </a:xfrm>
        </p:grpSpPr>
        <p:sp>
          <p:nvSpPr>
            <p:cNvPr id="101" name="Google Shape;101;p2"/>
            <p:cNvSpPr/>
            <p:nvPr/>
          </p:nvSpPr>
          <p:spPr>
            <a:xfrm>
              <a:off x="-9149" y="238645"/>
              <a:ext cx="5933139" cy="6387893"/>
            </a:xfrm>
            <a:custGeom>
              <a:rect b="b" l="l" r="r" t="t"/>
              <a:pathLst>
                <a:path extrusionOk="0" h="6335678" w="5933139">
                  <a:moveTo>
                    <a:pt x="5852909" y="2469528"/>
                  </a:moveTo>
                  <a:lnTo>
                    <a:pt x="5830799" y="2394015"/>
                  </a:lnTo>
                  <a:lnTo>
                    <a:pt x="5805878" y="2319439"/>
                  </a:lnTo>
                  <a:cubicBezTo>
                    <a:pt x="5797446" y="2294705"/>
                    <a:pt x="5787890" y="2270346"/>
                    <a:pt x="5778708" y="2245800"/>
                  </a:cubicBezTo>
                  <a:cubicBezTo>
                    <a:pt x="5740858" y="2148364"/>
                    <a:pt x="5699073" y="2052614"/>
                    <a:pt x="5652978" y="1959675"/>
                  </a:cubicBezTo>
                  <a:cubicBezTo>
                    <a:pt x="5559664" y="1773985"/>
                    <a:pt x="5450986" y="1597663"/>
                    <a:pt x="5327691" y="1432958"/>
                  </a:cubicBezTo>
                  <a:cubicBezTo>
                    <a:pt x="5204960" y="1268067"/>
                    <a:pt x="5068362" y="1114980"/>
                    <a:pt x="4921458" y="973322"/>
                  </a:cubicBezTo>
                  <a:cubicBezTo>
                    <a:pt x="4774742" y="831665"/>
                    <a:pt x="4616408" y="703125"/>
                    <a:pt x="4450018" y="586764"/>
                  </a:cubicBezTo>
                  <a:cubicBezTo>
                    <a:pt x="4366822" y="528489"/>
                    <a:pt x="4281003" y="474337"/>
                    <a:pt x="4193311" y="423558"/>
                  </a:cubicBezTo>
                  <a:cubicBezTo>
                    <a:pt x="4105806" y="372404"/>
                    <a:pt x="4015865" y="325560"/>
                    <a:pt x="3924237" y="281901"/>
                  </a:cubicBezTo>
                  <a:cubicBezTo>
                    <a:pt x="3740983" y="195333"/>
                    <a:pt x="3549483" y="125067"/>
                    <a:pt x="3352175" y="75786"/>
                  </a:cubicBezTo>
                  <a:cubicBezTo>
                    <a:pt x="3253428" y="51240"/>
                    <a:pt x="3153368" y="31565"/>
                    <a:pt x="3051997" y="19011"/>
                  </a:cubicBezTo>
                  <a:cubicBezTo>
                    <a:pt x="2950814" y="5895"/>
                    <a:pt x="2848506" y="-851"/>
                    <a:pt x="2745823" y="86"/>
                  </a:cubicBezTo>
                  <a:cubicBezTo>
                    <a:pt x="2543643" y="1585"/>
                    <a:pt x="2341838" y="20135"/>
                    <a:pt x="2141720" y="55550"/>
                  </a:cubicBezTo>
                  <a:cubicBezTo>
                    <a:pt x="1941976" y="91339"/>
                    <a:pt x="1743356" y="143055"/>
                    <a:pt x="1551295" y="216319"/>
                  </a:cubicBezTo>
                  <a:cubicBezTo>
                    <a:pt x="1359233" y="289396"/>
                    <a:pt x="1173917" y="383459"/>
                    <a:pt x="1001718" y="498134"/>
                  </a:cubicBezTo>
                  <a:cubicBezTo>
                    <a:pt x="915712" y="555659"/>
                    <a:pt x="832141" y="617119"/>
                    <a:pt x="754755" y="685886"/>
                  </a:cubicBezTo>
                  <a:cubicBezTo>
                    <a:pt x="677555" y="754841"/>
                    <a:pt x="604666" y="828293"/>
                    <a:pt x="533462" y="903056"/>
                  </a:cubicBezTo>
                  <a:cubicBezTo>
                    <a:pt x="323413" y="1125660"/>
                    <a:pt x="143906" y="1376370"/>
                    <a:pt x="0" y="1646568"/>
                  </a:cubicBezTo>
                  <a:lnTo>
                    <a:pt x="0" y="4709059"/>
                  </a:lnTo>
                  <a:cubicBezTo>
                    <a:pt x="37850" y="4776702"/>
                    <a:pt x="78136" y="4843033"/>
                    <a:pt x="120671" y="4907491"/>
                  </a:cubicBezTo>
                  <a:cubicBezTo>
                    <a:pt x="234034" y="5078941"/>
                    <a:pt x="365198" y="5239336"/>
                    <a:pt x="507979" y="5384178"/>
                  </a:cubicBezTo>
                  <a:cubicBezTo>
                    <a:pt x="650948" y="5529395"/>
                    <a:pt x="805909" y="5662059"/>
                    <a:pt x="972112" y="5778607"/>
                  </a:cubicBezTo>
                  <a:cubicBezTo>
                    <a:pt x="1055308" y="5836881"/>
                    <a:pt x="1141314" y="5890846"/>
                    <a:pt x="1229943" y="5939939"/>
                  </a:cubicBezTo>
                  <a:cubicBezTo>
                    <a:pt x="1318385" y="5989406"/>
                    <a:pt x="1409450" y="6033815"/>
                    <a:pt x="1502389" y="6073913"/>
                  </a:cubicBezTo>
                  <a:cubicBezTo>
                    <a:pt x="1874145" y="6233559"/>
                    <a:pt x="2272884" y="6320689"/>
                    <a:pt x="2673870" y="6333993"/>
                  </a:cubicBezTo>
                  <a:lnTo>
                    <a:pt x="2749196" y="6335679"/>
                  </a:lnTo>
                  <a:lnTo>
                    <a:pt x="2787983" y="6335492"/>
                  </a:lnTo>
                  <a:lnTo>
                    <a:pt x="2826770" y="6334368"/>
                  </a:lnTo>
                  <a:cubicBezTo>
                    <a:pt x="2878486" y="6332494"/>
                    <a:pt x="2930390" y="6327247"/>
                    <a:pt x="2981918" y="6319939"/>
                  </a:cubicBezTo>
                  <a:cubicBezTo>
                    <a:pt x="3085163" y="6304949"/>
                    <a:pt x="3187096" y="6278529"/>
                    <a:pt x="3285282" y="6241803"/>
                  </a:cubicBezTo>
                  <a:cubicBezTo>
                    <a:pt x="3383467" y="6205265"/>
                    <a:pt x="3477530" y="6158608"/>
                    <a:pt x="3566347" y="6104831"/>
                  </a:cubicBezTo>
                  <a:cubicBezTo>
                    <a:pt x="3655164" y="6051053"/>
                    <a:pt x="3739109" y="5990905"/>
                    <a:pt x="3818369" y="5926823"/>
                  </a:cubicBezTo>
                  <a:cubicBezTo>
                    <a:pt x="3897630" y="5862739"/>
                    <a:pt x="3973143" y="5795471"/>
                    <a:pt x="4044908" y="5726329"/>
                  </a:cubicBezTo>
                  <a:cubicBezTo>
                    <a:pt x="4080884" y="5691852"/>
                    <a:pt x="4116299" y="5656999"/>
                    <a:pt x="4151151" y="5622147"/>
                  </a:cubicBezTo>
                  <a:cubicBezTo>
                    <a:pt x="4185816" y="5586920"/>
                    <a:pt x="4220106" y="5552068"/>
                    <a:pt x="4253834" y="5516841"/>
                  </a:cubicBezTo>
                  <a:cubicBezTo>
                    <a:pt x="4321289" y="5446388"/>
                    <a:pt x="4387808" y="5376871"/>
                    <a:pt x="4452453" y="5306979"/>
                  </a:cubicBezTo>
                  <a:lnTo>
                    <a:pt x="4548578" y="5202797"/>
                  </a:lnTo>
                  <a:lnTo>
                    <a:pt x="4596546" y="5151456"/>
                  </a:lnTo>
                  <a:cubicBezTo>
                    <a:pt x="4612661" y="5134592"/>
                    <a:pt x="4627276" y="5119040"/>
                    <a:pt x="4643016" y="5103300"/>
                  </a:cubicBezTo>
                  <a:cubicBezTo>
                    <a:pt x="4674308" y="5072196"/>
                    <a:pt x="4706162" y="5041841"/>
                    <a:pt x="4739515" y="5013172"/>
                  </a:cubicBezTo>
                  <a:cubicBezTo>
                    <a:pt x="4772493" y="4984128"/>
                    <a:pt x="4806596" y="4956397"/>
                    <a:pt x="4842198" y="4930164"/>
                  </a:cubicBezTo>
                  <a:cubicBezTo>
                    <a:pt x="4913026" y="4876949"/>
                    <a:pt x="4988914" y="4828980"/>
                    <a:pt x="5071360" y="4780449"/>
                  </a:cubicBezTo>
                  <a:cubicBezTo>
                    <a:pt x="5153243" y="4731544"/>
                    <a:pt x="5243372" y="4682076"/>
                    <a:pt x="5332001" y="4615932"/>
                  </a:cubicBezTo>
                  <a:cubicBezTo>
                    <a:pt x="5354111" y="4599443"/>
                    <a:pt x="5376035" y="4582205"/>
                    <a:pt x="5397396" y="4563655"/>
                  </a:cubicBezTo>
                  <a:cubicBezTo>
                    <a:pt x="5418757" y="4545104"/>
                    <a:pt x="5439368" y="4525617"/>
                    <a:pt x="5459417" y="4505380"/>
                  </a:cubicBezTo>
                  <a:cubicBezTo>
                    <a:pt x="5499329" y="4464719"/>
                    <a:pt x="5535493" y="4420311"/>
                    <a:pt x="5567159" y="4374029"/>
                  </a:cubicBezTo>
                  <a:cubicBezTo>
                    <a:pt x="5599388" y="4328121"/>
                    <a:pt x="5626558" y="4279965"/>
                    <a:pt x="5651292" y="4231810"/>
                  </a:cubicBezTo>
                  <a:cubicBezTo>
                    <a:pt x="5675651" y="4183466"/>
                    <a:pt x="5697012" y="4134561"/>
                    <a:pt x="5716686" y="4085655"/>
                  </a:cubicBezTo>
                  <a:cubicBezTo>
                    <a:pt x="5756223" y="3987845"/>
                    <a:pt x="5789576" y="3891158"/>
                    <a:pt x="5820681" y="3791848"/>
                  </a:cubicBezTo>
                  <a:cubicBezTo>
                    <a:pt x="5851972" y="3692726"/>
                    <a:pt x="5878955" y="3591167"/>
                    <a:pt x="5898629" y="3487922"/>
                  </a:cubicBezTo>
                  <a:cubicBezTo>
                    <a:pt x="5918116" y="3384490"/>
                    <a:pt x="5929172" y="3279372"/>
                    <a:pt x="5932170" y="3174066"/>
                  </a:cubicBezTo>
                  <a:cubicBezTo>
                    <a:pt x="5937604" y="2963454"/>
                    <a:pt x="5920552" y="2750968"/>
                    <a:pt x="5872209" y="2545978"/>
                  </a:cubicBezTo>
                  <a:cubicBezTo>
                    <a:pt x="5865838" y="2520307"/>
                    <a:pt x="5860029" y="2494637"/>
                    <a:pt x="5852909" y="2469528"/>
                  </a:cubicBezTo>
                  <a:close/>
                  <a:moveTo>
                    <a:pt x="5507386" y="3724580"/>
                  </a:moveTo>
                  <a:cubicBezTo>
                    <a:pt x="5497830" y="3814521"/>
                    <a:pt x="5480591" y="3905586"/>
                    <a:pt x="5453609" y="3989906"/>
                  </a:cubicBezTo>
                  <a:cubicBezTo>
                    <a:pt x="5426439" y="4074413"/>
                    <a:pt x="5390088" y="4152924"/>
                    <a:pt x="5344181" y="4220380"/>
                  </a:cubicBezTo>
                  <a:cubicBezTo>
                    <a:pt x="5297898" y="4287835"/>
                    <a:pt x="5241311" y="4342549"/>
                    <a:pt x="5171419" y="4388644"/>
                  </a:cubicBezTo>
                  <a:cubicBezTo>
                    <a:pt x="5136755" y="4411879"/>
                    <a:pt x="5098342" y="4433052"/>
                    <a:pt x="5057868" y="4453851"/>
                  </a:cubicBezTo>
                  <a:cubicBezTo>
                    <a:pt x="5017395" y="4474837"/>
                    <a:pt x="4974298" y="4495449"/>
                    <a:pt x="4930265" y="4516810"/>
                  </a:cubicBezTo>
                  <a:cubicBezTo>
                    <a:pt x="4841823" y="4559719"/>
                    <a:pt x="4748696" y="4607126"/>
                    <a:pt x="4660067" y="4664276"/>
                  </a:cubicBezTo>
                  <a:cubicBezTo>
                    <a:pt x="4571251" y="4721238"/>
                    <a:pt x="4486181" y="4786071"/>
                    <a:pt x="4408794" y="4857836"/>
                  </a:cubicBezTo>
                  <a:cubicBezTo>
                    <a:pt x="4389682" y="4875637"/>
                    <a:pt x="4370008" y="4894375"/>
                    <a:pt x="4352207" y="4911988"/>
                  </a:cubicBezTo>
                  <a:lnTo>
                    <a:pt x="4299366" y="4965390"/>
                  </a:lnTo>
                  <a:cubicBezTo>
                    <a:pt x="4264514" y="5001179"/>
                    <a:pt x="4230599" y="5037531"/>
                    <a:pt x="4197621" y="5074257"/>
                  </a:cubicBezTo>
                  <a:cubicBezTo>
                    <a:pt x="4131664" y="5147896"/>
                    <a:pt x="4070204" y="5223784"/>
                    <a:pt x="4008744" y="5297985"/>
                  </a:cubicBezTo>
                  <a:lnTo>
                    <a:pt x="3917304" y="5409100"/>
                  </a:lnTo>
                  <a:cubicBezTo>
                    <a:pt x="3886949" y="5446013"/>
                    <a:pt x="3856782" y="5482364"/>
                    <a:pt x="3826052" y="5518153"/>
                  </a:cubicBezTo>
                  <a:cubicBezTo>
                    <a:pt x="3764592" y="5589544"/>
                    <a:pt x="3702758" y="5659435"/>
                    <a:pt x="3637925" y="5725017"/>
                  </a:cubicBezTo>
                  <a:cubicBezTo>
                    <a:pt x="3573093" y="5790412"/>
                    <a:pt x="3505637" y="5852059"/>
                    <a:pt x="3433497" y="5906586"/>
                  </a:cubicBezTo>
                  <a:cubicBezTo>
                    <a:pt x="3361544" y="5961112"/>
                    <a:pt x="3285469" y="6009268"/>
                    <a:pt x="3204522" y="6046744"/>
                  </a:cubicBezTo>
                  <a:cubicBezTo>
                    <a:pt x="3123763" y="6084594"/>
                    <a:pt x="3038506" y="6112513"/>
                    <a:pt x="2950439" y="6129190"/>
                  </a:cubicBezTo>
                  <a:cubicBezTo>
                    <a:pt x="2906405" y="6137809"/>
                    <a:pt x="2861810" y="6143055"/>
                    <a:pt x="2816839" y="6146428"/>
                  </a:cubicBezTo>
                  <a:cubicBezTo>
                    <a:pt x="2794354" y="6147927"/>
                    <a:pt x="2771681" y="6148677"/>
                    <a:pt x="2749009" y="6149051"/>
                  </a:cubicBezTo>
                  <a:lnTo>
                    <a:pt x="2678930" y="6148677"/>
                  </a:lnTo>
                  <a:cubicBezTo>
                    <a:pt x="2491927" y="6144367"/>
                    <a:pt x="2305675" y="6116260"/>
                    <a:pt x="2125793" y="6065481"/>
                  </a:cubicBezTo>
                  <a:cubicBezTo>
                    <a:pt x="1945911" y="6014515"/>
                    <a:pt x="1773524" y="5940501"/>
                    <a:pt x="1610506" y="5851310"/>
                  </a:cubicBezTo>
                  <a:cubicBezTo>
                    <a:pt x="1528997" y="5806714"/>
                    <a:pt x="1449924" y="5757808"/>
                    <a:pt x="1373099" y="5706279"/>
                  </a:cubicBezTo>
                  <a:lnTo>
                    <a:pt x="1315949" y="5666743"/>
                  </a:lnTo>
                  <a:lnTo>
                    <a:pt x="1259923" y="5625894"/>
                  </a:lnTo>
                  <a:lnTo>
                    <a:pt x="1204647" y="5583922"/>
                  </a:lnTo>
                  <a:cubicBezTo>
                    <a:pt x="1186284" y="5569869"/>
                    <a:pt x="1168483" y="5555066"/>
                    <a:pt x="1150308" y="5540826"/>
                  </a:cubicBezTo>
                  <a:cubicBezTo>
                    <a:pt x="1006402" y="5424839"/>
                    <a:pt x="872615" y="5296860"/>
                    <a:pt x="751569" y="5158015"/>
                  </a:cubicBezTo>
                  <a:cubicBezTo>
                    <a:pt x="721214" y="5123350"/>
                    <a:pt x="691983" y="5087935"/>
                    <a:pt x="663315" y="5052146"/>
                  </a:cubicBezTo>
                  <a:cubicBezTo>
                    <a:pt x="635021" y="5016170"/>
                    <a:pt x="607289" y="4980006"/>
                    <a:pt x="580869" y="4942718"/>
                  </a:cubicBezTo>
                  <a:cubicBezTo>
                    <a:pt x="527654" y="4868517"/>
                    <a:pt x="478186" y="4791880"/>
                    <a:pt x="432279" y="4713369"/>
                  </a:cubicBezTo>
                  <a:cubicBezTo>
                    <a:pt x="340651" y="4556159"/>
                    <a:pt x="264764" y="4390330"/>
                    <a:pt x="205553" y="4219443"/>
                  </a:cubicBezTo>
                  <a:cubicBezTo>
                    <a:pt x="146154" y="4048555"/>
                    <a:pt x="104369" y="3872045"/>
                    <a:pt x="79448" y="3693850"/>
                  </a:cubicBezTo>
                  <a:cubicBezTo>
                    <a:pt x="67268" y="3604659"/>
                    <a:pt x="58087" y="3515092"/>
                    <a:pt x="53590" y="3425339"/>
                  </a:cubicBezTo>
                  <a:cubicBezTo>
                    <a:pt x="47969" y="3335585"/>
                    <a:pt x="47406" y="3245644"/>
                    <a:pt x="49655" y="3155890"/>
                  </a:cubicBezTo>
                  <a:cubicBezTo>
                    <a:pt x="52278" y="3066137"/>
                    <a:pt x="58274" y="2976383"/>
                    <a:pt x="67830" y="2886817"/>
                  </a:cubicBezTo>
                  <a:cubicBezTo>
                    <a:pt x="77761" y="2797438"/>
                    <a:pt x="91253" y="2708246"/>
                    <a:pt x="108679" y="2619992"/>
                  </a:cubicBezTo>
                  <a:cubicBezTo>
                    <a:pt x="143906" y="2443108"/>
                    <a:pt x="195809" y="2269409"/>
                    <a:pt x="263077" y="2101520"/>
                  </a:cubicBezTo>
                  <a:cubicBezTo>
                    <a:pt x="397614" y="1765740"/>
                    <a:pt x="593048" y="1453382"/>
                    <a:pt x="837575" y="1186370"/>
                  </a:cubicBezTo>
                  <a:cubicBezTo>
                    <a:pt x="898473" y="1119289"/>
                    <a:pt x="964242" y="1056893"/>
                    <a:pt x="1031698" y="996932"/>
                  </a:cubicBezTo>
                  <a:cubicBezTo>
                    <a:pt x="1099154" y="936784"/>
                    <a:pt x="1166235" y="876261"/>
                    <a:pt x="1236688" y="819298"/>
                  </a:cubicBezTo>
                  <a:cubicBezTo>
                    <a:pt x="1377221" y="704999"/>
                    <a:pt x="1526935" y="600442"/>
                    <a:pt x="1687143" y="511438"/>
                  </a:cubicBezTo>
                  <a:cubicBezTo>
                    <a:pt x="1847163" y="422621"/>
                    <a:pt x="2017676" y="348795"/>
                    <a:pt x="2196246" y="300639"/>
                  </a:cubicBezTo>
                  <a:cubicBezTo>
                    <a:pt x="2374629" y="251921"/>
                    <a:pt x="2560320" y="227749"/>
                    <a:pt x="2745823" y="229248"/>
                  </a:cubicBezTo>
                  <a:cubicBezTo>
                    <a:pt x="2837076" y="230372"/>
                    <a:pt x="2928516" y="238055"/>
                    <a:pt x="3019206" y="252108"/>
                  </a:cubicBezTo>
                  <a:cubicBezTo>
                    <a:pt x="3109710" y="266724"/>
                    <a:pt x="3199650" y="286773"/>
                    <a:pt x="3288092" y="313006"/>
                  </a:cubicBezTo>
                  <a:cubicBezTo>
                    <a:pt x="3376347" y="339426"/>
                    <a:pt x="3463477" y="370343"/>
                    <a:pt x="3548172" y="407069"/>
                  </a:cubicBezTo>
                  <a:cubicBezTo>
                    <a:pt x="3569345" y="416438"/>
                    <a:pt x="3590519" y="425432"/>
                    <a:pt x="3611505" y="435176"/>
                  </a:cubicBezTo>
                  <a:lnTo>
                    <a:pt x="3674089" y="464968"/>
                  </a:lnTo>
                  <a:lnTo>
                    <a:pt x="3735736" y="496823"/>
                  </a:lnTo>
                  <a:cubicBezTo>
                    <a:pt x="3756160" y="507690"/>
                    <a:pt x="3776397" y="519120"/>
                    <a:pt x="3796634" y="530176"/>
                  </a:cubicBezTo>
                  <a:cubicBezTo>
                    <a:pt x="3957965" y="621054"/>
                    <a:pt x="4110303" y="728046"/>
                    <a:pt x="4251585" y="847405"/>
                  </a:cubicBezTo>
                  <a:cubicBezTo>
                    <a:pt x="4393242" y="966390"/>
                    <a:pt x="4524781" y="1096991"/>
                    <a:pt x="4644515" y="1236775"/>
                  </a:cubicBezTo>
                  <a:cubicBezTo>
                    <a:pt x="4704663" y="1306479"/>
                    <a:pt x="4762375" y="1378057"/>
                    <a:pt x="4816527" y="1451883"/>
                  </a:cubicBezTo>
                  <a:cubicBezTo>
                    <a:pt x="4870679" y="1525897"/>
                    <a:pt x="4922020" y="1601598"/>
                    <a:pt x="4970738" y="1678610"/>
                  </a:cubicBezTo>
                  <a:cubicBezTo>
                    <a:pt x="5067799" y="1833008"/>
                    <a:pt x="5152494" y="1993965"/>
                    <a:pt x="5223885" y="2159232"/>
                  </a:cubicBezTo>
                  <a:cubicBezTo>
                    <a:pt x="5295275" y="2324686"/>
                    <a:pt x="5349615" y="2495199"/>
                    <a:pt x="5395709" y="2666087"/>
                  </a:cubicBezTo>
                  <a:cubicBezTo>
                    <a:pt x="5418757" y="2751718"/>
                    <a:pt x="5440680" y="2837537"/>
                    <a:pt x="5458855" y="2924292"/>
                  </a:cubicBezTo>
                  <a:cubicBezTo>
                    <a:pt x="5477406" y="3011048"/>
                    <a:pt x="5490522" y="3098740"/>
                    <a:pt x="5499142" y="3186995"/>
                  </a:cubicBezTo>
                  <a:cubicBezTo>
                    <a:pt x="5507761" y="3275250"/>
                    <a:pt x="5513944" y="3364254"/>
                    <a:pt x="5516755" y="3454007"/>
                  </a:cubicBezTo>
                  <a:cubicBezTo>
                    <a:pt x="5518629" y="3543761"/>
                    <a:pt x="5516755" y="3634264"/>
                    <a:pt x="5507386" y="3724580"/>
                  </a:cubicBezTo>
                  <a:close/>
                </a:path>
              </a:pathLst>
            </a:custGeom>
            <a:solidFill>
              <a:schemeClr val="lt1">
                <a:alpha val="2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2" name="Google Shape;102;p2"/>
            <p:cNvSpPr/>
            <p:nvPr/>
          </p:nvSpPr>
          <p:spPr>
            <a:xfrm>
              <a:off x="-9149" y="241478"/>
              <a:ext cx="5953893" cy="6434152"/>
            </a:xfrm>
            <a:custGeom>
              <a:rect b="b" l="l" r="r" t="t"/>
              <a:pathLst>
                <a:path extrusionOk="0" h="6434152" w="5953893">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317011" y="3797009"/>
                  </a:moveTo>
                  <a:cubicBezTo>
                    <a:pt x="5275976" y="3943538"/>
                    <a:pt x="5228756" y="4045658"/>
                    <a:pt x="5176478" y="4100747"/>
                  </a:cubicBezTo>
                  <a:cubicBezTo>
                    <a:pt x="5131883" y="4147591"/>
                    <a:pt x="5061991" y="4186004"/>
                    <a:pt x="4942257" y="4250274"/>
                  </a:cubicBezTo>
                  <a:cubicBezTo>
                    <a:pt x="4753381" y="4351458"/>
                    <a:pt x="4494613" y="4489929"/>
                    <a:pt x="4216171" y="4773243"/>
                  </a:cubicBezTo>
                  <a:cubicBezTo>
                    <a:pt x="4106555" y="4884733"/>
                    <a:pt x="4004247" y="4997159"/>
                    <a:pt x="3905125" y="5105837"/>
                  </a:cubicBezTo>
                  <a:cubicBezTo>
                    <a:pt x="3701071" y="5329753"/>
                    <a:pt x="3508260" y="5541302"/>
                    <a:pt x="3308329" y="5682022"/>
                  </a:cubicBezTo>
                  <a:cubicBezTo>
                    <a:pt x="3122826" y="5812624"/>
                    <a:pt x="2947441" y="5870898"/>
                    <a:pt x="2739452" y="5870898"/>
                  </a:cubicBezTo>
                  <a:cubicBezTo>
                    <a:pt x="2357765" y="5870898"/>
                    <a:pt x="1990319" y="5788452"/>
                    <a:pt x="1647419" y="5625809"/>
                  </a:cubicBezTo>
                  <a:cubicBezTo>
                    <a:pt x="1319509" y="5470286"/>
                    <a:pt x="1019893" y="5240187"/>
                    <a:pt x="781175" y="4960620"/>
                  </a:cubicBezTo>
                  <a:cubicBezTo>
                    <a:pt x="579370" y="4724151"/>
                    <a:pt x="421598" y="4456576"/>
                    <a:pt x="312545" y="4165205"/>
                  </a:cubicBezTo>
                  <a:cubicBezTo>
                    <a:pt x="199369" y="3863153"/>
                    <a:pt x="142032" y="3544237"/>
                    <a:pt x="142032" y="3217451"/>
                  </a:cubicBezTo>
                  <a:cubicBezTo>
                    <a:pt x="142032" y="2857688"/>
                    <a:pt x="211174" y="2509166"/>
                    <a:pt x="347210" y="2181444"/>
                  </a:cubicBezTo>
                  <a:cubicBezTo>
                    <a:pt x="478561" y="1865339"/>
                    <a:pt x="666688" y="1581275"/>
                    <a:pt x="906155" y="1337497"/>
                  </a:cubicBezTo>
                  <a:cubicBezTo>
                    <a:pt x="1396334" y="838512"/>
                    <a:pt x="2047469" y="563818"/>
                    <a:pt x="2739265" y="563818"/>
                  </a:cubicBezTo>
                  <a:cubicBezTo>
                    <a:pt x="3094157" y="563818"/>
                    <a:pt x="3478280" y="673808"/>
                    <a:pt x="3849849" y="881796"/>
                  </a:cubicBezTo>
                  <a:cubicBezTo>
                    <a:pt x="4226851" y="1092783"/>
                    <a:pt x="4567316" y="1390338"/>
                    <a:pt x="4834515" y="1742419"/>
                  </a:cubicBezTo>
                  <a:cubicBezTo>
                    <a:pt x="5070798" y="2053653"/>
                    <a:pt x="5240374" y="2399363"/>
                    <a:pt x="5325256" y="2742076"/>
                  </a:cubicBezTo>
                  <a:cubicBezTo>
                    <a:pt x="5414634" y="3102964"/>
                    <a:pt x="5411824" y="3458044"/>
                    <a:pt x="5317011" y="3797009"/>
                  </a:cubicBezTo>
                  <a:close/>
                </a:path>
              </a:pathLst>
            </a:custGeom>
            <a:solidFill>
              <a:schemeClr val="lt1">
                <a:alpha val="2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3" name="Google Shape;103;p2"/>
            <p:cNvSpPr/>
            <p:nvPr/>
          </p:nvSpPr>
          <p:spPr>
            <a:xfrm>
              <a:off x="-9149" y="231462"/>
              <a:ext cx="5953893" cy="6444167"/>
            </a:xfrm>
            <a:custGeom>
              <a:rect b="b" l="l" r="r" t="t"/>
              <a:pathLst>
                <a:path extrusionOk="0" h="6434152" w="5953893">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208520" y="3766654"/>
                  </a:moveTo>
                  <a:cubicBezTo>
                    <a:pt x="5173667" y="3891634"/>
                    <a:pt x="5133194" y="3982699"/>
                    <a:pt x="5094782" y="4022985"/>
                  </a:cubicBezTo>
                  <a:cubicBezTo>
                    <a:pt x="5060492" y="4058962"/>
                    <a:pt x="4984792" y="4099435"/>
                    <a:pt x="4888855" y="4150777"/>
                  </a:cubicBezTo>
                  <a:cubicBezTo>
                    <a:pt x="4693420" y="4255333"/>
                    <a:pt x="4426033" y="4398489"/>
                    <a:pt x="4135411" y="4694170"/>
                  </a:cubicBezTo>
                  <a:cubicBezTo>
                    <a:pt x="4024297" y="4807158"/>
                    <a:pt x="3921239" y="4920334"/>
                    <a:pt x="3821555" y="5029762"/>
                  </a:cubicBezTo>
                  <a:cubicBezTo>
                    <a:pt x="3385341" y="5508324"/>
                    <a:pt x="3138940" y="5758097"/>
                    <a:pt x="2739265" y="5758097"/>
                  </a:cubicBezTo>
                  <a:cubicBezTo>
                    <a:pt x="2374442" y="5758097"/>
                    <a:pt x="2023297" y="5679211"/>
                    <a:pt x="1695575" y="5523876"/>
                  </a:cubicBezTo>
                  <a:cubicBezTo>
                    <a:pt x="1381906" y="5375098"/>
                    <a:pt x="1095219" y="5154930"/>
                    <a:pt x="866619" y="4887356"/>
                  </a:cubicBezTo>
                  <a:cubicBezTo>
                    <a:pt x="673246" y="4661005"/>
                    <a:pt x="522220" y="4404673"/>
                    <a:pt x="417851" y="4125481"/>
                  </a:cubicBezTo>
                  <a:cubicBezTo>
                    <a:pt x="309547" y="3836171"/>
                    <a:pt x="254645" y="3530558"/>
                    <a:pt x="254645" y="3217264"/>
                  </a:cubicBezTo>
                  <a:cubicBezTo>
                    <a:pt x="254645" y="2872490"/>
                    <a:pt x="320790" y="2538585"/>
                    <a:pt x="451204" y="2224540"/>
                  </a:cubicBezTo>
                  <a:cubicBezTo>
                    <a:pt x="577121" y="1921739"/>
                    <a:pt x="757191" y="1649855"/>
                    <a:pt x="986540" y="1416383"/>
                  </a:cubicBezTo>
                  <a:cubicBezTo>
                    <a:pt x="1455357" y="939134"/>
                    <a:pt x="2078011" y="676244"/>
                    <a:pt x="2739452" y="676244"/>
                  </a:cubicBezTo>
                  <a:cubicBezTo>
                    <a:pt x="3075232" y="676244"/>
                    <a:pt x="3440243" y="781175"/>
                    <a:pt x="3794947" y="979795"/>
                  </a:cubicBezTo>
                  <a:cubicBezTo>
                    <a:pt x="4158459" y="1183286"/>
                    <a:pt x="4486931" y="1470348"/>
                    <a:pt x="4744762" y="1810250"/>
                  </a:cubicBezTo>
                  <a:cubicBezTo>
                    <a:pt x="4971862" y="2109491"/>
                    <a:pt x="5134693" y="2440961"/>
                    <a:pt x="5215827" y="2768871"/>
                  </a:cubicBezTo>
                  <a:cubicBezTo>
                    <a:pt x="5300334" y="3110834"/>
                    <a:pt x="5297898" y="3446614"/>
                    <a:pt x="5208520" y="3766654"/>
                  </a:cubicBezTo>
                  <a:close/>
                </a:path>
              </a:pathLst>
            </a:custGeom>
            <a:solidFill>
              <a:schemeClr val="lt1">
                <a:alpha val="2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 name="Google Shape;104;p2"/>
            <p:cNvSpPr/>
            <p:nvPr/>
          </p:nvSpPr>
          <p:spPr>
            <a:xfrm>
              <a:off x="-9149" y="3725"/>
              <a:ext cx="5855313" cy="6880645"/>
            </a:xfrm>
            <a:custGeom>
              <a:rect b="b" l="l" r="r" t="t"/>
              <a:pathLst>
                <a:path extrusionOk="0" h="6880645" w="5855313">
                  <a:moveTo>
                    <a:pt x="5855313" y="4717843"/>
                  </a:moveTo>
                  <a:lnTo>
                    <a:pt x="5855313" y="6880645"/>
                  </a:lnTo>
                  <a:lnTo>
                    <a:pt x="0" y="6880645"/>
                  </a:lnTo>
                  <a:lnTo>
                    <a:pt x="0" y="5268859"/>
                  </a:lnTo>
                  <a:lnTo>
                    <a:pt x="36130" y="5327430"/>
                  </a:lnTo>
                  <a:cubicBezTo>
                    <a:pt x="631370" y="6195172"/>
                    <a:pt x="1639396" y="6765687"/>
                    <a:pt x="2782721" y="6765687"/>
                  </a:cubicBezTo>
                  <a:cubicBezTo>
                    <a:pt x="4154711" y="6765687"/>
                    <a:pt x="5331871" y="5944145"/>
                    <a:pt x="5834702" y="4773305"/>
                  </a:cubicBezTo>
                  <a:close/>
                  <a:moveTo>
                    <a:pt x="9148" y="0"/>
                  </a:moveTo>
                  <a:lnTo>
                    <a:pt x="5855312" y="0"/>
                  </a:lnTo>
                  <a:lnTo>
                    <a:pt x="5855312" y="96759"/>
                  </a:lnTo>
                  <a:lnTo>
                    <a:pt x="5855313" y="96759"/>
                  </a:lnTo>
                  <a:lnTo>
                    <a:pt x="5855313" y="2289203"/>
                  </a:lnTo>
                  <a:lnTo>
                    <a:pt x="5834702" y="2233742"/>
                  </a:lnTo>
                  <a:cubicBezTo>
                    <a:pt x="5331871" y="1062902"/>
                    <a:pt x="4154711" y="241359"/>
                    <a:pt x="2782721" y="241359"/>
                  </a:cubicBezTo>
                  <a:cubicBezTo>
                    <a:pt x="1639396" y="241359"/>
                    <a:pt x="631370" y="811875"/>
                    <a:pt x="36130" y="1679616"/>
                  </a:cubicBezTo>
                  <a:lnTo>
                    <a:pt x="0" y="1738187"/>
                  </a:lnTo>
                  <a:lnTo>
                    <a:pt x="0" y="96759"/>
                  </a:lnTo>
                  <a:lnTo>
                    <a:pt x="9148" y="96759"/>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5" name="Google Shape;105;p2"/>
            <p:cNvSpPr/>
            <p:nvPr/>
          </p:nvSpPr>
          <p:spPr>
            <a:xfrm>
              <a:off x="-9149" y="26370"/>
              <a:ext cx="6254832" cy="6864558"/>
            </a:xfrm>
            <a:custGeom>
              <a:rect b="b" l="l" r="r" t="t"/>
              <a:pathLst>
                <a:path extrusionOk="0" h="6864558" w="6254832">
                  <a:moveTo>
                    <a:pt x="2766060" y="0"/>
                  </a:moveTo>
                  <a:cubicBezTo>
                    <a:pt x="1639549" y="0"/>
                    <a:pt x="637831" y="525405"/>
                    <a:pt x="0" y="1340683"/>
                  </a:cubicBezTo>
                  <a:lnTo>
                    <a:pt x="0" y="2201306"/>
                  </a:lnTo>
                  <a:cubicBezTo>
                    <a:pt x="375" y="2200181"/>
                    <a:pt x="937" y="2198870"/>
                    <a:pt x="1312" y="2197746"/>
                  </a:cubicBezTo>
                  <a:cubicBezTo>
                    <a:pt x="142969" y="1837045"/>
                    <a:pt x="347959" y="1497143"/>
                    <a:pt x="612723" y="1201649"/>
                  </a:cubicBezTo>
                  <a:cubicBezTo>
                    <a:pt x="876550" y="906155"/>
                    <a:pt x="1201836" y="655258"/>
                    <a:pt x="1571344" y="483245"/>
                  </a:cubicBezTo>
                  <a:lnTo>
                    <a:pt x="1641235" y="452328"/>
                  </a:lnTo>
                  <a:cubicBezTo>
                    <a:pt x="1664658" y="442210"/>
                    <a:pt x="1687518" y="430967"/>
                    <a:pt x="1711502" y="422348"/>
                  </a:cubicBezTo>
                  <a:lnTo>
                    <a:pt x="1783080" y="395178"/>
                  </a:lnTo>
                  <a:cubicBezTo>
                    <a:pt x="1807064" y="386372"/>
                    <a:pt x="1830674" y="376441"/>
                    <a:pt x="1855220" y="369133"/>
                  </a:cubicBezTo>
                  <a:lnTo>
                    <a:pt x="1928297" y="345711"/>
                  </a:lnTo>
                  <a:cubicBezTo>
                    <a:pt x="1952656" y="338028"/>
                    <a:pt x="1976828" y="329409"/>
                    <a:pt x="2001749" y="323600"/>
                  </a:cubicBezTo>
                  <a:lnTo>
                    <a:pt x="2076138" y="304300"/>
                  </a:lnTo>
                  <a:lnTo>
                    <a:pt x="2113426" y="294744"/>
                  </a:lnTo>
                  <a:lnTo>
                    <a:pt x="2132163" y="290060"/>
                  </a:lnTo>
                  <a:lnTo>
                    <a:pt x="2151089" y="286312"/>
                  </a:lnTo>
                  <a:cubicBezTo>
                    <a:pt x="2351395" y="241716"/>
                    <a:pt x="2557322" y="219044"/>
                    <a:pt x="2763249" y="218482"/>
                  </a:cubicBezTo>
                  <a:cubicBezTo>
                    <a:pt x="2968802" y="218294"/>
                    <a:pt x="3174167" y="247900"/>
                    <a:pt x="3372225" y="301302"/>
                  </a:cubicBezTo>
                  <a:cubicBezTo>
                    <a:pt x="3471347" y="327910"/>
                    <a:pt x="3568596" y="360513"/>
                    <a:pt x="3663596" y="398364"/>
                  </a:cubicBezTo>
                  <a:cubicBezTo>
                    <a:pt x="3758784" y="435652"/>
                    <a:pt x="3851348" y="479311"/>
                    <a:pt x="3941663" y="526717"/>
                  </a:cubicBezTo>
                  <a:cubicBezTo>
                    <a:pt x="4031979" y="573936"/>
                    <a:pt x="4119297" y="626402"/>
                    <a:pt x="4204366" y="681678"/>
                  </a:cubicBezTo>
                  <a:cubicBezTo>
                    <a:pt x="4289060" y="737516"/>
                    <a:pt x="4370944" y="797289"/>
                    <a:pt x="4450018" y="860061"/>
                  </a:cubicBezTo>
                  <a:cubicBezTo>
                    <a:pt x="4529091" y="922832"/>
                    <a:pt x="4605540" y="988601"/>
                    <a:pt x="4678992" y="1057181"/>
                  </a:cubicBezTo>
                  <a:cubicBezTo>
                    <a:pt x="4752444" y="1125574"/>
                    <a:pt x="4822335" y="1197527"/>
                    <a:pt x="4889791" y="1271166"/>
                  </a:cubicBezTo>
                  <a:cubicBezTo>
                    <a:pt x="4957247" y="1344805"/>
                    <a:pt x="5021705" y="1420693"/>
                    <a:pt x="5083164" y="1498642"/>
                  </a:cubicBezTo>
                  <a:cubicBezTo>
                    <a:pt x="5144062" y="1576965"/>
                    <a:pt x="5202899" y="1656601"/>
                    <a:pt x="5257987" y="1738484"/>
                  </a:cubicBezTo>
                  <a:cubicBezTo>
                    <a:pt x="5313076" y="1820368"/>
                    <a:pt x="5365354" y="1903751"/>
                    <a:pt x="5413510" y="1989195"/>
                  </a:cubicBezTo>
                  <a:cubicBezTo>
                    <a:pt x="5462041" y="2074451"/>
                    <a:pt x="5507011" y="2161207"/>
                    <a:pt x="5548609" y="2249462"/>
                  </a:cubicBezTo>
                  <a:cubicBezTo>
                    <a:pt x="5631430" y="2426158"/>
                    <a:pt x="5698323" y="2608851"/>
                    <a:pt x="5747791" y="2795666"/>
                  </a:cubicBezTo>
                  <a:cubicBezTo>
                    <a:pt x="5771963" y="2889167"/>
                    <a:pt x="5791825" y="2983792"/>
                    <a:pt x="5806814" y="3078980"/>
                  </a:cubicBezTo>
                  <a:cubicBezTo>
                    <a:pt x="5810562" y="3102777"/>
                    <a:pt x="5814497" y="3126574"/>
                    <a:pt x="5816933" y="3150558"/>
                  </a:cubicBezTo>
                  <a:cubicBezTo>
                    <a:pt x="5819556" y="3174542"/>
                    <a:pt x="5823304" y="3198339"/>
                    <a:pt x="5825178" y="3222323"/>
                  </a:cubicBezTo>
                  <a:cubicBezTo>
                    <a:pt x="5827426" y="3246308"/>
                    <a:pt x="5830050" y="3270292"/>
                    <a:pt x="5831923" y="3294276"/>
                  </a:cubicBezTo>
                  <a:lnTo>
                    <a:pt x="5836233" y="3366416"/>
                  </a:lnTo>
                  <a:cubicBezTo>
                    <a:pt x="5839981" y="3462728"/>
                    <a:pt x="5839981" y="3559227"/>
                    <a:pt x="5833047" y="3655726"/>
                  </a:cubicBezTo>
                  <a:cubicBezTo>
                    <a:pt x="5830986" y="3679711"/>
                    <a:pt x="5830237" y="3704069"/>
                    <a:pt x="5827426" y="3728054"/>
                  </a:cubicBezTo>
                  <a:lnTo>
                    <a:pt x="5819556" y="3800194"/>
                  </a:lnTo>
                  <a:lnTo>
                    <a:pt x="5809063" y="3872147"/>
                  </a:lnTo>
                  <a:cubicBezTo>
                    <a:pt x="5805690" y="3896131"/>
                    <a:pt x="5800818" y="3919928"/>
                    <a:pt x="5796696" y="3943912"/>
                  </a:cubicBezTo>
                  <a:cubicBezTo>
                    <a:pt x="5778708" y="4039287"/>
                    <a:pt x="5755848" y="4134662"/>
                    <a:pt x="5725305" y="4225165"/>
                  </a:cubicBezTo>
                  <a:cubicBezTo>
                    <a:pt x="5694763" y="4315669"/>
                    <a:pt x="5656726" y="4402237"/>
                    <a:pt x="5605384" y="4478312"/>
                  </a:cubicBezTo>
                  <a:cubicBezTo>
                    <a:pt x="5554980" y="4555324"/>
                    <a:pt x="5489960" y="4620718"/>
                    <a:pt x="5412573" y="4677306"/>
                  </a:cubicBezTo>
                  <a:cubicBezTo>
                    <a:pt x="5335374" y="4734269"/>
                    <a:pt x="5245995" y="4782987"/>
                    <a:pt x="5155867" y="4834703"/>
                  </a:cubicBezTo>
                  <a:cubicBezTo>
                    <a:pt x="4973924" y="4936261"/>
                    <a:pt x="4794791" y="5058806"/>
                    <a:pt x="4645452" y="5207396"/>
                  </a:cubicBezTo>
                  <a:cubicBezTo>
                    <a:pt x="4607414" y="5244497"/>
                    <a:pt x="4571813" y="5281597"/>
                    <a:pt x="4536211" y="5319072"/>
                  </a:cubicBezTo>
                  <a:lnTo>
                    <a:pt x="4430343" y="5432061"/>
                  </a:lnTo>
                  <a:cubicBezTo>
                    <a:pt x="4360264" y="5507574"/>
                    <a:pt x="4290934" y="5583087"/>
                    <a:pt x="4220668" y="5657663"/>
                  </a:cubicBezTo>
                  <a:cubicBezTo>
                    <a:pt x="4185628" y="5694951"/>
                    <a:pt x="4150589" y="5732052"/>
                    <a:pt x="4115174" y="5768777"/>
                  </a:cubicBezTo>
                  <a:cubicBezTo>
                    <a:pt x="4079573" y="5805316"/>
                    <a:pt x="4043597" y="5841292"/>
                    <a:pt x="4007245" y="5876707"/>
                  </a:cubicBezTo>
                  <a:cubicBezTo>
                    <a:pt x="3934543" y="5947723"/>
                    <a:pt x="3859405" y="6015740"/>
                    <a:pt x="3781081" y="6078887"/>
                  </a:cubicBezTo>
                  <a:cubicBezTo>
                    <a:pt x="3702945" y="6142220"/>
                    <a:pt x="3620312" y="6199557"/>
                    <a:pt x="3534493" y="6249775"/>
                  </a:cubicBezTo>
                  <a:cubicBezTo>
                    <a:pt x="3448300" y="6299429"/>
                    <a:pt x="3358359" y="6341589"/>
                    <a:pt x="3265232" y="6373068"/>
                  </a:cubicBezTo>
                  <a:cubicBezTo>
                    <a:pt x="3241998" y="6381313"/>
                    <a:pt x="3218201" y="6387497"/>
                    <a:pt x="3194779" y="6394804"/>
                  </a:cubicBezTo>
                  <a:cubicBezTo>
                    <a:pt x="3171169" y="6401175"/>
                    <a:pt x="3147185" y="6406797"/>
                    <a:pt x="3123575" y="6412792"/>
                  </a:cubicBezTo>
                  <a:cubicBezTo>
                    <a:pt x="3099404" y="6417477"/>
                    <a:pt x="3075420" y="6422161"/>
                    <a:pt x="3051435" y="6426471"/>
                  </a:cubicBezTo>
                  <a:cubicBezTo>
                    <a:pt x="3027076" y="6429657"/>
                    <a:pt x="3002904" y="6433591"/>
                    <a:pt x="2978733" y="6436214"/>
                  </a:cubicBezTo>
                  <a:cubicBezTo>
                    <a:pt x="2954374" y="6438088"/>
                    <a:pt x="2930015" y="6440899"/>
                    <a:pt x="2905656" y="6442211"/>
                  </a:cubicBezTo>
                  <a:cubicBezTo>
                    <a:pt x="2881109" y="6442960"/>
                    <a:pt x="2856751" y="6444272"/>
                    <a:pt x="2832204" y="6444459"/>
                  </a:cubicBezTo>
                  <a:cubicBezTo>
                    <a:pt x="2807658" y="6444084"/>
                    <a:pt x="2783298" y="6444084"/>
                    <a:pt x="2758565" y="6443335"/>
                  </a:cubicBezTo>
                  <a:lnTo>
                    <a:pt x="2683239" y="6438463"/>
                  </a:lnTo>
                  <a:cubicBezTo>
                    <a:pt x="2482559" y="6425909"/>
                    <a:pt x="2284126" y="6393492"/>
                    <a:pt x="2091503" y="6343275"/>
                  </a:cubicBezTo>
                  <a:lnTo>
                    <a:pt x="1948347" y="6301490"/>
                  </a:lnTo>
                  <a:cubicBezTo>
                    <a:pt x="1901127" y="6286126"/>
                    <a:pt x="1854658" y="6268699"/>
                    <a:pt x="1807626" y="6252585"/>
                  </a:cubicBezTo>
                  <a:cubicBezTo>
                    <a:pt x="1784017" y="6245090"/>
                    <a:pt x="1761344" y="6234972"/>
                    <a:pt x="1738297" y="6225790"/>
                  </a:cubicBezTo>
                  <a:lnTo>
                    <a:pt x="1669529" y="6197684"/>
                  </a:lnTo>
                  <a:lnTo>
                    <a:pt x="1635239" y="6183630"/>
                  </a:lnTo>
                  <a:lnTo>
                    <a:pt x="1601699" y="6167891"/>
                  </a:lnTo>
                  <a:lnTo>
                    <a:pt x="1534618" y="6136411"/>
                  </a:lnTo>
                  <a:cubicBezTo>
                    <a:pt x="1179164" y="5964961"/>
                    <a:pt x="857250" y="5729616"/>
                    <a:pt x="592299" y="5443116"/>
                  </a:cubicBezTo>
                  <a:cubicBezTo>
                    <a:pt x="336904" y="5166173"/>
                    <a:pt x="137160" y="4842573"/>
                    <a:pt x="0" y="4496675"/>
                  </a:cubicBezTo>
                  <a:lnTo>
                    <a:pt x="0" y="5523875"/>
                  </a:lnTo>
                  <a:cubicBezTo>
                    <a:pt x="637831" y="6338966"/>
                    <a:pt x="1639549" y="6864559"/>
                    <a:pt x="2766060" y="6864559"/>
                  </a:cubicBezTo>
                  <a:cubicBezTo>
                    <a:pt x="4692858" y="6864559"/>
                    <a:pt x="6254833" y="5327879"/>
                    <a:pt x="6254833" y="3432373"/>
                  </a:cubicBezTo>
                  <a:cubicBezTo>
                    <a:pt x="6254833" y="1536679"/>
                    <a:pt x="4692858" y="0"/>
                    <a:pt x="276606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6" name="Google Shape;106;p2"/>
          <p:cNvSpPr txBox="1"/>
          <p:nvPr>
            <p:ph type="title"/>
          </p:nvPr>
        </p:nvSpPr>
        <p:spPr>
          <a:xfrm>
            <a:off x="6054987" y="408044"/>
            <a:ext cx="4977976" cy="79983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2"/>
              </a:buClr>
              <a:buSzPts val="3600"/>
              <a:buFont typeface="Calibri"/>
              <a:buNone/>
            </a:pPr>
            <a:r>
              <a:rPr lang="en-IN" sz="3600">
                <a:solidFill>
                  <a:schemeClr val="dk2"/>
                </a:solidFill>
              </a:rPr>
              <a:t>Video Game Analysis</a:t>
            </a:r>
            <a:endParaRPr/>
          </a:p>
        </p:txBody>
      </p:sp>
      <p:sp>
        <p:nvSpPr>
          <p:cNvPr id="107" name="Google Shape;107;p2"/>
          <p:cNvSpPr txBox="1"/>
          <p:nvPr/>
        </p:nvSpPr>
        <p:spPr>
          <a:xfrm>
            <a:off x="6125358" y="807961"/>
            <a:ext cx="2893382" cy="118535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1800"/>
              <a:buFont typeface="Arial"/>
              <a:buNone/>
            </a:pPr>
            <a:r>
              <a:rPr b="1" i="0" lang="en-IN" sz="1800" u="none" cap="none" strike="noStrike">
                <a:solidFill>
                  <a:schemeClr val="dk1"/>
                </a:solidFill>
                <a:latin typeface="Calibri"/>
                <a:ea typeface="Calibri"/>
                <a:cs typeface="Calibri"/>
                <a:sym typeface="Calibri"/>
              </a:rPr>
              <a:t>Problem Definition </a:t>
            </a:r>
            <a:endParaRPr b="0" i="0" sz="1400" u="none" cap="none" strike="noStrike">
              <a:solidFill>
                <a:srgbClr val="000000"/>
              </a:solidFill>
              <a:latin typeface="Arial"/>
              <a:ea typeface="Arial"/>
              <a:cs typeface="Arial"/>
              <a:sym typeface="Arial"/>
            </a:endParaRPr>
          </a:p>
        </p:txBody>
      </p:sp>
      <p:grpSp>
        <p:nvGrpSpPr>
          <p:cNvPr id="108" name="Google Shape;108;p2"/>
          <p:cNvGrpSpPr/>
          <p:nvPr/>
        </p:nvGrpSpPr>
        <p:grpSpPr>
          <a:xfrm>
            <a:off x="6451500" y="2675276"/>
            <a:ext cx="5070146" cy="3424504"/>
            <a:chOff x="360528" y="259520"/>
            <a:chExt cx="5070146" cy="3424504"/>
          </a:xfrm>
        </p:grpSpPr>
        <p:sp>
          <p:nvSpPr>
            <p:cNvPr id="109" name="Google Shape;109;p2"/>
            <p:cNvSpPr/>
            <p:nvPr/>
          </p:nvSpPr>
          <p:spPr>
            <a:xfrm>
              <a:off x="776734" y="259520"/>
              <a:ext cx="681064" cy="681064"/>
            </a:xfrm>
            <a:prstGeom prst="rect">
              <a:avLst/>
            </a:prstGeom>
            <a:blipFill rotWithShape="1">
              <a:blip r:embed="rId4">
                <a:alphaModFix/>
              </a:blip>
              <a:stretch>
                <a:fillRect b="0" l="0" r="0" t="0"/>
              </a:stretch>
            </a:blip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
            <p:cNvSpPr/>
            <p:nvPr/>
          </p:nvSpPr>
          <p:spPr>
            <a:xfrm>
              <a:off x="360528" y="1177197"/>
              <a:ext cx="1513476" cy="60539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
            <p:cNvSpPr txBox="1"/>
            <p:nvPr/>
          </p:nvSpPr>
          <p:spPr>
            <a:xfrm>
              <a:off x="360528" y="1177197"/>
              <a:ext cx="1513476" cy="60539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300"/>
                <a:buFont typeface="Calibri"/>
                <a:buNone/>
              </a:pPr>
              <a:r>
                <a:rPr b="0" i="0" lang="en-IN" sz="1300" u="none" cap="none" strike="noStrike">
                  <a:solidFill>
                    <a:schemeClr val="dk1"/>
                  </a:solidFill>
                  <a:latin typeface="Calibri"/>
                  <a:ea typeface="Calibri"/>
                  <a:cs typeface="Calibri"/>
                  <a:sym typeface="Calibri"/>
                </a:rPr>
                <a:t>Find Games which are most popular in the market.</a:t>
              </a:r>
              <a:endParaRPr b="0" i="0" sz="1400" u="none" cap="none" strike="noStrike">
                <a:solidFill>
                  <a:srgbClr val="000000"/>
                </a:solidFill>
                <a:latin typeface="Arial"/>
                <a:ea typeface="Arial"/>
                <a:cs typeface="Arial"/>
                <a:sym typeface="Arial"/>
              </a:endParaRPr>
            </a:p>
          </p:txBody>
        </p:sp>
        <p:sp>
          <p:nvSpPr>
            <p:cNvPr id="112" name="Google Shape;112;p2"/>
            <p:cNvSpPr/>
            <p:nvPr/>
          </p:nvSpPr>
          <p:spPr>
            <a:xfrm>
              <a:off x="2555069" y="259520"/>
              <a:ext cx="681064" cy="681064"/>
            </a:xfrm>
            <a:prstGeom prst="rect">
              <a:avLst/>
            </a:prstGeom>
            <a:blipFill rotWithShape="1">
              <a:blip r:embed="rId5">
                <a:alphaModFix/>
              </a:blip>
              <a:stretch>
                <a:fillRect b="0" l="0" r="0" t="0"/>
              </a:stretch>
            </a:blip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
            <p:cNvSpPr/>
            <p:nvPr/>
          </p:nvSpPr>
          <p:spPr>
            <a:xfrm>
              <a:off x="2138863" y="1177197"/>
              <a:ext cx="1513476" cy="60539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
            <p:cNvSpPr txBox="1"/>
            <p:nvPr/>
          </p:nvSpPr>
          <p:spPr>
            <a:xfrm>
              <a:off x="2138863" y="1177197"/>
              <a:ext cx="1513476" cy="60539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300"/>
                <a:buFont typeface="Calibri"/>
                <a:buNone/>
              </a:pPr>
              <a:r>
                <a:rPr b="0" i="0" lang="en-IN" sz="1300" u="none" cap="none" strike="noStrike">
                  <a:solidFill>
                    <a:schemeClr val="dk1"/>
                  </a:solidFill>
                  <a:latin typeface="Calibri"/>
                  <a:ea typeface="Calibri"/>
                  <a:cs typeface="Calibri"/>
                  <a:sym typeface="Calibri"/>
                </a:rPr>
                <a:t>Most played genres in the market</a:t>
              </a:r>
              <a:endParaRPr b="0" i="0" sz="1400" u="none" cap="none" strike="noStrike">
                <a:solidFill>
                  <a:srgbClr val="000000"/>
                </a:solidFill>
                <a:latin typeface="Arial"/>
                <a:ea typeface="Arial"/>
                <a:cs typeface="Arial"/>
                <a:sym typeface="Arial"/>
              </a:endParaRPr>
            </a:p>
          </p:txBody>
        </p:sp>
        <p:sp>
          <p:nvSpPr>
            <p:cNvPr id="115" name="Google Shape;115;p2"/>
            <p:cNvSpPr/>
            <p:nvPr/>
          </p:nvSpPr>
          <p:spPr>
            <a:xfrm>
              <a:off x="4333404" y="259520"/>
              <a:ext cx="681064" cy="681064"/>
            </a:xfrm>
            <a:prstGeom prst="rect">
              <a:avLst/>
            </a:prstGeom>
            <a:blipFill rotWithShape="1">
              <a:blip r:embed="rId6">
                <a:alphaModFix/>
              </a:blip>
              <a:stretch>
                <a:fillRect b="0" l="0" r="0" t="0"/>
              </a:stretch>
            </a:blip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
            <p:cNvSpPr/>
            <p:nvPr/>
          </p:nvSpPr>
          <p:spPr>
            <a:xfrm>
              <a:off x="3917198" y="1177197"/>
              <a:ext cx="1513476" cy="60539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
            <p:cNvSpPr txBox="1"/>
            <p:nvPr/>
          </p:nvSpPr>
          <p:spPr>
            <a:xfrm>
              <a:off x="3917198" y="1177197"/>
              <a:ext cx="1513476" cy="60539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300"/>
                <a:buFont typeface="Calibri"/>
                <a:buNone/>
              </a:pPr>
              <a:r>
                <a:rPr b="0" i="0" lang="en-IN" sz="1300" u="none" cap="none" strike="noStrike">
                  <a:solidFill>
                    <a:schemeClr val="dk1"/>
                  </a:solidFill>
                  <a:latin typeface="Calibri"/>
                  <a:ea typeface="Calibri"/>
                  <a:cs typeface="Calibri"/>
                  <a:sym typeface="Calibri"/>
                </a:rPr>
                <a:t>Which generation of consoles belong to which category </a:t>
              </a:r>
              <a:endParaRPr b="0" i="0" sz="1400" u="none" cap="none" strike="noStrike">
                <a:solidFill>
                  <a:srgbClr val="000000"/>
                </a:solidFill>
                <a:latin typeface="Arial"/>
                <a:ea typeface="Arial"/>
                <a:cs typeface="Arial"/>
                <a:sym typeface="Arial"/>
              </a:endParaRPr>
            </a:p>
          </p:txBody>
        </p:sp>
        <p:sp>
          <p:nvSpPr>
            <p:cNvPr id="118" name="Google Shape;118;p2"/>
            <p:cNvSpPr/>
            <p:nvPr/>
          </p:nvSpPr>
          <p:spPr>
            <a:xfrm>
              <a:off x="1665902" y="2160957"/>
              <a:ext cx="681064" cy="681064"/>
            </a:xfrm>
            <a:prstGeom prst="rect">
              <a:avLst/>
            </a:prstGeom>
            <a:blipFill rotWithShape="1">
              <a:blip r:embed="rId7">
                <a:alphaModFix/>
              </a:blip>
              <a:stretch>
                <a:fillRect b="0" l="0" r="0" t="0"/>
              </a:stretch>
            </a:blip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
            <p:cNvSpPr/>
            <p:nvPr/>
          </p:nvSpPr>
          <p:spPr>
            <a:xfrm>
              <a:off x="1249696" y="3078634"/>
              <a:ext cx="1513476" cy="60539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
            <p:cNvSpPr txBox="1"/>
            <p:nvPr/>
          </p:nvSpPr>
          <p:spPr>
            <a:xfrm>
              <a:off x="1249696" y="3078634"/>
              <a:ext cx="1513476" cy="60539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300"/>
                <a:buFont typeface="Calibri"/>
                <a:buNone/>
              </a:pPr>
              <a:r>
                <a:rPr b="0" i="0" lang="en-IN" sz="1300" u="none" cap="none" strike="noStrike">
                  <a:solidFill>
                    <a:schemeClr val="dk1"/>
                  </a:solidFill>
                  <a:latin typeface="Calibri"/>
                  <a:ea typeface="Calibri"/>
                  <a:cs typeface="Calibri"/>
                  <a:sym typeface="Calibri"/>
                </a:rPr>
                <a:t>Critic Ratings</a:t>
              </a:r>
              <a:endParaRPr b="0" i="0" sz="1400" u="none" cap="none" strike="noStrike">
                <a:solidFill>
                  <a:srgbClr val="000000"/>
                </a:solidFill>
                <a:latin typeface="Arial"/>
                <a:ea typeface="Arial"/>
                <a:cs typeface="Arial"/>
                <a:sym typeface="Arial"/>
              </a:endParaRPr>
            </a:p>
          </p:txBody>
        </p:sp>
        <p:sp>
          <p:nvSpPr>
            <p:cNvPr id="121" name="Google Shape;121;p2"/>
            <p:cNvSpPr/>
            <p:nvPr/>
          </p:nvSpPr>
          <p:spPr>
            <a:xfrm>
              <a:off x="3444237" y="2160957"/>
              <a:ext cx="681064" cy="681064"/>
            </a:xfrm>
            <a:prstGeom prst="rect">
              <a:avLst/>
            </a:prstGeom>
            <a:blipFill rotWithShape="1">
              <a:blip r:embed="rId8">
                <a:alphaModFix/>
              </a:blip>
              <a:stretch>
                <a:fillRect b="0" l="0" r="0" t="0"/>
              </a:stretch>
            </a:blip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
            <p:cNvSpPr/>
            <p:nvPr/>
          </p:nvSpPr>
          <p:spPr>
            <a:xfrm>
              <a:off x="3028031" y="3078634"/>
              <a:ext cx="1513476" cy="60539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
            <p:cNvSpPr txBox="1"/>
            <p:nvPr/>
          </p:nvSpPr>
          <p:spPr>
            <a:xfrm>
              <a:off x="3028031" y="3078634"/>
              <a:ext cx="1513476" cy="60539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300"/>
                <a:buFont typeface="Calibri"/>
                <a:buNone/>
              </a:pPr>
              <a:r>
                <a:rPr b="0" i="0" lang="en-IN" sz="1300" u="none" cap="none" strike="noStrike">
                  <a:solidFill>
                    <a:schemeClr val="dk1"/>
                  </a:solidFill>
                  <a:latin typeface="Calibri"/>
                  <a:ea typeface="Calibri"/>
                  <a:cs typeface="Calibri"/>
                  <a:sym typeface="Calibri"/>
                </a:rPr>
                <a:t>Most Sales based on Genre and Rating</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3"/>
          <p:cNvSpPr/>
          <p:nvPr/>
        </p:nvSpPr>
        <p:spPr>
          <a:xfrm>
            <a:off x="0"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9" name="Google Shape;129;p3"/>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30" name="Google Shape;130;p3"/>
          <p:cNvGrpSpPr/>
          <p:nvPr/>
        </p:nvGrpSpPr>
        <p:grpSpPr>
          <a:xfrm>
            <a:off x="-305" y="-1"/>
            <a:ext cx="3362070" cy="2522849"/>
            <a:chOff x="-305" y="-1"/>
            <a:chExt cx="3832880" cy="2876136"/>
          </a:xfrm>
        </p:grpSpPr>
        <p:sp>
          <p:nvSpPr>
            <p:cNvPr id="131" name="Google Shape;131;p3"/>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2" name="Google Shape;132;p3"/>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3" name="Google Shape;133;p3"/>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4" name="Google Shape;134;p3"/>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35" name="Google Shape;135;p3"/>
          <p:cNvSpPr txBox="1"/>
          <p:nvPr/>
        </p:nvSpPr>
        <p:spPr>
          <a:xfrm>
            <a:off x="804672" y="2827419"/>
            <a:ext cx="5126896" cy="3227626"/>
          </a:xfrm>
          <a:prstGeom prst="rect">
            <a:avLst/>
          </a:prstGeom>
          <a:noFill/>
          <a:ln>
            <a:noFill/>
          </a:ln>
        </p:spPr>
        <p:txBody>
          <a:bodyPr anchorCtr="0" anchor="ctr" bIns="45700" lIns="91425" spcFirstLastPara="1" rIns="91425" wrap="square" tIns="45700">
            <a:normAutofit/>
          </a:bodyPr>
          <a:lstStyle/>
          <a:p>
            <a:pPr indent="114300" lvl="0" marL="0" marR="0" rtl="0" algn="l">
              <a:lnSpc>
                <a:spcPct val="90000"/>
              </a:lnSpc>
              <a:spcBef>
                <a:spcPts val="0"/>
              </a:spcBef>
              <a:spcAft>
                <a:spcPts val="0"/>
              </a:spcAft>
              <a:buClr>
                <a:schemeClr val="dk1"/>
              </a:buClr>
              <a:buSzPts val="1800"/>
              <a:buFont typeface="Arial"/>
              <a:buNone/>
            </a:pPr>
            <a:r>
              <a:t/>
            </a:r>
            <a:endParaRPr b="1" i="0" sz="1800" u="none" cap="none" strike="noStrike">
              <a:solidFill>
                <a:schemeClr val="dk2"/>
              </a:solidFill>
              <a:latin typeface="Calibri"/>
              <a:ea typeface="Calibri"/>
              <a:cs typeface="Calibri"/>
              <a:sym typeface="Calibri"/>
            </a:endParaRPr>
          </a:p>
        </p:txBody>
      </p:sp>
      <p:grpSp>
        <p:nvGrpSpPr>
          <p:cNvPr id="136" name="Google Shape;136;p3"/>
          <p:cNvGrpSpPr/>
          <p:nvPr/>
        </p:nvGrpSpPr>
        <p:grpSpPr>
          <a:xfrm flipH="1" rot="5400000">
            <a:off x="10185732" y="4852038"/>
            <a:ext cx="2151670" cy="1860256"/>
            <a:chOff x="-305" y="-4155"/>
            <a:chExt cx="2514948" cy="2174333"/>
          </a:xfrm>
        </p:grpSpPr>
        <p:sp>
          <p:nvSpPr>
            <p:cNvPr id="137" name="Google Shape;137;p3"/>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8" name="Google Shape;138;p3"/>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9" name="Google Shape;139;p3"/>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Calibri"/>
                <a:ea typeface="Calibri"/>
                <a:cs typeface="Calibri"/>
                <a:sym typeface="Calibri"/>
              </a:endParaRPr>
            </a:p>
          </p:txBody>
        </p:sp>
        <p:sp>
          <p:nvSpPr>
            <p:cNvPr id="140" name="Google Shape;140;p3"/>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41" name="Google Shape;141;p3"/>
          <p:cNvSpPr txBox="1"/>
          <p:nvPr/>
        </p:nvSpPr>
        <p:spPr>
          <a:xfrm>
            <a:off x="6054987" y="408044"/>
            <a:ext cx="4977976" cy="799834"/>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2"/>
              </a:buClr>
              <a:buSzPts val="3600"/>
              <a:buFont typeface="Calibri"/>
              <a:buNone/>
            </a:pPr>
            <a:r>
              <a:rPr b="0" i="0" lang="en-IN" sz="3600" u="none" cap="none" strike="noStrike">
                <a:solidFill>
                  <a:schemeClr val="dk2"/>
                </a:solidFill>
                <a:latin typeface="Calibri"/>
                <a:ea typeface="Calibri"/>
                <a:cs typeface="Calibri"/>
                <a:sym typeface="Calibri"/>
              </a:rPr>
              <a:t>Video Game Analysis</a:t>
            </a:r>
            <a:endParaRPr b="0" i="0" sz="1400" u="none" cap="none" strike="noStrike">
              <a:solidFill>
                <a:srgbClr val="000000"/>
              </a:solidFill>
              <a:latin typeface="Arial"/>
              <a:ea typeface="Arial"/>
              <a:cs typeface="Arial"/>
              <a:sym typeface="Arial"/>
            </a:endParaRPr>
          </a:p>
        </p:txBody>
      </p:sp>
      <p:sp>
        <p:nvSpPr>
          <p:cNvPr id="142" name="Google Shape;142;p3"/>
          <p:cNvSpPr txBox="1"/>
          <p:nvPr/>
        </p:nvSpPr>
        <p:spPr>
          <a:xfrm>
            <a:off x="6125358" y="807961"/>
            <a:ext cx="4399810" cy="118535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1800"/>
              <a:buFont typeface="Arial"/>
              <a:buNone/>
            </a:pPr>
            <a:r>
              <a:rPr b="1" i="0" lang="en-IN" sz="1800" u="none" cap="none" strike="noStrike">
                <a:solidFill>
                  <a:schemeClr val="dk1"/>
                </a:solidFill>
                <a:latin typeface="Calibri"/>
                <a:ea typeface="Calibri"/>
                <a:cs typeface="Calibri"/>
                <a:sym typeface="Calibri"/>
              </a:rPr>
              <a:t>Data Source </a:t>
            </a:r>
            <a:endParaRPr b="0" i="0" sz="1400" u="none" cap="none" strike="noStrike">
              <a:solidFill>
                <a:srgbClr val="000000"/>
              </a:solidFill>
              <a:latin typeface="Arial"/>
              <a:ea typeface="Arial"/>
              <a:cs typeface="Arial"/>
              <a:sym typeface="Arial"/>
            </a:endParaRPr>
          </a:p>
        </p:txBody>
      </p:sp>
      <p:graphicFrame>
        <p:nvGraphicFramePr>
          <p:cNvPr id="143" name="Google Shape;143;p3"/>
          <p:cNvGraphicFramePr/>
          <p:nvPr/>
        </p:nvGraphicFramePr>
        <p:xfrm>
          <a:off x="1328492" y="1875945"/>
          <a:ext cx="3000000" cy="3000000"/>
        </p:xfrm>
        <a:graphic>
          <a:graphicData uri="http://schemas.openxmlformats.org/drawingml/2006/table">
            <a:tbl>
              <a:tblPr>
                <a:noFill/>
                <a:tableStyleId>{E207B498-701B-4F60-B65B-222E032DCD0C}</a:tableStyleId>
              </a:tblPr>
              <a:tblGrid>
                <a:gridCol w="909100"/>
                <a:gridCol w="569000"/>
                <a:gridCol w="575550"/>
                <a:gridCol w="568775"/>
                <a:gridCol w="610650"/>
                <a:gridCol w="569000"/>
                <a:gridCol w="706350"/>
                <a:gridCol w="741250"/>
                <a:gridCol w="688925"/>
                <a:gridCol w="699825"/>
                <a:gridCol w="673650"/>
                <a:gridCol w="680200"/>
                <a:gridCol w="610425"/>
                <a:gridCol w="569000"/>
              </a:tblGrid>
              <a:tr h="129775">
                <a:tc>
                  <a:txBody>
                    <a:bodyPr/>
                    <a:lstStyle/>
                    <a:p>
                      <a:pPr indent="0" lvl="0" marL="0" marR="0" rtl="0" algn="l">
                        <a:lnSpc>
                          <a:spcPct val="100000"/>
                        </a:lnSpc>
                        <a:spcBef>
                          <a:spcPts val="0"/>
                        </a:spcBef>
                        <a:spcAft>
                          <a:spcPts val="0"/>
                        </a:spcAft>
                        <a:buClr>
                          <a:srgbClr val="000000"/>
                        </a:buClr>
                        <a:buSzPts val="800"/>
                        <a:buFont typeface="Arial"/>
                        <a:buNone/>
                      </a:pPr>
                      <a:r>
                        <a:rPr b="1" lang="en-IN" sz="800" u="none" cap="none" strike="noStrike"/>
                        <a:t>Year_of_Release</a:t>
                      </a:r>
                      <a:endParaRPr b="1" i="0" sz="800" u="none" cap="none" strike="noStrike">
                        <a:solidFill>
                          <a:srgbClr val="FFFFFF"/>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b="1" lang="en-IN" sz="800" u="none" cap="none" strike="noStrike"/>
                        <a:t>Genre</a:t>
                      </a:r>
                      <a:endParaRPr b="1" i="0" sz="800" u="none" cap="none" strike="noStrike">
                        <a:solidFill>
                          <a:srgbClr val="FFFFFF"/>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b="1" lang="en-IN" sz="800" u="none" cap="none" strike="noStrike"/>
                        <a:t>Publisher</a:t>
                      </a:r>
                      <a:endParaRPr b="1" i="0" sz="800" u="none" cap="none" strike="noStrike">
                        <a:solidFill>
                          <a:srgbClr val="FFFFFF"/>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b="1" lang="en-IN" sz="800" u="none" cap="none" strike="noStrike"/>
                        <a:t>NA_Sales</a:t>
                      </a:r>
                      <a:endParaRPr b="1" i="0" sz="800" u="none" cap="none" strike="noStrike">
                        <a:solidFill>
                          <a:srgbClr val="FFFFFF"/>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b="1" lang="en-IN" sz="800" u="none" cap="none" strike="noStrike"/>
                        <a:t>EU_Sales</a:t>
                      </a:r>
                      <a:endParaRPr b="1" i="0" sz="800" u="none" cap="none" strike="noStrike">
                        <a:solidFill>
                          <a:srgbClr val="FFFFFF"/>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b="1" lang="en-IN" sz="800" u="none" cap="none" strike="noStrike"/>
                        <a:t>JP_Sales</a:t>
                      </a:r>
                      <a:endParaRPr b="1" i="0" sz="800" u="none" cap="none" strike="noStrike">
                        <a:solidFill>
                          <a:srgbClr val="FFFFFF"/>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b="1" lang="en-IN" sz="800" u="none" cap="none" strike="noStrike"/>
                        <a:t>Other_Sales</a:t>
                      </a:r>
                      <a:endParaRPr b="1" i="0" sz="800" u="none" cap="none" strike="noStrike">
                        <a:solidFill>
                          <a:srgbClr val="FFFFFF"/>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b="1" lang="en-IN" sz="800" u="none" cap="none" strike="noStrike"/>
                        <a:t>Global_Sales</a:t>
                      </a:r>
                      <a:endParaRPr b="1" i="0" sz="800" u="none" cap="none" strike="noStrike">
                        <a:solidFill>
                          <a:srgbClr val="FFFFFF"/>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b="1" lang="en-IN" sz="800" u="none" cap="none" strike="noStrike"/>
                        <a:t>Critic_Score</a:t>
                      </a:r>
                      <a:endParaRPr b="1" i="0" sz="800" u="none" cap="none" strike="noStrike">
                        <a:solidFill>
                          <a:srgbClr val="FFFFFF"/>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b="1" lang="en-IN" sz="800" u="none" cap="none" strike="noStrike"/>
                        <a:t>Critic_Count</a:t>
                      </a:r>
                      <a:endParaRPr b="1" i="0" sz="800" u="none" cap="none" strike="noStrike">
                        <a:solidFill>
                          <a:srgbClr val="FFFFFF"/>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b="1" lang="en-IN" sz="800" u="none" cap="none" strike="noStrike"/>
                        <a:t>User_Score</a:t>
                      </a:r>
                      <a:endParaRPr b="1" i="0" sz="800" u="none" cap="none" strike="noStrike">
                        <a:solidFill>
                          <a:srgbClr val="FFFFFF"/>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b="1" lang="en-IN" sz="800" u="none" cap="none" strike="noStrike"/>
                        <a:t>User_Count</a:t>
                      </a:r>
                      <a:endParaRPr b="1" i="0" sz="800" u="none" cap="none" strike="noStrike">
                        <a:solidFill>
                          <a:srgbClr val="FFFFFF"/>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b="1" lang="en-IN" sz="800" u="none" cap="none" strike="noStrike"/>
                        <a:t>Developer</a:t>
                      </a:r>
                      <a:endParaRPr b="1" i="0" sz="800" u="none" cap="none" strike="noStrike">
                        <a:solidFill>
                          <a:srgbClr val="FFFFFF"/>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b="1" lang="en-IN" sz="800" u="none" cap="none" strike="noStrike"/>
                        <a:t>Rating</a:t>
                      </a:r>
                      <a:endParaRPr b="1" i="0" sz="800" u="none" cap="none" strike="noStrike">
                        <a:solidFill>
                          <a:srgbClr val="FFFFFF"/>
                        </a:solidFill>
                        <a:latin typeface="Calibri"/>
                        <a:ea typeface="Calibri"/>
                        <a:cs typeface="Calibri"/>
                        <a:sym typeface="Calibri"/>
                      </a:endParaRPr>
                    </a:p>
                  </a:txBody>
                  <a:tcPr marT="6550" marB="0" marR="6550" marL="6550" anchor="b"/>
                </a:tc>
              </a:tr>
              <a:tr h="139750">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2006</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Sports</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41.36</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28.96</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3.77</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8.45</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82.53</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76</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51</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8</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322</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E</a:t>
                      </a:r>
                      <a:endParaRPr b="0" i="0" sz="800" u="none" cap="none" strike="noStrike">
                        <a:solidFill>
                          <a:srgbClr val="000000"/>
                        </a:solidFill>
                        <a:latin typeface="Calibri"/>
                        <a:ea typeface="Calibri"/>
                        <a:cs typeface="Calibri"/>
                        <a:sym typeface="Calibri"/>
                      </a:endParaRPr>
                    </a:p>
                  </a:txBody>
                  <a:tcPr marT="6550" marB="0" marR="6550" marL="6550" anchor="b"/>
                </a:tc>
              </a:tr>
              <a:tr h="139750">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1985</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Platform</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29.08</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3.58</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6.81</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0.77</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40.24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r>
              <a:tr h="139750">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2008</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Racing</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15.68</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12.76</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3.79</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3.29</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35.52</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82</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73</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8.3</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709</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E</a:t>
                      </a:r>
                      <a:endParaRPr b="0" i="0" sz="800" u="none" cap="none" strike="noStrike">
                        <a:solidFill>
                          <a:srgbClr val="000000"/>
                        </a:solidFill>
                        <a:latin typeface="Calibri"/>
                        <a:ea typeface="Calibri"/>
                        <a:cs typeface="Calibri"/>
                        <a:sym typeface="Calibri"/>
                      </a:endParaRPr>
                    </a:p>
                  </a:txBody>
                  <a:tcPr marT="6550" marB="0" marR="6550" marL="6550" anchor="b"/>
                </a:tc>
              </a:tr>
              <a:tr h="139750">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2009</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Sports</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15.61</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10.93</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3.28</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2.95</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32.77</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80</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73</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8</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192</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E</a:t>
                      </a:r>
                      <a:endParaRPr b="0" i="0" sz="800" u="none" cap="none" strike="noStrike">
                        <a:solidFill>
                          <a:srgbClr val="000000"/>
                        </a:solidFill>
                        <a:latin typeface="Calibri"/>
                        <a:ea typeface="Calibri"/>
                        <a:cs typeface="Calibri"/>
                        <a:sym typeface="Calibri"/>
                      </a:endParaRPr>
                    </a:p>
                  </a:txBody>
                  <a:tcPr marT="6550" marB="0" marR="6550" marL="6550" anchor="b"/>
                </a:tc>
              </a:tr>
              <a:tr h="139750">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1996</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Role-Playing</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11.27</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8.89</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10.22</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1</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31.37</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r>
              <a:tr h="139750">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1989</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Puzzle</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23.2</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2.26</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4.22</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0.58</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30.26</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r>
              <a:tr h="139750">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2006</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Platform</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11.28</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9.14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6.5</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2.88</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29.8</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89</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65</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8.5</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431</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E</a:t>
                      </a:r>
                      <a:endParaRPr b="0" i="0" sz="800" u="none" cap="none" strike="noStrike">
                        <a:solidFill>
                          <a:srgbClr val="000000"/>
                        </a:solidFill>
                        <a:latin typeface="Calibri"/>
                        <a:ea typeface="Calibri"/>
                        <a:cs typeface="Calibri"/>
                        <a:sym typeface="Calibri"/>
                      </a:endParaRPr>
                    </a:p>
                  </a:txBody>
                  <a:tcPr marT="6550" marB="0" marR="6550" marL="6550" anchor="b"/>
                </a:tc>
              </a:tr>
              <a:tr h="139750">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2006</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Misc</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13.96</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9.18</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2.93</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2.84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28.92</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58</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41</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6.6</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129</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E</a:t>
                      </a:r>
                      <a:endParaRPr b="0" i="0" sz="800" u="none" cap="none" strike="noStrike">
                        <a:solidFill>
                          <a:srgbClr val="000000"/>
                        </a:solidFill>
                        <a:latin typeface="Calibri"/>
                        <a:ea typeface="Calibri"/>
                        <a:cs typeface="Calibri"/>
                        <a:sym typeface="Calibri"/>
                      </a:endParaRPr>
                    </a:p>
                  </a:txBody>
                  <a:tcPr marT="6550" marB="0" marR="6550" marL="6550" anchor="b"/>
                </a:tc>
              </a:tr>
              <a:tr h="139750">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2009</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Platform</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14.44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6.94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4.7</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2.24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28.32</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87</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80</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8.4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594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E</a:t>
                      </a:r>
                      <a:endParaRPr b="0" i="0" sz="800" u="none" cap="none" strike="noStrike">
                        <a:solidFill>
                          <a:srgbClr val="000000"/>
                        </a:solidFill>
                        <a:latin typeface="Calibri"/>
                        <a:ea typeface="Calibri"/>
                        <a:cs typeface="Calibri"/>
                        <a:sym typeface="Calibri"/>
                      </a:endParaRPr>
                    </a:p>
                  </a:txBody>
                  <a:tcPr marT="6550" marB="0" marR="6550" marL="6550" anchor="b"/>
                </a:tc>
              </a:tr>
              <a:tr h="139750">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1984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Shooter</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26.93</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0.63</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0.28</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0.47</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28.31</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r>
              <a:tr h="139750">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2005</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Simulation</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9.05</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10.95</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1.93</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2.74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24.67</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r>
              <a:tr h="149750">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2005</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Racing</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9.71</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7.47</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4.13</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1.9</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23.21</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91</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64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8.6</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464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E</a:t>
                      </a:r>
                      <a:endParaRPr b="0" i="0" sz="800" u="none" cap="none" strike="noStrike">
                        <a:solidFill>
                          <a:srgbClr val="000000"/>
                        </a:solidFill>
                        <a:latin typeface="Calibri"/>
                        <a:ea typeface="Calibri"/>
                        <a:cs typeface="Calibri"/>
                        <a:sym typeface="Calibri"/>
                      </a:endParaRPr>
                    </a:p>
                  </a:txBody>
                  <a:tcPr marT="6550" marB="0" marR="6550" marL="6550" anchor="b"/>
                </a:tc>
              </a:tr>
              <a:tr h="139750">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1999</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Role-Playing</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9</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6.18</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7.2</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0.71</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23.1</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r>
              <a:tr h="139750">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2007</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Sports</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8.92</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8.03</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3.6</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2.15</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22.7</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80</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63</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7.7</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146</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E</a:t>
                      </a:r>
                      <a:endParaRPr b="0" i="0" sz="800" u="none" cap="none" strike="noStrike">
                        <a:solidFill>
                          <a:srgbClr val="000000"/>
                        </a:solidFill>
                        <a:latin typeface="Calibri"/>
                        <a:ea typeface="Calibri"/>
                        <a:cs typeface="Calibri"/>
                        <a:sym typeface="Calibri"/>
                      </a:endParaRPr>
                    </a:p>
                  </a:txBody>
                  <a:tcPr marT="6550" marB="0" marR="6550" marL="6550" anchor="b"/>
                </a:tc>
              </a:tr>
              <a:tr h="383900">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2010</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Misc</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Microsoft Game Studios</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15</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4.89</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0.24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1.69</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21.81</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61</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45</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6.3</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106</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Good Science Studio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E</a:t>
                      </a:r>
                      <a:endParaRPr b="0" i="0" sz="800" u="none" cap="none" strike="noStrike">
                        <a:solidFill>
                          <a:srgbClr val="000000"/>
                        </a:solidFill>
                        <a:latin typeface="Calibri"/>
                        <a:ea typeface="Calibri"/>
                        <a:cs typeface="Calibri"/>
                        <a:sym typeface="Calibri"/>
                      </a:endParaRPr>
                    </a:p>
                  </a:txBody>
                  <a:tcPr marT="6550" marB="0" marR="6550" marL="6550" anchor="b"/>
                </a:tc>
              </a:tr>
              <a:tr h="139750">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2009</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Sports</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9.01</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8.49</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2.53</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1.77</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21.79</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80</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33</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7.4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52</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E</a:t>
                      </a:r>
                      <a:endParaRPr b="0" i="0" sz="800" u="none" cap="none" strike="noStrike">
                        <a:solidFill>
                          <a:srgbClr val="000000"/>
                        </a:solidFill>
                        <a:latin typeface="Calibri"/>
                        <a:ea typeface="Calibri"/>
                        <a:cs typeface="Calibri"/>
                        <a:sym typeface="Calibri"/>
                      </a:endParaRPr>
                    </a:p>
                  </a:txBody>
                  <a:tcPr marT="6550" marB="0" marR="6550" marL="6550" anchor="b"/>
                </a:tc>
              </a:tr>
              <a:tr h="258125">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2013</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Action</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Take-Two Interactive</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7.02</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9.09</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0.98</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3.96</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21.04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97</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50</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8.2</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3994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Rockstar North</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M</a:t>
                      </a:r>
                      <a:endParaRPr b="0" i="0" sz="800" u="none" cap="none" strike="noStrike">
                        <a:solidFill>
                          <a:srgbClr val="000000"/>
                        </a:solidFill>
                        <a:latin typeface="Calibri"/>
                        <a:ea typeface="Calibri"/>
                        <a:cs typeface="Calibri"/>
                        <a:sym typeface="Calibri"/>
                      </a:endParaRPr>
                    </a:p>
                  </a:txBody>
                  <a:tcPr marT="6550" marB="0" marR="6550" marL="6550" anchor="b"/>
                </a:tc>
              </a:tr>
              <a:tr h="258125">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2004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Action</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Take-Two Interactive</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9.43</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0.4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0.41</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10.57</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20.81</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95</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80</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9</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1588</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Rockstar North</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M</a:t>
                      </a:r>
                      <a:endParaRPr b="0" i="0" sz="800" u="none" cap="none" strike="noStrike">
                        <a:solidFill>
                          <a:srgbClr val="000000"/>
                        </a:solidFill>
                        <a:latin typeface="Calibri"/>
                        <a:ea typeface="Calibri"/>
                        <a:cs typeface="Calibri"/>
                        <a:sym typeface="Calibri"/>
                      </a:endParaRPr>
                    </a:p>
                  </a:txBody>
                  <a:tcPr marT="6550" marB="0" marR="6550" marL="6550" anchor="b"/>
                </a:tc>
              </a:tr>
              <a:tr h="139750">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1990</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Platform</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12.78</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3.75</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3.54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0.55</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20.61</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r>
              <a:tr h="139750">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2005</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Misc</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4.74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9.2</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4.16</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2.04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20.15</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77</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58</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7.9</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50</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E</a:t>
                      </a:r>
                      <a:endParaRPr b="0" i="0" sz="800" u="none" cap="none" strike="noStrike">
                        <a:solidFill>
                          <a:srgbClr val="000000"/>
                        </a:solidFill>
                        <a:latin typeface="Calibri"/>
                        <a:ea typeface="Calibri"/>
                        <a:cs typeface="Calibri"/>
                        <a:sym typeface="Calibri"/>
                      </a:endParaRPr>
                    </a:p>
                  </a:txBody>
                  <a:tcPr marT="6550" marB="0" marR="6550" marL="6550" anchor="b"/>
                </a:tc>
              </a:tr>
              <a:tr h="139750">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2006</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Role-Playing</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6.38</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4.46</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6.04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1.36</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18.25</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r>
              <a:tr h="139750">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1989</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Platform</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10.83</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2.71</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4.18</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0.42</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18.14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r>
              <a:tr h="139750">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1988</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Platform</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Nintendo</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9.54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3.44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3.84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0.46</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17.28</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alibri"/>
                        <a:ea typeface="Calibri"/>
                        <a:cs typeface="Calibri"/>
                        <a:sym typeface="Calibri"/>
                      </a:endParaRPr>
                    </a:p>
                  </a:txBody>
                  <a:tcPr marT="6550" marB="0" marR="6550" marL="6550" anchor="b"/>
                </a:tc>
              </a:tr>
              <a:tr h="258125">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2013</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Action</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Take-Two Interactive</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9.66</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5.14</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0.06</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1.41</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16.27</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97</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58</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8.1</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3711</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Rockstar North</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M</a:t>
                      </a:r>
                      <a:endParaRPr b="0" i="0" sz="800" u="none" cap="none" strike="noStrike">
                        <a:solidFill>
                          <a:srgbClr val="000000"/>
                        </a:solidFill>
                        <a:latin typeface="Calibri"/>
                        <a:ea typeface="Calibri"/>
                        <a:cs typeface="Calibri"/>
                        <a:sym typeface="Calibri"/>
                      </a:endParaRPr>
                    </a:p>
                  </a:txBody>
                  <a:tcPr marT="6550" marB="0" marR="6550" marL="6550" anchor="b"/>
                </a:tc>
              </a:tr>
              <a:tr h="258125">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2002</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Action</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Take-Two Interactive</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8.41</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5.49</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0.47</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1.78</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16.15</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95</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62</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8.7</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r">
                        <a:lnSpc>
                          <a:spcPct val="100000"/>
                        </a:lnSpc>
                        <a:spcBef>
                          <a:spcPts val="0"/>
                        </a:spcBef>
                        <a:spcAft>
                          <a:spcPts val="0"/>
                        </a:spcAft>
                        <a:buClr>
                          <a:srgbClr val="000000"/>
                        </a:buClr>
                        <a:buSzPts val="800"/>
                        <a:buFont typeface="Arial"/>
                        <a:buNone/>
                      </a:pPr>
                      <a:r>
                        <a:rPr lang="en-IN" sz="800" u="none" cap="none" strike="noStrike"/>
                        <a:t>730</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Rockstar North</a:t>
                      </a:r>
                      <a:endParaRPr b="0" i="0" sz="800" u="none" cap="none" strike="noStrike">
                        <a:solidFill>
                          <a:srgbClr val="000000"/>
                        </a:solidFill>
                        <a:latin typeface="Calibri"/>
                        <a:ea typeface="Calibri"/>
                        <a:cs typeface="Calibri"/>
                        <a:sym typeface="Calibri"/>
                      </a:endParaRPr>
                    </a:p>
                  </a:txBody>
                  <a:tcPr marT="6550" marB="0" marR="6550" marL="6550" anchor="b"/>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M</a:t>
                      </a:r>
                      <a:endParaRPr b="0" i="0" sz="800" u="none" cap="none" strike="noStrike">
                        <a:solidFill>
                          <a:srgbClr val="000000"/>
                        </a:solidFill>
                        <a:latin typeface="Calibri"/>
                        <a:ea typeface="Calibri"/>
                        <a:cs typeface="Calibri"/>
                        <a:sym typeface="Calibri"/>
                      </a:endParaRPr>
                    </a:p>
                  </a:txBody>
                  <a:tcPr marT="6550" marB="0" marR="6550" marL="6550" anchor="b"/>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 name="Shape 147"/>
        <p:cNvGrpSpPr/>
        <p:nvPr/>
      </p:nvGrpSpPr>
      <p:grpSpPr>
        <a:xfrm>
          <a:off x="0" y="0"/>
          <a:ext cx="0" cy="0"/>
          <a:chOff x="0" y="0"/>
          <a:chExt cx="0" cy="0"/>
        </a:xfrm>
      </p:grpSpPr>
      <p:sp>
        <p:nvSpPr>
          <p:cNvPr id="148" name="Google Shape;148;p4"/>
          <p:cNvSpPr/>
          <p:nvPr/>
        </p:nvSpPr>
        <p:spPr>
          <a:xfrm>
            <a:off x="0"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9" name="Google Shape;149;p4"/>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50" name="Google Shape;150;p4"/>
          <p:cNvGrpSpPr/>
          <p:nvPr/>
        </p:nvGrpSpPr>
        <p:grpSpPr>
          <a:xfrm>
            <a:off x="-305" y="-1"/>
            <a:ext cx="3362070" cy="2522849"/>
            <a:chOff x="-305" y="-1"/>
            <a:chExt cx="3832880" cy="2876136"/>
          </a:xfrm>
        </p:grpSpPr>
        <p:sp>
          <p:nvSpPr>
            <p:cNvPr id="151" name="Google Shape;151;p4"/>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2" name="Google Shape;152;p4"/>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3" name="Google Shape;153;p4"/>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4" name="Google Shape;154;p4"/>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55" name="Google Shape;155;p4"/>
          <p:cNvSpPr txBox="1"/>
          <p:nvPr/>
        </p:nvSpPr>
        <p:spPr>
          <a:xfrm>
            <a:off x="804672" y="2827419"/>
            <a:ext cx="5126896" cy="3227626"/>
          </a:xfrm>
          <a:prstGeom prst="rect">
            <a:avLst/>
          </a:prstGeom>
          <a:noFill/>
          <a:ln>
            <a:noFill/>
          </a:ln>
        </p:spPr>
        <p:txBody>
          <a:bodyPr anchorCtr="0" anchor="ctr" bIns="45700" lIns="91425" spcFirstLastPara="1" rIns="91425" wrap="square" tIns="45700">
            <a:normAutofit/>
          </a:bodyPr>
          <a:lstStyle/>
          <a:p>
            <a:pPr indent="114300" lvl="0" marL="0" marR="0" rtl="0" algn="l">
              <a:lnSpc>
                <a:spcPct val="90000"/>
              </a:lnSpc>
              <a:spcBef>
                <a:spcPts val="0"/>
              </a:spcBef>
              <a:spcAft>
                <a:spcPts val="0"/>
              </a:spcAft>
              <a:buClr>
                <a:schemeClr val="dk1"/>
              </a:buClr>
              <a:buSzPts val="1800"/>
              <a:buFont typeface="Arial"/>
              <a:buNone/>
            </a:pPr>
            <a:r>
              <a:t/>
            </a:r>
            <a:endParaRPr b="1" i="0" sz="1800" u="none" cap="none" strike="noStrike">
              <a:solidFill>
                <a:schemeClr val="dk2"/>
              </a:solidFill>
              <a:latin typeface="Calibri"/>
              <a:ea typeface="Calibri"/>
              <a:cs typeface="Calibri"/>
              <a:sym typeface="Calibri"/>
            </a:endParaRPr>
          </a:p>
        </p:txBody>
      </p:sp>
      <p:grpSp>
        <p:nvGrpSpPr>
          <p:cNvPr id="156" name="Google Shape;156;p4"/>
          <p:cNvGrpSpPr/>
          <p:nvPr/>
        </p:nvGrpSpPr>
        <p:grpSpPr>
          <a:xfrm flipH="1" rot="5400000">
            <a:off x="10185732" y="4852038"/>
            <a:ext cx="2151670" cy="1860256"/>
            <a:chOff x="-305" y="-4155"/>
            <a:chExt cx="2514948" cy="2174333"/>
          </a:xfrm>
        </p:grpSpPr>
        <p:sp>
          <p:nvSpPr>
            <p:cNvPr id="157" name="Google Shape;157;p4"/>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8" name="Google Shape;158;p4"/>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9" name="Google Shape;159;p4"/>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Calibri"/>
                <a:ea typeface="Calibri"/>
                <a:cs typeface="Calibri"/>
                <a:sym typeface="Calibri"/>
              </a:endParaRPr>
            </a:p>
          </p:txBody>
        </p:sp>
        <p:sp>
          <p:nvSpPr>
            <p:cNvPr id="160" name="Google Shape;160;p4"/>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61" name="Google Shape;161;p4"/>
          <p:cNvSpPr txBox="1"/>
          <p:nvPr/>
        </p:nvSpPr>
        <p:spPr>
          <a:xfrm>
            <a:off x="6054987" y="408044"/>
            <a:ext cx="4977976" cy="799834"/>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2"/>
              </a:buClr>
              <a:buSzPts val="3600"/>
              <a:buFont typeface="Calibri"/>
              <a:buNone/>
            </a:pPr>
            <a:r>
              <a:rPr b="0" i="0" lang="en-IN" sz="3600" u="none" cap="none" strike="noStrike">
                <a:solidFill>
                  <a:schemeClr val="dk2"/>
                </a:solidFill>
                <a:latin typeface="Calibri"/>
                <a:ea typeface="Calibri"/>
                <a:cs typeface="Calibri"/>
                <a:sym typeface="Calibri"/>
              </a:rPr>
              <a:t>Visualizations</a:t>
            </a:r>
            <a:endParaRPr b="0" i="0" sz="1400" u="none" cap="none" strike="noStrike">
              <a:solidFill>
                <a:srgbClr val="000000"/>
              </a:solidFill>
              <a:latin typeface="Arial"/>
              <a:ea typeface="Arial"/>
              <a:cs typeface="Arial"/>
              <a:sym typeface="Arial"/>
            </a:endParaRPr>
          </a:p>
        </p:txBody>
      </p:sp>
      <p:sp>
        <p:nvSpPr>
          <p:cNvPr id="162" name="Google Shape;162;p4"/>
          <p:cNvSpPr txBox="1"/>
          <p:nvPr/>
        </p:nvSpPr>
        <p:spPr>
          <a:xfrm>
            <a:off x="6125358" y="807961"/>
            <a:ext cx="4399810" cy="118535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1800"/>
              <a:buFont typeface="Arial"/>
              <a:buNone/>
            </a:pPr>
            <a:r>
              <a:rPr b="1" i="0" lang="en-IN" sz="1800" u="none" cap="none" strike="noStrike">
                <a:solidFill>
                  <a:schemeClr val="dk1"/>
                </a:solidFill>
                <a:latin typeface="Calibri"/>
                <a:ea typeface="Calibri"/>
                <a:cs typeface="Calibri"/>
                <a:sym typeface="Calibri"/>
              </a:rPr>
              <a:t>Top 10 Games based on global sales</a:t>
            </a:r>
            <a:endParaRPr b="0" i="0" sz="1400" u="none" cap="none" strike="noStrike">
              <a:solidFill>
                <a:srgbClr val="000000"/>
              </a:solidFill>
              <a:latin typeface="Arial"/>
              <a:ea typeface="Arial"/>
              <a:cs typeface="Arial"/>
              <a:sym typeface="Arial"/>
            </a:endParaRPr>
          </a:p>
        </p:txBody>
      </p:sp>
      <p:pic>
        <p:nvPicPr>
          <p:cNvPr id="163" name="Google Shape;163;p4"/>
          <p:cNvPicPr preferRelativeResize="0"/>
          <p:nvPr/>
        </p:nvPicPr>
        <p:blipFill>
          <a:blip r:embed="rId3">
            <a:alphaModFix/>
          </a:blip>
          <a:stretch>
            <a:fillRect/>
          </a:stretch>
        </p:blipFill>
        <p:spPr>
          <a:xfrm>
            <a:off x="1873075" y="1929125"/>
            <a:ext cx="8546001" cy="4572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7" name="Shape 167"/>
        <p:cNvGrpSpPr/>
        <p:nvPr/>
      </p:nvGrpSpPr>
      <p:grpSpPr>
        <a:xfrm>
          <a:off x="0" y="0"/>
          <a:ext cx="0" cy="0"/>
          <a:chOff x="0" y="0"/>
          <a:chExt cx="0" cy="0"/>
        </a:xfrm>
      </p:grpSpPr>
      <p:sp>
        <p:nvSpPr>
          <p:cNvPr id="168" name="Google Shape;168;p5"/>
          <p:cNvSpPr/>
          <p:nvPr/>
        </p:nvSpPr>
        <p:spPr>
          <a:xfrm>
            <a:off x="0"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9" name="Google Shape;169;p5"/>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70" name="Google Shape;170;p5"/>
          <p:cNvGrpSpPr/>
          <p:nvPr/>
        </p:nvGrpSpPr>
        <p:grpSpPr>
          <a:xfrm>
            <a:off x="-305" y="-1"/>
            <a:ext cx="3362070" cy="2522849"/>
            <a:chOff x="-305" y="-1"/>
            <a:chExt cx="3832880" cy="2876136"/>
          </a:xfrm>
        </p:grpSpPr>
        <p:sp>
          <p:nvSpPr>
            <p:cNvPr id="171" name="Google Shape;171;p5"/>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2" name="Google Shape;172;p5"/>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3" name="Google Shape;173;p5"/>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4" name="Google Shape;174;p5"/>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75" name="Google Shape;175;p5"/>
          <p:cNvSpPr txBox="1"/>
          <p:nvPr/>
        </p:nvSpPr>
        <p:spPr>
          <a:xfrm>
            <a:off x="804672" y="2827419"/>
            <a:ext cx="5126896" cy="3227626"/>
          </a:xfrm>
          <a:prstGeom prst="rect">
            <a:avLst/>
          </a:prstGeom>
          <a:noFill/>
          <a:ln>
            <a:noFill/>
          </a:ln>
        </p:spPr>
        <p:txBody>
          <a:bodyPr anchorCtr="0" anchor="ctr" bIns="45700" lIns="91425" spcFirstLastPara="1" rIns="91425" wrap="square" tIns="45700">
            <a:normAutofit/>
          </a:bodyPr>
          <a:lstStyle/>
          <a:p>
            <a:pPr indent="114300" lvl="0" marL="0" marR="0" rtl="0" algn="l">
              <a:lnSpc>
                <a:spcPct val="90000"/>
              </a:lnSpc>
              <a:spcBef>
                <a:spcPts val="0"/>
              </a:spcBef>
              <a:spcAft>
                <a:spcPts val="0"/>
              </a:spcAft>
              <a:buClr>
                <a:schemeClr val="dk1"/>
              </a:buClr>
              <a:buSzPts val="1800"/>
              <a:buFont typeface="Arial"/>
              <a:buNone/>
            </a:pPr>
            <a:r>
              <a:t/>
            </a:r>
            <a:endParaRPr b="1" i="0" sz="1800" u="none" cap="none" strike="noStrike">
              <a:solidFill>
                <a:schemeClr val="dk2"/>
              </a:solidFill>
              <a:latin typeface="Calibri"/>
              <a:ea typeface="Calibri"/>
              <a:cs typeface="Calibri"/>
              <a:sym typeface="Calibri"/>
            </a:endParaRPr>
          </a:p>
        </p:txBody>
      </p:sp>
      <p:grpSp>
        <p:nvGrpSpPr>
          <p:cNvPr id="176" name="Google Shape;176;p5"/>
          <p:cNvGrpSpPr/>
          <p:nvPr/>
        </p:nvGrpSpPr>
        <p:grpSpPr>
          <a:xfrm flipH="1" rot="5400000">
            <a:off x="10185732" y="4852038"/>
            <a:ext cx="2151670" cy="1860256"/>
            <a:chOff x="-305" y="-4155"/>
            <a:chExt cx="2514948" cy="2174333"/>
          </a:xfrm>
        </p:grpSpPr>
        <p:sp>
          <p:nvSpPr>
            <p:cNvPr id="177" name="Google Shape;177;p5"/>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8" name="Google Shape;178;p5"/>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9" name="Google Shape;179;p5"/>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Calibri"/>
                <a:ea typeface="Calibri"/>
                <a:cs typeface="Calibri"/>
                <a:sym typeface="Calibri"/>
              </a:endParaRPr>
            </a:p>
          </p:txBody>
        </p:sp>
        <p:sp>
          <p:nvSpPr>
            <p:cNvPr id="180" name="Google Shape;180;p5"/>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81" name="Google Shape;181;p5"/>
          <p:cNvSpPr txBox="1"/>
          <p:nvPr/>
        </p:nvSpPr>
        <p:spPr>
          <a:xfrm>
            <a:off x="6054987" y="408044"/>
            <a:ext cx="4977976" cy="799834"/>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2"/>
              </a:buClr>
              <a:buSzPts val="3600"/>
              <a:buFont typeface="Calibri"/>
              <a:buNone/>
            </a:pPr>
            <a:r>
              <a:rPr b="0" i="0" lang="en-IN" sz="3600" u="none" cap="none" strike="noStrike">
                <a:solidFill>
                  <a:schemeClr val="dk2"/>
                </a:solidFill>
                <a:latin typeface="Calibri"/>
                <a:ea typeface="Calibri"/>
                <a:cs typeface="Calibri"/>
                <a:sym typeface="Calibri"/>
              </a:rPr>
              <a:t>Visualizations</a:t>
            </a:r>
            <a:endParaRPr b="0" i="0" sz="1400" u="none" cap="none" strike="noStrike">
              <a:solidFill>
                <a:srgbClr val="000000"/>
              </a:solidFill>
              <a:latin typeface="Arial"/>
              <a:ea typeface="Arial"/>
              <a:cs typeface="Arial"/>
              <a:sym typeface="Arial"/>
            </a:endParaRPr>
          </a:p>
        </p:txBody>
      </p:sp>
      <p:sp>
        <p:nvSpPr>
          <p:cNvPr id="182" name="Google Shape;182;p5"/>
          <p:cNvSpPr txBox="1"/>
          <p:nvPr/>
        </p:nvSpPr>
        <p:spPr>
          <a:xfrm>
            <a:off x="6125358" y="807961"/>
            <a:ext cx="4399810" cy="118535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1800"/>
              <a:buFont typeface="Arial"/>
              <a:buNone/>
            </a:pPr>
            <a:r>
              <a:rPr b="1" i="0" lang="en-IN" sz="1800" u="none" cap="none" strike="noStrike">
                <a:solidFill>
                  <a:schemeClr val="dk1"/>
                </a:solidFill>
                <a:latin typeface="Calibri"/>
                <a:ea typeface="Calibri"/>
                <a:cs typeface="Calibri"/>
                <a:sym typeface="Calibri"/>
              </a:rPr>
              <a:t>Top 10 Scores and Sales</a:t>
            </a:r>
            <a:endParaRPr b="0" i="0" sz="1400" u="none" cap="none" strike="noStrike">
              <a:solidFill>
                <a:srgbClr val="000000"/>
              </a:solidFill>
              <a:latin typeface="Arial"/>
              <a:ea typeface="Arial"/>
              <a:cs typeface="Arial"/>
              <a:sym typeface="Arial"/>
            </a:endParaRPr>
          </a:p>
        </p:txBody>
      </p:sp>
      <p:pic>
        <p:nvPicPr>
          <p:cNvPr id="183" name="Google Shape;183;p5"/>
          <p:cNvPicPr preferRelativeResize="0"/>
          <p:nvPr/>
        </p:nvPicPr>
        <p:blipFill>
          <a:blip r:embed="rId3">
            <a:alphaModFix/>
          </a:blip>
          <a:stretch>
            <a:fillRect/>
          </a:stretch>
        </p:blipFill>
        <p:spPr>
          <a:xfrm>
            <a:off x="180600" y="2951550"/>
            <a:ext cx="5365874" cy="3742476"/>
          </a:xfrm>
          <a:prstGeom prst="rect">
            <a:avLst/>
          </a:prstGeom>
          <a:noFill/>
          <a:ln>
            <a:noFill/>
          </a:ln>
        </p:spPr>
      </p:pic>
      <p:pic>
        <p:nvPicPr>
          <p:cNvPr id="184" name="Google Shape;184;p5"/>
          <p:cNvPicPr preferRelativeResize="0"/>
          <p:nvPr/>
        </p:nvPicPr>
        <p:blipFill>
          <a:blip r:embed="rId4">
            <a:alphaModFix/>
          </a:blip>
          <a:stretch>
            <a:fillRect/>
          </a:stretch>
        </p:blipFill>
        <p:spPr>
          <a:xfrm>
            <a:off x="5892614" y="1648999"/>
            <a:ext cx="5977060" cy="3227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8" name="Shape 188"/>
        <p:cNvGrpSpPr/>
        <p:nvPr/>
      </p:nvGrpSpPr>
      <p:grpSpPr>
        <a:xfrm>
          <a:off x="0" y="0"/>
          <a:ext cx="0" cy="0"/>
          <a:chOff x="0" y="0"/>
          <a:chExt cx="0" cy="0"/>
        </a:xfrm>
      </p:grpSpPr>
      <p:sp>
        <p:nvSpPr>
          <p:cNvPr id="189" name="Google Shape;189;p6"/>
          <p:cNvSpPr/>
          <p:nvPr/>
        </p:nvSpPr>
        <p:spPr>
          <a:xfrm>
            <a:off x="0"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0" name="Google Shape;190;p6"/>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91" name="Google Shape;191;p6"/>
          <p:cNvGrpSpPr/>
          <p:nvPr/>
        </p:nvGrpSpPr>
        <p:grpSpPr>
          <a:xfrm>
            <a:off x="-305" y="-1"/>
            <a:ext cx="3362070" cy="2522849"/>
            <a:chOff x="-305" y="-1"/>
            <a:chExt cx="3832880" cy="2876136"/>
          </a:xfrm>
        </p:grpSpPr>
        <p:sp>
          <p:nvSpPr>
            <p:cNvPr id="192" name="Google Shape;192;p6"/>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3" name="Google Shape;193;p6"/>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4" name="Google Shape;194;p6"/>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5" name="Google Shape;195;p6"/>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96" name="Google Shape;196;p6"/>
          <p:cNvSpPr txBox="1"/>
          <p:nvPr/>
        </p:nvSpPr>
        <p:spPr>
          <a:xfrm>
            <a:off x="804672" y="2827419"/>
            <a:ext cx="5126896" cy="3227626"/>
          </a:xfrm>
          <a:prstGeom prst="rect">
            <a:avLst/>
          </a:prstGeom>
          <a:noFill/>
          <a:ln>
            <a:noFill/>
          </a:ln>
        </p:spPr>
        <p:txBody>
          <a:bodyPr anchorCtr="0" anchor="ctr" bIns="45700" lIns="91425" spcFirstLastPara="1" rIns="91425" wrap="square" tIns="45700">
            <a:normAutofit/>
          </a:bodyPr>
          <a:lstStyle/>
          <a:p>
            <a:pPr indent="114300" lvl="0" marL="0" marR="0" rtl="0" algn="l">
              <a:lnSpc>
                <a:spcPct val="90000"/>
              </a:lnSpc>
              <a:spcBef>
                <a:spcPts val="0"/>
              </a:spcBef>
              <a:spcAft>
                <a:spcPts val="0"/>
              </a:spcAft>
              <a:buClr>
                <a:schemeClr val="dk1"/>
              </a:buClr>
              <a:buSzPts val="1800"/>
              <a:buFont typeface="Arial"/>
              <a:buNone/>
            </a:pPr>
            <a:r>
              <a:t/>
            </a:r>
            <a:endParaRPr b="1" i="0" sz="1800" u="none" cap="none" strike="noStrike">
              <a:solidFill>
                <a:schemeClr val="dk2"/>
              </a:solidFill>
              <a:latin typeface="Calibri"/>
              <a:ea typeface="Calibri"/>
              <a:cs typeface="Calibri"/>
              <a:sym typeface="Calibri"/>
            </a:endParaRPr>
          </a:p>
        </p:txBody>
      </p:sp>
      <p:grpSp>
        <p:nvGrpSpPr>
          <p:cNvPr id="197" name="Google Shape;197;p6"/>
          <p:cNvGrpSpPr/>
          <p:nvPr/>
        </p:nvGrpSpPr>
        <p:grpSpPr>
          <a:xfrm flipH="1" rot="5400000">
            <a:off x="10185732" y="4852038"/>
            <a:ext cx="2151670" cy="1860256"/>
            <a:chOff x="-305" y="-4155"/>
            <a:chExt cx="2514948" cy="2174333"/>
          </a:xfrm>
        </p:grpSpPr>
        <p:sp>
          <p:nvSpPr>
            <p:cNvPr id="198" name="Google Shape;198;p6"/>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9" name="Google Shape;199;p6"/>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0" name="Google Shape;200;p6"/>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Calibri"/>
                <a:ea typeface="Calibri"/>
                <a:cs typeface="Calibri"/>
                <a:sym typeface="Calibri"/>
              </a:endParaRPr>
            </a:p>
          </p:txBody>
        </p:sp>
        <p:sp>
          <p:nvSpPr>
            <p:cNvPr id="201" name="Google Shape;201;p6"/>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02" name="Google Shape;202;p6"/>
          <p:cNvSpPr txBox="1"/>
          <p:nvPr/>
        </p:nvSpPr>
        <p:spPr>
          <a:xfrm>
            <a:off x="6054987" y="408044"/>
            <a:ext cx="4977976" cy="799834"/>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2"/>
              </a:buClr>
              <a:buSzPts val="3600"/>
              <a:buFont typeface="Calibri"/>
              <a:buNone/>
            </a:pPr>
            <a:r>
              <a:rPr b="0" i="0" lang="en-IN" sz="3600" u="none" cap="none" strike="noStrike">
                <a:solidFill>
                  <a:schemeClr val="dk2"/>
                </a:solidFill>
                <a:latin typeface="Calibri"/>
                <a:ea typeface="Calibri"/>
                <a:cs typeface="Calibri"/>
                <a:sym typeface="Calibri"/>
              </a:rPr>
              <a:t>Visualizations</a:t>
            </a:r>
            <a:endParaRPr b="0" i="0" sz="1400" u="none" cap="none" strike="noStrike">
              <a:solidFill>
                <a:srgbClr val="000000"/>
              </a:solidFill>
              <a:latin typeface="Arial"/>
              <a:ea typeface="Arial"/>
              <a:cs typeface="Arial"/>
              <a:sym typeface="Arial"/>
            </a:endParaRPr>
          </a:p>
        </p:txBody>
      </p:sp>
      <p:sp>
        <p:nvSpPr>
          <p:cNvPr id="203" name="Google Shape;203;p6"/>
          <p:cNvSpPr txBox="1"/>
          <p:nvPr/>
        </p:nvSpPr>
        <p:spPr>
          <a:xfrm>
            <a:off x="6125358" y="807961"/>
            <a:ext cx="4399810" cy="118535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1800"/>
              <a:buFont typeface="Arial"/>
              <a:buNone/>
            </a:pPr>
            <a:r>
              <a:rPr b="1" i="0" lang="en-IN" sz="1800" u="none" cap="none" strike="noStrike">
                <a:solidFill>
                  <a:schemeClr val="dk1"/>
                </a:solidFill>
                <a:latin typeface="Calibri"/>
                <a:ea typeface="Calibri"/>
                <a:cs typeface="Calibri"/>
                <a:sym typeface="Calibri"/>
              </a:rPr>
              <a:t>Console Generations</a:t>
            </a:r>
            <a:endParaRPr b="0" i="0" sz="1400" u="none" cap="none" strike="noStrike">
              <a:solidFill>
                <a:srgbClr val="000000"/>
              </a:solidFill>
              <a:latin typeface="Arial"/>
              <a:ea typeface="Arial"/>
              <a:cs typeface="Arial"/>
              <a:sym typeface="Arial"/>
            </a:endParaRPr>
          </a:p>
        </p:txBody>
      </p:sp>
      <p:pic>
        <p:nvPicPr>
          <p:cNvPr id="204" name="Google Shape;204;p6"/>
          <p:cNvPicPr preferRelativeResize="0"/>
          <p:nvPr/>
        </p:nvPicPr>
        <p:blipFill>
          <a:blip r:embed="rId3">
            <a:alphaModFix/>
          </a:blip>
          <a:stretch>
            <a:fillRect/>
          </a:stretch>
        </p:blipFill>
        <p:spPr>
          <a:xfrm>
            <a:off x="2218475" y="1851950"/>
            <a:ext cx="8536324" cy="45791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8" name="Shape 208"/>
        <p:cNvGrpSpPr/>
        <p:nvPr/>
      </p:nvGrpSpPr>
      <p:grpSpPr>
        <a:xfrm>
          <a:off x="0" y="0"/>
          <a:ext cx="0" cy="0"/>
          <a:chOff x="0" y="0"/>
          <a:chExt cx="0" cy="0"/>
        </a:xfrm>
      </p:grpSpPr>
      <p:sp>
        <p:nvSpPr>
          <p:cNvPr id="209" name="Google Shape;209;p7"/>
          <p:cNvSpPr/>
          <p:nvPr/>
        </p:nvSpPr>
        <p:spPr>
          <a:xfrm>
            <a:off x="0"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0" name="Google Shape;210;p7"/>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211" name="Google Shape;211;p7"/>
          <p:cNvGrpSpPr/>
          <p:nvPr/>
        </p:nvGrpSpPr>
        <p:grpSpPr>
          <a:xfrm>
            <a:off x="-305" y="-1"/>
            <a:ext cx="3362070" cy="2522849"/>
            <a:chOff x="-305" y="-1"/>
            <a:chExt cx="3832880" cy="2876136"/>
          </a:xfrm>
        </p:grpSpPr>
        <p:sp>
          <p:nvSpPr>
            <p:cNvPr id="212" name="Google Shape;212;p7"/>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3" name="Google Shape;213;p7"/>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4" name="Google Shape;214;p7"/>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5" name="Google Shape;215;p7"/>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16" name="Google Shape;216;p7"/>
          <p:cNvSpPr txBox="1"/>
          <p:nvPr/>
        </p:nvSpPr>
        <p:spPr>
          <a:xfrm>
            <a:off x="804672" y="2827419"/>
            <a:ext cx="5126896" cy="3227626"/>
          </a:xfrm>
          <a:prstGeom prst="rect">
            <a:avLst/>
          </a:prstGeom>
          <a:noFill/>
          <a:ln>
            <a:noFill/>
          </a:ln>
        </p:spPr>
        <p:txBody>
          <a:bodyPr anchorCtr="0" anchor="ctr" bIns="45700" lIns="91425" spcFirstLastPara="1" rIns="91425" wrap="square" tIns="45700">
            <a:normAutofit/>
          </a:bodyPr>
          <a:lstStyle/>
          <a:p>
            <a:pPr indent="114300" lvl="0" marL="0" marR="0" rtl="0" algn="l">
              <a:lnSpc>
                <a:spcPct val="90000"/>
              </a:lnSpc>
              <a:spcBef>
                <a:spcPts val="0"/>
              </a:spcBef>
              <a:spcAft>
                <a:spcPts val="0"/>
              </a:spcAft>
              <a:buClr>
                <a:schemeClr val="dk1"/>
              </a:buClr>
              <a:buSzPts val="1800"/>
              <a:buFont typeface="Arial"/>
              <a:buNone/>
            </a:pPr>
            <a:r>
              <a:t/>
            </a:r>
            <a:endParaRPr b="1" i="0" sz="1800" u="none" cap="none" strike="noStrike">
              <a:solidFill>
                <a:schemeClr val="dk2"/>
              </a:solidFill>
              <a:latin typeface="Calibri"/>
              <a:ea typeface="Calibri"/>
              <a:cs typeface="Calibri"/>
              <a:sym typeface="Calibri"/>
            </a:endParaRPr>
          </a:p>
        </p:txBody>
      </p:sp>
      <p:grpSp>
        <p:nvGrpSpPr>
          <p:cNvPr id="217" name="Google Shape;217;p7"/>
          <p:cNvGrpSpPr/>
          <p:nvPr/>
        </p:nvGrpSpPr>
        <p:grpSpPr>
          <a:xfrm flipH="1" rot="5400000">
            <a:off x="10185732" y="4852038"/>
            <a:ext cx="2151670" cy="1860256"/>
            <a:chOff x="-305" y="-4155"/>
            <a:chExt cx="2514948" cy="2174333"/>
          </a:xfrm>
        </p:grpSpPr>
        <p:sp>
          <p:nvSpPr>
            <p:cNvPr id="218" name="Google Shape;218;p7"/>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9" name="Google Shape;219;p7"/>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0" name="Google Shape;220;p7"/>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Calibri"/>
                <a:ea typeface="Calibri"/>
                <a:cs typeface="Calibri"/>
                <a:sym typeface="Calibri"/>
              </a:endParaRPr>
            </a:p>
          </p:txBody>
        </p:sp>
        <p:sp>
          <p:nvSpPr>
            <p:cNvPr id="221" name="Google Shape;221;p7"/>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22" name="Google Shape;222;p7"/>
          <p:cNvSpPr txBox="1"/>
          <p:nvPr/>
        </p:nvSpPr>
        <p:spPr>
          <a:xfrm>
            <a:off x="6054987" y="408044"/>
            <a:ext cx="4977976" cy="799834"/>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2"/>
              </a:buClr>
              <a:buSzPts val="3600"/>
              <a:buFont typeface="Calibri"/>
              <a:buNone/>
            </a:pPr>
            <a:r>
              <a:rPr b="0" i="0" lang="en-IN" sz="3600" u="none" cap="none" strike="noStrike">
                <a:solidFill>
                  <a:schemeClr val="dk2"/>
                </a:solidFill>
                <a:latin typeface="Calibri"/>
                <a:ea typeface="Calibri"/>
                <a:cs typeface="Calibri"/>
                <a:sym typeface="Calibri"/>
              </a:rPr>
              <a:t>Visualizations</a:t>
            </a:r>
            <a:endParaRPr b="0" i="0" sz="1400" u="none" cap="none" strike="noStrike">
              <a:solidFill>
                <a:srgbClr val="000000"/>
              </a:solidFill>
              <a:latin typeface="Arial"/>
              <a:ea typeface="Arial"/>
              <a:cs typeface="Arial"/>
              <a:sym typeface="Arial"/>
            </a:endParaRPr>
          </a:p>
        </p:txBody>
      </p:sp>
      <p:sp>
        <p:nvSpPr>
          <p:cNvPr id="223" name="Google Shape;223;p7"/>
          <p:cNvSpPr txBox="1"/>
          <p:nvPr/>
        </p:nvSpPr>
        <p:spPr>
          <a:xfrm>
            <a:off x="6125357" y="807961"/>
            <a:ext cx="4811661" cy="1036742"/>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1800"/>
              <a:buFont typeface="Arial"/>
              <a:buNone/>
            </a:pPr>
            <a:r>
              <a:rPr b="1" i="0" lang="en-IN" sz="1800" u="none" cap="none" strike="noStrike">
                <a:solidFill>
                  <a:schemeClr val="dk1"/>
                </a:solidFill>
                <a:latin typeface="Calibri"/>
                <a:ea typeface="Calibri"/>
                <a:cs typeface="Calibri"/>
                <a:sym typeface="Calibri"/>
              </a:rPr>
              <a:t>Number of Games based on Platform &amp; Genre </a:t>
            </a:r>
            <a:endParaRPr b="0" i="0" sz="1400" u="none" cap="none" strike="noStrike">
              <a:solidFill>
                <a:srgbClr val="000000"/>
              </a:solidFill>
              <a:latin typeface="Arial"/>
              <a:ea typeface="Arial"/>
              <a:cs typeface="Arial"/>
              <a:sym typeface="Arial"/>
            </a:endParaRPr>
          </a:p>
        </p:txBody>
      </p:sp>
      <p:pic>
        <p:nvPicPr>
          <p:cNvPr id="224" name="Google Shape;224;p7"/>
          <p:cNvPicPr preferRelativeResize="0"/>
          <p:nvPr/>
        </p:nvPicPr>
        <p:blipFill rotWithShape="1">
          <a:blip r:embed="rId3">
            <a:alphaModFix/>
          </a:blip>
          <a:srcRect b="0" l="0" r="0" t="0"/>
          <a:stretch/>
        </p:blipFill>
        <p:spPr>
          <a:xfrm>
            <a:off x="6125351" y="1668300"/>
            <a:ext cx="5507999" cy="2921825"/>
          </a:xfrm>
          <a:prstGeom prst="rect">
            <a:avLst/>
          </a:prstGeom>
          <a:noFill/>
          <a:ln>
            <a:noFill/>
          </a:ln>
          <a:effectLst>
            <a:outerShdw blurRad="292100" rotWithShape="0" algn="tl" dir="2700000" dist="139700">
              <a:srgbClr val="333333">
                <a:alpha val="64313"/>
              </a:srgbClr>
            </a:outerShdw>
          </a:effectLst>
        </p:spPr>
      </p:pic>
      <p:pic>
        <p:nvPicPr>
          <p:cNvPr id="225" name="Google Shape;225;p7"/>
          <p:cNvPicPr preferRelativeResize="0"/>
          <p:nvPr/>
        </p:nvPicPr>
        <p:blipFill>
          <a:blip r:embed="rId4">
            <a:alphaModFix/>
          </a:blip>
          <a:stretch>
            <a:fillRect/>
          </a:stretch>
        </p:blipFill>
        <p:spPr>
          <a:xfrm>
            <a:off x="183275" y="3607425"/>
            <a:ext cx="5343652" cy="3121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9" name="Shape 229"/>
        <p:cNvGrpSpPr/>
        <p:nvPr/>
      </p:nvGrpSpPr>
      <p:grpSpPr>
        <a:xfrm>
          <a:off x="0" y="0"/>
          <a:ext cx="0" cy="0"/>
          <a:chOff x="0" y="0"/>
          <a:chExt cx="0" cy="0"/>
        </a:xfrm>
      </p:grpSpPr>
      <p:sp>
        <p:nvSpPr>
          <p:cNvPr id="230" name="Google Shape;230;p8"/>
          <p:cNvSpPr/>
          <p:nvPr/>
        </p:nvSpPr>
        <p:spPr>
          <a:xfrm>
            <a:off x="0" y="0"/>
            <a:ext cx="121917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1" name="Google Shape;231;p8"/>
          <p:cNvSpPr/>
          <p:nvPr/>
        </p:nvSpPr>
        <p:spPr>
          <a:xfrm>
            <a:off x="305" y="0"/>
            <a:ext cx="121917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232" name="Google Shape;232;p8"/>
          <p:cNvGrpSpPr/>
          <p:nvPr/>
        </p:nvGrpSpPr>
        <p:grpSpPr>
          <a:xfrm>
            <a:off x="-305" y="-1"/>
            <a:ext cx="3362070" cy="2522849"/>
            <a:chOff x="-305" y="-1"/>
            <a:chExt cx="3832880" cy="2876136"/>
          </a:xfrm>
        </p:grpSpPr>
        <p:sp>
          <p:nvSpPr>
            <p:cNvPr id="233" name="Google Shape;233;p8"/>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4" name="Google Shape;234;p8"/>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5" name="Google Shape;235;p8"/>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6" name="Google Shape;236;p8"/>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37" name="Google Shape;237;p8"/>
          <p:cNvSpPr txBox="1"/>
          <p:nvPr/>
        </p:nvSpPr>
        <p:spPr>
          <a:xfrm>
            <a:off x="804672" y="2827419"/>
            <a:ext cx="5126896" cy="3227626"/>
          </a:xfrm>
          <a:prstGeom prst="rect">
            <a:avLst/>
          </a:prstGeom>
          <a:noFill/>
          <a:ln>
            <a:noFill/>
          </a:ln>
        </p:spPr>
        <p:txBody>
          <a:bodyPr anchorCtr="0" anchor="ctr" bIns="45700" lIns="91425" spcFirstLastPara="1" rIns="91425" wrap="square" tIns="45700">
            <a:normAutofit/>
          </a:bodyPr>
          <a:lstStyle/>
          <a:p>
            <a:pPr indent="114300" lvl="0" marL="0" marR="0" rtl="0" algn="l">
              <a:lnSpc>
                <a:spcPct val="90000"/>
              </a:lnSpc>
              <a:spcBef>
                <a:spcPts val="0"/>
              </a:spcBef>
              <a:spcAft>
                <a:spcPts val="0"/>
              </a:spcAft>
              <a:buClr>
                <a:schemeClr val="dk1"/>
              </a:buClr>
              <a:buSzPts val="1800"/>
              <a:buFont typeface="Arial"/>
              <a:buNone/>
            </a:pPr>
            <a:r>
              <a:t/>
            </a:r>
            <a:endParaRPr b="1" i="0" sz="1800" u="none" cap="none" strike="noStrike">
              <a:solidFill>
                <a:schemeClr val="dk2"/>
              </a:solidFill>
              <a:latin typeface="Calibri"/>
              <a:ea typeface="Calibri"/>
              <a:cs typeface="Calibri"/>
              <a:sym typeface="Calibri"/>
            </a:endParaRPr>
          </a:p>
        </p:txBody>
      </p:sp>
      <p:grpSp>
        <p:nvGrpSpPr>
          <p:cNvPr id="238" name="Google Shape;238;p8"/>
          <p:cNvGrpSpPr/>
          <p:nvPr/>
        </p:nvGrpSpPr>
        <p:grpSpPr>
          <a:xfrm flipH="1" rot="5400000">
            <a:off x="10185621" y="4851927"/>
            <a:ext cx="2151790" cy="1860359"/>
            <a:chOff x="-305" y="-4155"/>
            <a:chExt cx="2514948" cy="2174333"/>
          </a:xfrm>
        </p:grpSpPr>
        <p:sp>
          <p:nvSpPr>
            <p:cNvPr id="239" name="Google Shape;239;p8"/>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0" name="Google Shape;240;p8"/>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1" name="Google Shape;241;p8"/>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Calibri"/>
                <a:ea typeface="Calibri"/>
                <a:cs typeface="Calibri"/>
                <a:sym typeface="Calibri"/>
              </a:endParaRPr>
            </a:p>
          </p:txBody>
        </p:sp>
        <p:sp>
          <p:nvSpPr>
            <p:cNvPr id="242" name="Google Shape;242;p8"/>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43" name="Google Shape;243;p8"/>
          <p:cNvSpPr txBox="1"/>
          <p:nvPr/>
        </p:nvSpPr>
        <p:spPr>
          <a:xfrm>
            <a:off x="6125358" y="807961"/>
            <a:ext cx="4399810" cy="118535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1800"/>
              <a:buFont typeface="Arial"/>
              <a:buNone/>
            </a:pPr>
            <a:r>
              <a:rPr b="1" i="0" lang="en-IN" sz="1800" u="none" cap="none" strike="noStrike">
                <a:solidFill>
                  <a:schemeClr val="dk1"/>
                </a:solidFill>
                <a:latin typeface="Calibri"/>
                <a:ea typeface="Calibri"/>
                <a:cs typeface="Calibri"/>
                <a:sym typeface="Calibri"/>
              </a:rPr>
              <a:t>Critic Score and Sales / Publisher and Genre</a:t>
            </a:r>
            <a:endParaRPr b="0" i="0" sz="1400" u="none" cap="none" strike="noStrike">
              <a:solidFill>
                <a:srgbClr val="000000"/>
              </a:solidFill>
              <a:latin typeface="Arial"/>
              <a:ea typeface="Arial"/>
              <a:cs typeface="Arial"/>
              <a:sym typeface="Arial"/>
            </a:endParaRPr>
          </a:p>
        </p:txBody>
      </p:sp>
      <p:sp>
        <p:nvSpPr>
          <p:cNvPr id="244" name="Google Shape;244;p8"/>
          <p:cNvSpPr txBox="1"/>
          <p:nvPr/>
        </p:nvSpPr>
        <p:spPr>
          <a:xfrm>
            <a:off x="6054987" y="408044"/>
            <a:ext cx="4977976" cy="799834"/>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2"/>
              </a:buClr>
              <a:buSzPts val="3600"/>
              <a:buFont typeface="Calibri"/>
              <a:buNone/>
            </a:pPr>
            <a:r>
              <a:rPr b="0" i="0" lang="en-IN" sz="3600" u="none" cap="none" strike="noStrike">
                <a:solidFill>
                  <a:schemeClr val="dk2"/>
                </a:solidFill>
                <a:latin typeface="Calibri"/>
                <a:ea typeface="Calibri"/>
                <a:cs typeface="Calibri"/>
                <a:sym typeface="Calibri"/>
              </a:rPr>
              <a:t>Visualizations</a:t>
            </a:r>
            <a:endParaRPr b="0" i="0" sz="1400" u="none" cap="none" strike="noStrike">
              <a:solidFill>
                <a:srgbClr val="000000"/>
              </a:solidFill>
              <a:latin typeface="Arial"/>
              <a:ea typeface="Arial"/>
              <a:cs typeface="Arial"/>
              <a:sym typeface="Arial"/>
            </a:endParaRPr>
          </a:p>
        </p:txBody>
      </p:sp>
      <p:pic>
        <p:nvPicPr>
          <p:cNvPr id="245" name="Google Shape;245;p8"/>
          <p:cNvPicPr preferRelativeResize="0"/>
          <p:nvPr/>
        </p:nvPicPr>
        <p:blipFill>
          <a:blip r:embed="rId3">
            <a:alphaModFix/>
          </a:blip>
          <a:stretch>
            <a:fillRect/>
          </a:stretch>
        </p:blipFill>
        <p:spPr>
          <a:xfrm>
            <a:off x="144700" y="3458875"/>
            <a:ext cx="5593024" cy="3227625"/>
          </a:xfrm>
          <a:prstGeom prst="rect">
            <a:avLst/>
          </a:prstGeom>
          <a:noFill/>
          <a:ln>
            <a:noFill/>
          </a:ln>
        </p:spPr>
      </p:pic>
      <p:pic>
        <p:nvPicPr>
          <p:cNvPr id="246" name="Google Shape;246;p8"/>
          <p:cNvPicPr preferRelativeResize="0"/>
          <p:nvPr/>
        </p:nvPicPr>
        <p:blipFill>
          <a:blip r:embed="rId4">
            <a:alphaModFix/>
          </a:blip>
          <a:stretch>
            <a:fillRect/>
          </a:stretch>
        </p:blipFill>
        <p:spPr>
          <a:xfrm>
            <a:off x="5864500" y="1688000"/>
            <a:ext cx="6153874" cy="3390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0" name="Shape 250"/>
        <p:cNvGrpSpPr/>
        <p:nvPr/>
      </p:nvGrpSpPr>
      <p:grpSpPr>
        <a:xfrm>
          <a:off x="0" y="0"/>
          <a:ext cx="0" cy="0"/>
          <a:chOff x="0" y="0"/>
          <a:chExt cx="0" cy="0"/>
        </a:xfrm>
      </p:grpSpPr>
      <p:sp>
        <p:nvSpPr>
          <p:cNvPr id="251" name="Google Shape;251;p9"/>
          <p:cNvSpPr/>
          <p:nvPr/>
        </p:nvSpPr>
        <p:spPr>
          <a:xfrm>
            <a:off x="0"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2" name="Google Shape;252;p9"/>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253" name="Google Shape;253;p9"/>
          <p:cNvGrpSpPr/>
          <p:nvPr/>
        </p:nvGrpSpPr>
        <p:grpSpPr>
          <a:xfrm>
            <a:off x="-305" y="-1"/>
            <a:ext cx="3362070" cy="2522849"/>
            <a:chOff x="-305" y="-1"/>
            <a:chExt cx="3832880" cy="2876136"/>
          </a:xfrm>
        </p:grpSpPr>
        <p:sp>
          <p:nvSpPr>
            <p:cNvPr id="254" name="Google Shape;254;p9"/>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5" name="Google Shape;255;p9"/>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6" name="Google Shape;256;p9"/>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7" name="Google Shape;257;p9"/>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58" name="Google Shape;258;p9"/>
          <p:cNvSpPr txBox="1"/>
          <p:nvPr/>
        </p:nvSpPr>
        <p:spPr>
          <a:xfrm>
            <a:off x="804672" y="2827419"/>
            <a:ext cx="5126896" cy="3227626"/>
          </a:xfrm>
          <a:prstGeom prst="rect">
            <a:avLst/>
          </a:prstGeom>
          <a:noFill/>
          <a:ln>
            <a:noFill/>
          </a:ln>
        </p:spPr>
        <p:txBody>
          <a:bodyPr anchorCtr="0" anchor="ctr" bIns="45700" lIns="91425" spcFirstLastPara="1" rIns="91425" wrap="square" tIns="45700">
            <a:normAutofit/>
          </a:bodyPr>
          <a:lstStyle/>
          <a:p>
            <a:pPr indent="114300" lvl="0" marL="0" marR="0" rtl="0" algn="l">
              <a:lnSpc>
                <a:spcPct val="90000"/>
              </a:lnSpc>
              <a:spcBef>
                <a:spcPts val="0"/>
              </a:spcBef>
              <a:spcAft>
                <a:spcPts val="0"/>
              </a:spcAft>
              <a:buClr>
                <a:schemeClr val="dk1"/>
              </a:buClr>
              <a:buSzPts val="1800"/>
              <a:buFont typeface="Arial"/>
              <a:buNone/>
            </a:pPr>
            <a:r>
              <a:t/>
            </a:r>
            <a:endParaRPr b="1" i="0" sz="1800" u="none" cap="none" strike="noStrike">
              <a:solidFill>
                <a:schemeClr val="dk2"/>
              </a:solidFill>
              <a:latin typeface="Calibri"/>
              <a:ea typeface="Calibri"/>
              <a:cs typeface="Calibri"/>
              <a:sym typeface="Calibri"/>
            </a:endParaRPr>
          </a:p>
        </p:txBody>
      </p:sp>
      <p:grpSp>
        <p:nvGrpSpPr>
          <p:cNvPr id="259" name="Google Shape;259;p9"/>
          <p:cNvGrpSpPr/>
          <p:nvPr/>
        </p:nvGrpSpPr>
        <p:grpSpPr>
          <a:xfrm flipH="1" rot="5400000">
            <a:off x="10185732" y="4852038"/>
            <a:ext cx="2151670" cy="1860256"/>
            <a:chOff x="-305" y="-4155"/>
            <a:chExt cx="2514948" cy="2174333"/>
          </a:xfrm>
        </p:grpSpPr>
        <p:sp>
          <p:nvSpPr>
            <p:cNvPr id="260" name="Google Shape;260;p9"/>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1" name="Google Shape;261;p9"/>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2" name="Google Shape;262;p9"/>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Calibri"/>
                <a:ea typeface="Calibri"/>
                <a:cs typeface="Calibri"/>
                <a:sym typeface="Calibri"/>
              </a:endParaRPr>
            </a:p>
          </p:txBody>
        </p:sp>
        <p:sp>
          <p:nvSpPr>
            <p:cNvPr id="263" name="Google Shape;263;p9"/>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64" name="Google Shape;264;p9"/>
          <p:cNvSpPr txBox="1"/>
          <p:nvPr/>
        </p:nvSpPr>
        <p:spPr>
          <a:xfrm>
            <a:off x="6054987" y="408044"/>
            <a:ext cx="4977976" cy="799834"/>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2"/>
              </a:buClr>
              <a:buSzPts val="3600"/>
              <a:buFont typeface="Calibri"/>
              <a:buNone/>
            </a:pPr>
            <a:r>
              <a:rPr b="0" i="0" lang="en-IN" sz="3600" u="none" cap="none" strike="noStrike">
                <a:solidFill>
                  <a:schemeClr val="dk2"/>
                </a:solidFill>
                <a:latin typeface="Calibri"/>
                <a:ea typeface="Calibri"/>
                <a:cs typeface="Calibri"/>
                <a:sym typeface="Calibri"/>
              </a:rPr>
              <a:t>Visualizations</a:t>
            </a:r>
            <a:endParaRPr b="0" i="0" sz="1400" u="none" cap="none" strike="noStrike">
              <a:solidFill>
                <a:srgbClr val="000000"/>
              </a:solidFill>
              <a:latin typeface="Arial"/>
              <a:ea typeface="Arial"/>
              <a:cs typeface="Arial"/>
              <a:sym typeface="Arial"/>
            </a:endParaRPr>
          </a:p>
        </p:txBody>
      </p:sp>
      <p:sp>
        <p:nvSpPr>
          <p:cNvPr id="265" name="Google Shape;265;p9"/>
          <p:cNvSpPr txBox="1"/>
          <p:nvPr/>
        </p:nvSpPr>
        <p:spPr>
          <a:xfrm>
            <a:off x="6125358" y="807961"/>
            <a:ext cx="4399810" cy="118535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1800"/>
              <a:buFont typeface="Arial"/>
              <a:buNone/>
            </a:pPr>
            <a:r>
              <a:rPr b="1" i="0" lang="en-IN" sz="1800" u="none" cap="none" strike="noStrike">
                <a:solidFill>
                  <a:schemeClr val="dk1"/>
                </a:solidFill>
                <a:latin typeface="Calibri"/>
                <a:ea typeface="Calibri"/>
                <a:cs typeface="Calibri"/>
                <a:sym typeface="Calibri"/>
              </a:rPr>
              <a:t>Critic Score Distribution</a:t>
            </a:r>
            <a:endParaRPr b="0" i="0" sz="1400" u="none" cap="none" strike="noStrike">
              <a:solidFill>
                <a:srgbClr val="000000"/>
              </a:solidFill>
              <a:latin typeface="Arial"/>
              <a:ea typeface="Arial"/>
              <a:cs typeface="Arial"/>
              <a:sym typeface="Arial"/>
            </a:endParaRPr>
          </a:p>
        </p:txBody>
      </p:sp>
      <p:pic>
        <p:nvPicPr>
          <p:cNvPr id="266" name="Google Shape;266;p9"/>
          <p:cNvPicPr preferRelativeResize="0"/>
          <p:nvPr/>
        </p:nvPicPr>
        <p:blipFill>
          <a:blip r:embed="rId3">
            <a:alphaModFix/>
          </a:blip>
          <a:stretch>
            <a:fillRect/>
          </a:stretch>
        </p:blipFill>
        <p:spPr>
          <a:xfrm>
            <a:off x="1930950" y="1993322"/>
            <a:ext cx="8594225" cy="4610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2023-07-01T04:01:02Z</dcterms:created>
  <dc:creator>Utkarsh Thusoo</dc:creator>
</cp:coreProperties>
</file>