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2"/>
  </p:sldMasterIdLst>
  <p:sldIdLst>
    <p:sldId id="256" r:id="rId3"/>
    <p:sldId id="25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322AC7-CC4A-483E-9322-5D85598C61FE}" type="slidenum">
              <a:rPr lang="en-IN" smtClean="0"/>
              <a:t>‹#›</a:t>
            </a:fld>
            <a:endParaRPr lang="en-IN"/>
          </a:p>
        </p:txBody>
      </p:sp>
      <p:sp>
        <p:nvSpPr>
          <p:cNvPr id="8" name="flSlideMaster.Title SlideFooter" descr="Classification: Confidential Contains PII: No">
            <a:extLst>
              <a:ext uri="{FF2B5EF4-FFF2-40B4-BE49-F238E27FC236}">
                <a16:creationId xmlns:a16="http://schemas.microsoft.com/office/drawing/2014/main" id="{001198B5-5608-2C43-EF7B-AA2579615E9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7192128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322AC7-CC4A-483E-9322-5D85598C61FE}" type="slidenum">
              <a:rPr lang="en-IN" smtClean="0"/>
              <a:t>‹#›</a:t>
            </a:fld>
            <a:endParaRPr lang="en-IN"/>
          </a:p>
        </p:txBody>
      </p:sp>
      <p:sp>
        <p:nvSpPr>
          <p:cNvPr id="7" name="flSlideMaster.Title and CaptionFooter" descr="Classification: Confidential Contains PII: No">
            <a:extLst>
              <a:ext uri="{FF2B5EF4-FFF2-40B4-BE49-F238E27FC236}">
                <a16:creationId xmlns:a16="http://schemas.microsoft.com/office/drawing/2014/main" id="{09AD442C-9584-DB77-09C6-E354D617014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369229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322AC7-CC4A-483E-9322-5D85598C61F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7" name="flSlideMaster.Quote with CaptionFooter" descr="Classification: Confidential Contains PII: No">
            <a:extLst>
              <a:ext uri="{FF2B5EF4-FFF2-40B4-BE49-F238E27FC236}">
                <a16:creationId xmlns:a16="http://schemas.microsoft.com/office/drawing/2014/main" id="{A5C02E3E-24BB-A5E3-B701-FC66921473F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9372514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322AC7-CC4A-483E-9322-5D85598C61FE}" type="slidenum">
              <a:rPr lang="en-IN" smtClean="0"/>
              <a:t>‹#›</a:t>
            </a:fld>
            <a:endParaRPr lang="en-IN"/>
          </a:p>
        </p:txBody>
      </p:sp>
      <p:sp>
        <p:nvSpPr>
          <p:cNvPr id="3" name="flSlideMaster.Name CardFooter" descr="Classification: Confidential Contains PII: No">
            <a:extLst>
              <a:ext uri="{FF2B5EF4-FFF2-40B4-BE49-F238E27FC236}">
                <a16:creationId xmlns:a16="http://schemas.microsoft.com/office/drawing/2014/main" id="{894E59A7-ABFC-4010-E252-E68C2CEC9A2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2410331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322AC7-CC4A-483E-9322-5D85598C61F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 name="flSlideMaster.Quote Name CardFooter" descr="Classification: Confidential Contains PII: No">
            <a:extLst>
              <a:ext uri="{FF2B5EF4-FFF2-40B4-BE49-F238E27FC236}">
                <a16:creationId xmlns:a16="http://schemas.microsoft.com/office/drawing/2014/main" id="{E782E306-013E-4C2F-5056-B0E225097E0C}"/>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2442902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322AC7-CC4A-483E-9322-5D85598C61FE}" type="slidenum">
              <a:rPr lang="en-IN" smtClean="0"/>
              <a:t>‹#›</a:t>
            </a:fld>
            <a:endParaRPr lang="en-IN"/>
          </a:p>
        </p:txBody>
      </p:sp>
      <p:sp>
        <p:nvSpPr>
          <p:cNvPr id="3" name="flSlideMaster.True or FalseFooter" descr="Classification: Confidential Contains PII: No">
            <a:extLst>
              <a:ext uri="{FF2B5EF4-FFF2-40B4-BE49-F238E27FC236}">
                <a16:creationId xmlns:a16="http://schemas.microsoft.com/office/drawing/2014/main" id="{0C9A2F1B-FD5C-BF23-212D-B33200C15CC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2373251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322AC7-CC4A-483E-9322-5D85598C61FE}" type="slidenum">
              <a:rPr lang="en-IN" smtClean="0"/>
              <a:t>‹#›</a:t>
            </a:fld>
            <a:endParaRPr lang="en-IN"/>
          </a:p>
        </p:txBody>
      </p:sp>
      <p:sp>
        <p:nvSpPr>
          <p:cNvPr id="7" name="flSlideMaster.Title and Vertical TextFooter" descr="Classification: Confidential Contains PII: No">
            <a:extLst>
              <a:ext uri="{FF2B5EF4-FFF2-40B4-BE49-F238E27FC236}">
                <a16:creationId xmlns:a16="http://schemas.microsoft.com/office/drawing/2014/main" id="{6B3FEB25-3761-491F-7B00-C571AA5500C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31895452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322AC7-CC4A-483E-9322-5D85598C61FE}" type="slidenum">
              <a:rPr lang="en-IN" smtClean="0"/>
              <a:t>‹#›</a:t>
            </a:fld>
            <a:endParaRPr lang="en-IN"/>
          </a:p>
        </p:txBody>
      </p:sp>
      <p:sp>
        <p:nvSpPr>
          <p:cNvPr id="7" name="flSlideMaster.Vertical Title and TextFooter" descr="Classification: Confidential Contains PII: No">
            <a:extLst>
              <a:ext uri="{FF2B5EF4-FFF2-40B4-BE49-F238E27FC236}">
                <a16:creationId xmlns:a16="http://schemas.microsoft.com/office/drawing/2014/main" id="{0D70B7DF-5818-BF67-B2BC-4D74A6985C64}"/>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6725358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322AC7-CC4A-483E-9322-5D85598C61FE}" type="slidenum">
              <a:rPr lang="en-IN" smtClean="0"/>
              <a:t>‹#›</a:t>
            </a:fld>
            <a:endParaRPr lang="en-IN"/>
          </a:p>
        </p:txBody>
      </p:sp>
      <p:sp>
        <p:nvSpPr>
          <p:cNvPr id="7" name="flSlideMaster.Title and ContentFooter" descr="Classification: Confidential Contains PII: No">
            <a:extLst>
              <a:ext uri="{FF2B5EF4-FFF2-40B4-BE49-F238E27FC236}">
                <a16:creationId xmlns:a16="http://schemas.microsoft.com/office/drawing/2014/main" id="{DB157C5E-FB84-6E59-2D94-530C6684F9EB}"/>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126562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9ED7-9787-4F0D-B8A0-9DFD68429B9A}"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322AC7-CC4A-483E-9322-5D85598C61FE}" type="slidenum">
              <a:rPr lang="en-IN" smtClean="0"/>
              <a:t>‹#›</a:t>
            </a:fld>
            <a:endParaRPr lang="en-IN"/>
          </a:p>
        </p:txBody>
      </p:sp>
      <p:sp>
        <p:nvSpPr>
          <p:cNvPr id="7" name="flSlideMaster.Section HeaderFooter" descr="Classification: Confidential Contains PII: No">
            <a:extLst>
              <a:ext uri="{FF2B5EF4-FFF2-40B4-BE49-F238E27FC236}">
                <a16:creationId xmlns:a16="http://schemas.microsoft.com/office/drawing/2014/main" id="{682003BE-7258-860A-833D-36980AF67A40}"/>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7204862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322AC7-CC4A-483E-9322-5D85598C61FE}" type="slidenum">
              <a:rPr lang="en-IN" smtClean="0"/>
              <a:t>‹#›</a:t>
            </a:fld>
            <a:endParaRPr lang="en-IN"/>
          </a:p>
        </p:txBody>
      </p:sp>
      <p:sp>
        <p:nvSpPr>
          <p:cNvPr id="2" name="flSlideMaster.Two ContentFooter" descr="Classification: Confidential Contains PII: No">
            <a:extLst>
              <a:ext uri="{FF2B5EF4-FFF2-40B4-BE49-F238E27FC236}">
                <a16:creationId xmlns:a16="http://schemas.microsoft.com/office/drawing/2014/main" id="{63DA0C38-741A-63DA-4CC2-429944E9C0A7}"/>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0871747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9ED7-9787-4F0D-B8A0-9DFD68429B9A}"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322AC7-CC4A-483E-9322-5D85598C61FE}" type="slidenum">
              <a:rPr lang="en-IN" smtClean="0"/>
              <a:t>‹#›</a:t>
            </a:fld>
            <a:endParaRPr lang="en-IN"/>
          </a:p>
        </p:txBody>
      </p:sp>
      <p:sp>
        <p:nvSpPr>
          <p:cNvPr id="2" name="flSlideMaster.ComparisonFooter" descr="Classification: Confidential Contains PII: No">
            <a:extLst>
              <a:ext uri="{FF2B5EF4-FFF2-40B4-BE49-F238E27FC236}">
                <a16:creationId xmlns:a16="http://schemas.microsoft.com/office/drawing/2014/main" id="{4E128BA5-581B-E298-C23C-3F415DF49125}"/>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1246081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69ED7-9787-4F0D-B8A0-9DFD68429B9A}"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322AC7-CC4A-483E-9322-5D85598C61FE}" type="slidenum">
              <a:rPr lang="en-IN" smtClean="0"/>
              <a:t>‹#›</a:t>
            </a:fld>
            <a:endParaRPr lang="en-IN"/>
          </a:p>
        </p:txBody>
      </p:sp>
      <p:sp>
        <p:nvSpPr>
          <p:cNvPr id="6" name="flSlideMaster.Title OnlyFooter" descr="Classification: Confidential Contains PII: No">
            <a:extLst>
              <a:ext uri="{FF2B5EF4-FFF2-40B4-BE49-F238E27FC236}">
                <a16:creationId xmlns:a16="http://schemas.microsoft.com/office/drawing/2014/main" id="{EBD231C3-F8D6-994D-B5A4-8877535E9721}"/>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1050978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69ED7-9787-4F0D-B8A0-9DFD68429B9A}"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322AC7-CC4A-483E-9322-5D85598C61FE}" type="slidenum">
              <a:rPr lang="en-IN" smtClean="0"/>
              <a:t>‹#›</a:t>
            </a:fld>
            <a:endParaRPr lang="en-IN"/>
          </a:p>
        </p:txBody>
      </p:sp>
      <p:sp>
        <p:nvSpPr>
          <p:cNvPr id="5" name="flSlideMaster.BlankFooter" descr="Classification: Confidential Contains PII: No">
            <a:extLst>
              <a:ext uri="{FF2B5EF4-FFF2-40B4-BE49-F238E27FC236}">
                <a16:creationId xmlns:a16="http://schemas.microsoft.com/office/drawing/2014/main" id="{49F158D6-E945-9E92-A460-7DD08666BB36}"/>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5883911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322AC7-CC4A-483E-9322-5D85598C61FE}" type="slidenum">
              <a:rPr lang="en-IN" smtClean="0"/>
              <a:t>‹#›</a:t>
            </a:fld>
            <a:endParaRPr lang="en-IN"/>
          </a:p>
        </p:txBody>
      </p:sp>
      <p:sp>
        <p:nvSpPr>
          <p:cNvPr id="8" name="flSlideMaster.Content with CaptionFooter" descr="Classification: Confidential Contains PII: No">
            <a:extLst>
              <a:ext uri="{FF2B5EF4-FFF2-40B4-BE49-F238E27FC236}">
                <a16:creationId xmlns:a16="http://schemas.microsoft.com/office/drawing/2014/main" id="{A2452D7D-51BB-0016-C1D0-BBF90490A7AF}"/>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14897644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69ED7-9787-4F0D-B8A0-9DFD68429B9A}"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322AC7-CC4A-483E-9322-5D85598C61FE}" type="slidenum">
              <a:rPr lang="en-IN" smtClean="0"/>
              <a:t>‹#›</a:t>
            </a:fld>
            <a:endParaRPr lang="en-IN"/>
          </a:p>
        </p:txBody>
      </p:sp>
      <p:sp>
        <p:nvSpPr>
          <p:cNvPr id="8" name="flSlideMaster.Picture with CaptionFooter" descr="Classification: Confidential Contains PII: No">
            <a:extLst>
              <a:ext uri="{FF2B5EF4-FFF2-40B4-BE49-F238E27FC236}">
                <a16:creationId xmlns:a16="http://schemas.microsoft.com/office/drawing/2014/main" id="{27D8510E-D68E-0E9C-5C7B-D8E1165110ED}"/>
              </a:ext>
            </a:extLst>
          </p:cNvPr>
          <p:cNvSpPr txBox="1"/>
          <p:nvPr userDrawn="1"/>
        </p:nvSpPr>
        <p:spPr>
          <a:xfrm>
            <a:off x="0" y="6537960"/>
            <a:ext cx="12192000" cy="223138"/>
          </a:xfrm>
          <a:prstGeom prst="rect">
            <a:avLst/>
          </a:prstGeom>
          <a:noFill/>
        </p:spPr>
        <p:txBody>
          <a:bodyPr vert="horz" rtlCol="0">
            <a:spAutoFit/>
          </a:bodyPr>
          <a:lstStyle/>
          <a:p>
            <a:pPr algn="l"/>
            <a:r>
              <a:rPr lang="en-IN" sz="850" b="0" i="0" u="none" baseline="0">
                <a:solidFill>
                  <a:srgbClr val="000000"/>
                </a:solidFill>
                <a:latin typeface="Microsoft Sans Serif" panose="020B0604020202020204" pitchFamily="34" charset="0"/>
              </a:rPr>
              <a:t>Classification: </a:t>
            </a:r>
            <a:r>
              <a:rPr lang="en-IN" sz="850" b="1" i="0" u="none" baseline="0">
                <a:solidFill>
                  <a:srgbClr val="FFA500"/>
                </a:solidFill>
                <a:latin typeface="Microsoft Sans Serif" panose="020B0604020202020204" pitchFamily="34" charset="0"/>
              </a:rPr>
              <a:t>Confidential</a:t>
            </a:r>
            <a:r>
              <a:rPr lang="en-IN" sz="850" b="0" i="0" u="none" baseline="0">
                <a:solidFill>
                  <a:srgbClr val="000000"/>
                </a:solidFill>
                <a:latin typeface="Microsoft Sans Serif" panose="020B0604020202020204" pitchFamily="34" charset="0"/>
              </a:rPr>
              <a:t> Contains PII: </a:t>
            </a:r>
            <a:r>
              <a:rPr lang="en-IN" sz="850"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442276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D69ED7-9787-4F0D-B8A0-9DFD68429B9A}" type="datetimeFigureOut">
              <a:rPr lang="en-IN" smtClean="0"/>
              <a:t>27-03-2024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322AC7-CC4A-483E-9322-5D85598C61FE}" type="slidenum">
              <a:rPr lang="en-IN" smtClean="0"/>
              <a:t>‹#›</a:t>
            </a:fld>
            <a:endParaRPr lang="en-IN"/>
          </a:p>
        </p:txBody>
      </p:sp>
    </p:spTree>
    <p:extLst>
      <p:ext uri="{BB962C8B-B14F-4D97-AF65-F5344CB8AC3E}">
        <p14:creationId xmlns:p14="http://schemas.microsoft.com/office/powerpoint/2010/main" val="74557649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4936-FD84-4476-0260-08CFCE529169}"/>
              </a:ext>
            </a:extLst>
          </p:cNvPr>
          <p:cNvSpPr>
            <a:spLocks noGrp="1"/>
          </p:cNvSpPr>
          <p:nvPr>
            <p:ph type="ctrTitle"/>
          </p:nvPr>
        </p:nvSpPr>
        <p:spPr>
          <a:xfrm>
            <a:off x="1507067" y="1882020"/>
            <a:ext cx="7766936" cy="1646302"/>
          </a:xfrm>
        </p:spPr>
        <p:txBody>
          <a:bodyPr>
            <a:normAutofit/>
          </a:bodyPr>
          <a:lstStyle/>
          <a:p>
            <a:r>
              <a:rPr lang="en-IN" dirty="0"/>
              <a:t>Excel Reassessment</a:t>
            </a:r>
          </a:p>
        </p:txBody>
      </p:sp>
    </p:spTree>
    <p:extLst>
      <p:ext uri="{BB962C8B-B14F-4D97-AF65-F5344CB8AC3E}">
        <p14:creationId xmlns:p14="http://schemas.microsoft.com/office/powerpoint/2010/main" val="240378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C597-F95A-B824-E57A-3615B1DF6AA7}"/>
              </a:ext>
            </a:extLst>
          </p:cNvPr>
          <p:cNvSpPr>
            <a:spLocks noGrp="1"/>
          </p:cNvSpPr>
          <p:nvPr>
            <p:ph type="title"/>
          </p:nvPr>
        </p:nvSpPr>
        <p:spPr>
          <a:xfrm>
            <a:off x="122163" y="43752"/>
            <a:ext cx="2827866" cy="772886"/>
          </a:xfrm>
        </p:spPr>
        <p:txBody>
          <a:bodyPr>
            <a:normAutofit fontScale="90000"/>
          </a:bodyPr>
          <a:lstStyle/>
          <a:p>
            <a:r>
              <a:rPr lang="en-IN"/>
              <a:t>DASHBOARD</a:t>
            </a:r>
            <a:endParaRPr lang="en-IN" dirty="0"/>
          </a:p>
        </p:txBody>
      </p:sp>
      <p:pic>
        <p:nvPicPr>
          <p:cNvPr id="4" name="Picture 3">
            <a:extLst>
              <a:ext uri="{FF2B5EF4-FFF2-40B4-BE49-F238E27FC236}">
                <a16:creationId xmlns:a16="http://schemas.microsoft.com/office/drawing/2014/main" id="{28552584-1F56-C357-1D32-BC581E54B83B}"/>
              </a:ext>
            </a:extLst>
          </p:cNvPr>
          <p:cNvPicPr>
            <a:picLocks noChangeAspect="1"/>
          </p:cNvPicPr>
          <p:nvPr/>
        </p:nvPicPr>
        <p:blipFill>
          <a:blip r:embed="rId2"/>
          <a:stretch>
            <a:fillRect/>
          </a:stretch>
        </p:blipFill>
        <p:spPr>
          <a:xfrm>
            <a:off x="1623181" y="603084"/>
            <a:ext cx="10360636" cy="3533488"/>
          </a:xfrm>
          <a:prstGeom prst="rect">
            <a:avLst/>
          </a:prstGeom>
        </p:spPr>
      </p:pic>
      <p:sp>
        <p:nvSpPr>
          <p:cNvPr id="6" name="TextBox 5">
            <a:extLst>
              <a:ext uri="{FF2B5EF4-FFF2-40B4-BE49-F238E27FC236}">
                <a16:creationId xmlns:a16="http://schemas.microsoft.com/office/drawing/2014/main" id="{E06C79F9-C4DE-EA09-9959-93DDF2FC73F5}"/>
              </a:ext>
            </a:extLst>
          </p:cNvPr>
          <p:cNvSpPr txBox="1"/>
          <p:nvPr/>
        </p:nvSpPr>
        <p:spPr>
          <a:xfrm>
            <a:off x="476249" y="816638"/>
            <a:ext cx="851808" cy="369332"/>
          </a:xfrm>
          <a:prstGeom prst="rect">
            <a:avLst/>
          </a:prstGeom>
          <a:noFill/>
        </p:spPr>
        <p:txBody>
          <a:bodyPr wrap="square">
            <a:spAutoFit/>
          </a:bodyPr>
          <a:lstStyle/>
          <a:p>
            <a:r>
              <a:rPr lang="en-IN" dirty="0"/>
              <a:t>Q9</a:t>
            </a:r>
          </a:p>
        </p:txBody>
      </p:sp>
      <p:sp>
        <p:nvSpPr>
          <p:cNvPr id="7" name="TextBox 6">
            <a:extLst>
              <a:ext uri="{FF2B5EF4-FFF2-40B4-BE49-F238E27FC236}">
                <a16:creationId xmlns:a16="http://schemas.microsoft.com/office/drawing/2014/main" id="{F93493F6-FED1-786B-8651-0A4556E7A2A2}"/>
              </a:ext>
            </a:extLst>
          </p:cNvPr>
          <p:cNvSpPr txBox="1"/>
          <p:nvPr/>
        </p:nvSpPr>
        <p:spPr>
          <a:xfrm>
            <a:off x="1623181" y="4659086"/>
            <a:ext cx="9883019" cy="2308324"/>
          </a:xfrm>
          <a:prstGeom prst="rect">
            <a:avLst/>
          </a:prstGeom>
          <a:noFill/>
        </p:spPr>
        <p:txBody>
          <a:bodyPr wrap="square" rtlCol="0">
            <a:spAutoFit/>
          </a:bodyPr>
          <a:lstStyle/>
          <a:p>
            <a:r>
              <a:rPr lang="en-US" b="1" dirty="0"/>
              <a:t>Formula </a:t>
            </a:r>
            <a:r>
              <a:rPr lang="en-US" b="1" dirty="0" err="1"/>
              <a:t>USed</a:t>
            </a:r>
            <a:r>
              <a:rPr lang="en-US" b="1" dirty="0"/>
              <a:t>: pivot table and it function </a:t>
            </a:r>
          </a:p>
          <a:p>
            <a:endParaRPr lang="en-US" b="1" dirty="0"/>
          </a:p>
          <a:p>
            <a:r>
              <a:rPr lang="en-US" b="1" dirty="0"/>
              <a:t>Inference:- Here I have created a dash board for the sales ,profit ,</a:t>
            </a:r>
            <a:r>
              <a:rPr lang="en-US" b="1" dirty="0" err="1"/>
              <a:t>average_time</a:t>
            </a:r>
            <a:r>
              <a:rPr lang="en-US" b="1" dirty="0"/>
              <a:t> ,on the region to get the knowledge of each region and I am using slicer for state and city to filter out the data according to the region of the </a:t>
            </a:r>
            <a:r>
              <a:rPr lang="en-US" b="1" dirty="0" err="1"/>
              <a:t>state,city</a:t>
            </a:r>
            <a:r>
              <a:rPr lang="en-US" b="1" dirty="0"/>
              <a:t> . We can determine from this about the city or states region and its </a:t>
            </a:r>
            <a:r>
              <a:rPr lang="en-US" b="1" dirty="0" err="1"/>
              <a:t>sale,profit</a:t>
            </a:r>
            <a:r>
              <a:rPr lang="en-US" b="1" dirty="0"/>
              <a:t> for that particular region so that we can take action to do as per the business needs.</a:t>
            </a:r>
          </a:p>
          <a:p>
            <a:endParaRPr lang="en-IN" b="1" dirty="0"/>
          </a:p>
        </p:txBody>
      </p:sp>
    </p:spTree>
    <p:extLst>
      <p:ext uri="{BB962C8B-B14F-4D97-AF65-F5344CB8AC3E}">
        <p14:creationId xmlns:p14="http://schemas.microsoft.com/office/powerpoint/2010/main" val="277899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9D5C-B0A5-C586-6F63-63C3E1F298F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7224E49-697B-FFE7-7C64-38825F3D5363}"/>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17F0B423-CBE4-E899-5A69-4E1113D71FD0}"/>
              </a:ext>
            </a:extLst>
          </p:cNvPr>
          <p:cNvPicPr>
            <a:picLocks noChangeAspect="1"/>
          </p:cNvPicPr>
          <p:nvPr/>
        </p:nvPicPr>
        <p:blipFill>
          <a:blip r:embed="rId2"/>
          <a:stretch>
            <a:fillRect/>
          </a:stretch>
        </p:blipFill>
        <p:spPr>
          <a:xfrm>
            <a:off x="1796143" y="844075"/>
            <a:ext cx="9165771" cy="4496445"/>
          </a:xfrm>
          <a:prstGeom prst="rect">
            <a:avLst/>
          </a:prstGeom>
        </p:spPr>
      </p:pic>
      <p:sp>
        <p:nvSpPr>
          <p:cNvPr id="6" name="TextBox 5">
            <a:extLst>
              <a:ext uri="{FF2B5EF4-FFF2-40B4-BE49-F238E27FC236}">
                <a16:creationId xmlns:a16="http://schemas.microsoft.com/office/drawing/2014/main" id="{99666F9D-68DF-F23B-90F2-80FF72563C5E}"/>
              </a:ext>
            </a:extLst>
          </p:cNvPr>
          <p:cNvSpPr txBox="1"/>
          <p:nvPr/>
        </p:nvSpPr>
        <p:spPr>
          <a:xfrm>
            <a:off x="3450772" y="6029156"/>
            <a:ext cx="4288971" cy="369332"/>
          </a:xfrm>
          <a:prstGeom prst="rect">
            <a:avLst/>
          </a:prstGeom>
          <a:noFill/>
        </p:spPr>
        <p:txBody>
          <a:bodyPr wrap="square" rtlCol="0">
            <a:spAutoFit/>
          </a:bodyPr>
          <a:lstStyle/>
          <a:p>
            <a:r>
              <a:rPr lang="en-US" b="1" dirty="0"/>
              <a:t>Dashboard is working .</a:t>
            </a:r>
            <a:endParaRPr lang="en-IN" b="1" dirty="0"/>
          </a:p>
        </p:txBody>
      </p:sp>
    </p:spTree>
    <p:extLst>
      <p:ext uri="{BB962C8B-B14F-4D97-AF65-F5344CB8AC3E}">
        <p14:creationId xmlns:p14="http://schemas.microsoft.com/office/powerpoint/2010/main" val="1153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C4B7-6795-A07D-C6D1-03E62F9D441A}"/>
              </a:ext>
            </a:extLst>
          </p:cNvPr>
          <p:cNvSpPr>
            <a:spLocks noGrp="1"/>
          </p:cNvSpPr>
          <p:nvPr>
            <p:ph type="title"/>
          </p:nvPr>
        </p:nvSpPr>
        <p:spPr>
          <a:xfrm>
            <a:off x="677334" y="609600"/>
            <a:ext cx="1042609" cy="707571"/>
          </a:xfrm>
        </p:spPr>
        <p:txBody>
          <a:bodyPr/>
          <a:lstStyle/>
          <a:p>
            <a:r>
              <a:rPr lang="en-IN" dirty="0"/>
              <a:t>Q1</a:t>
            </a:r>
          </a:p>
        </p:txBody>
      </p:sp>
      <p:pic>
        <p:nvPicPr>
          <p:cNvPr id="4" name="Picture 3">
            <a:extLst>
              <a:ext uri="{FF2B5EF4-FFF2-40B4-BE49-F238E27FC236}">
                <a16:creationId xmlns:a16="http://schemas.microsoft.com/office/drawing/2014/main" id="{B33A38AC-797E-32A6-FC62-A0D661C108FB}"/>
              </a:ext>
            </a:extLst>
          </p:cNvPr>
          <p:cNvPicPr>
            <a:picLocks noChangeAspect="1"/>
          </p:cNvPicPr>
          <p:nvPr/>
        </p:nvPicPr>
        <p:blipFill>
          <a:blip r:embed="rId2"/>
          <a:stretch>
            <a:fillRect/>
          </a:stretch>
        </p:blipFill>
        <p:spPr>
          <a:xfrm>
            <a:off x="1926771" y="336897"/>
            <a:ext cx="8534400" cy="3843218"/>
          </a:xfrm>
          <a:prstGeom prst="rect">
            <a:avLst/>
          </a:prstGeom>
        </p:spPr>
      </p:pic>
      <p:sp>
        <p:nvSpPr>
          <p:cNvPr id="5" name="TextBox 4">
            <a:extLst>
              <a:ext uri="{FF2B5EF4-FFF2-40B4-BE49-F238E27FC236}">
                <a16:creationId xmlns:a16="http://schemas.microsoft.com/office/drawing/2014/main" id="{457ADB33-BBC6-4D60-5841-8CDDEA62CFA1}"/>
              </a:ext>
            </a:extLst>
          </p:cNvPr>
          <p:cNvSpPr txBox="1"/>
          <p:nvPr/>
        </p:nvSpPr>
        <p:spPr>
          <a:xfrm>
            <a:off x="2046514" y="4582886"/>
            <a:ext cx="8088086" cy="1477328"/>
          </a:xfrm>
          <a:prstGeom prst="rect">
            <a:avLst/>
          </a:prstGeom>
          <a:noFill/>
        </p:spPr>
        <p:txBody>
          <a:bodyPr wrap="square" rtlCol="0">
            <a:spAutoFit/>
          </a:bodyPr>
          <a:lstStyle/>
          <a:p>
            <a:r>
              <a:rPr lang="en-US" b="1" dirty="0"/>
              <a:t>Formula used :- COUNTIF(</a:t>
            </a:r>
            <a:r>
              <a:rPr lang="en-US" b="1" dirty="0" err="1"/>
              <a:t>Orders!V:V</a:t>
            </a:r>
            <a:r>
              <a:rPr lang="en-US" b="1" dirty="0"/>
              <a:t>,"Yes")</a:t>
            </a:r>
          </a:p>
          <a:p>
            <a:r>
              <a:rPr lang="en-US" b="1" dirty="0"/>
              <a:t>                              =SUM(</a:t>
            </a:r>
            <a:r>
              <a:rPr lang="en-US" b="1" dirty="0" err="1"/>
              <a:t>Orders!R:R</a:t>
            </a:r>
            <a:r>
              <a:rPr lang="en-US" b="1" dirty="0"/>
              <a:t>)</a:t>
            </a:r>
          </a:p>
          <a:p>
            <a:r>
              <a:rPr lang="en-US" b="1" dirty="0"/>
              <a:t>Inference :- 8.004 % ordered got returned and loss happed due to discount is 322582.1343</a:t>
            </a:r>
          </a:p>
          <a:p>
            <a:endParaRPr lang="en-IN" dirty="0"/>
          </a:p>
        </p:txBody>
      </p:sp>
    </p:spTree>
    <p:extLst>
      <p:ext uri="{BB962C8B-B14F-4D97-AF65-F5344CB8AC3E}">
        <p14:creationId xmlns:p14="http://schemas.microsoft.com/office/powerpoint/2010/main" val="226479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F607-DA08-8256-D550-4D2BAAFE78CF}"/>
              </a:ext>
            </a:extLst>
          </p:cNvPr>
          <p:cNvSpPr>
            <a:spLocks noGrp="1"/>
          </p:cNvSpPr>
          <p:nvPr>
            <p:ph type="title"/>
          </p:nvPr>
        </p:nvSpPr>
        <p:spPr>
          <a:xfrm>
            <a:off x="677334" y="609600"/>
            <a:ext cx="857552" cy="751114"/>
          </a:xfrm>
        </p:spPr>
        <p:txBody>
          <a:bodyPr>
            <a:normAutofit/>
          </a:bodyPr>
          <a:lstStyle/>
          <a:p>
            <a:r>
              <a:rPr lang="en-IN" dirty="0"/>
              <a:t>Q2</a:t>
            </a:r>
          </a:p>
        </p:txBody>
      </p:sp>
      <p:pic>
        <p:nvPicPr>
          <p:cNvPr id="4" name="Picture 3">
            <a:extLst>
              <a:ext uri="{FF2B5EF4-FFF2-40B4-BE49-F238E27FC236}">
                <a16:creationId xmlns:a16="http://schemas.microsoft.com/office/drawing/2014/main" id="{A8245C4F-2CFA-2EE1-D1A6-798044F9B2F2}"/>
              </a:ext>
            </a:extLst>
          </p:cNvPr>
          <p:cNvPicPr>
            <a:picLocks noChangeAspect="1"/>
          </p:cNvPicPr>
          <p:nvPr/>
        </p:nvPicPr>
        <p:blipFill>
          <a:blip r:embed="rId2"/>
          <a:stretch>
            <a:fillRect/>
          </a:stretch>
        </p:blipFill>
        <p:spPr>
          <a:xfrm>
            <a:off x="1785257" y="446313"/>
            <a:ext cx="9155443" cy="2866663"/>
          </a:xfrm>
          <a:prstGeom prst="rect">
            <a:avLst/>
          </a:prstGeom>
        </p:spPr>
      </p:pic>
      <p:sp>
        <p:nvSpPr>
          <p:cNvPr id="7" name="TextBox 6">
            <a:extLst>
              <a:ext uri="{FF2B5EF4-FFF2-40B4-BE49-F238E27FC236}">
                <a16:creationId xmlns:a16="http://schemas.microsoft.com/office/drawing/2014/main" id="{2FC30569-8A18-EA93-C868-356EB3998037}"/>
              </a:ext>
            </a:extLst>
          </p:cNvPr>
          <p:cNvSpPr txBox="1"/>
          <p:nvPr/>
        </p:nvSpPr>
        <p:spPr>
          <a:xfrm>
            <a:off x="2046514" y="4582886"/>
            <a:ext cx="8088086" cy="923330"/>
          </a:xfrm>
          <a:prstGeom prst="rect">
            <a:avLst/>
          </a:prstGeom>
          <a:noFill/>
        </p:spPr>
        <p:txBody>
          <a:bodyPr wrap="square" rtlCol="0">
            <a:spAutoFit/>
          </a:bodyPr>
          <a:lstStyle/>
          <a:p>
            <a:r>
              <a:rPr lang="en-US" b="1" dirty="0"/>
              <a:t>Formula used :- pivot table </a:t>
            </a:r>
          </a:p>
          <a:p>
            <a:r>
              <a:rPr lang="en-US" b="1" dirty="0"/>
              <a:t>Inference :-standard class has more </a:t>
            </a:r>
            <a:r>
              <a:rPr lang="en-US" b="1" dirty="0" err="1"/>
              <a:t>average_time</a:t>
            </a:r>
            <a:r>
              <a:rPr lang="en-US" b="1" dirty="0"/>
              <a:t> to shipment and same day less average time to shipment</a:t>
            </a:r>
            <a:endParaRPr lang="en-IN" dirty="0"/>
          </a:p>
        </p:txBody>
      </p:sp>
    </p:spTree>
    <p:extLst>
      <p:ext uri="{BB962C8B-B14F-4D97-AF65-F5344CB8AC3E}">
        <p14:creationId xmlns:p14="http://schemas.microsoft.com/office/powerpoint/2010/main" val="45709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00CA-FE11-6ED2-D1F4-D1BB58F24266}"/>
              </a:ext>
            </a:extLst>
          </p:cNvPr>
          <p:cNvSpPr>
            <a:spLocks noGrp="1"/>
          </p:cNvSpPr>
          <p:nvPr>
            <p:ph type="title"/>
          </p:nvPr>
        </p:nvSpPr>
        <p:spPr>
          <a:xfrm>
            <a:off x="677334" y="609600"/>
            <a:ext cx="857552" cy="620486"/>
          </a:xfrm>
        </p:spPr>
        <p:txBody>
          <a:bodyPr>
            <a:normAutofit fontScale="90000"/>
          </a:bodyPr>
          <a:lstStyle/>
          <a:p>
            <a:r>
              <a:rPr lang="en-IN" dirty="0"/>
              <a:t>Q3</a:t>
            </a:r>
          </a:p>
        </p:txBody>
      </p:sp>
      <p:sp>
        <p:nvSpPr>
          <p:cNvPr id="5" name="TextBox 4">
            <a:extLst>
              <a:ext uri="{FF2B5EF4-FFF2-40B4-BE49-F238E27FC236}">
                <a16:creationId xmlns:a16="http://schemas.microsoft.com/office/drawing/2014/main" id="{B0F019BF-2C9C-2EB0-30F9-C4F818077E8E}"/>
              </a:ext>
            </a:extLst>
          </p:cNvPr>
          <p:cNvSpPr txBox="1"/>
          <p:nvPr/>
        </p:nvSpPr>
        <p:spPr>
          <a:xfrm>
            <a:off x="1534886" y="4898571"/>
            <a:ext cx="8948057" cy="1754326"/>
          </a:xfrm>
          <a:prstGeom prst="rect">
            <a:avLst/>
          </a:prstGeom>
          <a:noFill/>
        </p:spPr>
        <p:txBody>
          <a:bodyPr wrap="square" rtlCol="0">
            <a:spAutoFit/>
          </a:bodyPr>
          <a:lstStyle/>
          <a:p>
            <a:r>
              <a:rPr lang="en-US" dirty="0"/>
              <a:t>Formula Used:- Pivot table and its function </a:t>
            </a:r>
          </a:p>
          <a:p>
            <a:endParaRPr lang="en-US" dirty="0"/>
          </a:p>
          <a:p>
            <a:r>
              <a:rPr lang="en-US" dirty="0"/>
              <a:t>Inference :- In this we have grouped the sales amount to find the count of quantity of product for the customer to get to know about the product he shops more between the sales amount means to know how he spend his money.</a:t>
            </a:r>
            <a:endParaRPr lang="en-IN" dirty="0"/>
          </a:p>
        </p:txBody>
      </p:sp>
      <p:pic>
        <p:nvPicPr>
          <p:cNvPr id="7" name="Picture 6">
            <a:extLst>
              <a:ext uri="{FF2B5EF4-FFF2-40B4-BE49-F238E27FC236}">
                <a16:creationId xmlns:a16="http://schemas.microsoft.com/office/drawing/2014/main" id="{45C3510B-92DA-4EEF-7586-4634D37617CD}"/>
              </a:ext>
            </a:extLst>
          </p:cNvPr>
          <p:cNvPicPr>
            <a:picLocks noChangeAspect="1"/>
          </p:cNvPicPr>
          <p:nvPr/>
        </p:nvPicPr>
        <p:blipFill>
          <a:blip r:embed="rId2"/>
          <a:stretch>
            <a:fillRect/>
          </a:stretch>
        </p:blipFill>
        <p:spPr>
          <a:xfrm>
            <a:off x="1845128" y="413655"/>
            <a:ext cx="8501743" cy="4184067"/>
          </a:xfrm>
          <a:prstGeom prst="rect">
            <a:avLst/>
          </a:prstGeom>
        </p:spPr>
      </p:pic>
    </p:spTree>
    <p:extLst>
      <p:ext uri="{BB962C8B-B14F-4D97-AF65-F5344CB8AC3E}">
        <p14:creationId xmlns:p14="http://schemas.microsoft.com/office/powerpoint/2010/main" val="94090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A0CC-013C-F291-7D0F-A9F12257C67D}"/>
              </a:ext>
            </a:extLst>
          </p:cNvPr>
          <p:cNvSpPr>
            <a:spLocks noGrp="1"/>
          </p:cNvSpPr>
          <p:nvPr>
            <p:ph type="title"/>
          </p:nvPr>
        </p:nvSpPr>
        <p:spPr>
          <a:xfrm>
            <a:off x="348343" y="609600"/>
            <a:ext cx="1088571" cy="729343"/>
          </a:xfrm>
        </p:spPr>
        <p:txBody>
          <a:bodyPr>
            <a:normAutofit/>
          </a:bodyPr>
          <a:lstStyle/>
          <a:p>
            <a:r>
              <a:rPr lang="en-IN" dirty="0"/>
              <a:t>Q4</a:t>
            </a:r>
          </a:p>
        </p:txBody>
      </p:sp>
      <p:pic>
        <p:nvPicPr>
          <p:cNvPr id="4" name="Picture 3">
            <a:extLst>
              <a:ext uri="{FF2B5EF4-FFF2-40B4-BE49-F238E27FC236}">
                <a16:creationId xmlns:a16="http://schemas.microsoft.com/office/drawing/2014/main" id="{35C39545-8AF6-67C6-EAD5-54D8E4599EA7}"/>
              </a:ext>
            </a:extLst>
          </p:cNvPr>
          <p:cNvPicPr>
            <a:picLocks noChangeAspect="1"/>
          </p:cNvPicPr>
          <p:nvPr/>
        </p:nvPicPr>
        <p:blipFill>
          <a:blip r:embed="rId2"/>
          <a:stretch>
            <a:fillRect/>
          </a:stretch>
        </p:blipFill>
        <p:spPr>
          <a:xfrm>
            <a:off x="1802699" y="370114"/>
            <a:ext cx="9711967" cy="3888581"/>
          </a:xfrm>
          <a:prstGeom prst="rect">
            <a:avLst/>
          </a:prstGeom>
        </p:spPr>
      </p:pic>
      <p:sp>
        <p:nvSpPr>
          <p:cNvPr id="9" name="TextBox 8">
            <a:extLst>
              <a:ext uri="{FF2B5EF4-FFF2-40B4-BE49-F238E27FC236}">
                <a16:creationId xmlns:a16="http://schemas.microsoft.com/office/drawing/2014/main" id="{F12EE849-51B4-C60C-A27C-1EFC3F9BEEC4}"/>
              </a:ext>
            </a:extLst>
          </p:cNvPr>
          <p:cNvSpPr txBox="1"/>
          <p:nvPr/>
        </p:nvSpPr>
        <p:spPr>
          <a:xfrm>
            <a:off x="2155371" y="5040086"/>
            <a:ext cx="8784772" cy="1477328"/>
          </a:xfrm>
          <a:prstGeom prst="rect">
            <a:avLst/>
          </a:prstGeom>
          <a:noFill/>
        </p:spPr>
        <p:txBody>
          <a:bodyPr wrap="square" rtlCol="0">
            <a:spAutoFit/>
          </a:bodyPr>
          <a:lstStyle/>
          <a:p>
            <a:r>
              <a:rPr lang="en-US" b="1" dirty="0"/>
              <a:t>Formula used:- pivot table and its function</a:t>
            </a:r>
          </a:p>
          <a:p>
            <a:r>
              <a:rPr lang="en-US" b="1" dirty="0"/>
              <a:t>Inference :- Technology category has the highest sale and in that phone as sub category has the highest sale .and average of all the sub category are mentioned.</a:t>
            </a:r>
          </a:p>
          <a:p>
            <a:endParaRPr lang="en-IN" b="1" dirty="0"/>
          </a:p>
        </p:txBody>
      </p:sp>
    </p:spTree>
    <p:extLst>
      <p:ext uri="{BB962C8B-B14F-4D97-AF65-F5344CB8AC3E}">
        <p14:creationId xmlns:p14="http://schemas.microsoft.com/office/powerpoint/2010/main" val="19591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A7D1-4B0D-E236-FF26-2AD6F834D210}"/>
              </a:ext>
            </a:extLst>
          </p:cNvPr>
          <p:cNvSpPr>
            <a:spLocks noGrp="1"/>
          </p:cNvSpPr>
          <p:nvPr>
            <p:ph type="title"/>
          </p:nvPr>
        </p:nvSpPr>
        <p:spPr>
          <a:xfrm>
            <a:off x="677334" y="609600"/>
            <a:ext cx="955523" cy="696686"/>
          </a:xfrm>
        </p:spPr>
        <p:txBody>
          <a:bodyPr>
            <a:normAutofit/>
          </a:bodyPr>
          <a:lstStyle/>
          <a:p>
            <a:r>
              <a:rPr lang="en-IN" dirty="0"/>
              <a:t>Q5</a:t>
            </a:r>
          </a:p>
        </p:txBody>
      </p:sp>
      <p:pic>
        <p:nvPicPr>
          <p:cNvPr id="4" name="Picture 3">
            <a:extLst>
              <a:ext uri="{FF2B5EF4-FFF2-40B4-BE49-F238E27FC236}">
                <a16:creationId xmlns:a16="http://schemas.microsoft.com/office/drawing/2014/main" id="{BBEC2091-CBF4-DFF6-F7F3-6DA61B540EF9}"/>
              </a:ext>
            </a:extLst>
          </p:cNvPr>
          <p:cNvPicPr>
            <a:picLocks noChangeAspect="1"/>
          </p:cNvPicPr>
          <p:nvPr/>
        </p:nvPicPr>
        <p:blipFill>
          <a:blip r:embed="rId2"/>
          <a:stretch>
            <a:fillRect/>
          </a:stretch>
        </p:blipFill>
        <p:spPr>
          <a:xfrm>
            <a:off x="1632857" y="271946"/>
            <a:ext cx="8817429" cy="4463537"/>
          </a:xfrm>
          <a:prstGeom prst="rect">
            <a:avLst/>
          </a:prstGeom>
        </p:spPr>
      </p:pic>
      <p:sp>
        <p:nvSpPr>
          <p:cNvPr id="5" name="TextBox 4">
            <a:extLst>
              <a:ext uri="{FF2B5EF4-FFF2-40B4-BE49-F238E27FC236}">
                <a16:creationId xmlns:a16="http://schemas.microsoft.com/office/drawing/2014/main" id="{93764080-367C-FC34-6E1A-5DA6C8992BD8}"/>
              </a:ext>
            </a:extLst>
          </p:cNvPr>
          <p:cNvSpPr txBox="1"/>
          <p:nvPr/>
        </p:nvSpPr>
        <p:spPr>
          <a:xfrm>
            <a:off x="1741714" y="5312229"/>
            <a:ext cx="9296400" cy="1754326"/>
          </a:xfrm>
          <a:prstGeom prst="rect">
            <a:avLst/>
          </a:prstGeom>
          <a:noFill/>
        </p:spPr>
        <p:txBody>
          <a:bodyPr wrap="square" rtlCol="0">
            <a:spAutoFit/>
          </a:bodyPr>
          <a:lstStyle/>
          <a:p>
            <a:r>
              <a:rPr lang="en-US" b="1" dirty="0"/>
              <a:t>Formula used: Pivot table and its function </a:t>
            </a:r>
          </a:p>
          <a:p>
            <a:endParaRPr lang="en-US" b="1" dirty="0"/>
          </a:p>
          <a:p>
            <a:r>
              <a:rPr lang="en-US" b="1" dirty="0"/>
              <a:t>Inference:-From this we can see that the south region has the highest sale and central region has the lowest sale and from the graph we can infer the profitability is not dependent on the sale as west has less sale than south but the profit in west is more than south.</a:t>
            </a:r>
            <a:endParaRPr lang="en-IN" b="1" dirty="0"/>
          </a:p>
        </p:txBody>
      </p:sp>
    </p:spTree>
    <p:extLst>
      <p:ext uri="{BB962C8B-B14F-4D97-AF65-F5344CB8AC3E}">
        <p14:creationId xmlns:p14="http://schemas.microsoft.com/office/powerpoint/2010/main" val="237632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1554-A0E2-1B15-9E5A-F6F643BEDC9E}"/>
              </a:ext>
            </a:extLst>
          </p:cNvPr>
          <p:cNvSpPr>
            <a:spLocks noGrp="1"/>
          </p:cNvSpPr>
          <p:nvPr>
            <p:ph type="title"/>
          </p:nvPr>
        </p:nvSpPr>
        <p:spPr>
          <a:xfrm>
            <a:off x="500743" y="609600"/>
            <a:ext cx="881743" cy="685800"/>
          </a:xfrm>
        </p:spPr>
        <p:txBody>
          <a:bodyPr>
            <a:normAutofit/>
          </a:bodyPr>
          <a:lstStyle/>
          <a:p>
            <a:r>
              <a:rPr lang="en-IN" dirty="0"/>
              <a:t>Q6</a:t>
            </a:r>
          </a:p>
        </p:txBody>
      </p:sp>
      <p:pic>
        <p:nvPicPr>
          <p:cNvPr id="4" name="Picture 3">
            <a:extLst>
              <a:ext uri="{FF2B5EF4-FFF2-40B4-BE49-F238E27FC236}">
                <a16:creationId xmlns:a16="http://schemas.microsoft.com/office/drawing/2014/main" id="{79DD0C60-4AD0-B8CD-A435-C2EA20786F62}"/>
              </a:ext>
            </a:extLst>
          </p:cNvPr>
          <p:cNvPicPr>
            <a:picLocks noChangeAspect="1"/>
          </p:cNvPicPr>
          <p:nvPr/>
        </p:nvPicPr>
        <p:blipFill>
          <a:blip r:embed="rId2"/>
          <a:stretch>
            <a:fillRect/>
          </a:stretch>
        </p:blipFill>
        <p:spPr>
          <a:xfrm>
            <a:off x="1580392" y="399957"/>
            <a:ext cx="9076721" cy="3619686"/>
          </a:xfrm>
          <a:prstGeom prst="rect">
            <a:avLst/>
          </a:prstGeom>
        </p:spPr>
      </p:pic>
      <p:sp>
        <p:nvSpPr>
          <p:cNvPr id="5" name="TextBox 4">
            <a:extLst>
              <a:ext uri="{FF2B5EF4-FFF2-40B4-BE49-F238E27FC236}">
                <a16:creationId xmlns:a16="http://schemas.microsoft.com/office/drawing/2014/main" id="{5863B7C6-1468-13A7-8F48-57E827E0C739}"/>
              </a:ext>
            </a:extLst>
          </p:cNvPr>
          <p:cNvSpPr txBox="1"/>
          <p:nvPr/>
        </p:nvSpPr>
        <p:spPr>
          <a:xfrm>
            <a:off x="1752600" y="4430486"/>
            <a:ext cx="8654143" cy="2308324"/>
          </a:xfrm>
          <a:prstGeom prst="rect">
            <a:avLst/>
          </a:prstGeom>
          <a:noFill/>
        </p:spPr>
        <p:txBody>
          <a:bodyPr wrap="square" rtlCol="0">
            <a:spAutoFit/>
          </a:bodyPr>
          <a:lstStyle/>
          <a:p>
            <a:r>
              <a:rPr lang="en-US" b="1" dirty="0"/>
              <a:t>Formula Used:- =</a:t>
            </a:r>
            <a:r>
              <a:rPr lang="en-US" b="1" dirty="0" err="1"/>
              <a:t>correl</a:t>
            </a:r>
            <a:r>
              <a:rPr lang="en-US" b="1" dirty="0"/>
              <a:t>(array1,array2) and pivot table and its function</a:t>
            </a:r>
          </a:p>
          <a:p>
            <a:endParaRPr lang="en-US" b="1" dirty="0"/>
          </a:p>
          <a:p>
            <a:r>
              <a:rPr lang="en-US" b="1" dirty="0"/>
              <a:t>Inference :-here we can see that there is very less correlation between discount rate and quantity sold and there is negative relation ship between discount and profit </a:t>
            </a:r>
          </a:p>
          <a:p>
            <a:r>
              <a:rPr lang="en-US" b="1" dirty="0"/>
              <a:t>It mean somewhere discount can lead to more sale of quantity but the profit can not be taken out from that sale because of discount.</a:t>
            </a:r>
          </a:p>
          <a:p>
            <a:endParaRPr lang="en-IN" b="1" dirty="0"/>
          </a:p>
        </p:txBody>
      </p:sp>
    </p:spTree>
    <p:extLst>
      <p:ext uri="{BB962C8B-B14F-4D97-AF65-F5344CB8AC3E}">
        <p14:creationId xmlns:p14="http://schemas.microsoft.com/office/powerpoint/2010/main" val="260089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5F18-45E8-CF8F-4E57-B1617297E4A2}"/>
              </a:ext>
            </a:extLst>
          </p:cNvPr>
          <p:cNvSpPr>
            <a:spLocks noGrp="1"/>
          </p:cNvSpPr>
          <p:nvPr>
            <p:ph type="title"/>
          </p:nvPr>
        </p:nvSpPr>
        <p:spPr>
          <a:xfrm>
            <a:off x="677334" y="609600"/>
            <a:ext cx="814009" cy="631371"/>
          </a:xfrm>
        </p:spPr>
        <p:txBody>
          <a:bodyPr>
            <a:normAutofit fontScale="90000"/>
          </a:bodyPr>
          <a:lstStyle/>
          <a:p>
            <a:r>
              <a:rPr lang="en-IN" dirty="0"/>
              <a:t>Q7</a:t>
            </a:r>
          </a:p>
        </p:txBody>
      </p:sp>
      <p:pic>
        <p:nvPicPr>
          <p:cNvPr id="4" name="Picture 3">
            <a:extLst>
              <a:ext uri="{FF2B5EF4-FFF2-40B4-BE49-F238E27FC236}">
                <a16:creationId xmlns:a16="http://schemas.microsoft.com/office/drawing/2014/main" id="{184AB11A-DEF1-4B3B-129D-87FEEF833237}"/>
              </a:ext>
            </a:extLst>
          </p:cNvPr>
          <p:cNvPicPr>
            <a:picLocks noChangeAspect="1"/>
          </p:cNvPicPr>
          <p:nvPr/>
        </p:nvPicPr>
        <p:blipFill>
          <a:blip r:embed="rId2"/>
          <a:stretch>
            <a:fillRect/>
          </a:stretch>
        </p:blipFill>
        <p:spPr>
          <a:xfrm>
            <a:off x="1838773" y="402772"/>
            <a:ext cx="8514453" cy="2759358"/>
          </a:xfrm>
          <a:prstGeom prst="rect">
            <a:avLst/>
          </a:prstGeom>
        </p:spPr>
      </p:pic>
      <p:sp>
        <p:nvSpPr>
          <p:cNvPr id="5" name="TextBox 4">
            <a:extLst>
              <a:ext uri="{FF2B5EF4-FFF2-40B4-BE49-F238E27FC236}">
                <a16:creationId xmlns:a16="http://schemas.microsoft.com/office/drawing/2014/main" id="{36E0A4BE-3BE6-98BA-93CD-15BED3A26FA4}"/>
              </a:ext>
            </a:extLst>
          </p:cNvPr>
          <p:cNvSpPr txBox="1"/>
          <p:nvPr/>
        </p:nvSpPr>
        <p:spPr>
          <a:xfrm>
            <a:off x="1719943" y="3886200"/>
            <a:ext cx="8937171" cy="1477328"/>
          </a:xfrm>
          <a:prstGeom prst="rect">
            <a:avLst/>
          </a:prstGeom>
          <a:noFill/>
        </p:spPr>
        <p:txBody>
          <a:bodyPr wrap="square" rtlCol="0">
            <a:spAutoFit/>
          </a:bodyPr>
          <a:lstStyle/>
          <a:p>
            <a:r>
              <a:rPr lang="en-US" b="1" dirty="0"/>
              <a:t>Formula :- pivot table and its function</a:t>
            </a:r>
          </a:p>
          <a:p>
            <a:endParaRPr lang="en-US" b="1" dirty="0"/>
          </a:p>
          <a:p>
            <a:r>
              <a:rPr lang="en-US" b="1" dirty="0"/>
              <a:t>Inference:-From this we can see that south has less profit but the sales are high and west have more profit but the sales are low so to penetrate the market with a new store we need to open our store in south region.</a:t>
            </a:r>
            <a:endParaRPr lang="en-IN" b="1" dirty="0"/>
          </a:p>
        </p:txBody>
      </p:sp>
    </p:spTree>
    <p:extLst>
      <p:ext uri="{BB962C8B-B14F-4D97-AF65-F5344CB8AC3E}">
        <p14:creationId xmlns:p14="http://schemas.microsoft.com/office/powerpoint/2010/main" val="372697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1C3-8810-DFF6-D5A4-D10A9C4AC58A}"/>
              </a:ext>
            </a:extLst>
          </p:cNvPr>
          <p:cNvSpPr>
            <a:spLocks noGrp="1"/>
          </p:cNvSpPr>
          <p:nvPr>
            <p:ph type="title"/>
          </p:nvPr>
        </p:nvSpPr>
        <p:spPr>
          <a:xfrm>
            <a:off x="677334" y="609600"/>
            <a:ext cx="922866" cy="751114"/>
          </a:xfrm>
        </p:spPr>
        <p:txBody>
          <a:bodyPr/>
          <a:lstStyle/>
          <a:p>
            <a:r>
              <a:rPr lang="en-IN" dirty="0"/>
              <a:t>Q8</a:t>
            </a:r>
          </a:p>
        </p:txBody>
      </p:sp>
      <p:pic>
        <p:nvPicPr>
          <p:cNvPr id="4" name="Picture 3">
            <a:extLst>
              <a:ext uri="{FF2B5EF4-FFF2-40B4-BE49-F238E27FC236}">
                <a16:creationId xmlns:a16="http://schemas.microsoft.com/office/drawing/2014/main" id="{B585F227-5CBA-A959-0DC4-53D72182DEB2}"/>
              </a:ext>
            </a:extLst>
          </p:cNvPr>
          <p:cNvPicPr>
            <a:picLocks noChangeAspect="1"/>
          </p:cNvPicPr>
          <p:nvPr/>
        </p:nvPicPr>
        <p:blipFill>
          <a:blip r:embed="rId2"/>
          <a:stretch>
            <a:fillRect/>
          </a:stretch>
        </p:blipFill>
        <p:spPr>
          <a:xfrm>
            <a:off x="1524000" y="27214"/>
            <a:ext cx="9546771" cy="3891643"/>
          </a:xfrm>
          <a:prstGeom prst="rect">
            <a:avLst/>
          </a:prstGeom>
        </p:spPr>
      </p:pic>
      <p:sp>
        <p:nvSpPr>
          <p:cNvPr id="5" name="TextBox 4">
            <a:extLst>
              <a:ext uri="{FF2B5EF4-FFF2-40B4-BE49-F238E27FC236}">
                <a16:creationId xmlns:a16="http://schemas.microsoft.com/office/drawing/2014/main" id="{C2CBCC0E-5DE5-B57A-C1D9-19C9A1E0B220}"/>
              </a:ext>
            </a:extLst>
          </p:cNvPr>
          <p:cNvSpPr txBox="1"/>
          <p:nvPr/>
        </p:nvSpPr>
        <p:spPr>
          <a:xfrm>
            <a:off x="1600200" y="4517571"/>
            <a:ext cx="9481457" cy="1200329"/>
          </a:xfrm>
          <a:prstGeom prst="rect">
            <a:avLst/>
          </a:prstGeom>
          <a:noFill/>
        </p:spPr>
        <p:txBody>
          <a:bodyPr wrap="square" rtlCol="0">
            <a:spAutoFit/>
          </a:bodyPr>
          <a:lstStyle/>
          <a:p>
            <a:r>
              <a:rPr lang="en-US" dirty="0"/>
              <a:t>Formula Used:- Pivot table and its function</a:t>
            </a:r>
          </a:p>
          <a:p>
            <a:endParaRPr lang="en-US" dirty="0"/>
          </a:p>
          <a:p>
            <a:r>
              <a:rPr lang="en-US" dirty="0"/>
              <a:t>Inference :- From this we can say year on year customer are increasing it means the retention of customer are there and even new customer are also coming.</a:t>
            </a:r>
            <a:endParaRPr lang="en-IN" dirty="0"/>
          </a:p>
        </p:txBody>
      </p:sp>
    </p:spTree>
    <p:extLst>
      <p:ext uri="{BB962C8B-B14F-4D97-AF65-F5344CB8AC3E}">
        <p14:creationId xmlns:p14="http://schemas.microsoft.com/office/powerpoint/2010/main" val="40581384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itus xmlns="http://schemas.titus.com/TitusProperties/">
  <TitusGUID xmlns="">b00d67ea-8cef-436c-b59c-e762ac4a3068</TitusGUID>
  <TitusMetadata xmlns="">eyJucyI6Imh0dHA6XC9cL3d3dy50aXR1cy5jb21cL25zXC9MYXRlbnRWaWV3IiwicHJvcHMiOlt7Im4iOiJDbGFzc2lmaWNhdGlvbiIsInZhbHMiOlt7InZhbHVlIjoiTFZfQzBORjFEM05UMUFMIn1dfSx7Im4iOiJDb250YWluc1BJSSIsInZhbHMiOlt7InZhbHVlIjoiTm8ifV19XX0=</TitusMetadata>
</titus>
</file>

<file path=customXml/itemProps1.xml><?xml version="1.0" encoding="utf-8"?>
<ds:datastoreItem xmlns:ds="http://schemas.openxmlformats.org/officeDocument/2006/customXml" ds:itemID="{2DD4366B-FD92-4E13-9671-378F07670861}">
  <ds:schemaRefs>
    <ds:schemaRef ds:uri="http://schemas.titus.com/TitusProperties/"/>
    <ds:schemaRef ds:uri=""/>
  </ds:schemaRefs>
</ds:datastoreItem>
</file>

<file path=docProps/app.xml><?xml version="1.0" encoding="utf-8"?>
<Properties xmlns="http://schemas.openxmlformats.org/officeDocument/2006/extended-properties" xmlns:vt="http://schemas.openxmlformats.org/officeDocument/2006/docPropsVTypes">
  <Template>Wisp</Template>
  <TotalTime>193</TotalTime>
  <Words>485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Microsoft Sans Serif</vt:lpstr>
      <vt:lpstr>Wingdings 3</vt:lpstr>
      <vt:lpstr>Wisp</vt:lpstr>
      <vt:lpstr>Excel Reassessment</vt:lpstr>
      <vt:lpstr>Q1</vt:lpstr>
      <vt:lpstr>Q2</vt:lpstr>
      <vt:lpstr>Q3</vt:lpstr>
      <vt:lpstr>Q4</vt:lpstr>
      <vt:lpstr>Q5</vt:lpstr>
      <vt:lpstr>Q6</vt:lpstr>
      <vt:lpstr>Q7</vt:lpstr>
      <vt:lpstr>Q8</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Reassessment</dc:title>
  <dc:creator>Sankalp Panthi</dc:creator>
  <cp:keywords>Classification=LV_C0NF1D3NT1AL</cp:keywords>
  <cp:lastModifiedBy>Utkarsh</cp:lastModifiedBy>
  <cp:revision>8</cp:revision>
  <dcterms:created xsi:type="dcterms:W3CDTF">2024-03-27T08:37:33Z</dcterms:created>
  <dcterms:modified xsi:type="dcterms:W3CDTF">2024-03-27T11:56:25Z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b00d67ea-8cef-436c-b59c-e762ac4a3068</vt:lpwstr>
  </property>
  <property fmtid="{D5CDD505-2E9C-101B-9397-08002B2CF9AE}" pid="3" name="Classification">
    <vt:lpwstr>LV_C0NF1D3NT1AL</vt:lpwstr>
  </property>
  <property fmtid="{D5CDD505-2E9C-101B-9397-08002B2CF9AE}" pid="4" name="ContainsPII">
    <vt:lpwstr>No</vt:lpwstr>
  </property>
</Properties>
</file>