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71" r:id="rId2"/>
    <p:sldId id="273" r:id="rId3"/>
    <p:sldId id="274" r:id="rId4"/>
    <p:sldId id="276" r:id="rId5"/>
    <p:sldId id="277" r:id="rId6"/>
    <p:sldId id="278" r:id="rId7"/>
    <p:sldId id="283" r:id="rId8"/>
    <p:sldId id="284" r:id="rId9"/>
    <p:sldId id="295" r:id="rId10"/>
    <p:sldId id="301" r:id="rId11"/>
    <p:sldId id="302" r:id="rId12"/>
    <p:sldId id="312" r:id="rId13"/>
    <p:sldId id="313" r:id="rId14"/>
    <p:sldId id="314" r:id="rId15"/>
    <p:sldId id="285" r:id="rId16"/>
    <p:sldId id="315" r:id="rId17"/>
    <p:sldId id="316" r:id="rId18"/>
    <p:sldId id="317" r:id="rId19"/>
    <p:sldId id="318" r:id="rId20"/>
    <p:sldId id="319" r:id="rId21"/>
    <p:sldId id="320" r:id="rId22"/>
    <p:sldId id="321" r:id="rId23"/>
    <p:sldId id="322" r:id="rId24"/>
    <p:sldId id="323" r:id="rId25"/>
    <p:sldId id="325" r:id="rId26"/>
    <p:sldId id="326" r:id="rId27"/>
    <p:sldId id="327" r:id="rId28"/>
    <p:sldId id="328" r:id="rId29"/>
    <p:sldId id="331" r:id="rId30"/>
    <p:sldId id="332" r:id="rId31"/>
    <p:sldId id="333" r:id="rId32"/>
    <p:sldId id="334" r:id="rId33"/>
    <p:sldId id="335" r:id="rId34"/>
    <p:sldId id="336" r:id="rId35"/>
    <p:sldId id="329" r:id="rId36"/>
    <p:sldId id="330" r:id="rId37"/>
    <p:sldId id="31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tkarsh Patel" initials="UP" lastIdx="1" clrIdx="0">
    <p:extLst>
      <p:ext uri="{19B8F6BF-5375-455C-9EA6-DF929625EA0E}">
        <p15:presenceInfo xmlns:p15="http://schemas.microsoft.com/office/powerpoint/2012/main" userId="c6da3dd87ec721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A206A"/>
    <a:srgbClr val="893BC3"/>
    <a:srgbClr val="532476"/>
    <a:srgbClr val="CC00CC"/>
    <a:srgbClr val="990099"/>
    <a:srgbClr val="660066"/>
    <a:srgbClr val="CC00FF"/>
    <a:srgbClr val="9900CC"/>
    <a:srgbClr val="339933"/>
    <a:srgbClr val="0100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5" autoAdjust="0"/>
    <p:restoredTop sz="75655" autoAdjust="0"/>
  </p:normalViewPr>
  <p:slideViewPr>
    <p:cSldViewPr snapToGrid="0">
      <p:cViewPr varScale="1">
        <p:scale>
          <a:sx n="86" d="100"/>
          <a:sy n="86" d="100"/>
        </p:scale>
        <p:origin x="58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04D06B-C1CE-48FD-8E4B-110889162036}" type="datetimeFigureOut">
              <a:rPr lang="en-IN" smtClean="0"/>
              <a:t>28-11-2022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36266D-E9AD-4CB7-9CF4-FCE8B38BA4F7}" type="slidenum">
              <a:rPr lang="en-IN" smtClean="0"/>
              <a:t>‹#›</a:t>
            </a:fld>
            <a:endParaRPr lang="en-IN"/>
          </a:p>
        </p:txBody>
      </p:sp>
    </p:spTree>
    <p:extLst>
      <p:ext uri="{BB962C8B-B14F-4D97-AF65-F5344CB8AC3E}">
        <p14:creationId xmlns:p14="http://schemas.microsoft.com/office/powerpoint/2010/main" val="317712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used the fine-tuned BERT to detect ad hominem comments in this dataset.</a:t>
            </a:r>
            <a:endParaRPr lang="en-IN" dirty="0"/>
          </a:p>
        </p:txBody>
      </p:sp>
      <p:sp>
        <p:nvSpPr>
          <p:cNvPr id="4" name="Slide Number Placeholder 3"/>
          <p:cNvSpPr>
            <a:spLocks noGrp="1"/>
          </p:cNvSpPr>
          <p:nvPr>
            <p:ph type="sldNum" sz="quarter" idx="5"/>
          </p:nvPr>
        </p:nvSpPr>
        <p:spPr/>
        <p:txBody>
          <a:bodyPr/>
          <a:lstStyle/>
          <a:p>
            <a:fld id="{C536266D-E9AD-4CB7-9CF4-FCE8B38BA4F7}" type="slidenum">
              <a:rPr lang="en-IN" smtClean="0"/>
              <a:t>15</a:t>
            </a:fld>
            <a:endParaRPr lang="en-IN"/>
          </a:p>
        </p:txBody>
      </p:sp>
    </p:spTree>
    <p:extLst>
      <p:ext uri="{BB962C8B-B14F-4D97-AF65-F5344CB8AC3E}">
        <p14:creationId xmlns:p14="http://schemas.microsoft.com/office/powerpoint/2010/main" val="767040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 what exactly triggered this sharp rise and fall, we performed change point detection experiments to quantitatively partition the corpus into three sub-corpora. The cutoffs for the partitions predicted by the algorithms were March 2017 and Sept 2019.</a:t>
            </a:r>
          </a:p>
        </p:txBody>
      </p:sp>
      <p:sp>
        <p:nvSpPr>
          <p:cNvPr id="4" name="Slide Number Placeholder 3"/>
          <p:cNvSpPr>
            <a:spLocks noGrp="1"/>
          </p:cNvSpPr>
          <p:nvPr>
            <p:ph type="sldNum" sz="quarter" idx="5"/>
          </p:nvPr>
        </p:nvSpPr>
        <p:spPr/>
        <p:txBody>
          <a:bodyPr/>
          <a:lstStyle/>
          <a:p>
            <a:fld id="{C536266D-E9AD-4CB7-9CF4-FCE8B38BA4F7}" type="slidenum">
              <a:rPr lang="en-IN" smtClean="0"/>
              <a:t>24</a:t>
            </a:fld>
            <a:endParaRPr lang="en-IN"/>
          </a:p>
        </p:txBody>
      </p:sp>
    </p:spTree>
    <p:extLst>
      <p:ext uri="{BB962C8B-B14F-4D97-AF65-F5344CB8AC3E}">
        <p14:creationId xmlns:p14="http://schemas.microsoft.com/office/powerpoint/2010/main" val="3692417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compared these sub-</a:t>
            </a:r>
            <a:r>
              <a:rPr lang="en-US" dirty="0" err="1"/>
              <a:t>copora</a:t>
            </a:r>
            <a:r>
              <a:rPr lang="en-US" dirty="0"/>
              <a:t> by generating word-shift graphs using Jensen-Shannon Divergence. We observed that use of ad hominem trigger is very prominent in the corpus associated with the rise, as compared to the stationary.</a:t>
            </a:r>
          </a:p>
        </p:txBody>
      </p:sp>
      <p:sp>
        <p:nvSpPr>
          <p:cNvPr id="4" name="Slide Number Placeholder 3"/>
          <p:cNvSpPr>
            <a:spLocks noGrp="1"/>
          </p:cNvSpPr>
          <p:nvPr>
            <p:ph type="sldNum" sz="quarter" idx="5"/>
          </p:nvPr>
        </p:nvSpPr>
        <p:spPr/>
        <p:txBody>
          <a:bodyPr/>
          <a:lstStyle/>
          <a:p>
            <a:fld id="{C536266D-E9AD-4CB7-9CF4-FCE8B38BA4F7}" type="slidenum">
              <a:rPr lang="en-IN" smtClean="0"/>
              <a:t>25</a:t>
            </a:fld>
            <a:endParaRPr lang="en-IN"/>
          </a:p>
        </p:txBody>
      </p:sp>
    </p:spTree>
    <p:extLst>
      <p:ext uri="{BB962C8B-B14F-4D97-AF65-F5344CB8AC3E}">
        <p14:creationId xmlns:p14="http://schemas.microsoft.com/office/powerpoint/2010/main" val="4182668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observed that the reciprocity in support and dispute network increases for each group as we move from the stationary to the rise.</a:t>
            </a:r>
          </a:p>
        </p:txBody>
      </p:sp>
      <p:sp>
        <p:nvSpPr>
          <p:cNvPr id="4" name="Slide Number Placeholder 3"/>
          <p:cNvSpPr>
            <a:spLocks noGrp="1"/>
          </p:cNvSpPr>
          <p:nvPr>
            <p:ph type="sldNum" sz="quarter" idx="5"/>
          </p:nvPr>
        </p:nvSpPr>
        <p:spPr/>
        <p:txBody>
          <a:bodyPr/>
          <a:lstStyle/>
          <a:p>
            <a:fld id="{C536266D-E9AD-4CB7-9CF4-FCE8B38BA4F7}" type="slidenum">
              <a:rPr lang="en-IN" smtClean="0"/>
              <a:t>26</a:t>
            </a:fld>
            <a:endParaRPr lang="en-IN"/>
          </a:p>
        </p:txBody>
      </p:sp>
    </p:spTree>
    <p:extLst>
      <p:ext uri="{BB962C8B-B14F-4D97-AF65-F5344CB8AC3E}">
        <p14:creationId xmlns:p14="http://schemas.microsoft.com/office/powerpoint/2010/main" val="2143028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36266D-E9AD-4CB7-9CF4-FCE8B38BA4F7}" type="slidenum">
              <a:rPr lang="en-IN" smtClean="0"/>
              <a:t>27</a:t>
            </a:fld>
            <a:endParaRPr lang="en-IN"/>
          </a:p>
        </p:txBody>
      </p:sp>
    </p:spTree>
    <p:extLst>
      <p:ext uri="{BB962C8B-B14F-4D97-AF65-F5344CB8AC3E}">
        <p14:creationId xmlns:p14="http://schemas.microsoft.com/office/powerpoint/2010/main" val="2972406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claim is supported by the finding that there is a huge overlap in the userbase of Politics sub-forum and other subforum. And the overlap reaches 100% if we consider influential users, even for topics like science and tech.</a:t>
            </a:r>
          </a:p>
        </p:txBody>
      </p:sp>
      <p:sp>
        <p:nvSpPr>
          <p:cNvPr id="4" name="Slide Number Placeholder 3"/>
          <p:cNvSpPr>
            <a:spLocks noGrp="1"/>
          </p:cNvSpPr>
          <p:nvPr>
            <p:ph type="sldNum" sz="quarter" idx="5"/>
          </p:nvPr>
        </p:nvSpPr>
        <p:spPr/>
        <p:txBody>
          <a:bodyPr/>
          <a:lstStyle/>
          <a:p>
            <a:fld id="{C536266D-E9AD-4CB7-9CF4-FCE8B38BA4F7}" type="slidenum">
              <a:rPr lang="en-IN" smtClean="0"/>
              <a:t>28</a:t>
            </a:fld>
            <a:endParaRPr lang="en-IN"/>
          </a:p>
        </p:txBody>
      </p:sp>
    </p:spTree>
    <p:extLst>
      <p:ext uri="{BB962C8B-B14F-4D97-AF65-F5344CB8AC3E}">
        <p14:creationId xmlns:p14="http://schemas.microsoft.com/office/powerpoint/2010/main" val="2893334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claim is supported by the finding that there is a huge overlap in the userbase of Politics sub-forum and other subforum. And the overlap reaches 100% if we consider influential users, even for topics like science and tech.</a:t>
            </a:r>
          </a:p>
        </p:txBody>
      </p:sp>
      <p:sp>
        <p:nvSpPr>
          <p:cNvPr id="4" name="Slide Number Placeholder 3"/>
          <p:cNvSpPr>
            <a:spLocks noGrp="1"/>
          </p:cNvSpPr>
          <p:nvPr>
            <p:ph type="sldNum" sz="quarter" idx="5"/>
          </p:nvPr>
        </p:nvSpPr>
        <p:spPr/>
        <p:txBody>
          <a:bodyPr/>
          <a:lstStyle/>
          <a:p>
            <a:fld id="{C536266D-E9AD-4CB7-9CF4-FCE8B38BA4F7}" type="slidenum">
              <a:rPr lang="en-IN" smtClean="0"/>
              <a:t>29</a:t>
            </a:fld>
            <a:endParaRPr lang="en-IN"/>
          </a:p>
        </p:txBody>
      </p:sp>
    </p:spTree>
    <p:extLst>
      <p:ext uri="{BB962C8B-B14F-4D97-AF65-F5344CB8AC3E}">
        <p14:creationId xmlns:p14="http://schemas.microsoft.com/office/powerpoint/2010/main" val="1379699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claim is supported by the finding that there is a huge overlap in the userbase of Politics sub-forum and other subforum. And the overlap reaches 100% if we consider influential users, even for topics like science and tech.</a:t>
            </a:r>
          </a:p>
        </p:txBody>
      </p:sp>
      <p:sp>
        <p:nvSpPr>
          <p:cNvPr id="4" name="Slide Number Placeholder 3"/>
          <p:cNvSpPr>
            <a:spLocks noGrp="1"/>
          </p:cNvSpPr>
          <p:nvPr>
            <p:ph type="sldNum" sz="quarter" idx="5"/>
          </p:nvPr>
        </p:nvSpPr>
        <p:spPr/>
        <p:txBody>
          <a:bodyPr/>
          <a:lstStyle/>
          <a:p>
            <a:fld id="{C536266D-E9AD-4CB7-9CF4-FCE8B38BA4F7}" type="slidenum">
              <a:rPr lang="en-IN" smtClean="0"/>
              <a:t>30</a:t>
            </a:fld>
            <a:endParaRPr lang="en-IN"/>
          </a:p>
        </p:txBody>
      </p:sp>
    </p:spTree>
    <p:extLst>
      <p:ext uri="{BB962C8B-B14F-4D97-AF65-F5344CB8AC3E}">
        <p14:creationId xmlns:p14="http://schemas.microsoft.com/office/powerpoint/2010/main" val="25517677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claim is supported by the finding that there is a huge overlap in the userbase of Politics sub-forum and other subforum. And the overlap reaches 100% if we consider influential users, even for topics like science and tech.</a:t>
            </a:r>
          </a:p>
        </p:txBody>
      </p:sp>
      <p:sp>
        <p:nvSpPr>
          <p:cNvPr id="4" name="Slide Number Placeholder 3"/>
          <p:cNvSpPr>
            <a:spLocks noGrp="1"/>
          </p:cNvSpPr>
          <p:nvPr>
            <p:ph type="sldNum" sz="quarter" idx="5"/>
          </p:nvPr>
        </p:nvSpPr>
        <p:spPr/>
        <p:txBody>
          <a:bodyPr/>
          <a:lstStyle/>
          <a:p>
            <a:fld id="{C536266D-E9AD-4CB7-9CF4-FCE8B38BA4F7}" type="slidenum">
              <a:rPr lang="en-IN" smtClean="0"/>
              <a:t>31</a:t>
            </a:fld>
            <a:endParaRPr lang="en-IN"/>
          </a:p>
        </p:txBody>
      </p:sp>
    </p:spTree>
    <p:extLst>
      <p:ext uri="{BB962C8B-B14F-4D97-AF65-F5344CB8AC3E}">
        <p14:creationId xmlns:p14="http://schemas.microsoft.com/office/powerpoint/2010/main" val="1255137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claim is supported by the finding that there is a huge overlap in the userbase of Politics sub-forum and other subforum. And the overlap reaches 100% if we consider influential users, even for topics like science and tech.</a:t>
            </a:r>
          </a:p>
        </p:txBody>
      </p:sp>
      <p:sp>
        <p:nvSpPr>
          <p:cNvPr id="4" name="Slide Number Placeholder 3"/>
          <p:cNvSpPr>
            <a:spLocks noGrp="1"/>
          </p:cNvSpPr>
          <p:nvPr>
            <p:ph type="sldNum" sz="quarter" idx="5"/>
          </p:nvPr>
        </p:nvSpPr>
        <p:spPr/>
        <p:txBody>
          <a:bodyPr/>
          <a:lstStyle/>
          <a:p>
            <a:fld id="{C536266D-E9AD-4CB7-9CF4-FCE8B38BA4F7}" type="slidenum">
              <a:rPr lang="en-IN" smtClean="0"/>
              <a:t>32</a:t>
            </a:fld>
            <a:endParaRPr lang="en-IN"/>
          </a:p>
        </p:txBody>
      </p:sp>
    </p:spTree>
    <p:extLst>
      <p:ext uri="{BB962C8B-B14F-4D97-AF65-F5344CB8AC3E}">
        <p14:creationId xmlns:p14="http://schemas.microsoft.com/office/powerpoint/2010/main" val="39377300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claim is supported by the finding that there is a huge overlap in the userbase of Politics sub-forum and other subforum. And the overlap reaches 100% if we consider influential users, even for topics like science and tech.</a:t>
            </a:r>
          </a:p>
        </p:txBody>
      </p:sp>
      <p:sp>
        <p:nvSpPr>
          <p:cNvPr id="4" name="Slide Number Placeholder 3"/>
          <p:cNvSpPr>
            <a:spLocks noGrp="1"/>
          </p:cNvSpPr>
          <p:nvPr>
            <p:ph type="sldNum" sz="quarter" idx="5"/>
          </p:nvPr>
        </p:nvSpPr>
        <p:spPr/>
        <p:txBody>
          <a:bodyPr/>
          <a:lstStyle/>
          <a:p>
            <a:fld id="{C536266D-E9AD-4CB7-9CF4-FCE8B38BA4F7}" type="slidenum">
              <a:rPr lang="en-IN" smtClean="0"/>
              <a:t>33</a:t>
            </a:fld>
            <a:endParaRPr lang="en-IN"/>
          </a:p>
        </p:txBody>
      </p:sp>
    </p:spTree>
    <p:extLst>
      <p:ext uri="{BB962C8B-B14F-4D97-AF65-F5344CB8AC3E}">
        <p14:creationId xmlns:p14="http://schemas.microsoft.com/office/powerpoint/2010/main" val="2280050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table, we observe that one-third of the content on </a:t>
            </a:r>
            <a:r>
              <a:rPr lang="en-US" dirty="0" err="1"/>
              <a:t>CreateDebate</a:t>
            </a:r>
            <a:r>
              <a:rPr lang="en-US" dirty="0"/>
              <a:t> is ad hominem. This is alarmingly high when compared to CMV’s 0.02% ad hominem and 19.5% for regular debate forums. It is also very surprising to observe that one-third of the users are posting ad hominem comments more often than otherwise normal comments, and that the same trend is observed for topical subforums like Science and Law. </a:t>
            </a:r>
            <a:endParaRPr lang="en-IN" dirty="0"/>
          </a:p>
        </p:txBody>
      </p:sp>
      <p:sp>
        <p:nvSpPr>
          <p:cNvPr id="4" name="Slide Number Placeholder 3"/>
          <p:cNvSpPr>
            <a:spLocks noGrp="1"/>
          </p:cNvSpPr>
          <p:nvPr>
            <p:ph type="sldNum" sz="quarter" idx="5"/>
          </p:nvPr>
        </p:nvSpPr>
        <p:spPr/>
        <p:txBody>
          <a:bodyPr/>
          <a:lstStyle/>
          <a:p>
            <a:fld id="{C536266D-E9AD-4CB7-9CF4-FCE8B38BA4F7}" type="slidenum">
              <a:rPr lang="en-IN" smtClean="0"/>
              <a:t>16</a:t>
            </a:fld>
            <a:endParaRPr lang="en-IN"/>
          </a:p>
        </p:txBody>
      </p:sp>
    </p:spTree>
    <p:extLst>
      <p:ext uri="{BB962C8B-B14F-4D97-AF65-F5344CB8AC3E}">
        <p14:creationId xmlns:p14="http://schemas.microsoft.com/office/powerpoint/2010/main" val="35395677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claim is supported by the finding that there is a huge overlap in the userbase of Politics sub-forum and other subforum. And the overlap reaches 100% if we consider influential users, even for topics like science and tech.</a:t>
            </a:r>
          </a:p>
        </p:txBody>
      </p:sp>
      <p:sp>
        <p:nvSpPr>
          <p:cNvPr id="4" name="Slide Number Placeholder 3"/>
          <p:cNvSpPr>
            <a:spLocks noGrp="1"/>
          </p:cNvSpPr>
          <p:nvPr>
            <p:ph type="sldNum" sz="quarter" idx="5"/>
          </p:nvPr>
        </p:nvSpPr>
        <p:spPr/>
        <p:txBody>
          <a:bodyPr/>
          <a:lstStyle/>
          <a:p>
            <a:fld id="{C536266D-E9AD-4CB7-9CF4-FCE8B38BA4F7}" type="slidenum">
              <a:rPr lang="en-IN" smtClean="0"/>
              <a:t>34</a:t>
            </a:fld>
            <a:endParaRPr lang="en-IN"/>
          </a:p>
        </p:txBody>
      </p:sp>
    </p:spTree>
    <p:extLst>
      <p:ext uri="{BB962C8B-B14F-4D97-AF65-F5344CB8AC3E}">
        <p14:creationId xmlns:p14="http://schemas.microsoft.com/office/powerpoint/2010/main" val="3969255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36266D-E9AD-4CB7-9CF4-FCE8B38BA4F7}" type="slidenum">
              <a:rPr lang="en-IN" smtClean="0"/>
              <a:t>35</a:t>
            </a:fld>
            <a:endParaRPr lang="en-IN"/>
          </a:p>
        </p:txBody>
      </p:sp>
    </p:spTree>
    <p:extLst>
      <p:ext uri="{BB962C8B-B14F-4D97-AF65-F5344CB8AC3E}">
        <p14:creationId xmlns:p14="http://schemas.microsoft.com/office/powerpoint/2010/main" val="4487674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36266D-E9AD-4CB7-9CF4-FCE8B38BA4F7}" type="slidenum">
              <a:rPr lang="en-IN" smtClean="0"/>
              <a:t>36</a:t>
            </a:fld>
            <a:endParaRPr lang="en-IN"/>
          </a:p>
        </p:txBody>
      </p:sp>
    </p:spTree>
    <p:extLst>
      <p:ext uri="{BB962C8B-B14F-4D97-AF65-F5344CB8AC3E}">
        <p14:creationId xmlns:p14="http://schemas.microsoft.com/office/powerpoint/2010/main" val="490252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our classifier model is fine-tuned on Change My View dataset, and </a:t>
            </a:r>
            <a:r>
              <a:rPr lang="en-US" dirty="0" err="1"/>
              <a:t>CreateDebate</a:t>
            </a:r>
            <a:r>
              <a:rPr lang="en-US" dirty="0"/>
              <a:t> being an entirely different platform, we were not very sure about the results we obtained for </a:t>
            </a:r>
            <a:r>
              <a:rPr lang="en-US" dirty="0" err="1"/>
              <a:t>CreateDebate</a:t>
            </a:r>
            <a:r>
              <a:rPr lang="en-US" dirty="0"/>
              <a:t>. To validate these, we carried out crowd-sourced surveys to get the gold labels for randomly sampled comment from </a:t>
            </a:r>
            <a:r>
              <a:rPr lang="en-US" dirty="0" err="1"/>
              <a:t>CreateDebate</a:t>
            </a:r>
            <a:r>
              <a:rPr lang="en-US" dirty="0"/>
              <a:t> and evaluated the results.</a:t>
            </a:r>
          </a:p>
        </p:txBody>
      </p:sp>
      <p:sp>
        <p:nvSpPr>
          <p:cNvPr id="4" name="Slide Number Placeholder 3"/>
          <p:cNvSpPr>
            <a:spLocks noGrp="1"/>
          </p:cNvSpPr>
          <p:nvPr>
            <p:ph type="sldNum" sz="quarter" idx="5"/>
          </p:nvPr>
        </p:nvSpPr>
        <p:spPr/>
        <p:txBody>
          <a:bodyPr/>
          <a:lstStyle/>
          <a:p>
            <a:fld id="{C536266D-E9AD-4CB7-9CF4-FCE8B38BA4F7}" type="slidenum">
              <a:rPr lang="en-IN" smtClean="0"/>
              <a:t>17</a:t>
            </a:fld>
            <a:endParaRPr lang="en-IN"/>
          </a:p>
        </p:txBody>
      </p:sp>
    </p:spTree>
    <p:extLst>
      <p:ext uri="{BB962C8B-B14F-4D97-AF65-F5344CB8AC3E}">
        <p14:creationId xmlns:p14="http://schemas.microsoft.com/office/powerpoint/2010/main" val="1935915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Owing to the fact that one third of the content on </a:t>
            </a:r>
            <a:r>
              <a:rPr lang="en-US" dirty="0" err="1"/>
              <a:t>CreateDebate</a:t>
            </a:r>
            <a:r>
              <a:rPr lang="en-US" dirty="0"/>
              <a:t> is ad hominem, an obvious question is – who is posting these comments? We extracted the top 10 users using the comment count and reply count. We observed that only the top 10 users have posted 26% of top-level comments and these are the users who also received most of replies. Thus signifying the possible influence of handful of users on the whole forum. Thus, we ask, do these users have any role in elevating the fraction of ad hominem arguments in </a:t>
            </a:r>
            <a:r>
              <a:rPr lang="en-US" dirty="0" err="1"/>
              <a:t>CreateDebate</a:t>
            </a:r>
            <a:r>
              <a:rPr lang="en-US" dirty="0"/>
              <a:t>.</a:t>
            </a:r>
          </a:p>
        </p:txBody>
      </p:sp>
      <p:sp>
        <p:nvSpPr>
          <p:cNvPr id="4" name="Slide Number Placeholder 3"/>
          <p:cNvSpPr>
            <a:spLocks noGrp="1"/>
          </p:cNvSpPr>
          <p:nvPr>
            <p:ph type="sldNum" sz="quarter" idx="5"/>
          </p:nvPr>
        </p:nvSpPr>
        <p:spPr/>
        <p:txBody>
          <a:bodyPr/>
          <a:lstStyle/>
          <a:p>
            <a:fld id="{C536266D-E9AD-4CB7-9CF4-FCE8B38BA4F7}" type="slidenum">
              <a:rPr lang="en-IN" smtClean="0"/>
              <a:t>18</a:t>
            </a:fld>
            <a:endParaRPr lang="en-IN"/>
          </a:p>
        </p:txBody>
      </p:sp>
    </p:spTree>
    <p:extLst>
      <p:ext uri="{BB962C8B-B14F-4D97-AF65-F5344CB8AC3E}">
        <p14:creationId xmlns:p14="http://schemas.microsoft.com/office/powerpoint/2010/main" val="1826169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try to understand the activity of users corresponding to different levels of \lambda and \rho. We start by creating directed graphs showing support and dispute between the authors in the set S. The thesis contains a more detailed information on how we constructed these networks.</a:t>
            </a:r>
          </a:p>
        </p:txBody>
      </p:sp>
      <p:sp>
        <p:nvSpPr>
          <p:cNvPr id="4" name="Slide Number Placeholder 3"/>
          <p:cNvSpPr>
            <a:spLocks noGrp="1"/>
          </p:cNvSpPr>
          <p:nvPr>
            <p:ph type="sldNum" sz="quarter" idx="5"/>
          </p:nvPr>
        </p:nvSpPr>
        <p:spPr/>
        <p:txBody>
          <a:bodyPr/>
          <a:lstStyle/>
          <a:p>
            <a:fld id="{C536266D-E9AD-4CB7-9CF4-FCE8B38BA4F7}" type="slidenum">
              <a:rPr lang="en-IN" smtClean="0"/>
              <a:t>19</a:t>
            </a:fld>
            <a:endParaRPr lang="en-IN"/>
          </a:p>
        </p:txBody>
      </p:sp>
    </p:spTree>
    <p:extLst>
      <p:ext uri="{BB962C8B-B14F-4D97-AF65-F5344CB8AC3E}">
        <p14:creationId xmlns:p14="http://schemas.microsoft.com/office/powerpoint/2010/main" val="3052410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We observed that as we increase the level of \lambda and \rho, the size of the set decreases, however, surprisingly, the reciprocity in the set increases. Our finding implies that the influential actors, who also happened to write most posts and receive most replies (high \lambda and \rho), participate in the debate not as an individual but as small-sized </a:t>
            </a:r>
            <a:r>
              <a:rPr lang="en-US" dirty="0" err="1"/>
              <a:t>communites</a:t>
            </a:r>
            <a:r>
              <a:rPr lang="en-US" dirty="0"/>
              <a:t>.</a:t>
            </a:r>
          </a:p>
        </p:txBody>
      </p:sp>
      <p:sp>
        <p:nvSpPr>
          <p:cNvPr id="4" name="Slide Number Placeholder 3"/>
          <p:cNvSpPr>
            <a:spLocks noGrp="1"/>
          </p:cNvSpPr>
          <p:nvPr>
            <p:ph type="sldNum" sz="quarter" idx="5"/>
          </p:nvPr>
        </p:nvSpPr>
        <p:spPr/>
        <p:txBody>
          <a:bodyPr/>
          <a:lstStyle/>
          <a:p>
            <a:fld id="{C536266D-E9AD-4CB7-9CF4-FCE8B38BA4F7}" type="slidenum">
              <a:rPr lang="en-IN" smtClean="0"/>
              <a:t>20</a:t>
            </a:fld>
            <a:endParaRPr lang="en-IN"/>
          </a:p>
        </p:txBody>
      </p:sp>
    </p:spTree>
    <p:extLst>
      <p:ext uri="{BB962C8B-B14F-4D97-AF65-F5344CB8AC3E}">
        <p14:creationId xmlns:p14="http://schemas.microsoft.com/office/powerpoint/2010/main" val="1116746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hypothesis is – the high percentage of ad hominem content on the forum is mostly generated by small communities of highly active users. These users always post together and reply to each other. To check whether this hypothesis holds, we grouped the users participating in political debates on the </a:t>
            </a:r>
            <a:r>
              <a:rPr lang="en-US" dirty="0" err="1"/>
              <a:t>CreateDebate</a:t>
            </a:r>
            <a:r>
              <a:rPr lang="en-US" dirty="0"/>
              <a:t> forum based on their comment count. And we compute fraction of ad hominem content for these groups. </a:t>
            </a:r>
          </a:p>
          <a:p>
            <a:endParaRPr lang="en-US" dirty="0"/>
          </a:p>
          <a:p>
            <a:r>
              <a:rPr lang="en-US" dirty="0"/>
              <a:t>From the table, it can be observed that the group of authors who posted at least 2000 comments only amount to 0.1% of user base, but they have posted 26.5% of total comments on the forum out of which an alarming 55.2% were flagged as ad hominem. This group’s activity is in stark contrast which other groups. </a:t>
            </a:r>
          </a:p>
        </p:txBody>
      </p:sp>
      <p:sp>
        <p:nvSpPr>
          <p:cNvPr id="4" name="Slide Number Placeholder 3"/>
          <p:cNvSpPr>
            <a:spLocks noGrp="1"/>
          </p:cNvSpPr>
          <p:nvPr>
            <p:ph type="sldNum" sz="quarter" idx="5"/>
          </p:nvPr>
        </p:nvSpPr>
        <p:spPr/>
        <p:txBody>
          <a:bodyPr/>
          <a:lstStyle/>
          <a:p>
            <a:fld id="{C536266D-E9AD-4CB7-9CF4-FCE8B38BA4F7}" type="slidenum">
              <a:rPr lang="en-IN" smtClean="0"/>
              <a:t>21</a:t>
            </a:fld>
            <a:endParaRPr lang="en-IN"/>
          </a:p>
        </p:txBody>
      </p:sp>
    </p:spTree>
    <p:extLst>
      <p:ext uri="{BB962C8B-B14F-4D97-AF65-F5344CB8AC3E}">
        <p14:creationId xmlns:p14="http://schemas.microsoft.com/office/powerpoint/2010/main" val="322974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CreateDebate</a:t>
            </a:r>
            <a:r>
              <a:rPr lang="en-US" dirty="0"/>
              <a:t> maintains profile pages for its users. These pages contain different metadata for each user, like reward points, efficiency, number of allies and enemies, etc. We collected these characteristics for the </a:t>
            </a:r>
            <a:r>
              <a:rPr lang="en-US" dirty="0" err="1"/>
              <a:t>enite</a:t>
            </a:r>
            <a:r>
              <a:rPr lang="en-US" dirty="0"/>
              <a:t> userbase and then partitioned the users into two classes: </a:t>
            </a:r>
          </a:p>
          <a:p>
            <a:pPr marL="228600" indent="-228600">
              <a:buAutoNum type="arabicPeriod"/>
            </a:pPr>
            <a:r>
              <a:rPr lang="en-US" dirty="0"/>
              <a:t>C1 – those who users who have posted at least one ad hominem comment on the forum</a:t>
            </a:r>
          </a:p>
          <a:p>
            <a:pPr marL="228600" indent="-228600">
              <a:buAutoNum type="arabicPeriod"/>
            </a:pPr>
            <a:r>
              <a:rPr lang="en-US" dirty="0"/>
              <a:t>C2 – those who haven’t</a:t>
            </a:r>
          </a:p>
          <a:p>
            <a:pPr marL="228600" indent="-228600">
              <a:buAutoNum type="arabicPeriod"/>
            </a:pPr>
            <a:endParaRPr lang="en-US" dirty="0"/>
          </a:p>
          <a:p>
            <a:pPr marL="0" indent="0">
              <a:buNone/>
            </a:pPr>
            <a:r>
              <a:rPr lang="en-US" dirty="0"/>
              <a:t>We compare these features in the given table. We can observe that the distribution of these features are statistically very different from each other (as noted with very low p-value from MW test). In a future work, one can use this features to predict which users will be posting ad hominem comments.</a:t>
            </a:r>
          </a:p>
        </p:txBody>
      </p:sp>
      <p:sp>
        <p:nvSpPr>
          <p:cNvPr id="4" name="Slide Number Placeholder 3"/>
          <p:cNvSpPr>
            <a:spLocks noGrp="1"/>
          </p:cNvSpPr>
          <p:nvPr>
            <p:ph type="sldNum" sz="quarter" idx="5"/>
          </p:nvPr>
        </p:nvSpPr>
        <p:spPr/>
        <p:txBody>
          <a:bodyPr/>
          <a:lstStyle/>
          <a:p>
            <a:fld id="{C536266D-E9AD-4CB7-9CF4-FCE8B38BA4F7}" type="slidenum">
              <a:rPr lang="en-IN" smtClean="0"/>
              <a:t>22</a:t>
            </a:fld>
            <a:endParaRPr lang="en-IN"/>
          </a:p>
        </p:txBody>
      </p:sp>
    </p:spTree>
    <p:extLst>
      <p:ext uri="{BB962C8B-B14F-4D97-AF65-F5344CB8AC3E}">
        <p14:creationId xmlns:p14="http://schemas.microsoft.com/office/powerpoint/2010/main" val="3736146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figure shows the variation in the percentage of comments which were flagged as ad hominem and the percentage of users who were posting such comments for each month. </a:t>
            </a:r>
          </a:p>
          <a:p>
            <a:endParaRPr lang="en-US" dirty="0"/>
          </a:p>
          <a:p>
            <a:r>
              <a:rPr lang="en-US" dirty="0"/>
              <a:t>Interestingly, the plots for all the topical sub-forums follow a similar trend – initially they are stationary, then they show a steep rise and then they fall.</a:t>
            </a:r>
          </a:p>
        </p:txBody>
      </p:sp>
      <p:sp>
        <p:nvSpPr>
          <p:cNvPr id="4" name="Slide Number Placeholder 3"/>
          <p:cNvSpPr>
            <a:spLocks noGrp="1"/>
          </p:cNvSpPr>
          <p:nvPr>
            <p:ph type="sldNum" sz="quarter" idx="5"/>
          </p:nvPr>
        </p:nvSpPr>
        <p:spPr/>
        <p:txBody>
          <a:bodyPr/>
          <a:lstStyle/>
          <a:p>
            <a:fld id="{C536266D-E9AD-4CB7-9CF4-FCE8B38BA4F7}" type="slidenum">
              <a:rPr lang="en-IN" smtClean="0"/>
              <a:t>23</a:t>
            </a:fld>
            <a:endParaRPr lang="en-IN"/>
          </a:p>
        </p:txBody>
      </p:sp>
    </p:spTree>
    <p:extLst>
      <p:ext uri="{BB962C8B-B14F-4D97-AF65-F5344CB8AC3E}">
        <p14:creationId xmlns:p14="http://schemas.microsoft.com/office/powerpoint/2010/main" val="360301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708D8-4C51-41BF-89E5-ACC0516B3F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8027F0-66F9-4438-96FC-E3C7A57B8E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2FE45C2-0781-4A3E-A640-132DAA8A274D}"/>
              </a:ext>
            </a:extLst>
          </p:cNvPr>
          <p:cNvSpPr>
            <a:spLocks noGrp="1"/>
          </p:cNvSpPr>
          <p:nvPr>
            <p:ph type="dt" sz="half" idx="10"/>
          </p:nvPr>
        </p:nvSpPr>
        <p:spPr/>
        <p:txBody>
          <a:bodyPr/>
          <a:lstStyle/>
          <a:p>
            <a:fld id="{9298DA39-224A-4CA5-9855-3363EBC3D6C9}" type="datetime1">
              <a:rPr lang="en-IN" smtClean="0"/>
              <a:t>28-11-2022</a:t>
            </a:fld>
            <a:endParaRPr lang="en-IN"/>
          </a:p>
        </p:txBody>
      </p:sp>
      <p:sp>
        <p:nvSpPr>
          <p:cNvPr id="5" name="Footer Placeholder 4">
            <a:extLst>
              <a:ext uri="{FF2B5EF4-FFF2-40B4-BE49-F238E27FC236}">
                <a16:creationId xmlns:a16="http://schemas.microsoft.com/office/drawing/2014/main" id="{156EF80B-3341-4CF9-B7D9-F3E06EA94609}"/>
              </a:ext>
            </a:extLst>
          </p:cNvPr>
          <p:cNvSpPr>
            <a:spLocks noGrp="1"/>
          </p:cNvSpPr>
          <p:nvPr>
            <p:ph type="ftr" sz="quarter" idx="11"/>
          </p:nvPr>
        </p:nvSpPr>
        <p:spPr/>
        <p:txBody>
          <a:bodyPr/>
          <a:lstStyle/>
          <a:p>
            <a:r>
              <a:rPr lang="en-IN"/>
              <a:t>Utkarsh Patel</a:t>
            </a:r>
          </a:p>
        </p:txBody>
      </p:sp>
      <p:sp>
        <p:nvSpPr>
          <p:cNvPr id="6" name="Slide Number Placeholder 5">
            <a:extLst>
              <a:ext uri="{FF2B5EF4-FFF2-40B4-BE49-F238E27FC236}">
                <a16:creationId xmlns:a16="http://schemas.microsoft.com/office/drawing/2014/main" id="{92BCC9B3-D3BA-4A1D-A2FF-A2698E634726}"/>
              </a:ext>
            </a:extLst>
          </p:cNvPr>
          <p:cNvSpPr>
            <a:spLocks noGrp="1"/>
          </p:cNvSpPr>
          <p:nvPr>
            <p:ph type="sldNum" sz="quarter" idx="12"/>
          </p:nvPr>
        </p:nvSpPr>
        <p:spPr/>
        <p:txBody>
          <a:bodyPr/>
          <a:lstStyle/>
          <a:p>
            <a:fld id="{9F6153BA-5872-4D09-A698-41979A3F2FED}" type="slidenum">
              <a:rPr lang="en-IN" smtClean="0"/>
              <a:t>‹#›</a:t>
            </a:fld>
            <a:endParaRPr lang="en-IN"/>
          </a:p>
        </p:txBody>
      </p:sp>
    </p:spTree>
    <p:extLst>
      <p:ext uri="{BB962C8B-B14F-4D97-AF65-F5344CB8AC3E}">
        <p14:creationId xmlns:p14="http://schemas.microsoft.com/office/powerpoint/2010/main" val="4078322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71BB7-8CCF-4817-9BA3-F02A7F0AA93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22AF0A-C72B-4C3D-99D9-BDD0369553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2C7775-B65E-4669-BCB9-613FC96598EB}"/>
              </a:ext>
            </a:extLst>
          </p:cNvPr>
          <p:cNvSpPr>
            <a:spLocks noGrp="1"/>
          </p:cNvSpPr>
          <p:nvPr>
            <p:ph type="dt" sz="half" idx="10"/>
          </p:nvPr>
        </p:nvSpPr>
        <p:spPr/>
        <p:txBody>
          <a:bodyPr/>
          <a:lstStyle/>
          <a:p>
            <a:fld id="{A8790B40-7CD6-45C8-B9DF-635900A471D4}" type="datetime1">
              <a:rPr lang="en-IN" smtClean="0"/>
              <a:t>28-11-2022</a:t>
            </a:fld>
            <a:endParaRPr lang="en-IN"/>
          </a:p>
        </p:txBody>
      </p:sp>
      <p:sp>
        <p:nvSpPr>
          <p:cNvPr id="5" name="Footer Placeholder 4">
            <a:extLst>
              <a:ext uri="{FF2B5EF4-FFF2-40B4-BE49-F238E27FC236}">
                <a16:creationId xmlns:a16="http://schemas.microsoft.com/office/drawing/2014/main" id="{6A3EDE34-3F04-419F-80C3-B7DE3019C0EC}"/>
              </a:ext>
            </a:extLst>
          </p:cNvPr>
          <p:cNvSpPr>
            <a:spLocks noGrp="1"/>
          </p:cNvSpPr>
          <p:nvPr>
            <p:ph type="ftr" sz="quarter" idx="11"/>
          </p:nvPr>
        </p:nvSpPr>
        <p:spPr/>
        <p:txBody>
          <a:bodyPr/>
          <a:lstStyle/>
          <a:p>
            <a:r>
              <a:rPr lang="en-IN"/>
              <a:t>Utkarsh Patel</a:t>
            </a:r>
          </a:p>
        </p:txBody>
      </p:sp>
      <p:sp>
        <p:nvSpPr>
          <p:cNvPr id="6" name="Slide Number Placeholder 5">
            <a:extLst>
              <a:ext uri="{FF2B5EF4-FFF2-40B4-BE49-F238E27FC236}">
                <a16:creationId xmlns:a16="http://schemas.microsoft.com/office/drawing/2014/main" id="{BD0EC80D-DC4B-4B49-8B7E-8D7E12BF6570}"/>
              </a:ext>
            </a:extLst>
          </p:cNvPr>
          <p:cNvSpPr>
            <a:spLocks noGrp="1"/>
          </p:cNvSpPr>
          <p:nvPr>
            <p:ph type="sldNum" sz="quarter" idx="12"/>
          </p:nvPr>
        </p:nvSpPr>
        <p:spPr/>
        <p:txBody>
          <a:bodyPr/>
          <a:lstStyle/>
          <a:p>
            <a:fld id="{9F6153BA-5872-4D09-A698-41979A3F2FED}" type="slidenum">
              <a:rPr lang="en-IN" smtClean="0"/>
              <a:t>‹#›</a:t>
            </a:fld>
            <a:endParaRPr lang="en-IN"/>
          </a:p>
        </p:txBody>
      </p:sp>
    </p:spTree>
    <p:extLst>
      <p:ext uri="{BB962C8B-B14F-4D97-AF65-F5344CB8AC3E}">
        <p14:creationId xmlns:p14="http://schemas.microsoft.com/office/powerpoint/2010/main" val="3037850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1FD26F-DC1B-460F-ADE7-08A6DE8870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67E11E-E92E-47F4-BB77-315A16C90A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1C1720-E6CD-4D4D-A67C-6A6B67090878}"/>
              </a:ext>
            </a:extLst>
          </p:cNvPr>
          <p:cNvSpPr>
            <a:spLocks noGrp="1"/>
          </p:cNvSpPr>
          <p:nvPr>
            <p:ph type="dt" sz="half" idx="10"/>
          </p:nvPr>
        </p:nvSpPr>
        <p:spPr/>
        <p:txBody>
          <a:bodyPr/>
          <a:lstStyle/>
          <a:p>
            <a:fld id="{C0D74A2D-5F7F-4899-A986-A901182F46E6}" type="datetime1">
              <a:rPr lang="en-IN" smtClean="0"/>
              <a:t>28-11-2022</a:t>
            </a:fld>
            <a:endParaRPr lang="en-IN"/>
          </a:p>
        </p:txBody>
      </p:sp>
      <p:sp>
        <p:nvSpPr>
          <p:cNvPr id="5" name="Footer Placeholder 4">
            <a:extLst>
              <a:ext uri="{FF2B5EF4-FFF2-40B4-BE49-F238E27FC236}">
                <a16:creationId xmlns:a16="http://schemas.microsoft.com/office/drawing/2014/main" id="{1AB5D87C-612C-4ABD-995F-17A3F444CD6D}"/>
              </a:ext>
            </a:extLst>
          </p:cNvPr>
          <p:cNvSpPr>
            <a:spLocks noGrp="1"/>
          </p:cNvSpPr>
          <p:nvPr>
            <p:ph type="ftr" sz="quarter" idx="11"/>
          </p:nvPr>
        </p:nvSpPr>
        <p:spPr/>
        <p:txBody>
          <a:bodyPr/>
          <a:lstStyle/>
          <a:p>
            <a:r>
              <a:rPr lang="en-IN"/>
              <a:t>Utkarsh Patel</a:t>
            </a:r>
          </a:p>
        </p:txBody>
      </p:sp>
      <p:sp>
        <p:nvSpPr>
          <p:cNvPr id="6" name="Slide Number Placeholder 5">
            <a:extLst>
              <a:ext uri="{FF2B5EF4-FFF2-40B4-BE49-F238E27FC236}">
                <a16:creationId xmlns:a16="http://schemas.microsoft.com/office/drawing/2014/main" id="{486C5234-BC55-4020-B55D-7956E765960A}"/>
              </a:ext>
            </a:extLst>
          </p:cNvPr>
          <p:cNvSpPr>
            <a:spLocks noGrp="1"/>
          </p:cNvSpPr>
          <p:nvPr>
            <p:ph type="sldNum" sz="quarter" idx="12"/>
          </p:nvPr>
        </p:nvSpPr>
        <p:spPr/>
        <p:txBody>
          <a:bodyPr/>
          <a:lstStyle/>
          <a:p>
            <a:fld id="{9F6153BA-5872-4D09-A698-41979A3F2FED}" type="slidenum">
              <a:rPr lang="en-IN" smtClean="0"/>
              <a:t>‹#›</a:t>
            </a:fld>
            <a:endParaRPr lang="en-IN"/>
          </a:p>
        </p:txBody>
      </p:sp>
    </p:spTree>
    <p:extLst>
      <p:ext uri="{BB962C8B-B14F-4D97-AF65-F5344CB8AC3E}">
        <p14:creationId xmlns:p14="http://schemas.microsoft.com/office/powerpoint/2010/main" val="422982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1134A-311B-4DAA-A621-B92F9F9879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B6B61B-3B3F-4A07-B9D1-D30156A1B3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8F0E28-07E3-489F-8D4A-942A31BD3F03}"/>
              </a:ext>
            </a:extLst>
          </p:cNvPr>
          <p:cNvSpPr>
            <a:spLocks noGrp="1"/>
          </p:cNvSpPr>
          <p:nvPr>
            <p:ph type="dt" sz="half" idx="10"/>
          </p:nvPr>
        </p:nvSpPr>
        <p:spPr/>
        <p:txBody>
          <a:bodyPr/>
          <a:lstStyle/>
          <a:p>
            <a:fld id="{95A1AE40-BBF4-4172-AC8B-12B4AF8EBC20}" type="datetime1">
              <a:rPr lang="en-IN" smtClean="0"/>
              <a:t>28-11-2022</a:t>
            </a:fld>
            <a:endParaRPr lang="en-IN"/>
          </a:p>
        </p:txBody>
      </p:sp>
      <p:sp>
        <p:nvSpPr>
          <p:cNvPr id="5" name="Footer Placeholder 4">
            <a:extLst>
              <a:ext uri="{FF2B5EF4-FFF2-40B4-BE49-F238E27FC236}">
                <a16:creationId xmlns:a16="http://schemas.microsoft.com/office/drawing/2014/main" id="{6584FE79-6945-4CAE-88BC-F4E2B521F6C2}"/>
              </a:ext>
            </a:extLst>
          </p:cNvPr>
          <p:cNvSpPr>
            <a:spLocks noGrp="1"/>
          </p:cNvSpPr>
          <p:nvPr>
            <p:ph type="ftr" sz="quarter" idx="11"/>
          </p:nvPr>
        </p:nvSpPr>
        <p:spPr/>
        <p:txBody>
          <a:bodyPr/>
          <a:lstStyle/>
          <a:p>
            <a:r>
              <a:rPr lang="en-IN"/>
              <a:t>Utkarsh Patel</a:t>
            </a:r>
          </a:p>
        </p:txBody>
      </p:sp>
      <p:sp>
        <p:nvSpPr>
          <p:cNvPr id="6" name="Slide Number Placeholder 5">
            <a:extLst>
              <a:ext uri="{FF2B5EF4-FFF2-40B4-BE49-F238E27FC236}">
                <a16:creationId xmlns:a16="http://schemas.microsoft.com/office/drawing/2014/main" id="{FEE7EE85-B1B0-471F-A5C7-BD2C86AB5F01}"/>
              </a:ext>
            </a:extLst>
          </p:cNvPr>
          <p:cNvSpPr>
            <a:spLocks noGrp="1"/>
          </p:cNvSpPr>
          <p:nvPr>
            <p:ph type="sldNum" sz="quarter" idx="12"/>
          </p:nvPr>
        </p:nvSpPr>
        <p:spPr/>
        <p:txBody>
          <a:bodyPr/>
          <a:lstStyle/>
          <a:p>
            <a:fld id="{9F6153BA-5872-4D09-A698-41979A3F2FED}" type="slidenum">
              <a:rPr lang="en-IN" smtClean="0"/>
              <a:t>‹#›</a:t>
            </a:fld>
            <a:endParaRPr lang="en-IN"/>
          </a:p>
        </p:txBody>
      </p:sp>
    </p:spTree>
    <p:extLst>
      <p:ext uri="{BB962C8B-B14F-4D97-AF65-F5344CB8AC3E}">
        <p14:creationId xmlns:p14="http://schemas.microsoft.com/office/powerpoint/2010/main" val="1735177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41E5F-D1D7-48E9-B3B2-8BFFF2BE65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DB42DB9-0665-4A1A-BD8F-9350701027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DEF710-E449-44F6-9B99-A6CE180D9B5E}"/>
              </a:ext>
            </a:extLst>
          </p:cNvPr>
          <p:cNvSpPr>
            <a:spLocks noGrp="1"/>
          </p:cNvSpPr>
          <p:nvPr>
            <p:ph type="dt" sz="half" idx="10"/>
          </p:nvPr>
        </p:nvSpPr>
        <p:spPr/>
        <p:txBody>
          <a:bodyPr/>
          <a:lstStyle/>
          <a:p>
            <a:fld id="{1959A738-D611-4DCD-8F95-87555F2F7BED}" type="datetime1">
              <a:rPr lang="en-IN" smtClean="0"/>
              <a:t>28-11-2022</a:t>
            </a:fld>
            <a:endParaRPr lang="en-IN"/>
          </a:p>
        </p:txBody>
      </p:sp>
      <p:sp>
        <p:nvSpPr>
          <p:cNvPr id="5" name="Footer Placeholder 4">
            <a:extLst>
              <a:ext uri="{FF2B5EF4-FFF2-40B4-BE49-F238E27FC236}">
                <a16:creationId xmlns:a16="http://schemas.microsoft.com/office/drawing/2014/main" id="{A320361F-B12A-4638-B1A2-1BB65810E116}"/>
              </a:ext>
            </a:extLst>
          </p:cNvPr>
          <p:cNvSpPr>
            <a:spLocks noGrp="1"/>
          </p:cNvSpPr>
          <p:nvPr>
            <p:ph type="ftr" sz="quarter" idx="11"/>
          </p:nvPr>
        </p:nvSpPr>
        <p:spPr/>
        <p:txBody>
          <a:bodyPr/>
          <a:lstStyle/>
          <a:p>
            <a:r>
              <a:rPr lang="en-IN"/>
              <a:t>Utkarsh Patel</a:t>
            </a:r>
          </a:p>
        </p:txBody>
      </p:sp>
      <p:sp>
        <p:nvSpPr>
          <p:cNvPr id="6" name="Slide Number Placeholder 5">
            <a:extLst>
              <a:ext uri="{FF2B5EF4-FFF2-40B4-BE49-F238E27FC236}">
                <a16:creationId xmlns:a16="http://schemas.microsoft.com/office/drawing/2014/main" id="{16FC65FD-56C8-4EF9-9858-17EDC413DFCA}"/>
              </a:ext>
            </a:extLst>
          </p:cNvPr>
          <p:cNvSpPr>
            <a:spLocks noGrp="1"/>
          </p:cNvSpPr>
          <p:nvPr>
            <p:ph type="sldNum" sz="quarter" idx="12"/>
          </p:nvPr>
        </p:nvSpPr>
        <p:spPr/>
        <p:txBody>
          <a:bodyPr/>
          <a:lstStyle/>
          <a:p>
            <a:fld id="{9F6153BA-5872-4D09-A698-41979A3F2FED}" type="slidenum">
              <a:rPr lang="en-IN" smtClean="0"/>
              <a:t>‹#›</a:t>
            </a:fld>
            <a:endParaRPr lang="en-IN"/>
          </a:p>
        </p:txBody>
      </p:sp>
    </p:spTree>
    <p:extLst>
      <p:ext uri="{BB962C8B-B14F-4D97-AF65-F5344CB8AC3E}">
        <p14:creationId xmlns:p14="http://schemas.microsoft.com/office/powerpoint/2010/main" val="3797313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2287D-2A7C-4C91-9D5E-F6068235A9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8877DC-925A-4A52-92A0-04C18C0223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3888E7-084E-40A6-A6EB-8FB7688F05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16FD2D-1C89-45A1-B48F-390696748D91}"/>
              </a:ext>
            </a:extLst>
          </p:cNvPr>
          <p:cNvSpPr>
            <a:spLocks noGrp="1"/>
          </p:cNvSpPr>
          <p:nvPr>
            <p:ph type="dt" sz="half" idx="10"/>
          </p:nvPr>
        </p:nvSpPr>
        <p:spPr/>
        <p:txBody>
          <a:bodyPr/>
          <a:lstStyle/>
          <a:p>
            <a:fld id="{61ECF2F6-4505-407D-85F5-C50B5E0FE428}" type="datetime1">
              <a:rPr lang="en-IN" smtClean="0"/>
              <a:t>28-11-2022</a:t>
            </a:fld>
            <a:endParaRPr lang="en-IN"/>
          </a:p>
        </p:txBody>
      </p:sp>
      <p:sp>
        <p:nvSpPr>
          <p:cNvPr id="6" name="Footer Placeholder 5">
            <a:extLst>
              <a:ext uri="{FF2B5EF4-FFF2-40B4-BE49-F238E27FC236}">
                <a16:creationId xmlns:a16="http://schemas.microsoft.com/office/drawing/2014/main" id="{C100499A-E7F4-4D4F-8E73-72727CD158DB}"/>
              </a:ext>
            </a:extLst>
          </p:cNvPr>
          <p:cNvSpPr>
            <a:spLocks noGrp="1"/>
          </p:cNvSpPr>
          <p:nvPr>
            <p:ph type="ftr" sz="quarter" idx="11"/>
          </p:nvPr>
        </p:nvSpPr>
        <p:spPr/>
        <p:txBody>
          <a:bodyPr/>
          <a:lstStyle/>
          <a:p>
            <a:r>
              <a:rPr lang="en-IN"/>
              <a:t>Utkarsh Patel</a:t>
            </a:r>
          </a:p>
        </p:txBody>
      </p:sp>
      <p:sp>
        <p:nvSpPr>
          <p:cNvPr id="7" name="Slide Number Placeholder 6">
            <a:extLst>
              <a:ext uri="{FF2B5EF4-FFF2-40B4-BE49-F238E27FC236}">
                <a16:creationId xmlns:a16="http://schemas.microsoft.com/office/drawing/2014/main" id="{B8773B8B-976F-45D8-8EB9-BA3025F1F125}"/>
              </a:ext>
            </a:extLst>
          </p:cNvPr>
          <p:cNvSpPr>
            <a:spLocks noGrp="1"/>
          </p:cNvSpPr>
          <p:nvPr>
            <p:ph type="sldNum" sz="quarter" idx="12"/>
          </p:nvPr>
        </p:nvSpPr>
        <p:spPr/>
        <p:txBody>
          <a:bodyPr/>
          <a:lstStyle/>
          <a:p>
            <a:fld id="{9F6153BA-5872-4D09-A698-41979A3F2FED}" type="slidenum">
              <a:rPr lang="en-IN" smtClean="0"/>
              <a:t>‹#›</a:t>
            </a:fld>
            <a:endParaRPr lang="en-IN"/>
          </a:p>
        </p:txBody>
      </p:sp>
    </p:spTree>
    <p:extLst>
      <p:ext uri="{BB962C8B-B14F-4D97-AF65-F5344CB8AC3E}">
        <p14:creationId xmlns:p14="http://schemas.microsoft.com/office/powerpoint/2010/main" val="2401795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106A6-A2DF-48F9-8B95-5C91C15A1DC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E6F181-76FB-4F12-BD6D-01FC614FA6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D6D5A3-2EC0-43AA-A0C0-A87B7E01D9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E997B2A-92F2-4E79-96C9-0AC0453BEE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B23F69-0BA6-47C0-BBFA-9CAE27CFD5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8C9D1C-815D-412E-9F5A-723011B42350}"/>
              </a:ext>
            </a:extLst>
          </p:cNvPr>
          <p:cNvSpPr>
            <a:spLocks noGrp="1"/>
          </p:cNvSpPr>
          <p:nvPr>
            <p:ph type="dt" sz="half" idx="10"/>
          </p:nvPr>
        </p:nvSpPr>
        <p:spPr/>
        <p:txBody>
          <a:bodyPr/>
          <a:lstStyle/>
          <a:p>
            <a:fld id="{9DE0DF26-301A-42EC-83CD-75DFB6C35F47}" type="datetime1">
              <a:rPr lang="en-IN" smtClean="0"/>
              <a:t>28-11-2022</a:t>
            </a:fld>
            <a:endParaRPr lang="en-IN"/>
          </a:p>
        </p:txBody>
      </p:sp>
      <p:sp>
        <p:nvSpPr>
          <p:cNvPr id="8" name="Footer Placeholder 7">
            <a:extLst>
              <a:ext uri="{FF2B5EF4-FFF2-40B4-BE49-F238E27FC236}">
                <a16:creationId xmlns:a16="http://schemas.microsoft.com/office/drawing/2014/main" id="{9087F584-E704-4FD2-8925-D2F753E966BB}"/>
              </a:ext>
            </a:extLst>
          </p:cNvPr>
          <p:cNvSpPr>
            <a:spLocks noGrp="1"/>
          </p:cNvSpPr>
          <p:nvPr>
            <p:ph type="ftr" sz="quarter" idx="11"/>
          </p:nvPr>
        </p:nvSpPr>
        <p:spPr/>
        <p:txBody>
          <a:bodyPr/>
          <a:lstStyle/>
          <a:p>
            <a:r>
              <a:rPr lang="en-IN"/>
              <a:t>Utkarsh Patel</a:t>
            </a:r>
          </a:p>
        </p:txBody>
      </p:sp>
      <p:sp>
        <p:nvSpPr>
          <p:cNvPr id="9" name="Slide Number Placeholder 8">
            <a:extLst>
              <a:ext uri="{FF2B5EF4-FFF2-40B4-BE49-F238E27FC236}">
                <a16:creationId xmlns:a16="http://schemas.microsoft.com/office/drawing/2014/main" id="{35FE719F-866B-42DC-93FA-2085E58934F7}"/>
              </a:ext>
            </a:extLst>
          </p:cNvPr>
          <p:cNvSpPr>
            <a:spLocks noGrp="1"/>
          </p:cNvSpPr>
          <p:nvPr>
            <p:ph type="sldNum" sz="quarter" idx="12"/>
          </p:nvPr>
        </p:nvSpPr>
        <p:spPr/>
        <p:txBody>
          <a:bodyPr/>
          <a:lstStyle/>
          <a:p>
            <a:fld id="{9F6153BA-5872-4D09-A698-41979A3F2FED}" type="slidenum">
              <a:rPr lang="en-IN" smtClean="0"/>
              <a:t>‹#›</a:t>
            </a:fld>
            <a:endParaRPr lang="en-IN"/>
          </a:p>
        </p:txBody>
      </p:sp>
    </p:spTree>
    <p:extLst>
      <p:ext uri="{BB962C8B-B14F-4D97-AF65-F5344CB8AC3E}">
        <p14:creationId xmlns:p14="http://schemas.microsoft.com/office/powerpoint/2010/main" val="165410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F24AE-9D9C-4CA7-B5F4-4BF7F29136A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2455EC-5396-4D72-A6C4-EBD04F9A6760}"/>
              </a:ext>
            </a:extLst>
          </p:cNvPr>
          <p:cNvSpPr>
            <a:spLocks noGrp="1"/>
          </p:cNvSpPr>
          <p:nvPr>
            <p:ph type="dt" sz="half" idx="10"/>
          </p:nvPr>
        </p:nvSpPr>
        <p:spPr/>
        <p:txBody>
          <a:bodyPr/>
          <a:lstStyle/>
          <a:p>
            <a:fld id="{1DAA9401-FAD4-4314-8507-8CA9E8F8D171}" type="datetime1">
              <a:rPr lang="en-IN" smtClean="0"/>
              <a:t>28-11-2022</a:t>
            </a:fld>
            <a:endParaRPr lang="en-IN"/>
          </a:p>
        </p:txBody>
      </p:sp>
      <p:sp>
        <p:nvSpPr>
          <p:cNvPr id="4" name="Footer Placeholder 3">
            <a:extLst>
              <a:ext uri="{FF2B5EF4-FFF2-40B4-BE49-F238E27FC236}">
                <a16:creationId xmlns:a16="http://schemas.microsoft.com/office/drawing/2014/main" id="{D85B0847-D4CC-4B31-AAEA-EACF786E79CB}"/>
              </a:ext>
            </a:extLst>
          </p:cNvPr>
          <p:cNvSpPr>
            <a:spLocks noGrp="1"/>
          </p:cNvSpPr>
          <p:nvPr>
            <p:ph type="ftr" sz="quarter" idx="11"/>
          </p:nvPr>
        </p:nvSpPr>
        <p:spPr/>
        <p:txBody>
          <a:bodyPr/>
          <a:lstStyle/>
          <a:p>
            <a:r>
              <a:rPr lang="en-IN"/>
              <a:t>Utkarsh Patel</a:t>
            </a:r>
          </a:p>
        </p:txBody>
      </p:sp>
      <p:sp>
        <p:nvSpPr>
          <p:cNvPr id="5" name="Slide Number Placeholder 4">
            <a:extLst>
              <a:ext uri="{FF2B5EF4-FFF2-40B4-BE49-F238E27FC236}">
                <a16:creationId xmlns:a16="http://schemas.microsoft.com/office/drawing/2014/main" id="{C853D762-77D7-47C6-8CDB-CB2F52D87ADA}"/>
              </a:ext>
            </a:extLst>
          </p:cNvPr>
          <p:cNvSpPr>
            <a:spLocks noGrp="1"/>
          </p:cNvSpPr>
          <p:nvPr>
            <p:ph type="sldNum" sz="quarter" idx="12"/>
          </p:nvPr>
        </p:nvSpPr>
        <p:spPr/>
        <p:txBody>
          <a:bodyPr/>
          <a:lstStyle/>
          <a:p>
            <a:fld id="{9F6153BA-5872-4D09-A698-41979A3F2FED}" type="slidenum">
              <a:rPr lang="en-IN" smtClean="0"/>
              <a:t>‹#›</a:t>
            </a:fld>
            <a:endParaRPr lang="en-IN"/>
          </a:p>
        </p:txBody>
      </p:sp>
    </p:spTree>
    <p:extLst>
      <p:ext uri="{BB962C8B-B14F-4D97-AF65-F5344CB8AC3E}">
        <p14:creationId xmlns:p14="http://schemas.microsoft.com/office/powerpoint/2010/main" val="2987591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F8DA49-3060-4A98-A7CC-9FFC112F90EF}"/>
              </a:ext>
            </a:extLst>
          </p:cNvPr>
          <p:cNvSpPr>
            <a:spLocks noGrp="1"/>
          </p:cNvSpPr>
          <p:nvPr>
            <p:ph type="dt" sz="half" idx="10"/>
          </p:nvPr>
        </p:nvSpPr>
        <p:spPr/>
        <p:txBody>
          <a:bodyPr/>
          <a:lstStyle/>
          <a:p>
            <a:fld id="{8BB6E5A9-1D9B-42D4-ACE0-186273D36321}" type="datetime1">
              <a:rPr lang="en-IN" smtClean="0"/>
              <a:t>28-11-2022</a:t>
            </a:fld>
            <a:endParaRPr lang="en-IN"/>
          </a:p>
        </p:txBody>
      </p:sp>
      <p:sp>
        <p:nvSpPr>
          <p:cNvPr id="3" name="Footer Placeholder 2">
            <a:extLst>
              <a:ext uri="{FF2B5EF4-FFF2-40B4-BE49-F238E27FC236}">
                <a16:creationId xmlns:a16="http://schemas.microsoft.com/office/drawing/2014/main" id="{3DA207A0-DE4B-456A-BFCD-8FFECB8D17FC}"/>
              </a:ext>
            </a:extLst>
          </p:cNvPr>
          <p:cNvSpPr>
            <a:spLocks noGrp="1"/>
          </p:cNvSpPr>
          <p:nvPr>
            <p:ph type="ftr" sz="quarter" idx="11"/>
          </p:nvPr>
        </p:nvSpPr>
        <p:spPr/>
        <p:txBody>
          <a:bodyPr/>
          <a:lstStyle/>
          <a:p>
            <a:r>
              <a:rPr lang="en-IN"/>
              <a:t>Utkarsh Patel</a:t>
            </a:r>
          </a:p>
        </p:txBody>
      </p:sp>
      <p:sp>
        <p:nvSpPr>
          <p:cNvPr id="4" name="Slide Number Placeholder 3">
            <a:extLst>
              <a:ext uri="{FF2B5EF4-FFF2-40B4-BE49-F238E27FC236}">
                <a16:creationId xmlns:a16="http://schemas.microsoft.com/office/drawing/2014/main" id="{437C7309-554D-4302-B864-E330456D1297}"/>
              </a:ext>
            </a:extLst>
          </p:cNvPr>
          <p:cNvSpPr>
            <a:spLocks noGrp="1"/>
          </p:cNvSpPr>
          <p:nvPr>
            <p:ph type="sldNum" sz="quarter" idx="12"/>
          </p:nvPr>
        </p:nvSpPr>
        <p:spPr/>
        <p:txBody>
          <a:bodyPr/>
          <a:lstStyle/>
          <a:p>
            <a:fld id="{9F6153BA-5872-4D09-A698-41979A3F2FED}" type="slidenum">
              <a:rPr lang="en-IN" smtClean="0"/>
              <a:t>‹#›</a:t>
            </a:fld>
            <a:endParaRPr lang="en-IN"/>
          </a:p>
        </p:txBody>
      </p:sp>
    </p:spTree>
    <p:extLst>
      <p:ext uri="{BB962C8B-B14F-4D97-AF65-F5344CB8AC3E}">
        <p14:creationId xmlns:p14="http://schemas.microsoft.com/office/powerpoint/2010/main" val="243911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EF9BB-1C19-400A-BB6B-D1054258AC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B37D66-88E5-4777-B012-29B3C8594D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8D2F3EF-70BC-4623-AB00-F6BAD2B638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EB0325-06E5-45C5-8FE3-2983CB6D19EE}"/>
              </a:ext>
            </a:extLst>
          </p:cNvPr>
          <p:cNvSpPr>
            <a:spLocks noGrp="1"/>
          </p:cNvSpPr>
          <p:nvPr>
            <p:ph type="dt" sz="half" idx="10"/>
          </p:nvPr>
        </p:nvSpPr>
        <p:spPr/>
        <p:txBody>
          <a:bodyPr/>
          <a:lstStyle/>
          <a:p>
            <a:fld id="{61076092-EA23-4965-9614-C5D8E7EA52E5}" type="datetime1">
              <a:rPr lang="en-IN" smtClean="0"/>
              <a:t>28-11-2022</a:t>
            </a:fld>
            <a:endParaRPr lang="en-IN"/>
          </a:p>
        </p:txBody>
      </p:sp>
      <p:sp>
        <p:nvSpPr>
          <p:cNvPr id="6" name="Footer Placeholder 5">
            <a:extLst>
              <a:ext uri="{FF2B5EF4-FFF2-40B4-BE49-F238E27FC236}">
                <a16:creationId xmlns:a16="http://schemas.microsoft.com/office/drawing/2014/main" id="{193BE33F-90B5-4CE2-93EC-4E86B3E86659}"/>
              </a:ext>
            </a:extLst>
          </p:cNvPr>
          <p:cNvSpPr>
            <a:spLocks noGrp="1"/>
          </p:cNvSpPr>
          <p:nvPr>
            <p:ph type="ftr" sz="quarter" idx="11"/>
          </p:nvPr>
        </p:nvSpPr>
        <p:spPr/>
        <p:txBody>
          <a:bodyPr/>
          <a:lstStyle/>
          <a:p>
            <a:r>
              <a:rPr lang="en-IN"/>
              <a:t>Utkarsh Patel</a:t>
            </a:r>
          </a:p>
        </p:txBody>
      </p:sp>
      <p:sp>
        <p:nvSpPr>
          <p:cNvPr id="7" name="Slide Number Placeholder 6">
            <a:extLst>
              <a:ext uri="{FF2B5EF4-FFF2-40B4-BE49-F238E27FC236}">
                <a16:creationId xmlns:a16="http://schemas.microsoft.com/office/drawing/2014/main" id="{7DD78449-5AC9-4B31-B0C5-C2450CEAD86A}"/>
              </a:ext>
            </a:extLst>
          </p:cNvPr>
          <p:cNvSpPr>
            <a:spLocks noGrp="1"/>
          </p:cNvSpPr>
          <p:nvPr>
            <p:ph type="sldNum" sz="quarter" idx="12"/>
          </p:nvPr>
        </p:nvSpPr>
        <p:spPr/>
        <p:txBody>
          <a:bodyPr/>
          <a:lstStyle/>
          <a:p>
            <a:fld id="{9F6153BA-5872-4D09-A698-41979A3F2FED}" type="slidenum">
              <a:rPr lang="en-IN" smtClean="0"/>
              <a:t>‹#›</a:t>
            </a:fld>
            <a:endParaRPr lang="en-IN"/>
          </a:p>
        </p:txBody>
      </p:sp>
    </p:spTree>
    <p:extLst>
      <p:ext uri="{BB962C8B-B14F-4D97-AF65-F5344CB8AC3E}">
        <p14:creationId xmlns:p14="http://schemas.microsoft.com/office/powerpoint/2010/main" val="890851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3669C-3A9F-45BF-A21A-4CFAE17077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3FD4187-2EDD-4392-B361-523DFB524A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15572E3-36BE-449D-A58A-757F2ADD93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50FF17-FF6D-4CBF-8DD6-CC343C83741F}"/>
              </a:ext>
            </a:extLst>
          </p:cNvPr>
          <p:cNvSpPr>
            <a:spLocks noGrp="1"/>
          </p:cNvSpPr>
          <p:nvPr>
            <p:ph type="dt" sz="half" idx="10"/>
          </p:nvPr>
        </p:nvSpPr>
        <p:spPr/>
        <p:txBody>
          <a:bodyPr/>
          <a:lstStyle/>
          <a:p>
            <a:fld id="{5AD5941B-B3FA-4386-8EC5-DDAFC4ED6F81}" type="datetime1">
              <a:rPr lang="en-IN" smtClean="0"/>
              <a:t>28-11-2022</a:t>
            </a:fld>
            <a:endParaRPr lang="en-IN"/>
          </a:p>
        </p:txBody>
      </p:sp>
      <p:sp>
        <p:nvSpPr>
          <p:cNvPr id="6" name="Footer Placeholder 5">
            <a:extLst>
              <a:ext uri="{FF2B5EF4-FFF2-40B4-BE49-F238E27FC236}">
                <a16:creationId xmlns:a16="http://schemas.microsoft.com/office/drawing/2014/main" id="{211F5293-7F97-473D-8113-7D9AABAA0484}"/>
              </a:ext>
            </a:extLst>
          </p:cNvPr>
          <p:cNvSpPr>
            <a:spLocks noGrp="1"/>
          </p:cNvSpPr>
          <p:nvPr>
            <p:ph type="ftr" sz="quarter" idx="11"/>
          </p:nvPr>
        </p:nvSpPr>
        <p:spPr/>
        <p:txBody>
          <a:bodyPr/>
          <a:lstStyle/>
          <a:p>
            <a:r>
              <a:rPr lang="en-IN"/>
              <a:t>Utkarsh Patel</a:t>
            </a:r>
          </a:p>
        </p:txBody>
      </p:sp>
      <p:sp>
        <p:nvSpPr>
          <p:cNvPr id="7" name="Slide Number Placeholder 6">
            <a:extLst>
              <a:ext uri="{FF2B5EF4-FFF2-40B4-BE49-F238E27FC236}">
                <a16:creationId xmlns:a16="http://schemas.microsoft.com/office/drawing/2014/main" id="{3B458A44-01D3-47C4-AE6D-23F322383B56}"/>
              </a:ext>
            </a:extLst>
          </p:cNvPr>
          <p:cNvSpPr>
            <a:spLocks noGrp="1"/>
          </p:cNvSpPr>
          <p:nvPr>
            <p:ph type="sldNum" sz="quarter" idx="12"/>
          </p:nvPr>
        </p:nvSpPr>
        <p:spPr/>
        <p:txBody>
          <a:bodyPr/>
          <a:lstStyle/>
          <a:p>
            <a:fld id="{9F6153BA-5872-4D09-A698-41979A3F2FED}" type="slidenum">
              <a:rPr lang="en-IN" smtClean="0"/>
              <a:t>‹#›</a:t>
            </a:fld>
            <a:endParaRPr lang="en-IN"/>
          </a:p>
        </p:txBody>
      </p:sp>
    </p:spTree>
    <p:extLst>
      <p:ext uri="{BB962C8B-B14F-4D97-AF65-F5344CB8AC3E}">
        <p14:creationId xmlns:p14="http://schemas.microsoft.com/office/powerpoint/2010/main" val="2252675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7B95B-DD91-40C8-A41B-D0BF03171C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D1DC7B-800A-48FB-8D92-B69494377D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512B96-AB03-4DF8-89F8-54A64DB8C1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A57EF5-E7F9-4E9B-9CD0-168F1C6F59C6}" type="datetime1">
              <a:rPr lang="en-IN" smtClean="0"/>
              <a:t>28-11-2022</a:t>
            </a:fld>
            <a:endParaRPr lang="en-IN"/>
          </a:p>
        </p:txBody>
      </p:sp>
      <p:sp>
        <p:nvSpPr>
          <p:cNvPr id="5" name="Footer Placeholder 4">
            <a:extLst>
              <a:ext uri="{FF2B5EF4-FFF2-40B4-BE49-F238E27FC236}">
                <a16:creationId xmlns:a16="http://schemas.microsoft.com/office/drawing/2014/main" id="{8C536A70-BFFB-41D2-AA2D-1FE69854B3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Utkarsh Patel</a:t>
            </a:r>
          </a:p>
        </p:txBody>
      </p:sp>
      <p:sp>
        <p:nvSpPr>
          <p:cNvPr id="6" name="Slide Number Placeholder 5">
            <a:extLst>
              <a:ext uri="{FF2B5EF4-FFF2-40B4-BE49-F238E27FC236}">
                <a16:creationId xmlns:a16="http://schemas.microsoft.com/office/drawing/2014/main" id="{CA6C8E4B-276A-4ABB-A472-97275695AE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6153BA-5872-4D09-A698-41979A3F2FED}" type="slidenum">
              <a:rPr lang="en-IN" smtClean="0"/>
              <a:t>‹#›</a:t>
            </a:fld>
            <a:endParaRPr lang="en-IN"/>
          </a:p>
        </p:txBody>
      </p:sp>
    </p:spTree>
    <p:extLst>
      <p:ext uri="{BB962C8B-B14F-4D97-AF65-F5344CB8AC3E}">
        <p14:creationId xmlns:p14="http://schemas.microsoft.com/office/powerpoint/2010/main" val="1191551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10010"/>
            </a:gs>
            <a:gs pos="83000">
              <a:srgbClr val="1A0500"/>
            </a:gs>
            <a:gs pos="31000">
              <a:srgbClr val="04000F"/>
            </a:gs>
            <a:gs pos="60000">
              <a:srgbClr val="190101"/>
            </a:gs>
            <a:gs pos="100000">
              <a:srgbClr val="1A0C02"/>
            </a:gs>
          </a:gsLst>
          <a:lin ang="5400000" scaled="1"/>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5EB9D6-3026-40AD-ADE5-957A36470C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200150" y="1200148"/>
            <a:ext cx="6857999" cy="4457700"/>
          </a:xfrm>
          <a:prstGeom prst="rect">
            <a:avLst/>
          </a:prstGeom>
        </p:spPr>
      </p:pic>
      <p:sp>
        <p:nvSpPr>
          <p:cNvPr id="2" name="Title 1">
            <a:extLst>
              <a:ext uri="{FF2B5EF4-FFF2-40B4-BE49-F238E27FC236}">
                <a16:creationId xmlns:a16="http://schemas.microsoft.com/office/drawing/2014/main" id="{406EBB0A-3F9D-4C03-AD42-3B27352458B1}"/>
              </a:ext>
            </a:extLst>
          </p:cNvPr>
          <p:cNvSpPr>
            <a:spLocks noGrp="1"/>
          </p:cNvSpPr>
          <p:nvPr>
            <p:ph type="ctrTitle"/>
          </p:nvPr>
        </p:nvSpPr>
        <p:spPr>
          <a:xfrm>
            <a:off x="3063545" y="0"/>
            <a:ext cx="9144000" cy="6858000"/>
          </a:xfrm>
        </p:spPr>
        <p:txBody>
          <a:bodyPr anchor="ctr">
            <a:normAutofit/>
          </a:bodyPr>
          <a:lstStyle/>
          <a:p>
            <a:br>
              <a:rPr lang="en-IN" sz="2800" dirty="0">
                <a:solidFill>
                  <a:schemeClr val="bg1"/>
                </a:solidFill>
              </a:rPr>
            </a:br>
            <a:br>
              <a:rPr lang="en-IN" sz="2800" dirty="0">
                <a:solidFill>
                  <a:schemeClr val="bg1"/>
                </a:solidFill>
              </a:rPr>
            </a:br>
            <a:r>
              <a:rPr lang="en-IN" sz="2800" dirty="0">
                <a:solidFill>
                  <a:schemeClr val="bg1"/>
                </a:solidFill>
              </a:rPr>
              <a:t>Identifying and Characterizing </a:t>
            </a:r>
            <a:br>
              <a:rPr lang="en-IN" sz="2800" dirty="0">
                <a:solidFill>
                  <a:schemeClr val="bg1"/>
                </a:solidFill>
              </a:rPr>
            </a:br>
            <a:r>
              <a:rPr lang="en-IN" sz="2800" dirty="0">
                <a:solidFill>
                  <a:schemeClr val="bg1"/>
                </a:solidFill>
              </a:rPr>
              <a:t>Ad hominem Fallacy Usage in The Wild</a:t>
            </a:r>
            <a:br>
              <a:rPr lang="en-IN" sz="2000" dirty="0">
                <a:solidFill>
                  <a:schemeClr val="bg1"/>
                </a:solidFill>
              </a:rPr>
            </a:br>
            <a:br>
              <a:rPr lang="en-IN" sz="2000" dirty="0">
                <a:solidFill>
                  <a:schemeClr val="bg1"/>
                </a:solidFill>
              </a:rPr>
            </a:br>
            <a:br>
              <a:rPr lang="en-IN" sz="2800" dirty="0">
                <a:solidFill>
                  <a:schemeClr val="bg1"/>
                </a:solidFill>
              </a:rPr>
            </a:br>
            <a:r>
              <a:rPr lang="en-IN" sz="2400" dirty="0">
                <a:solidFill>
                  <a:schemeClr val="bg1"/>
                </a:solidFill>
              </a:rPr>
              <a:t>Utkarsh Patel</a:t>
            </a:r>
            <a:br>
              <a:rPr lang="en-IN" sz="2400" dirty="0">
                <a:solidFill>
                  <a:schemeClr val="bg1"/>
                </a:solidFill>
              </a:rPr>
            </a:br>
            <a:r>
              <a:rPr lang="en-IN" sz="2400" dirty="0">
                <a:solidFill>
                  <a:schemeClr val="bg1"/>
                </a:solidFill>
              </a:rPr>
              <a:t>Department of E&amp;ECE, IIT Kharagpur</a:t>
            </a:r>
            <a:br>
              <a:rPr lang="en-IN" sz="2400" dirty="0">
                <a:solidFill>
                  <a:schemeClr val="bg1"/>
                </a:solidFill>
              </a:rPr>
            </a:br>
            <a:br>
              <a:rPr lang="en-IN" sz="2400" dirty="0">
                <a:solidFill>
                  <a:schemeClr val="bg1"/>
                </a:solidFill>
              </a:rPr>
            </a:br>
            <a:r>
              <a:rPr lang="en-IN" sz="2400" dirty="0">
                <a:solidFill>
                  <a:schemeClr val="bg1"/>
                </a:solidFill>
              </a:rPr>
              <a:t>Supervisors: Prof. </a:t>
            </a:r>
            <a:r>
              <a:rPr lang="en-IN" sz="2400" dirty="0" err="1">
                <a:solidFill>
                  <a:schemeClr val="bg1"/>
                </a:solidFill>
              </a:rPr>
              <a:t>Mainack</a:t>
            </a:r>
            <a:r>
              <a:rPr lang="en-IN" sz="2400" dirty="0">
                <a:solidFill>
                  <a:schemeClr val="bg1"/>
                </a:solidFill>
              </a:rPr>
              <a:t> Mondal and Prof. </a:t>
            </a:r>
            <a:r>
              <a:rPr lang="en-IN" sz="2400" dirty="0" err="1">
                <a:solidFill>
                  <a:schemeClr val="bg1"/>
                </a:solidFill>
              </a:rPr>
              <a:t>Animesh</a:t>
            </a:r>
            <a:r>
              <a:rPr lang="en-IN" sz="2400" dirty="0">
                <a:solidFill>
                  <a:schemeClr val="bg1"/>
                </a:solidFill>
              </a:rPr>
              <a:t> Mukherjee</a:t>
            </a:r>
            <a:br>
              <a:rPr lang="en-IN" sz="2400" dirty="0">
                <a:solidFill>
                  <a:schemeClr val="bg1"/>
                </a:solidFill>
              </a:rPr>
            </a:br>
            <a:r>
              <a:rPr lang="en-IN" sz="2400" dirty="0">
                <a:solidFill>
                  <a:schemeClr val="bg1"/>
                </a:solidFill>
              </a:rPr>
              <a:t>  </a:t>
            </a:r>
            <a:br>
              <a:rPr lang="en-IN" sz="2400" dirty="0">
                <a:solidFill>
                  <a:schemeClr val="bg1"/>
                </a:solidFill>
              </a:rPr>
            </a:br>
            <a:r>
              <a:rPr lang="en-IN" sz="2400" dirty="0">
                <a:solidFill>
                  <a:schemeClr val="bg1"/>
                </a:solidFill>
              </a:rPr>
              <a:t>Co-supervisor: Prof. </a:t>
            </a:r>
            <a:r>
              <a:rPr lang="en-IN" sz="2400" dirty="0" err="1">
                <a:solidFill>
                  <a:schemeClr val="bg1"/>
                </a:solidFill>
              </a:rPr>
              <a:t>Amitalok</a:t>
            </a:r>
            <a:r>
              <a:rPr lang="en-IN" sz="2400" dirty="0">
                <a:solidFill>
                  <a:schemeClr val="bg1"/>
                </a:solidFill>
              </a:rPr>
              <a:t> </a:t>
            </a:r>
            <a:r>
              <a:rPr lang="en-IN" sz="2400" dirty="0" err="1">
                <a:solidFill>
                  <a:schemeClr val="bg1"/>
                </a:solidFill>
              </a:rPr>
              <a:t>Budkuley</a:t>
            </a:r>
            <a:br>
              <a:rPr lang="en-IN" sz="2400" dirty="0">
                <a:solidFill>
                  <a:schemeClr val="bg1"/>
                </a:solidFill>
              </a:rPr>
            </a:br>
            <a:br>
              <a:rPr lang="en-IN" sz="2400" dirty="0">
                <a:solidFill>
                  <a:schemeClr val="bg1"/>
                </a:solidFill>
              </a:rPr>
            </a:br>
            <a:r>
              <a:rPr lang="en-IN" sz="2400" dirty="0">
                <a:solidFill>
                  <a:schemeClr val="bg1"/>
                </a:solidFill>
              </a:rPr>
              <a:t>IIT Kharagpur</a:t>
            </a:r>
          </a:p>
        </p:txBody>
      </p:sp>
      <p:cxnSp>
        <p:nvCxnSpPr>
          <p:cNvPr id="6" name="Straight Connector 5">
            <a:extLst>
              <a:ext uri="{FF2B5EF4-FFF2-40B4-BE49-F238E27FC236}">
                <a16:creationId xmlns:a16="http://schemas.microsoft.com/office/drawing/2014/main" id="{5ECF933D-5FE6-4650-8535-599DE61347D6}"/>
              </a:ext>
            </a:extLst>
          </p:cNvPr>
          <p:cNvCxnSpPr>
            <a:cxnSpLocks/>
          </p:cNvCxnSpPr>
          <p:nvPr/>
        </p:nvCxnSpPr>
        <p:spPr>
          <a:xfrm>
            <a:off x="4429313" y="3036132"/>
            <a:ext cx="6412463"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E9CD07A8-1B2A-41FC-8A87-61DC8EFDABA8}"/>
              </a:ext>
            </a:extLst>
          </p:cNvPr>
          <p:cNvSpPr>
            <a:spLocks noGrp="1"/>
          </p:cNvSpPr>
          <p:nvPr>
            <p:ph type="ftr" sz="quarter" idx="11"/>
          </p:nvPr>
        </p:nvSpPr>
        <p:spPr/>
        <p:txBody>
          <a:bodyPr/>
          <a:lstStyle/>
          <a:p>
            <a:r>
              <a:rPr lang="en-IN"/>
              <a:t>Utkarsh Patel</a:t>
            </a:r>
          </a:p>
        </p:txBody>
      </p:sp>
      <p:sp>
        <p:nvSpPr>
          <p:cNvPr id="5" name="Slide Number Placeholder 4">
            <a:extLst>
              <a:ext uri="{FF2B5EF4-FFF2-40B4-BE49-F238E27FC236}">
                <a16:creationId xmlns:a16="http://schemas.microsoft.com/office/drawing/2014/main" id="{8129E0F4-37D5-40F5-8AC8-886F1747095C}"/>
              </a:ext>
            </a:extLst>
          </p:cNvPr>
          <p:cNvSpPr>
            <a:spLocks noGrp="1"/>
          </p:cNvSpPr>
          <p:nvPr>
            <p:ph type="sldNum" sz="quarter" idx="12"/>
          </p:nvPr>
        </p:nvSpPr>
        <p:spPr/>
        <p:txBody>
          <a:bodyPr/>
          <a:lstStyle/>
          <a:p>
            <a:fld id="{9F6153BA-5872-4D09-A698-41979A3F2FED}" type="slidenum">
              <a:rPr lang="en-IN" smtClean="0"/>
              <a:t>1</a:t>
            </a:fld>
            <a:endParaRPr lang="en-IN"/>
          </a:p>
        </p:txBody>
      </p:sp>
    </p:spTree>
    <p:extLst>
      <p:ext uri="{BB962C8B-B14F-4D97-AF65-F5344CB8AC3E}">
        <p14:creationId xmlns:p14="http://schemas.microsoft.com/office/powerpoint/2010/main" val="325726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86DA-427A-4BA9-9B92-3A23EC0CBF78}"/>
              </a:ext>
            </a:extLst>
          </p:cNvPr>
          <p:cNvSpPr>
            <a:spLocks noGrp="1"/>
          </p:cNvSpPr>
          <p:nvPr>
            <p:ph type="title"/>
          </p:nvPr>
        </p:nvSpPr>
        <p:spPr/>
        <p:txBody>
          <a:bodyPr/>
          <a:lstStyle/>
          <a:p>
            <a:r>
              <a:rPr lang="en-US" dirty="0">
                <a:latin typeface="Trebuchet MS" panose="020B0603020202020204" pitchFamily="34" charset="0"/>
              </a:rPr>
              <a:t>What Makes Arguments Ad hominem?</a:t>
            </a:r>
            <a:endParaRPr lang="en-IN"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F7CF32BB-DAA6-4F96-BAEE-70141B599BF0}"/>
              </a:ext>
            </a:extLst>
          </p:cNvPr>
          <p:cNvSpPr>
            <a:spLocks noGrp="1"/>
          </p:cNvSpPr>
          <p:nvPr>
            <p:ph idx="1"/>
          </p:nvPr>
        </p:nvSpPr>
        <p:spPr/>
        <p:txBody>
          <a:bodyPr>
            <a:normAutofit/>
          </a:bodyPr>
          <a:lstStyle/>
          <a:p>
            <a:r>
              <a:rPr lang="en-US" dirty="0"/>
              <a:t>As discussed in the beginning, ad hominem comments contain key-phrases which are responsible for flagging them as ad hominem</a:t>
            </a:r>
          </a:p>
          <a:p>
            <a:r>
              <a:rPr lang="en-US" dirty="0"/>
              <a:t>We used BERT to highlight those phrases of the comments and observed that it was really good in identifying these phrases</a:t>
            </a:r>
            <a:endParaRPr lang="en-IN" dirty="0"/>
          </a:p>
        </p:txBody>
      </p:sp>
      <p:sp>
        <p:nvSpPr>
          <p:cNvPr id="4" name="Rectangle 3">
            <a:extLst>
              <a:ext uri="{FF2B5EF4-FFF2-40B4-BE49-F238E27FC236}">
                <a16:creationId xmlns:a16="http://schemas.microsoft.com/office/drawing/2014/main" id="{505B653F-4185-4962-9FCB-87C94115AA79}"/>
              </a:ext>
            </a:extLst>
          </p:cNvPr>
          <p:cNvSpPr/>
          <p:nvPr/>
        </p:nvSpPr>
        <p:spPr>
          <a:xfrm>
            <a:off x="0" y="0"/>
            <a:ext cx="6963052" cy="17311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5" name="Rectangle 4">
            <a:extLst>
              <a:ext uri="{FF2B5EF4-FFF2-40B4-BE49-F238E27FC236}">
                <a16:creationId xmlns:a16="http://schemas.microsoft.com/office/drawing/2014/main" id="{C92B7DE2-7DD0-4C96-9AC9-C1EFB60740ED}"/>
              </a:ext>
            </a:extLst>
          </p:cNvPr>
          <p:cNvSpPr/>
          <p:nvPr/>
        </p:nvSpPr>
        <p:spPr>
          <a:xfrm>
            <a:off x="5228949" y="6684885"/>
            <a:ext cx="6963052" cy="1731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6" name="Footer Placeholder 5">
            <a:extLst>
              <a:ext uri="{FF2B5EF4-FFF2-40B4-BE49-F238E27FC236}">
                <a16:creationId xmlns:a16="http://schemas.microsoft.com/office/drawing/2014/main" id="{FCC22E71-5AB5-486B-B341-F58E5B5B44D8}"/>
              </a:ext>
            </a:extLst>
          </p:cNvPr>
          <p:cNvSpPr>
            <a:spLocks noGrp="1"/>
          </p:cNvSpPr>
          <p:nvPr>
            <p:ph type="ftr" sz="quarter" idx="11"/>
          </p:nvPr>
        </p:nvSpPr>
        <p:spPr/>
        <p:txBody>
          <a:bodyPr/>
          <a:lstStyle/>
          <a:p>
            <a:r>
              <a:rPr lang="en-IN"/>
              <a:t>Utkarsh Patel</a:t>
            </a:r>
          </a:p>
        </p:txBody>
      </p:sp>
      <p:sp>
        <p:nvSpPr>
          <p:cNvPr id="7" name="Slide Number Placeholder 6">
            <a:extLst>
              <a:ext uri="{FF2B5EF4-FFF2-40B4-BE49-F238E27FC236}">
                <a16:creationId xmlns:a16="http://schemas.microsoft.com/office/drawing/2014/main" id="{1E6AEBBC-AD89-42CF-9DFC-F17E174F043E}"/>
              </a:ext>
            </a:extLst>
          </p:cNvPr>
          <p:cNvSpPr>
            <a:spLocks noGrp="1"/>
          </p:cNvSpPr>
          <p:nvPr>
            <p:ph type="sldNum" sz="quarter" idx="12"/>
          </p:nvPr>
        </p:nvSpPr>
        <p:spPr/>
        <p:txBody>
          <a:bodyPr/>
          <a:lstStyle/>
          <a:p>
            <a:fld id="{9F6153BA-5872-4D09-A698-41979A3F2FED}" type="slidenum">
              <a:rPr lang="en-IN" smtClean="0"/>
              <a:t>10</a:t>
            </a:fld>
            <a:endParaRPr lang="en-IN"/>
          </a:p>
        </p:txBody>
      </p:sp>
    </p:spTree>
    <p:extLst>
      <p:ext uri="{BB962C8B-B14F-4D97-AF65-F5344CB8AC3E}">
        <p14:creationId xmlns:p14="http://schemas.microsoft.com/office/powerpoint/2010/main" val="2948034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86DA-427A-4BA9-9B92-3A23EC0CBF78}"/>
              </a:ext>
            </a:extLst>
          </p:cNvPr>
          <p:cNvSpPr>
            <a:spLocks noGrp="1"/>
          </p:cNvSpPr>
          <p:nvPr>
            <p:ph type="title"/>
          </p:nvPr>
        </p:nvSpPr>
        <p:spPr/>
        <p:txBody>
          <a:bodyPr/>
          <a:lstStyle/>
          <a:p>
            <a:r>
              <a:rPr lang="en-US" dirty="0">
                <a:latin typeface="Trebuchet MS" panose="020B0603020202020204" pitchFamily="34" charset="0"/>
              </a:rPr>
              <a:t>Highlighting Ad hominem Triggers</a:t>
            </a:r>
            <a:endParaRPr lang="en-IN"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F7CF32BB-DAA6-4F96-BAEE-70141B599BF0}"/>
              </a:ext>
            </a:extLst>
          </p:cNvPr>
          <p:cNvSpPr>
            <a:spLocks noGrp="1"/>
          </p:cNvSpPr>
          <p:nvPr>
            <p:ph idx="1"/>
          </p:nvPr>
        </p:nvSpPr>
        <p:spPr/>
        <p:txBody>
          <a:bodyPr>
            <a:normAutofit/>
          </a:bodyPr>
          <a:lstStyle/>
          <a:p>
            <a:pPr marL="0" indent="0">
              <a:buNone/>
            </a:pPr>
            <a:r>
              <a:rPr lang="en-US" dirty="0"/>
              <a:t>As [CLS] token is the aggregate representation of the input sequence for classification tasks, we used attention scores for [CLS] token to detect the triggers.</a:t>
            </a:r>
            <a:endParaRPr lang="en-IN" sz="2000" dirty="0">
              <a:latin typeface="Consolas" panose="020B0609020204030204" pitchFamily="49" charset="0"/>
            </a:endParaRPr>
          </a:p>
          <a:p>
            <a:pPr marL="0" indent="0" algn="ctr">
              <a:buNone/>
            </a:pPr>
            <a:endParaRPr lang="en-US" sz="2000" dirty="0">
              <a:latin typeface="Consolas" panose="020B0609020204030204" pitchFamily="49" charset="0"/>
            </a:endParaRPr>
          </a:p>
          <a:p>
            <a:pPr marL="0" indent="0">
              <a:buNone/>
            </a:pPr>
            <a:endParaRPr lang="en-US" sz="2400" dirty="0">
              <a:latin typeface="Consolas" panose="020B0609020204030204" pitchFamily="49" charset="0"/>
            </a:endParaRPr>
          </a:p>
        </p:txBody>
      </p:sp>
      <p:sp>
        <p:nvSpPr>
          <p:cNvPr id="4" name="Rectangle 3">
            <a:extLst>
              <a:ext uri="{FF2B5EF4-FFF2-40B4-BE49-F238E27FC236}">
                <a16:creationId xmlns:a16="http://schemas.microsoft.com/office/drawing/2014/main" id="{505B653F-4185-4962-9FCB-87C94115AA79}"/>
              </a:ext>
            </a:extLst>
          </p:cNvPr>
          <p:cNvSpPr/>
          <p:nvPr/>
        </p:nvSpPr>
        <p:spPr>
          <a:xfrm>
            <a:off x="0" y="0"/>
            <a:ext cx="6963052" cy="17311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5" name="Rectangle 4">
            <a:extLst>
              <a:ext uri="{FF2B5EF4-FFF2-40B4-BE49-F238E27FC236}">
                <a16:creationId xmlns:a16="http://schemas.microsoft.com/office/drawing/2014/main" id="{C92B7DE2-7DD0-4C96-9AC9-C1EFB60740ED}"/>
              </a:ext>
            </a:extLst>
          </p:cNvPr>
          <p:cNvSpPr/>
          <p:nvPr/>
        </p:nvSpPr>
        <p:spPr>
          <a:xfrm>
            <a:off x="5228949" y="6684885"/>
            <a:ext cx="6963052" cy="1731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pic>
        <p:nvPicPr>
          <p:cNvPr id="7" name="Picture 6">
            <a:extLst>
              <a:ext uri="{FF2B5EF4-FFF2-40B4-BE49-F238E27FC236}">
                <a16:creationId xmlns:a16="http://schemas.microsoft.com/office/drawing/2014/main" id="{20A48C0C-18C9-46DB-99E8-FAB805DC37E1}"/>
              </a:ext>
            </a:extLst>
          </p:cNvPr>
          <p:cNvPicPr>
            <a:picLocks noChangeAspect="1"/>
          </p:cNvPicPr>
          <p:nvPr/>
        </p:nvPicPr>
        <p:blipFill>
          <a:blip r:embed="rId2"/>
          <a:stretch>
            <a:fillRect/>
          </a:stretch>
        </p:blipFill>
        <p:spPr>
          <a:xfrm>
            <a:off x="3481022" y="3018985"/>
            <a:ext cx="5229955" cy="3157978"/>
          </a:xfrm>
          <a:prstGeom prst="rect">
            <a:avLst/>
          </a:prstGeom>
        </p:spPr>
      </p:pic>
      <p:sp>
        <p:nvSpPr>
          <p:cNvPr id="6" name="Footer Placeholder 5">
            <a:extLst>
              <a:ext uri="{FF2B5EF4-FFF2-40B4-BE49-F238E27FC236}">
                <a16:creationId xmlns:a16="http://schemas.microsoft.com/office/drawing/2014/main" id="{6D6F5A41-E60F-47E8-8495-34EB70D175F8}"/>
              </a:ext>
            </a:extLst>
          </p:cNvPr>
          <p:cNvSpPr>
            <a:spLocks noGrp="1"/>
          </p:cNvSpPr>
          <p:nvPr>
            <p:ph type="ftr" sz="quarter" idx="11"/>
          </p:nvPr>
        </p:nvSpPr>
        <p:spPr/>
        <p:txBody>
          <a:bodyPr/>
          <a:lstStyle/>
          <a:p>
            <a:r>
              <a:rPr lang="en-IN"/>
              <a:t>Utkarsh Patel</a:t>
            </a:r>
          </a:p>
        </p:txBody>
      </p:sp>
      <p:sp>
        <p:nvSpPr>
          <p:cNvPr id="8" name="Slide Number Placeholder 7">
            <a:extLst>
              <a:ext uri="{FF2B5EF4-FFF2-40B4-BE49-F238E27FC236}">
                <a16:creationId xmlns:a16="http://schemas.microsoft.com/office/drawing/2014/main" id="{B0B83A59-8D26-4BB6-BDF5-E5EF7E58A37E}"/>
              </a:ext>
            </a:extLst>
          </p:cNvPr>
          <p:cNvSpPr>
            <a:spLocks noGrp="1"/>
          </p:cNvSpPr>
          <p:nvPr>
            <p:ph type="sldNum" sz="quarter" idx="12"/>
          </p:nvPr>
        </p:nvSpPr>
        <p:spPr/>
        <p:txBody>
          <a:bodyPr/>
          <a:lstStyle/>
          <a:p>
            <a:fld id="{9F6153BA-5872-4D09-A698-41979A3F2FED}" type="slidenum">
              <a:rPr lang="en-IN" smtClean="0"/>
              <a:t>11</a:t>
            </a:fld>
            <a:endParaRPr lang="en-IN"/>
          </a:p>
        </p:txBody>
      </p:sp>
    </p:spTree>
    <p:extLst>
      <p:ext uri="{BB962C8B-B14F-4D97-AF65-F5344CB8AC3E}">
        <p14:creationId xmlns:p14="http://schemas.microsoft.com/office/powerpoint/2010/main" val="478115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86DA-427A-4BA9-9B92-3A23EC0CBF78}"/>
              </a:ext>
            </a:extLst>
          </p:cNvPr>
          <p:cNvSpPr>
            <a:spLocks noGrp="1"/>
          </p:cNvSpPr>
          <p:nvPr>
            <p:ph type="title"/>
          </p:nvPr>
        </p:nvSpPr>
        <p:spPr/>
        <p:txBody>
          <a:bodyPr/>
          <a:lstStyle/>
          <a:p>
            <a:r>
              <a:rPr lang="en-US" dirty="0">
                <a:latin typeface="Trebuchet MS" panose="020B0603020202020204" pitchFamily="34" charset="0"/>
              </a:rPr>
              <a:t>Highlighting Ad hominem Triggers</a:t>
            </a:r>
            <a:endParaRPr lang="en-IN"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F7CF32BB-DAA6-4F96-BAEE-70141B599BF0}"/>
              </a:ext>
            </a:extLst>
          </p:cNvPr>
          <p:cNvSpPr>
            <a:spLocks noGrp="1"/>
          </p:cNvSpPr>
          <p:nvPr>
            <p:ph idx="1"/>
          </p:nvPr>
        </p:nvSpPr>
        <p:spPr/>
        <p:txBody>
          <a:bodyPr>
            <a:normAutofit/>
          </a:bodyPr>
          <a:lstStyle/>
          <a:p>
            <a:pPr marL="0" indent="0">
              <a:buNone/>
            </a:pPr>
            <a:r>
              <a:rPr lang="en-US" dirty="0"/>
              <a:t>We greedily select top three tokens on the basis of attention scores so that the trigrams centered at those token don’t overlap and produce word weight heat maps for the comments</a:t>
            </a:r>
            <a:endParaRPr lang="en-IN" dirty="0"/>
          </a:p>
          <a:p>
            <a:pPr marL="0" indent="0">
              <a:buNone/>
            </a:pPr>
            <a:endParaRPr lang="en-IN" dirty="0">
              <a:latin typeface="Consolas" panose="020B0609020204030204" pitchFamily="49" charset="0"/>
            </a:endParaRPr>
          </a:p>
          <a:p>
            <a:pPr marL="0" indent="0" algn="ctr">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4" name="Rectangle 3">
            <a:extLst>
              <a:ext uri="{FF2B5EF4-FFF2-40B4-BE49-F238E27FC236}">
                <a16:creationId xmlns:a16="http://schemas.microsoft.com/office/drawing/2014/main" id="{505B653F-4185-4962-9FCB-87C94115AA79}"/>
              </a:ext>
            </a:extLst>
          </p:cNvPr>
          <p:cNvSpPr/>
          <p:nvPr/>
        </p:nvSpPr>
        <p:spPr>
          <a:xfrm>
            <a:off x="0" y="0"/>
            <a:ext cx="6963052" cy="17311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5" name="Rectangle 4">
            <a:extLst>
              <a:ext uri="{FF2B5EF4-FFF2-40B4-BE49-F238E27FC236}">
                <a16:creationId xmlns:a16="http://schemas.microsoft.com/office/drawing/2014/main" id="{C92B7DE2-7DD0-4C96-9AC9-C1EFB60740ED}"/>
              </a:ext>
            </a:extLst>
          </p:cNvPr>
          <p:cNvSpPr/>
          <p:nvPr/>
        </p:nvSpPr>
        <p:spPr>
          <a:xfrm>
            <a:off x="5228949" y="6684885"/>
            <a:ext cx="6963052" cy="1731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pic>
        <p:nvPicPr>
          <p:cNvPr id="8" name="Picture 7">
            <a:extLst>
              <a:ext uri="{FF2B5EF4-FFF2-40B4-BE49-F238E27FC236}">
                <a16:creationId xmlns:a16="http://schemas.microsoft.com/office/drawing/2014/main" id="{0F89FC4A-BC2D-4D64-960D-EA3B9489F30F}"/>
              </a:ext>
            </a:extLst>
          </p:cNvPr>
          <p:cNvPicPr>
            <a:picLocks noChangeAspect="1"/>
          </p:cNvPicPr>
          <p:nvPr/>
        </p:nvPicPr>
        <p:blipFill>
          <a:blip r:embed="rId2"/>
          <a:stretch>
            <a:fillRect/>
          </a:stretch>
        </p:blipFill>
        <p:spPr>
          <a:xfrm>
            <a:off x="513571" y="3392064"/>
            <a:ext cx="11164858" cy="1867161"/>
          </a:xfrm>
          <a:prstGeom prst="rect">
            <a:avLst/>
          </a:prstGeom>
        </p:spPr>
      </p:pic>
      <p:sp>
        <p:nvSpPr>
          <p:cNvPr id="6" name="Footer Placeholder 5">
            <a:extLst>
              <a:ext uri="{FF2B5EF4-FFF2-40B4-BE49-F238E27FC236}">
                <a16:creationId xmlns:a16="http://schemas.microsoft.com/office/drawing/2014/main" id="{CB980AB0-D008-49B3-8BAB-01A1ABDF0CC7}"/>
              </a:ext>
            </a:extLst>
          </p:cNvPr>
          <p:cNvSpPr>
            <a:spLocks noGrp="1"/>
          </p:cNvSpPr>
          <p:nvPr>
            <p:ph type="ftr" sz="quarter" idx="11"/>
          </p:nvPr>
        </p:nvSpPr>
        <p:spPr/>
        <p:txBody>
          <a:bodyPr/>
          <a:lstStyle/>
          <a:p>
            <a:r>
              <a:rPr lang="en-IN"/>
              <a:t>Utkarsh Patel</a:t>
            </a:r>
          </a:p>
        </p:txBody>
      </p:sp>
      <p:sp>
        <p:nvSpPr>
          <p:cNvPr id="7" name="Slide Number Placeholder 6">
            <a:extLst>
              <a:ext uri="{FF2B5EF4-FFF2-40B4-BE49-F238E27FC236}">
                <a16:creationId xmlns:a16="http://schemas.microsoft.com/office/drawing/2014/main" id="{82D167D9-C696-40DC-8214-F67FD56B3AB4}"/>
              </a:ext>
            </a:extLst>
          </p:cNvPr>
          <p:cNvSpPr>
            <a:spLocks noGrp="1"/>
          </p:cNvSpPr>
          <p:nvPr>
            <p:ph type="sldNum" sz="quarter" idx="12"/>
          </p:nvPr>
        </p:nvSpPr>
        <p:spPr/>
        <p:txBody>
          <a:bodyPr/>
          <a:lstStyle/>
          <a:p>
            <a:fld id="{9F6153BA-5872-4D09-A698-41979A3F2FED}" type="slidenum">
              <a:rPr lang="en-IN" smtClean="0"/>
              <a:t>12</a:t>
            </a:fld>
            <a:endParaRPr lang="en-IN"/>
          </a:p>
        </p:txBody>
      </p:sp>
    </p:spTree>
    <p:extLst>
      <p:ext uri="{BB962C8B-B14F-4D97-AF65-F5344CB8AC3E}">
        <p14:creationId xmlns:p14="http://schemas.microsoft.com/office/powerpoint/2010/main" val="315788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86DA-427A-4BA9-9B92-3A23EC0CBF78}"/>
              </a:ext>
            </a:extLst>
          </p:cNvPr>
          <p:cNvSpPr>
            <a:spLocks noGrp="1"/>
          </p:cNvSpPr>
          <p:nvPr>
            <p:ph type="title"/>
          </p:nvPr>
        </p:nvSpPr>
        <p:spPr/>
        <p:txBody>
          <a:bodyPr/>
          <a:lstStyle/>
          <a:p>
            <a:r>
              <a:rPr lang="en-US" dirty="0">
                <a:latin typeface="Trebuchet MS" panose="020B0603020202020204" pitchFamily="34" charset="0"/>
              </a:rPr>
              <a:t>The Bottleneck</a:t>
            </a:r>
            <a:endParaRPr lang="en-IN"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F7CF32BB-DAA6-4F96-BAEE-70141B599BF0}"/>
              </a:ext>
            </a:extLst>
          </p:cNvPr>
          <p:cNvSpPr>
            <a:spLocks noGrp="1"/>
          </p:cNvSpPr>
          <p:nvPr>
            <p:ph idx="1"/>
          </p:nvPr>
        </p:nvSpPr>
        <p:spPr/>
        <p:txBody>
          <a:bodyPr>
            <a:normAutofit/>
          </a:bodyPr>
          <a:lstStyle/>
          <a:p>
            <a:r>
              <a:rPr lang="en-US" dirty="0"/>
              <a:t>Annotating ad hominem arguments is a very costly task as they are difficult to comprehensively and objectively define</a:t>
            </a:r>
          </a:p>
          <a:p>
            <a:r>
              <a:rPr lang="en-US" dirty="0"/>
              <a:t>We explored approaches that would allow us to perform ad hominem detection on dataset with very low fraction as labeled instances (quality over quantity), but abundant unlabeled instances from same distribution (annotations are costly, Web scraping isn’t)</a:t>
            </a:r>
          </a:p>
          <a:p>
            <a:r>
              <a:rPr lang="en-US" dirty="0"/>
              <a:t>But, the results must be similar to BERT (or even outperform it)</a:t>
            </a:r>
          </a:p>
          <a:p>
            <a:r>
              <a:rPr lang="en-US" dirty="0"/>
              <a:t>Hence, we started experimenting with GANBERT</a:t>
            </a:r>
          </a:p>
        </p:txBody>
      </p:sp>
      <p:sp>
        <p:nvSpPr>
          <p:cNvPr id="4" name="Rectangle 3">
            <a:extLst>
              <a:ext uri="{FF2B5EF4-FFF2-40B4-BE49-F238E27FC236}">
                <a16:creationId xmlns:a16="http://schemas.microsoft.com/office/drawing/2014/main" id="{505B653F-4185-4962-9FCB-87C94115AA79}"/>
              </a:ext>
            </a:extLst>
          </p:cNvPr>
          <p:cNvSpPr/>
          <p:nvPr/>
        </p:nvSpPr>
        <p:spPr>
          <a:xfrm>
            <a:off x="0" y="0"/>
            <a:ext cx="6963052" cy="17311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5" name="Rectangle 4">
            <a:extLst>
              <a:ext uri="{FF2B5EF4-FFF2-40B4-BE49-F238E27FC236}">
                <a16:creationId xmlns:a16="http://schemas.microsoft.com/office/drawing/2014/main" id="{C92B7DE2-7DD0-4C96-9AC9-C1EFB60740ED}"/>
              </a:ext>
            </a:extLst>
          </p:cNvPr>
          <p:cNvSpPr/>
          <p:nvPr/>
        </p:nvSpPr>
        <p:spPr>
          <a:xfrm>
            <a:off x="5228949" y="6684885"/>
            <a:ext cx="6963052" cy="1731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6" name="Footer Placeholder 5">
            <a:extLst>
              <a:ext uri="{FF2B5EF4-FFF2-40B4-BE49-F238E27FC236}">
                <a16:creationId xmlns:a16="http://schemas.microsoft.com/office/drawing/2014/main" id="{AE9CC945-92C5-48AB-B998-0134DBEC9BD9}"/>
              </a:ext>
            </a:extLst>
          </p:cNvPr>
          <p:cNvSpPr>
            <a:spLocks noGrp="1"/>
          </p:cNvSpPr>
          <p:nvPr>
            <p:ph type="ftr" sz="quarter" idx="11"/>
          </p:nvPr>
        </p:nvSpPr>
        <p:spPr/>
        <p:txBody>
          <a:bodyPr/>
          <a:lstStyle/>
          <a:p>
            <a:r>
              <a:rPr lang="en-IN"/>
              <a:t>Utkarsh Patel</a:t>
            </a:r>
          </a:p>
        </p:txBody>
      </p:sp>
      <p:sp>
        <p:nvSpPr>
          <p:cNvPr id="7" name="Slide Number Placeholder 6">
            <a:extLst>
              <a:ext uri="{FF2B5EF4-FFF2-40B4-BE49-F238E27FC236}">
                <a16:creationId xmlns:a16="http://schemas.microsoft.com/office/drawing/2014/main" id="{44FC05BF-A1B3-4CA6-854E-CBF9BD6002C0}"/>
              </a:ext>
            </a:extLst>
          </p:cNvPr>
          <p:cNvSpPr>
            <a:spLocks noGrp="1"/>
          </p:cNvSpPr>
          <p:nvPr>
            <p:ph type="sldNum" sz="quarter" idx="12"/>
          </p:nvPr>
        </p:nvSpPr>
        <p:spPr/>
        <p:txBody>
          <a:bodyPr/>
          <a:lstStyle/>
          <a:p>
            <a:fld id="{9F6153BA-5872-4D09-A698-41979A3F2FED}" type="slidenum">
              <a:rPr lang="en-IN" smtClean="0"/>
              <a:t>13</a:t>
            </a:fld>
            <a:endParaRPr lang="en-IN"/>
          </a:p>
        </p:txBody>
      </p:sp>
    </p:spTree>
    <p:extLst>
      <p:ext uri="{BB962C8B-B14F-4D97-AF65-F5344CB8AC3E}">
        <p14:creationId xmlns:p14="http://schemas.microsoft.com/office/powerpoint/2010/main" val="2563331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86DA-427A-4BA9-9B92-3A23EC0CBF78}"/>
              </a:ext>
            </a:extLst>
          </p:cNvPr>
          <p:cNvSpPr>
            <a:spLocks noGrp="1"/>
          </p:cNvSpPr>
          <p:nvPr>
            <p:ph type="title"/>
          </p:nvPr>
        </p:nvSpPr>
        <p:spPr/>
        <p:txBody>
          <a:bodyPr/>
          <a:lstStyle/>
          <a:p>
            <a:r>
              <a:rPr lang="en-US" dirty="0">
                <a:latin typeface="Trebuchet MS" panose="020B0603020202020204" pitchFamily="34" charset="0"/>
              </a:rPr>
              <a:t>BERT vs. GANBERT</a:t>
            </a:r>
            <a:endParaRPr lang="en-IN" dirty="0">
              <a:latin typeface="Trebuchet MS" panose="020B0603020202020204" pitchFamily="34" charset="0"/>
            </a:endParaRPr>
          </a:p>
        </p:txBody>
      </p:sp>
      <p:pic>
        <p:nvPicPr>
          <p:cNvPr id="7" name="Content Placeholder 6">
            <a:extLst>
              <a:ext uri="{FF2B5EF4-FFF2-40B4-BE49-F238E27FC236}">
                <a16:creationId xmlns:a16="http://schemas.microsoft.com/office/drawing/2014/main" id="{C88824A7-8DDC-4ACB-9685-E7C3E6F6B78D}"/>
              </a:ext>
            </a:extLst>
          </p:cNvPr>
          <p:cNvPicPr>
            <a:picLocks noGrp="1" noChangeAspect="1"/>
          </p:cNvPicPr>
          <p:nvPr>
            <p:ph idx="1"/>
          </p:nvPr>
        </p:nvPicPr>
        <p:blipFill>
          <a:blip r:embed="rId2"/>
          <a:stretch>
            <a:fillRect/>
          </a:stretch>
        </p:blipFill>
        <p:spPr>
          <a:xfrm>
            <a:off x="3120792" y="1825625"/>
            <a:ext cx="5950416" cy="4351338"/>
          </a:xfrm>
        </p:spPr>
      </p:pic>
      <p:sp>
        <p:nvSpPr>
          <p:cNvPr id="4" name="Rectangle 3">
            <a:extLst>
              <a:ext uri="{FF2B5EF4-FFF2-40B4-BE49-F238E27FC236}">
                <a16:creationId xmlns:a16="http://schemas.microsoft.com/office/drawing/2014/main" id="{505B653F-4185-4962-9FCB-87C94115AA79}"/>
              </a:ext>
            </a:extLst>
          </p:cNvPr>
          <p:cNvSpPr/>
          <p:nvPr/>
        </p:nvSpPr>
        <p:spPr>
          <a:xfrm>
            <a:off x="0" y="0"/>
            <a:ext cx="6963052" cy="17311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5" name="Rectangle 4">
            <a:extLst>
              <a:ext uri="{FF2B5EF4-FFF2-40B4-BE49-F238E27FC236}">
                <a16:creationId xmlns:a16="http://schemas.microsoft.com/office/drawing/2014/main" id="{C92B7DE2-7DD0-4C96-9AC9-C1EFB60740ED}"/>
              </a:ext>
            </a:extLst>
          </p:cNvPr>
          <p:cNvSpPr/>
          <p:nvPr/>
        </p:nvSpPr>
        <p:spPr>
          <a:xfrm>
            <a:off x="5228949" y="6684885"/>
            <a:ext cx="6963052" cy="1731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3" name="Footer Placeholder 2">
            <a:extLst>
              <a:ext uri="{FF2B5EF4-FFF2-40B4-BE49-F238E27FC236}">
                <a16:creationId xmlns:a16="http://schemas.microsoft.com/office/drawing/2014/main" id="{99CEE378-75C4-48F2-90A9-691354B92C01}"/>
              </a:ext>
            </a:extLst>
          </p:cNvPr>
          <p:cNvSpPr>
            <a:spLocks noGrp="1"/>
          </p:cNvSpPr>
          <p:nvPr>
            <p:ph type="ftr" sz="quarter" idx="11"/>
          </p:nvPr>
        </p:nvSpPr>
        <p:spPr/>
        <p:txBody>
          <a:bodyPr/>
          <a:lstStyle/>
          <a:p>
            <a:r>
              <a:rPr lang="en-IN"/>
              <a:t>Utkarsh Patel</a:t>
            </a:r>
          </a:p>
        </p:txBody>
      </p:sp>
      <p:sp>
        <p:nvSpPr>
          <p:cNvPr id="6" name="Slide Number Placeholder 5">
            <a:extLst>
              <a:ext uri="{FF2B5EF4-FFF2-40B4-BE49-F238E27FC236}">
                <a16:creationId xmlns:a16="http://schemas.microsoft.com/office/drawing/2014/main" id="{7BEE5BBD-2097-46D9-A4F2-75BDEC6B5806}"/>
              </a:ext>
            </a:extLst>
          </p:cNvPr>
          <p:cNvSpPr>
            <a:spLocks noGrp="1"/>
          </p:cNvSpPr>
          <p:nvPr>
            <p:ph type="sldNum" sz="quarter" idx="12"/>
          </p:nvPr>
        </p:nvSpPr>
        <p:spPr/>
        <p:txBody>
          <a:bodyPr/>
          <a:lstStyle/>
          <a:p>
            <a:fld id="{9F6153BA-5872-4D09-A698-41979A3F2FED}" type="slidenum">
              <a:rPr lang="en-IN" smtClean="0"/>
              <a:t>14</a:t>
            </a:fld>
            <a:endParaRPr lang="en-IN"/>
          </a:p>
        </p:txBody>
      </p:sp>
    </p:spTree>
    <p:extLst>
      <p:ext uri="{BB962C8B-B14F-4D97-AF65-F5344CB8AC3E}">
        <p14:creationId xmlns:p14="http://schemas.microsoft.com/office/powerpoint/2010/main" val="4169690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86DA-427A-4BA9-9B92-3A23EC0CBF78}"/>
              </a:ext>
            </a:extLst>
          </p:cNvPr>
          <p:cNvSpPr>
            <a:spLocks noGrp="1"/>
          </p:cNvSpPr>
          <p:nvPr>
            <p:ph type="title"/>
          </p:nvPr>
        </p:nvSpPr>
        <p:spPr/>
        <p:txBody>
          <a:bodyPr/>
          <a:lstStyle/>
          <a:p>
            <a:r>
              <a:rPr lang="en-US" dirty="0">
                <a:latin typeface="Trebuchet MS" panose="020B0603020202020204" pitchFamily="34" charset="0"/>
              </a:rPr>
              <a:t>Create Debate</a:t>
            </a:r>
            <a:endParaRPr lang="en-IN"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F7CF32BB-DAA6-4F96-BAEE-70141B599BF0}"/>
              </a:ext>
            </a:extLst>
          </p:cNvPr>
          <p:cNvSpPr>
            <a:spLocks noGrp="1"/>
          </p:cNvSpPr>
          <p:nvPr>
            <p:ph idx="1"/>
          </p:nvPr>
        </p:nvSpPr>
        <p:spPr/>
        <p:txBody>
          <a:bodyPr>
            <a:normAutofit/>
          </a:bodyPr>
          <a:lstStyle/>
          <a:p>
            <a:r>
              <a:rPr lang="en-US" dirty="0"/>
              <a:t>Create Debate is an online debate forum that calls itself ‘tool that democratizes the decision-making process through online debate’ </a:t>
            </a:r>
          </a:p>
          <a:p>
            <a:r>
              <a:rPr lang="en-US" dirty="0"/>
              <a:t>It has 14 different topical subforums. </a:t>
            </a:r>
          </a:p>
          <a:p>
            <a:r>
              <a:rPr lang="en-US" dirty="0"/>
              <a:t>We collected 18k posts comprising 265k comments by 15k users uploaded over a period of 14 years for most popular subforums which includes Politics, Religion, World News, Law, Science and Technology.</a:t>
            </a:r>
            <a:endParaRPr lang="en-IN" dirty="0"/>
          </a:p>
        </p:txBody>
      </p:sp>
      <p:sp>
        <p:nvSpPr>
          <p:cNvPr id="4" name="Rectangle 3">
            <a:extLst>
              <a:ext uri="{FF2B5EF4-FFF2-40B4-BE49-F238E27FC236}">
                <a16:creationId xmlns:a16="http://schemas.microsoft.com/office/drawing/2014/main" id="{505B653F-4185-4962-9FCB-87C94115AA79}"/>
              </a:ext>
            </a:extLst>
          </p:cNvPr>
          <p:cNvSpPr/>
          <p:nvPr/>
        </p:nvSpPr>
        <p:spPr>
          <a:xfrm>
            <a:off x="0" y="0"/>
            <a:ext cx="6963052" cy="17311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5" name="Rectangle 4">
            <a:extLst>
              <a:ext uri="{FF2B5EF4-FFF2-40B4-BE49-F238E27FC236}">
                <a16:creationId xmlns:a16="http://schemas.microsoft.com/office/drawing/2014/main" id="{C92B7DE2-7DD0-4C96-9AC9-C1EFB60740ED}"/>
              </a:ext>
            </a:extLst>
          </p:cNvPr>
          <p:cNvSpPr/>
          <p:nvPr/>
        </p:nvSpPr>
        <p:spPr>
          <a:xfrm>
            <a:off x="5228949" y="6684885"/>
            <a:ext cx="6963052" cy="1731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6" name="Footer Placeholder 5">
            <a:extLst>
              <a:ext uri="{FF2B5EF4-FFF2-40B4-BE49-F238E27FC236}">
                <a16:creationId xmlns:a16="http://schemas.microsoft.com/office/drawing/2014/main" id="{8A650223-4EC5-4A79-8586-E7A09FE71533}"/>
              </a:ext>
            </a:extLst>
          </p:cNvPr>
          <p:cNvSpPr>
            <a:spLocks noGrp="1"/>
          </p:cNvSpPr>
          <p:nvPr>
            <p:ph type="ftr" sz="quarter" idx="11"/>
          </p:nvPr>
        </p:nvSpPr>
        <p:spPr/>
        <p:txBody>
          <a:bodyPr/>
          <a:lstStyle/>
          <a:p>
            <a:r>
              <a:rPr lang="en-IN"/>
              <a:t>Utkarsh Patel</a:t>
            </a:r>
          </a:p>
        </p:txBody>
      </p:sp>
      <p:sp>
        <p:nvSpPr>
          <p:cNvPr id="7" name="Slide Number Placeholder 6">
            <a:extLst>
              <a:ext uri="{FF2B5EF4-FFF2-40B4-BE49-F238E27FC236}">
                <a16:creationId xmlns:a16="http://schemas.microsoft.com/office/drawing/2014/main" id="{57EA8B3A-1EA1-4BED-9C1B-C3848616D665}"/>
              </a:ext>
            </a:extLst>
          </p:cNvPr>
          <p:cNvSpPr>
            <a:spLocks noGrp="1"/>
          </p:cNvSpPr>
          <p:nvPr>
            <p:ph type="sldNum" sz="quarter" idx="12"/>
          </p:nvPr>
        </p:nvSpPr>
        <p:spPr/>
        <p:txBody>
          <a:bodyPr/>
          <a:lstStyle/>
          <a:p>
            <a:fld id="{9F6153BA-5872-4D09-A698-41979A3F2FED}" type="slidenum">
              <a:rPr lang="en-IN" smtClean="0"/>
              <a:t>15</a:t>
            </a:fld>
            <a:endParaRPr lang="en-IN"/>
          </a:p>
        </p:txBody>
      </p:sp>
    </p:spTree>
    <p:extLst>
      <p:ext uri="{BB962C8B-B14F-4D97-AF65-F5344CB8AC3E}">
        <p14:creationId xmlns:p14="http://schemas.microsoft.com/office/powerpoint/2010/main" val="299081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86DA-427A-4BA9-9B92-3A23EC0CBF78}"/>
              </a:ext>
            </a:extLst>
          </p:cNvPr>
          <p:cNvSpPr>
            <a:spLocks noGrp="1"/>
          </p:cNvSpPr>
          <p:nvPr>
            <p:ph type="title"/>
          </p:nvPr>
        </p:nvSpPr>
        <p:spPr/>
        <p:txBody>
          <a:bodyPr/>
          <a:lstStyle/>
          <a:p>
            <a:r>
              <a:rPr lang="en-US" dirty="0">
                <a:latin typeface="Trebuchet MS" panose="020B0603020202020204" pitchFamily="34" charset="0"/>
              </a:rPr>
              <a:t>Create Debate</a:t>
            </a:r>
            <a:endParaRPr lang="en-IN" dirty="0">
              <a:latin typeface="Trebuchet MS" panose="020B0603020202020204" pitchFamily="34" charset="0"/>
            </a:endParaRPr>
          </a:p>
        </p:txBody>
      </p:sp>
      <p:pic>
        <p:nvPicPr>
          <p:cNvPr id="7" name="Content Placeholder 6">
            <a:extLst>
              <a:ext uri="{FF2B5EF4-FFF2-40B4-BE49-F238E27FC236}">
                <a16:creationId xmlns:a16="http://schemas.microsoft.com/office/drawing/2014/main" id="{467951A0-E200-4888-994D-C5F96AB5F120}"/>
              </a:ext>
            </a:extLst>
          </p:cNvPr>
          <p:cNvPicPr>
            <a:picLocks noGrp="1" noChangeAspect="1"/>
          </p:cNvPicPr>
          <p:nvPr>
            <p:ph idx="1"/>
          </p:nvPr>
        </p:nvPicPr>
        <p:blipFill>
          <a:blip r:embed="rId3"/>
          <a:stretch>
            <a:fillRect/>
          </a:stretch>
        </p:blipFill>
        <p:spPr>
          <a:xfrm>
            <a:off x="2509337" y="2524713"/>
            <a:ext cx="7173326" cy="2953162"/>
          </a:xfrm>
        </p:spPr>
      </p:pic>
      <p:sp>
        <p:nvSpPr>
          <p:cNvPr id="4" name="Rectangle 3">
            <a:extLst>
              <a:ext uri="{FF2B5EF4-FFF2-40B4-BE49-F238E27FC236}">
                <a16:creationId xmlns:a16="http://schemas.microsoft.com/office/drawing/2014/main" id="{505B653F-4185-4962-9FCB-87C94115AA79}"/>
              </a:ext>
            </a:extLst>
          </p:cNvPr>
          <p:cNvSpPr/>
          <p:nvPr/>
        </p:nvSpPr>
        <p:spPr>
          <a:xfrm>
            <a:off x="0" y="0"/>
            <a:ext cx="6963052" cy="17311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5" name="Rectangle 4">
            <a:extLst>
              <a:ext uri="{FF2B5EF4-FFF2-40B4-BE49-F238E27FC236}">
                <a16:creationId xmlns:a16="http://schemas.microsoft.com/office/drawing/2014/main" id="{C92B7DE2-7DD0-4C96-9AC9-C1EFB60740ED}"/>
              </a:ext>
            </a:extLst>
          </p:cNvPr>
          <p:cNvSpPr/>
          <p:nvPr/>
        </p:nvSpPr>
        <p:spPr>
          <a:xfrm>
            <a:off x="5228949" y="6684885"/>
            <a:ext cx="6963052" cy="1731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3" name="Footer Placeholder 2">
            <a:extLst>
              <a:ext uri="{FF2B5EF4-FFF2-40B4-BE49-F238E27FC236}">
                <a16:creationId xmlns:a16="http://schemas.microsoft.com/office/drawing/2014/main" id="{7665ADDD-DBF8-4557-9214-D6EFB39854AE}"/>
              </a:ext>
            </a:extLst>
          </p:cNvPr>
          <p:cNvSpPr>
            <a:spLocks noGrp="1"/>
          </p:cNvSpPr>
          <p:nvPr>
            <p:ph type="ftr" sz="quarter" idx="11"/>
          </p:nvPr>
        </p:nvSpPr>
        <p:spPr/>
        <p:txBody>
          <a:bodyPr/>
          <a:lstStyle/>
          <a:p>
            <a:r>
              <a:rPr lang="en-IN"/>
              <a:t>Utkarsh Patel</a:t>
            </a:r>
          </a:p>
        </p:txBody>
      </p:sp>
      <p:sp>
        <p:nvSpPr>
          <p:cNvPr id="6" name="Slide Number Placeholder 5">
            <a:extLst>
              <a:ext uri="{FF2B5EF4-FFF2-40B4-BE49-F238E27FC236}">
                <a16:creationId xmlns:a16="http://schemas.microsoft.com/office/drawing/2014/main" id="{097073C5-FA6F-42AC-B5BA-15B34D9B78C3}"/>
              </a:ext>
            </a:extLst>
          </p:cNvPr>
          <p:cNvSpPr>
            <a:spLocks noGrp="1"/>
          </p:cNvSpPr>
          <p:nvPr>
            <p:ph type="sldNum" sz="quarter" idx="12"/>
          </p:nvPr>
        </p:nvSpPr>
        <p:spPr/>
        <p:txBody>
          <a:bodyPr/>
          <a:lstStyle/>
          <a:p>
            <a:fld id="{9F6153BA-5872-4D09-A698-41979A3F2FED}" type="slidenum">
              <a:rPr lang="en-IN" smtClean="0"/>
              <a:t>16</a:t>
            </a:fld>
            <a:endParaRPr lang="en-IN"/>
          </a:p>
        </p:txBody>
      </p:sp>
    </p:spTree>
    <p:extLst>
      <p:ext uri="{BB962C8B-B14F-4D97-AF65-F5344CB8AC3E}">
        <p14:creationId xmlns:p14="http://schemas.microsoft.com/office/powerpoint/2010/main" val="60698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86DA-427A-4BA9-9B92-3A23EC0CBF78}"/>
              </a:ext>
            </a:extLst>
          </p:cNvPr>
          <p:cNvSpPr>
            <a:spLocks noGrp="1"/>
          </p:cNvSpPr>
          <p:nvPr>
            <p:ph type="title"/>
          </p:nvPr>
        </p:nvSpPr>
        <p:spPr/>
        <p:txBody>
          <a:bodyPr/>
          <a:lstStyle/>
          <a:p>
            <a:r>
              <a:rPr lang="en-US" dirty="0">
                <a:latin typeface="Trebuchet MS" panose="020B0603020202020204" pitchFamily="34" charset="0"/>
              </a:rPr>
              <a:t>Validating In-The-Wild Predictions</a:t>
            </a:r>
            <a:endParaRPr lang="en-IN" dirty="0">
              <a:latin typeface="Trebuchet MS" panose="020B0603020202020204" pitchFamily="34" charset="0"/>
            </a:endParaRPr>
          </a:p>
        </p:txBody>
      </p:sp>
      <p:sp>
        <p:nvSpPr>
          <p:cNvPr id="4" name="Rectangle 3">
            <a:extLst>
              <a:ext uri="{FF2B5EF4-FFF2-40B4-BE49-F238E27FC236}">
                <a16:creationId xmlns:a16="http://schemas.microsoft.com/office/drawing/2014/main" id="{505B653F-4185-4962-9FCB-87C94115AA79}"/>
              </a:ext>
            </a:extLst>
          </p:cNvPr>
          <p:cNvSpPr/>
          <p:nvPr/>
        </p:nvSpPr>
        <p:spPr>
          <a:xfrm>
            <a:off x="0" y="0"/>
            <a:ext cx="6963052" cy="17311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5" name="Rectangle 4">
            <a:extLst>
              <a:ext uri="{FF2B5EF4-FFF2-40B4-BE49-F238E27FC236}">
                <a16:creationId xmlns:a16="http://schemas.microsoft.com/office/drawing/2014/main" id="{C92B7DE2-7DD0-4C96-9AC9-C1EFB60740ED}"/>
              </a:ext>
            </a:extLst>
          </p:cNvPr>
          <p:cNvSpPr/>
          <p:nvPr/>
        </p:nvSpPr>
        <p:spPr>
          <a:xfrm>
            <a:off x="5228949" y="6684885"/>
            <a:ext cx="6963052" cy="1731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6" name="Content Placeholder 5">
            <a:extLst>
              <a:ext uri="{FF2B5EF4-FFF2-40B4-BE49-F238E27FC236}">
                <a16:creationId xmlns:a16="http://schemas.microsoft.com/office/drawing/2014/main" id="{66B6E373-ABB5-41DF-8DB3-E2E844F84A25}"/>
              </a:ext>
            </a:extLst>
          </p:cNvPr>
          <p:cNvSpPr>
            <a:spLocks noGrp="1"/>
          </p:cNvSpPr>
          <p:nvPr>
            <p:ph idx="1"/>
          </p:nvPr>
        </p:nvSpPr>
        <p:spPr/>
        <p:txBody>
          <a:bodyPr/>
          <a:lstStyle/>
          <a:p>
            <a:r>
              <a:rPr lang="en-US" dirty="0"/>
              <a:t>We observed that for 94% of the randomly sampled comments, labels given by the participants were same as the predicted labels by the model.</a:t>
            </a:r>
          </a:p>
          <a:p>
            <a:r>
              <a:rPr lang="en-US" dirty="0"/>
              <a:t>Also, for 94.3% cases, the top three trigrams were selected by the users for deeming the comment to be ad hominem</a:t>
            </a:r>
            <a:endParaRPr lang="en-IN" dirty="0"/>
          </a:p>
        </p:txBody>
      </p:sp>
      <p:sp>
        <p:nvSpPr>
          <p:cNvPr id="3" name="Footer Placeholder 2">
            <a:extLst>
              <a:ext uri="{FF2B5EF4-FFF2-40B4-BE49-F238E27FC236}">
                <a16:creationId xmlns:a16="http://schemas.microsoft.com/office/drawing/2014/main" id="{74169226-6448-4735-AC39-C44213FEA60B}"/>
              </a:ext>
            </a:extLst>
          </p:cNvPr>
          <p:cNvSpPr>
            <a:spLocks noGrp="1"/>
          </p:cNvSpPr>
          <p:nvPr>
            <p:ph type="ftr" sz="quarter" idx="11"/>
          </p:nvPr>
        </p:nvSpPr>
        <p:spPr/>
        <p:txBody>
          <a:bodyPr/>
          <a:lstStyle/>
          <a:p>
            <a:r>
              <a:rPr lang="en-IN"/>
              <a:t>Utkarsh Patel</a:t>
            </a:r>
          </a:p>
        </p:txBody>
      </p:sp>
      <p:sp>
        <p:nvSpPr>
          <p:cNvPr id="7" name="Slide Number Placeholder 6">
            <a:extLst>
              <a:ext uri="{FF2B5EF4-FFF2-40B4-BE49-F238E27FC236}">
                <a16:creationId xmlns:a16="http://schemas.microsoft.com/office/drawing/2014/main" id="{D4AE2B2C-8EB8-42DE-8E2C-3E79AB7F641F}"/>
              </a:ext>
            </a:extLst>
          </p:cNvPr>
          <p:cNvSpPr>
            <a:spLocks noGrp="1"/>
          </p:cNvSpPr>
          <p:nvPr>
            <p:ph type="sldNum" sz="quarter" idx="12"/>
          </p:nvPr>
        </p:nvSpPr>
        <p:spPr/>
        <p:txBody>
          <a:bodyPr/>
          <a:lstStyle/>
          <a:p>
            <a:fld id="{9F6153BA-5872-4D09-A698-41979A3F2FED}" type="slidenum">
              <a:rPr lang="en-IN" smtClean="0"/>
              <a:t>17</a:t>
            </a:fld>
            <a:endParaRPr lang="en-IN"/>
          </a:p>
        </p:txBody>
      </p:sp>
    </p:spTree>
    <p:extLst>
      <p:ext uri="{BB962C8B-B14F-4D97-AF65-F5344CB8AC3E}">
        <p14:creationId xmlns:p14="http://schemas.microsoft.com/office/powerpoint/2010/main" val="4060234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86DA-427A-4BA9-9B92-3A23EC0CBF78}"/>
              </a:ext>
            </a:extLst>
          </p:cNvPr>
          <p:cNvSpPr>
            <a:spLocks noGrp="1"/>
          </p:cNvSpPr>
          <p:nvPr>
            <p:ph type="title"/>
          </p:nvPr>
        </p:nvSpPr>
        <p:spPr/>
        <p:txBody>
          <a:bodyPr/>
          <a:lstStyle/>
          <a:p>
            <a:r>
              <a:rPr lang="en-US" dirty="0">
                <a:latin typeface="Trebuchet MS" panose="020B0603020202020204" pitchFamily="34" charset="0"/>
              </a:rPr>
              <a:t>Who is posting the ad </a:t>
            </a:r>
            <a:r>
              <a:rPr lang="en-US" dirty="0" err="1">
                <a:latin typeface="Trebuchet MS" panose="020B0603020202020204" pitchFamily="34" charset="0"/>
              </a:rPr>
              <a:t>hominems</a:t>
            </a:r>
            <a:r>
              <a:rPr lang="en-US" dirty="0">
                <a:latin typeface="Trebuchet MS" panose="020B0603020202020204" pitchFamily="34" charset="0"/>
              </a:rPr>
              <a:t>?</a:t>
            </a:r>
            <a:endParaRPr lang="en-IN" dirty="0">
              <a:latin typeface="Trebuchet MS" panose="020B0603020202020204" pitchFamily="34" charset="0"/>
            </a:endParaRPr>
          </a:p>
        </p:txBody>
      </p:sp>
      <p:sp>
        <p:nvSpPr>
          <p:cNvPr id="4" name="Rectangle 3">
            <a:extLst>
              <a:ext uri="{FF2B5EF4-FFF2-40B4-BE49-F238E27FC236}">
                <a16:creationId xmlns:a16="http://schemas.microsoft.com/office/drawing/2014/main" id="{505B653F-4185-4962-9FCB-87C94115AA79}"/>
              </a:ext>
            </a:extLst>
          </p:cNvPr>
          <p:cNvSpPr/>
          <p:nvPr/>
        </p:nvSpPr>
        <p:spPr>
          <a:xfrm>
            <a:off x="0" y="0"/>
            <a:ext cx="6963052" cy="17311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5" name="Rectangle 4">
            <a:extLst>
              <a:ext uri="{FF2B5EF4-FFF2-40B4-BE49-F238E27FC236}">
                <a16:creationId xmlns:a16="http://schemas.microsoft.com/office/drawing/2014/main" id="{C92B7DE2-7DD0-4C96-9AC9-C1EFB60740ED}"/>
              </a:ext>
            </a:extLst>
          </p:cNvPr>
          <p:cNvSpPr/>
          <p:nvPr/>
        </p:nvSpPr>
        <p:spPr>
          <a:xfrm>
            <a:off x="5228949" y="6684885"/>
            <a:ext cx="6963052" cy="1731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pic>
        <p:nvPicPr>
          <p:cNvPr id="9" name="Content Placeholder 8">
            <a:extLst>
              <a:ext uri="{FF2B5EF4-FFF2-40B4-BE49-F238E27FC236}">
                <a16:creationId xmlns:a16="http://schemas.microsoft.com/office/drawing/2014/main" id="{F840773F-2CA3-4F9F-B018-053ACCB30D6A}"/>
              </a:ext>
            </a:extLst>
          </p:cNvPr>
          <p:cNvPicPr>
            <a:picLocks noGrp="1" noChangeAspect="1"/>
          </p:cNvPicPr>
          <p:nvPr>
            <p:ph idx="1"/>
          </p:nvPr>
        </p:nvPicPr>
        <p:blipFill>
          <a:blip r:embed="rId3"/>
          <a:stretch>
            <a:fillRect/>
          </a:stretch>
        </p:blipFill>
        <p:spPr>
          <a:xfrm>
            <a:off x="2661758" y="2329423"/>
            <a:ext cx="6868484" cy="3343742"/>
          </a:xfrm>
        </p:spPr>
      </p:pic>
      <p:sp>
        <p:nvSpPr>
          <p:cNvPr id="3" name="Footer Placeholder 2">
            <a:extLst>
              <a:ext uri="{FF2B5EF4-FFF2-40B4-BE49-F238E27FC236}">
                <a16:creationId xmlns:a16="http://schemas.microsoft.com/office/drawing/2014/main" id="{57DF67C4-E21D-4F13-8423-676D4E19EBBB}"/>
              </a:ext>
            </a:extLst>
          </p:cNvPr>
          <p:cNvSpPr>
            <a:spLocks noGrp="1"/>
          </p:cNvSpPr>
          <p:nvPr>
            <p:ph type="ftr" sz="quarter" idx="11"/>
          </p:nvPr>
        </p:nvSpPr>
        <p:spPr/>
        <p:txBody>
          <a:bodyPr/>
          <a:lstStyle/>
          <a:p>
            <a:r>
              <a:rPr lang="en-IN"/>
              <a:t>Utkarsh Patel</a:t>
            </a:r>
          </a:p>
        </p:txBody>
      </p:sp>
      <p:sp>
        <p:nvSpPr>
          <p:cNvPr id="6" name="Slide Number Placeholder 5">
            <a:extLst>
              <a:ext uri="{FF2B5EF4-FFF2-40B4-BE49-F238E27FC236}">
                <a16:creationId xmlns:a16="http://schemas.microsoft.com/office/drawing/2014/main" id="{57E3D6E4-1BC1-4ED0-9731-0C11C06D93A0}"/>
              </a:ext>
            </a:extLst>
          </p:cNvPr>
          <p:cNvSpPr>
            <a:spLocks noGrp="1"/>
          </p:cNvSpPr>
          <p:nvPr>
            <p:ph type="sldNum" sz="quarter" idx="12"/>
          </p:nvPr>
        </p:nvSpPr>
        <p:spPr/>
        <p:txBody>
          <a:bodyPr/>
          <a:lstStyle/>
          <a:p>
            <a:fld id="{9F6153BA-5872-4D09-A698-41979A3F2FED}" type="slidenum">
              <a:rPr lang="en-IN" smtClean="0"/>
              <a:t>18</a:t>
            </a:fld>
            <a:endParaRPr lang="en-IN"/>
          </a:p>
        </p:txBody>
      </p:sp>
    </p:spTree>
    <p:extLst>
      <p:ext uri="{BB962C8B-B14F-4D97-AF65-F5344CB8AC3E}">
        <p14:creationId xmlns:p14="http://schemas.microsoft.com/office/powerpoint/2010/main" val="2705545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86DA-427A-4BA9-9B92-3A23EC0CBF78}"/>
              </a:ext>
            </a:extLst>
          </p:cNvPr>
          <p:cNvSpPr>
            <a:spLocks noGrp="1"/>
          </p:cNvSpPr>
          <p:nvPr>
            <p:ph type="title"/>
          </p:nvPr>
        </p:nvSpPr>
        <p:spPr/>
        <p:txBody>
          <a:bodyPr/>
          <a:lstStyle/>
          <a:p>
            <a:r>
              <a:rPr lang="en-US" dirty="0">
                <a:latin typeface="Trebuchet MS" panose="020B0603020202020204" pitchFamily="34" charset="0"/>
              </a:rPr>
              <a:t>Correlation b/w Activity &amp; Ad hominem</a:t>
            </a:r>
            <a:endParaRPr lang="en-IN" dirty="0">
              <a:latin typeface="Trebuchet MS" panose="020B0603020202020204" pitchFamily="34" charset="0"/>
            </a:endParaRPr>
          </a:p>
        </p:txBody>
      </p:sp>
      <p:sp>
        <p:nvSpPr>
          <p:cNvPr id="4" name="Rectangle 3">
            <a:extLst>
              <a:ext uri="{FF2B5EF4-FFF2-40B4-BE49-F238E27FC236}">
                <a16:creationId xmlns:a16="http://schemas.microsoft.com/office/drawing/2014/main" id="{505B653F-4185-4962-9FCB-87C94115AA79}"/>
              </a:ext>
            </a:extLst>
          </p:cNvPr>
          <p:cNvSpPr/>
          <p:nvPr/>
        </p:nvSpPr>
        <p:spPr>
          <a:xfrm>
            <a:off x="0" y="0"/>
            <a:ext cx="6963052" cy="17311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5" name="Rectangle 4">
            <a:extLst>
              <a:ext uri="{FF2B5EF4-FFF2-40B4-BE49-F238E27FC236}">
                <a16:creationId xmlns:a16="http://schemas.microsoft.com/office/drawing/2014/main" id="{C92B7DE2-7DD0-4C96-9AC9-C1EFB60740ED}"/>
              </a:ext>
            </a:extLst>
          </p:cNvPr>
          <p:cNvSpPr/>
          <p:nvPr/>
        </p:nvSpPr>
        <p:spPr>
          <a:xfrm>
            <a:off x="5228949" y="6684885"/>
            <a:ext cx="6963052" cy="1731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8F824A47-7EC2-402E-BF4C-245486BE7048}"/>
                  </a:ext>
                </a:extLst>
              </p:cNvPr>
              <p:cNvSpPr>
                <a:spLocks noGrp="1"/>
              </p:cNvSpPr>
              <p:nvPr>
                <p:ph idx="1"/>
              </p:nvPr>
            </p:nvSpPr>
            <p:spPr/>
            <p:txBody>
              <a:bodyPr/>
              <a:lstStyle/>
              <a:p>
                <a:r>
                  <a:rPr lang="en-US" b="0" dirty="0"/>
                  <a:t>Let </a:t>
                </a:r>
                <a14:m>
                  <m:oMath xmlns:m="http://schemas.openxmlformats.org/officeDocument/2006/math">
                    <m:r>
                      <a:rPr lang="en-US" b="0" i="1" smtClean="0">
                        <a:latin typeface="Cambria Math" panose="02040503050406030204" pitchFamily="18" charset="0"/>
                      </a:rPr>
                      <m:t>𝑋</m:t>
                    </m:r>
                    <m:d>
                      <m:dPr>
                        <m:ctrlPr>
                          <a:rPr lang="en-US" b="0" i="1" smtClean="0">
                            <a:latin typeface="Cambria Math" panose="02040503050406030204" pitchFamily="18" charset="0"/>
                          </a:rPr>
                        </m:ctrlPr>
                      </m:dPr>
                      <m:e>
                        <m:r>
                          <m:rPr>
                            <m:sty m:val="p"/>
                          </m:rPr>
                          <a:rPr lang="el-GR" b="0" i="1" smtClean="0">
                            <a:latin typeface="Cambria Math" panose="02040503050406030204" pitchFamily="18" charset="0"/>
                          </a:rPr>
                          <m:t>λ</m:t>
                        </m:r>
                      </m:e>
                    </m:d>
                  </m:oMath>
                </a14:m>
                <a:r>
                  <a:rPr lang="en-IN" dirty="0"/>
                  <a:t> denotes set of authors who wrote at least </a:t>
                </a:r>
                <a14:m>
                  <m:oMath xmlns:m="http://schemas.openxmlformats.org/officeDocument/2006/math">
                    <m:r>
                      <m:rPr>
                        <m:sty m:val="p"/>
                      </m:rPr>
                      <a:rPr lang="el-GR" i="1" smtClean="0">
                        <a:latin typeface="Cambria Math" panose="02040503050406030204" pitchFamily="18" charset="0"/>
                      </a:rPr>
                      <m:t>λ</m:t>
                    </m:r>
                  </m:oMath>
                </a14:m>
                <a:r>
                  <a:rPr lang="en-IN" dirty="0"/>
                  <a:t> top-level comments</a:t>
                </a:r>
              </a:p>
              <a:p>
                <a:r>
                  <a:rPr lang="en-IN" dirty="0"/>
                  <a:t>Let </a:t>
                </a:r>
                <a14:m>
                  <m:oMath xmlns:m="http://schemas.openxmlformats.org/officeDocument/2006/math">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𝜇</m:t>
                        </m:r>
                      </m:e>
                    </m:d>
                  </m:oMath>
                </a14:m>
                <a:r>
                  <a:rPr lang="en-IN" dirty="0"/>
                  <a:t> denotes set of authors who received at least </a:t>
                </a:r>
                <a14:m>
                  <m:oMath xmlns:m="http://schemas.openxmlformats.org/officeDocument/2006/math">
                    <m:r>
                      <a:rPr lang="en-IN" i="1" smtClean="0">
                        <a:latin typeface="Cambria Math" panose="02040503050406030204" pitchFamily="18" charset="0"/>
                        <a:ea typeface="Cambria Math" panose="02040503050406030204" pitchFamily="18" charset="0"/>
                      </a:rPr>
                      <m:t>𝜇</m:t>
                    </m:r>
                  </m:oMath>
                </a14:m>
                <a:r>
                  <a:rPr lang="en-IN" dirty="0"/>
                  <a:t> replies</a:t>
                </a:r>
              </a:p>
              <a:p>
                <a:r>
                  <a:rPr lang="en-IN" dirty="0"/>
                  <a:t>We considered the set </a:t>
                </a:r>
                <a14:m>
                  <m:oMath xmlns:m="http://schemas.openxmlformats.org/officeDocument/2006/math">
                    <m:r>
                      <a:rPr lang="en-US" b="0" i="1" smtClean="0">
                        <a:latin typeface="Cambria Math" panose="02040503050406030204" pitchFamily="18" charset="0"/>
                      </a:rPr>
                      <m:t>𝑆</m:t>
                    </m:r>
                    <m:d>
                      <m:dPr>
                        <m:ctrlPr>
                          <a:rPr lang="en-US" b="0" i="1" smtClean="0">
                            <a:latin typeface="Cambria Math" panose="02040503050406030204" pitchFamily="18" charset="0"/>
                          </a:rPr>
                        </m:ctrlPr>
                      </m:dPr>
                      <m:e>
                        <m:r>
                          <m:rPr>
                            <m:sty m:val="p"/>
                          </m:rPr>
                          <a:rPr lang="el-GR" b="0" i="1" smtClean="0">
                            <a:latin typeface="Cambria Math" panose="02040503050406030204" pitchFamily="18" charset="0"/>
                          </a:rPr>
                          <m:t>λ</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e>
                    </m:d>
                    <m:r>
                      <a:rPr lang="en-US" b="0" i="1" smtClean="0">
                        <a:latin typeface="Cambria Math" panose="02040503050406030204" pitchFamily="18" charset="0"/>
                      </a:rPr>
                      <m:t>=</m:t>
                    </m:r>
                    <m:r>
                      <a:rPr lang="en-US" i="1">
                        <a:latin typeface="Cambria Math" panose="02040503050406030204" pitchFamily="18" charset="0"/>
                      </a:rPr>
                      <m:t>𝑋</m:t>
                    </m:r>
                    <m:d>
                      <m:dPr>
                        <m:ctrlPr>
                          <a:rPr lang="en-US" i="1">
                            <a:latin typeface="Cambria Math" panose="02040503050406030204" pitchFamily="18" charset="0"/>
                          </a:rPr>
                        </m:ctrlPr>
                      </m:dPr>
                      <m:e>
                        <m:r>
                          <m:rPr>
                            <m:sty m:val="p"/>
                          </m:rPr>
                          <a:rPr lang="el-GR" i="1">
                            <a:latin typeface="Cambria Math" panose="02040503050406030204" pitchFamily="18" charset="0"/>
                          </a:rPr>
                          <m:t>λ</m:t>
                        </m:r>
                      </m:e>
                    </m:d>
                    <m:r>
                      <a:rPr lang="el-GR"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𝜇</m:t>
                        </m:r>
                      </m:e>
                    </m:d>
                  </m:oMath>
                </a14:m>
                <a:endParaRPr lang="en-IN" dirty="0"/>
              </a:p>
            </p:txBody>
          </p:sp>
        </mc:Choice>
        <mc:Fallback xmlns="">
          <p:sp>
            <p:nvSpPr>
              <p:cNvPr id="6" name="Content Placeholder 5">
                <a:extLst>
                  <a:ext uri="{FF2B5EF4-FFF2-40B4-BE49-F238E27FC236}">
                    <a16:creationId xmlns:a16="http://schemas.microsoft.com/office/drawing/2014/main" id="{8F824A47-7EC2-402E-BF4C-245486BE7048}"/>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IN">
                    <a:noFill/>
                  </a:rPr>
                  <a:t> </a:t>
                </a:r>
              </a:p>
            </p:txBody>
          </p:sp>
        </mc:Fallback>
      </mc:AlternateContent>
      <p:sp>
        <p:nvSpPr>
          <p:cNvPr id="3" name="Footer Placeholder 2">
            <a:extLst>
              <a:ext uri="{FF2B5EF4-FFF2-40B4-BE49-F238E27FC236}">
                <a16:creationId xmlns:a16="http://schemas.microsoft.com/office/drawing/2014/main" id="{B9813264-BB9D-4B01-9210-67B27A325360}"/>
              </a:ext>
            </a:extLst>
          </p:cNvPr>
          <p:cNvSpPr>
            <a:spLocks noGrp="1"/>
          </p:cNvSpPr>
          <p:nvPr>
            <p:ph type="ftr" sz="quarter" idx="11"/>
          </p:nvPr>
        </p:nvSpPr>
        <p:spPr/>
        <p:txBody>
          <a:bodyPr/>
          <a:lstStyle/>
          <a:p>
            <a:r>
              <a:rPr lang="en-IN"/>
              <a:t>Utkarsh Patel</a:t>
            </a:r>
          </a:p>
        </p:txBody>
      </p:sp>
      <p:sp>
        <p:nvSpPr>
          <p:cNvPr id="7" name="Slide Number Placeholder 6">
            <a:extLst>
              <a:ext uri="{FF2B5EF4-FFF2-40B4-BE49-F238E27FC236}">
                <a16:creationId xmlns:a16="http://schemas.microsoft.com/office/drawing/2014/main" id="{441D4436-815F-469A-8D89-8CDFD3B125DA}"/>
              </a:ext>
            </a:extLst>
          </p:cNvPr>
          <p:cNvSpPr>
            <a:spLocks noGrp="1"/>
          </p:cNvSpPr>
          <p:nvPr>
            <p:ph type="sldNum" sz="quarter" idx="12"/>
          </p:nvPr>
        </p:nvSpPr>
        <p:spPr/>
        <p:txBody>
          <a:bodyPr/>
          <a:lstStyle/>
          <a:p>
            <a:fld id="{9F6153BA-5872-4D09-A698-41979A3F2FED}" type="slidenum">
              <a:rPr lang="en-IN" smtClean="0"/>
              <a:t>19</a:t>
            </a:fld>
            <a:endParaRPr lang="en-IN"/>
          </a:p>
        </p:txBody>
      </p:sp>
    </p:spTree>
    <p:extLst>
      <p:ext uri="{BB962C8B-B14F-4D97-AF65-F5344CB8AC3E}">
        <p14:creationId xmlns:p14="http://schemas.microsoft.com/office/powerpoint/2010/main" val="4271160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86DA-427A-4BA9-9B92-3A23EC0CBF78}"/>
              </a:ext>
            </a:extLst>
          </p:cNvPr>
          <p:cNvSpPr>
            <a:spLocks noGrp="1"/>
          </p:cNvSpPr>
          <p:nvPr>
            <p:ph type="title"/>
          </p:nvPr>
        </p:nvSpPr>
        <p:spPr/>
        <p:txBody>
          <a:bodyPr/>
          <a:lstStyle/>
          <a:p>
            <a:r>
              <a:rPr lang="en-US" dirty="0">
                <a:latin typeface="Trebuchet MS" panose="020B0603020202020204" pitchFamily="34" charset="0"/>
              </a:rPr>
              <a:t>Abstract</a:t>
            </a:r>
            <a:endParaRPr lang="en-IN" dirty="0">
              <a:latin typeface="Trebuchet MS" panose="020B0603020202020204" pitchFamily="34" charset="0"/>
            </a:endParaRPr>
          </a:p>
        </p:txBody>
      </p:sp>
      <p:pic>
        <p:nvPicPr>
          <p:cNvPr id="1026" name="Picture 2">
            <a:extLst>
              <a:ext uri="{FF2B5EF4-FFF2-40B4-BE49-F238E27FC236}">
                <a16:creationId xmlns:a16="http://schemas.microsoft.com/office/drawing/2014/main" id="{25F12FC0-AA86-4B70-9802-3096B4F3755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97111" y="2096196"/>
            <a:ext cx="5397777" cy="38101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5C57D13-BF5D-491E-A2D5-E35A76566D17}"/>
              </a:ext>
            </a:extLst>
          </p:cNvPr>
          <p:cNvSpPr txBox="1"/>
          <p:nvPr/>
        </p:nvSpPr>
        <p:spPr>
          <a:xfrm>
            <a:off x="0" y="6581001"/>
            <a:ext cx="2167325" cy="276999"/>
          </a:xfrm>
          <a:prstGeom prst="rect">
            <a:avLst/>
          </a:prstGeom>
          <a:noFill/>
        </p:spPr>
        <p:txBody>
          <a:bodyPr wrap="none" rtlCol="0">
            <a:spAutoFit/>
          </a:bodyPr>
          <a:lstStyle/>
          <a:p>
            <a:r>
              <a:rPr lang="en-US" sz="1200" dirty="0"/>
              <a:t>Image credit: Our World in Data</a:t>
            </a:r>
            <a:endParaRPr lang="en-IN" sz="1200" dirty="0"/>
          </a:p>
        </p:txBody>
      </p:sp>
      <p:sp>
        <p:nvSpPr>
          <p:cNvPr id="6" name="Rectangle 5">
            <a:extLst>
              <a:ext uri="{FF2B5EF4-FFF2-40B4-BE49-F238E27FC236}">
                <a16:creationId xmlns:a16="http://schemas.microsoft.com/office/drawing/2014/main" id="{1865EA6F-7EB7-4209-A86A-867C1BEE13B2}"/>
              </a:ext>
            </a:extLst>
          </p:cNvPr>
          <p:cNvSpPr/>
          <p:nvPr/>
        </p:nvSpPr>
        <p:spPr>
          <a:xfrm>
            <a:off x="5228949" y="6684885"/>
            <a:ext cx="6963052" cy="1731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8" name="Rectangle 7">
            <a:extLst>
              <a:ext uri="{FF2B5EF4-FFF2-40B4-BE49-F238E27FC236}">
                <a16:creationId xmlns:a16="http://schemas.microsoft.com/office/drawing/2014/main" id="{2DC5B889-AF5A-4492-AA1C-77A6C840B976}"/>
              </a:ext>
            </a:extLst>
          </p:cNvPr>
          <p:cNvSpPr/>
          <p:nvPr/>
        </p:nvSpPr>
        <p:spPr>
          <a:xfrm>
            <a:off x="0" y="0"/>
            <a:ext cx="6963052" cy="17311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3" name="Footer Placeholder 2">
            <a:extLst>
              <a:ext uri="{FF2B5EF4-FFF2-40B4-BE49-F238E27FC236}">
                <a16:creationId xmlns:a16="http://schemas.microsoft.com/office/drawing/2014/main" id="{430D76F4-1BAA-4BF5-A0E6-C0BAB707260D}"/>
              </a:ext>
            </a:extLst>
          </p:cNvPr>
          <p:cNvSpPr>
            <a:spLocks noGrp="1"/>
          </p:cNvSpPr>
          <p:nvPr>
            <p:ph type="ftr" sz="quarter" idx="11"/>
          </p:nvPr>
        </p:nvSpPr>
        <p:spPr/>
        <p:txBody>
          <a:bodyPr/>
          <a:lstStyle/>
          <a:p>
            <a:r>
              <a:rPr lang="en-IN"/>
              <a:t>Utkarsh Patel</a:t>
            </a:r>
          </a:p>
        </p:txBody>
      </p:sp>
      <p:sp>
        <p:nvSpPr>
          <p:cNvPr id="5" name="Slide Number Placeholder 4">
            <a:extLst>
              <a:ext uri="{FF2B5EF4-FFF2-40B4-BE49-F238E27FC236}">
                <a16:creationId xmlns:a16="http://schemas.microsoft.com/office/drawing/2014/main" id="{51C02265-6D48-47B5-830E-9E625FAC028E}"/>
              </a:ext>
            </a:extLst>
          </p:cNvPr>
          <p:cNvSpPr>
            <a:spLocks noGrp="1"/>
          </p:cNvSpPr>
          <p:nvPr>
            <p:ph type="sldNum" sz="quarter" idx="12"/>
          </p:nvPr>
        </p:nvSpPr>
        <p:spPr/>
        <p:txBody>
          <a:bodyPr/>
          <a:lstStyle/>
          <a:p>
            <a:fld id="{9F6153BA-5872-4D09-A698-41979A3F2FED}" type="slidenum">
              <a:rPr lang="en-IN" smtClean="0"/>
              <a:t>2</a:t>
            </a:fld>
            <a:endParaRPr lang="en-IN"/>
          </a:p>
        </p:txBody>
      </p:sp>
    </p:spTree>
    <p:extLst>
      <p:ext uri="{BB962C8B-B14F-4D97-AF65-F5344CB8AC3E}">
        <p14:creationId xmlns:p14="http://schemas.microsoft.com/office/powerpoint/2010/main" val="4077901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86DA-427A-4BA9-9B92-3A23EC0CBF78}"/>
              </a:ext>
            </a:extLst>
          </p:cNvPr>
          <p:cNvSpPr>
            <a:spLocks noGrp="1"/>
          </p:cNvSpPr>
          <p:nvPr>
            <p:ph type="title"/>
          </p:nvPr>
        </p:nvSpPr>
        <p:spPr/>
        <p:txBody>
          <a:bodyPr/>
          <a:lstStyle/>
          <a:p>
            <a:r>
              <a:rPr lang="en-US" dirty="0">
                <a:latin typeface="Trebuchet MS" panose="020B0603020202020204" pitchFamily="34" charset="0"/>
              </a:rPr>
              <a:t>Correlation b/w Activity &amp; Ad hominem</a:t>
            </a:r>
            <a:endParaRPr lang="en-IN" dirty="0">
              <a:latin typeface="Trebuchet MS" panose="020B0603020202020204" pitchFamily="34" charset="0"/>
            </a:endParaRPr>
          </a:p>
        </p:txBody>
      </p:sp>
      <p:sp>
        <p:nvSpPr>
          <p:cNvPr id="4" name="Rectangle 3">
            <a:extLst>
              <a:ext uri="{FF2B5EF4-FFF2-40B4-BE49-F238E27FC236}">
                <a16:creationId xmlns:a16="http://schemas.microsoft.com/office/drawing/2014/main" id="{505B653F-4185-4962-9FCB-87C94115AA79}"/>
              </a:ext>
            </a:extLst>
          </p:cNvPr>
          <p:cNvSpPr/>
          <p:nvPr/>
        </p:nvSpPr>
        <p:spPr>
          <a:xfrm>
            <a:off x="0" y="0"/>
            <a:ext cx="6963052" cy="17311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5" name="Rectangle 4">
            <a:extLst>
              <a:ext uri="{FF2B5EF4-FFF2-40B4-BE49-F238E27FC236}">
                <a16:creationId xmlns:a16="http://schemas.microsoft.com/office/drawing/2014/main" id="{C92B7DE2-7DD0-4C96-9AC9-C1EFB60740ED}"/>
              </a:ext>
            </a:extLst>
          </p:cNvPr>
          <p:cNvSpPr/>
          <p:nvPr/>
        </p:nvSpPr>
        <p:spPr>
          <a:xfrm>
            <a:off x="5228949" y="6684885"/>
            <a:ext cx="6963052" cy="1731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pic>
        <p:nvPicPr>
          <p:cNvPr id="7" name="Content Placeholder 6">
            <a:extLst>
              <a:ext uri="{FF2B5EF4-FFF2-40B4-BE49-F238E27FC236}">
                <a16:creationId xmlns:a16="http://schemas.microsoft.com/office/drawing/2014/main" id="{3388C73D-6837-4734-BA24-EC26B7B22802}"/>
              </a:ext>
            </a:extLst>
          </p:cNvPr>
          <p:cNvPicPr>
            <a:picLocks noGrp="1" noChangeAspect="1"/>
          </p:cNvPicPr>
          <p:nvPr>
            <p:ph idx="1"/>
          </p:nvPr>
        </p:nvPicPr>
        <p:blipFill>
          <a:blip r:embed="rId3"/>
          <a:stretch>
            <a:fillRect/>
          </a:stretch>
        </p:blipFill>
        <p:spPr>
          <a:xfrm>
            <a:off x="838200" y="2028687"/>
            <a:ext cx="10515600" cy="3945214"/>
          </a:xfrm>
        </p:spPr>
      </p:pic>
      <p:sp>
        <p:nvSpPr>
          <p:cNvPr id="3" name="Footer Placeholder 2">
            <a:extLst>
              <a:ext uri="{FF2B5EF4-FFF2-40B4-BE49-F238E27FC236}">
                <a16:creationId xmlns:a16="http://schemas.microsoft.com/office/drawing/2014/main" id="{CB9FFB68-3A6A-48DE-AE21-BA1BCF26F18B}"/>
              </a:ext>
            </a:extLst>
          </p:cNvPr>
          <p:cNvSpPr>
            <a:spLocks noGrp="1"/>
          </p:cNvSpPr>
          <p:nvPr>
            <p:ph type="ftr" sz="quarter" idx="11"/>
          </p:nvPr>
        </p:nvSpPr>
        <p:spPr/>
        <p:txBody>
          <a:bodyPr/>
          <a:lstStyle/>
          <a:p>
            <a:r>
              <a:rPr lang="en-IN"/>
              <a:t>Utkarsh Patel</a:t>
            </a:r>
          </a:p>
        </p:txBody>
      </p:sp>
      <p:sp>
        <p:nvSpPr>
          <p:cNvPr id="6" name="Slide Number Placeholder 5">
            <a:extLst>
              <a:ext uri="{FF2B5EF4-FFF2-40B4-BE49-F238E27FC236}">
                <a16:creationId xmlns:a16="http://schemas.microsoft.com/office/drawing/2014/main" id="{9A9E71DC-9F7E-4104-96C9-6E3639DABBA4}"/>
              </a:ext>
            </a:extLst>
          </p:cNvPr>
          <p:cNvSpPr>
            <a:spLocks noGrp="1"/>
          </p:cNvSpPr>
          <p:nvPr>
            <p:ph type="sldNum" sz="quarter" idx="12"/>
          </p:nvPr>
        </p:nvSpPr>
        <p:spPr/>
        <p:txBody>
          <a:bodyPr/>
          <a:lstStyle/>
          <a:p>
            <a:fld id="{9F6153BA-5872-4D09-A698-41979A3F2FED}" type="slidenum">
              <a:rPr lang="en-IN" smtClean="0"/>
              <a:t>20</a:t>
            </a:fld>
            <a:endParaRPr lang="en-IN"/>
          </a:p>
        </p:txBody>
      </p:sp>
    </p:spTree>
    <p:extLst>
      <p:ext uri="{BB962C8B-B14F-4D97-AF65-F5344CB8AC3E}">
        <p14:creationId xmlns:p14="http://schemas.microsoft.com/office/powerpoint/2010/main" val="3547133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86DA-427A-4BA9-9B92-3A23EC0CBF78}"/>
              </a:ext>
            </a:extLst>
          </p:cNvPr>
          <p:cNvSpPr>
            <a:spLocks noGrp="1"/>
          </p:cNvSpPr>
          <p:nvPr>
            <p:ph type="title"/>
          </p:nvPr>
        </p:nvSpPr>
        <p:spPr/>
        <p:txBody>
          <a:bodyPr>
            <a:normAutofit/>
          </a:bodyPr>
          <a:lstStyle/>
          <a:p>
            <a:r>
              <a:rPr lang="en-US" sz="3600" dirty="0">
                <a:latin typeface="Trebuchet MS" panose="020B0603020202020204" pitchFamily="34" charset="0"/>
              </a:rPr>
              <a:t>Influential users post high volume of ad hominem</a:t>
            </a:r>
            <a:endParaRPr lang="en-IN" sz="3600" dirty="0">
              <a:latin typeface="Trebuchet MS" panose="020B0603020202020204" pitchFamily="34" charset="0"/>
            </a:endParaRPr>
          </a:p>
        </p:txBody>
      </p:sp>
      <p:sp>
        <p:nvSpPr>
          <p:cNvPr id="4" name="Rectangle 3">
            <a:extLst>
              <a:ext uri="{FF2B5EF4-FFF2-40B4-BE49-F238E27FC236}">
                <a16:creationId xmlns:a16="http://schemas.microsoft.com/office/drawing/2014/main" id="{505B653F-4185-4962-9FCB-87C94115AA79}"/>
              </a:ext>
            </a:extLst>
          </p:cNvPr>
          <p:cNvSpPr/>
          <p:nvPr/>
        </p:nvSpPr>
        <p:spPr>
          <a:xfrm>
            <a:off x="0" y="0"/>
            <a:ext cx="6963052" cy="17311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5" name="Rectangle 4">
            <a:extLst>
              <a:ext uri="{FF2B5EF4-FFF2-40B4-BE49-F238E27FC236}">
                <a16:creationId xmlns:a16="http://schemas.microsoft.com/office/drawing/2014/main" id="{C92B7DE2-7DD0-4C96-9AC9-C1EFB60740ED}"/>
              </a:ext>
            </a:extLst>
          </p:cNvPr>
          <p:cNvSpPr/>
          <p:nvPr/>
        </p:nvSpPr>
        <p:spPr>
          <a:xfrm>
            <a:off x="5228949" y="6684885"/>
            <a:ext cx="6963052" cy="1731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pic>
        <p:nvPicPr>
          <p:cNvPr id="9" name="Content Placeholder 8">
            <a:extLst>
              <a:ext uri="{FF2B5EF4-FFF2-40B4-BE49-F238E27FC236}">
                <a16:creationId xmlns:a16="http://schemas.microsoft.com/office/drawing/2014/main" id="{1785EB25-25ED-48C2-AB2E-56680695FA66}"/>
              </a:ext>
            </a:extLst>
          </p:cNvPr>
          <p:cNvPicPr>
            <a:picLocks noGrp="1" noChangeAspect="1"/>
          </p:cNvPicPr>
          <p:nvPr>
            <p:ph idx="1"/>
          </p:nvPr>
        </p:nvPicPr>
        <p:blipFill>
          <a:blip r:embed="rId3"/>
          <a:stretch>
            <a:fillRect/>
          </a:stretch>
        </p:blipFill>
        <p:spPr>
          <a:xfrm>
            <a:off x="838200" y="2233586"/>
            <a:ext cx="10515600" cy="3535416"/>
          </a:xfrm>
        </p:spPr>
      </p:pic>
      <p:sp>
        <p:nvSpPr>
          <p:cNvPr id="3" name="Footer Placeholder 2">
            <a:extLst>
              <a:ext uri="{FF2B5EF4-FFF2-40B4-BE49-F238E27FC236}">
                <a16:creationId xmlns:a16="http://schemas.microsoft.com/office/drawing/2014/main" id="{59354ED5-A494-43B1-B32E-CB245B7A7643}"/>
              </a:ext>
            </a:extLst>
          </p:cNvPr>
          <p:cNvSpPr>
            <a:spLocks noGrp="1"/>
          </p:cNvSpPr>
          <p:nvPr>
            <p:ph type="ftr" sz="quarter" idx="11"/>
          </p:nvPr>
        </p:nvSpPr>
        <p:spPr/>
        <p:txBody>
          <a:bodyPr/>
          <a:lstStyle/>
          <a:p>
            <a:r>
              <a:rPr lang="en-IN"/>
              <a:t>Utkarsh Patel</a:t>
            </a:r>
          </a:p>
        </p:txBody>
      </p:sp>
      <p:sp>
        <p:nvSpPr>
          <p:cNvPr id="6" name="Slide Number Placeholder 5">
            <a:extLst>
              <a:ext uri="{FF2B5EF4-FFF2-40B4-BE49-F238E27FC236}">
                <a16:creationId xmlns:a16="http://schemas.microsoft.com/office/drawing/2014/main" id="{F1195344-47C0-4596-9402-DB54597E1032}"/>
              </a:ext>
            </a:extLst>
          </p:cNvPr>
          <p:cNvSpPr>
            <a:spLocks noGrp="1"/>
          </p:cNvSpPr>
          <p:nvPr>
            <p:ph type="sldNum" sz="quarter" idx="12"/>
          </p:nvPr>
        </p:nvSpPr>
        <p:spPr/>
        <p:txBody>
          <a:bodyPr/>
          <a:lstStyle/>
          <a:p>
            <a:fld id="{9F6153BA-5872-4D09-A698-41979A3F2FED}" type="slidenum">
              <a:rPr lang="en-IN" smtClean="0"/>
              <a:t>21</a:t>
            </a:fld>
            <a:endParaRPr lang="en-IN"/>
          </a:p>
        </p:txBody>
      </p:sp>
    </p:spTree>
    <p:extLst>
      <p:ext uri="{BB962C8B-B14F-4D97-AF65-F5344CB8AC3E}">
        <p14:creationId xmlns:p14="http://schemas.microsoft.com/office/powerpoint/2010/main" val="3227970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86DA-427A-4BA9-9B92-3A23EC0CBF78}"/>
              </a:ext>
            </a:extLst>
          </p:cNvPr>
          <p:cNvSpPr>
            <a:spLocks noGrp="1"/>
          </p:cNvSpPr>
          <p:nvPr>
            <p:ph type="title"/>
          </p:nvPr>
        </p:nvSpPr>
        <p:spPr/>
        <p:txBody>
          <a:bodyPr/>
          <a:lstStyle/>
          <a:p>
            <a:r>
              <a:rPr lang="en-US" dirty="0">
                <a:latin typeface="Trebuchet MS" panose="020B0603020202020204" pitchFamily="34" charset="0"/>
              </a:rPr>
              <a:t>How can we detect such users?</a:t>
            </a:r>
            <a:endParaRPr lang="en-IN" dirty="0">
              <a:latin typeface="Trebuchet MS" panose="020B0603020202020204" pitchFamily="34" charset="0"/>
            </a:endParaRPr>
          </a:p>
        </p:txBody>
      </p:sp>
      <p:sp>
        <p:nvSpPr>
          <p:cNvPr id="4" name="Rectangle 3">
            <a:extLst>
              <a:ext uri="{FF2B5EF4-FFF2-40B4-BE49-F238E27FC236}">
                <a16:creationId xmlns:a16="http://schemas.microsoft.com/office/drawing/2014/main" id="{505B653F-4185-4962-9FCB-87C94115AA79}"/>
              </a:ext>
            </a:extLst>
          </p:cNvPr>
          <p:cNvSpPr/>
          <p:nvPr/>
        </p:nvSpPr>
        <p:spPr>
          <a:xfrm>
            <a:off x="0" y="0"/>
            <a:ext cx="6963052" cy="17311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5" name="Rectangle 4">
            <a:extLst>
              <a:ext uri="{FF2B5EF4-FFF2-40B4-BE49-F238E27FC236}">
                <a16:creationId xmlns:a16="http://schemas.microsoft.com/office/drawing/2014/main" id="{C92B7DE2-7DD0-4C96-9AC9-C1EFB60740ED}"/>
              </a:ext>
            </a:extLst>
          </p:cNvPr>
          <p:cNvSpPr/>
          <p:nvPr/>
        </p:nvSpPr>
        <p:spPr>
          <a:xfrm>
            <a:off x="5228949" y="6684885"/>
            <a:ext cx="6963052" cy="1731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pic>
        <p:nvPicPr>
          <p:cNvPr id="8" name="Content Placeholder 7">
            <a:extLst>
              <a:ext uri="{FF2B5EF4-FFF2-40B4-BE49-F238E27FC236}">
                <a16:creationId xmlns:a16="http://schemas.microsoft.com/office/drawing/2014/main" id="{55672493-3DF1-4756-8F35-A772023BB96C}"/>
              </a:ext>
            </a:extLst>
          </p:cNvPr>
          <p:cNvPicPr>
            <a:picLocks noGrp="1" noChangeAspect="1"/>
          </p:cNvPicPr>
          <p:nvPr>
            <p:ph idx="1"/>
          </p:nvPr>
        </p:nvPicPr>
        <p:blipFill>
          <a:blip r:embed="rId3"/>
          <a:stretch>
            <a:fillRect/>
          </a:stretch>
        </p:blipFill>
        <p:spPr>
          <a:xfrm>
            <a:off x="838200" y="1871211"/>
            <a:ext cx="10515600" cy="4260166"/>
          </a:xfrm>
        </p:spPr>
      </p:pic>
      <p:sp>
        <p:nvSpPr>
          <p:cNvPr id="3" name="Footer Placeholder 2">
            <a:extLst>
              <a:ext uri="{FF2B5EF4-FFF2-40B4-BE49-F238E27FC236}">
                <a16:creationId xmlns:a16="http://schemas.microsoft.com/office/drawing/2014/main" id="{75CCD004-967C-4DF3-966A-95F9813DDCAD}"/>
              </a:ext>
            </a:extLst>
          </p:cNvPr>
          <p:cNvSpPr>
            <a:spLocks noGrp="1"/>
          </p:cNvSpPr>
          <p:nvPr>
            <p:ph type="ftr" sz="quarter" idx="11"/>
          </p:nvPr>
        </p:nvSpPr>
        <p:spPr/>
        <p:txBody>
          <a:bodyPr/>
          <a:lstStyle/>
          <a:p>
            <a:r>
              <a:rPr lang="en-IN"/>
              <a:t>Utkarsh Patel</a:t>
            </a:r>
          </a:p>
        </p:txBody>
      </p:sp>
      <p:sp>
        <p:nvSpPr>
          <p:cNvPr id="6" name="Slide Number Placeholder 5">
            <a:extLst>
              <a:ext uri="{FF2B5EF4-FFF2-40B4-BE49-F238E27FC236}">
                <a16:creationId xmlns:a16="http://schemas.microsoft.com/office/drawing/2014/main" id="{4F067A2F-539D-4428-A624-1F46292D9AA1}"/>
              </a:ext>
            </a:extLst>
          </p:cNvPr>
          <p:cNvSpPr>
            <a:spLocks noGrp="1"/>
          </p:cNvSpPr>
          <p:nvPr>
            <p:ph type="sldNum" sz="quarter" idx="12"/>
          </p:nvPr>
        </p:nvSpPr>
        <p:spPr/>
        <p:txBody>
          <a:bodyPr/>
          <a:lstStyle/>
          <a:p>
            <a:fld id="{9F6153BA-5872-4D09-A698-41979A3F2FED}" type="slidenum">
              <a:rPr lang="en-IN" smtClean="0"/>
              <a:t>22</a:t>
            </a:fld>
            <a:endParaRPr lang="en-IN"/>
          </a:p>
        </p:txBody>
      </p:sp>
    </p:spTree>
    <p:extLst>
      <p:ext uri="{BB962C8B-B14F-4D97-AF65-F5344CB8AC3E}">
        <p14:creationId xmlns:p14="http://schemas.microsoft.com/office/powerpoint/2010/main" val="1537588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86DA-427A-4BA9-9B92-3A23EC0CBF78}"/>
              </a:ext>
            </a:extLst>
          </p:cNvPr>
          <p:cNvSpPr>
            <a:spLocks noGrp="1"/>
          </p:cNvSpPr>
          <p:nvPr>
            <p:ph type="title"/>
          </p:nvPr>
        </p:nvSpPr>
        <p:spPr/>
        <p:txBody>
          <a:bodyPr>
            <a:normAutofit/>
          </a:bodyPr>
          <a:lstStyle/>
          <a:p>
            <a:r>
              <a:rPr lang="en-US" sz="4000" dirty="0">
                <a:latin typeface="Trebuchet MS" panose="020B0603020202020204" pitchFamily="34" charset="0"/>
              </a:rPr>
              <a:t>Temporal variations in Ad hominem Usage</a:t>
            </a:r>
            <a:endParaRPr lang="en-IN" sz="4000" dirty="0">
              <a:latin typeface="Trebuchet MS" panose="020B0603020202020204" pitchFamily="34" charset="0"/>
            </a:endParaRPr>
          </a:p>
        </p:txBody>
      </p:sp>
      <p:sp>
        <p:nvSpPr>
          <p:cNvPr id="4" name="Rectangle 3">
            <a:extLst>
              <a:ext uri="{FF2B5EF4-FFF2-40B4-BE49-F238E27FC236}">
                <a16:creationId xmlns:a16="http://schemas.microsoft.com/office/drawing/2014/main" id="{505B653F-4185-4962-9FCB-87C94115AA79}"/>
              </a:ext>
            </a:extLst>
          </p:cNvPr>
          <p:cNvSpPr/>
          <p:nvPr/>
        </p:nvSpPr>
        <p:spPr>
          <a:xfrm>
            <a:off x="0" y="0"/>
            <a:ext cx="6963052" cy="17311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5" name="Rectangle 4">
            <a:extLst>
              <a:ext uri="{FF2B5EF4-FFF2-40B4-BE49-F238E27FC236}">
                <a16:creationId xmlns:a16="http://schemas.microsoft.com/office/drawing/2014/main" id="{C92B7DE2-7DD0-4C96-9AC9-C1EFB60740ED}"/>
              </a:ext>
            </a:extLst>
          </p:cNvPr>
          <p:cNvSpPr/>
          <p:nvPr/>
        </p:nvSpPr>
        <p:spPr>
          <a:xfrm>
            <a:off x="5228949" y="6684885"/>
            <a:ext cx="6963052" cy="1731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pic>
        <p:nvPicPr>
          <p:cNvPr id="9" name="Content Placeholder 8">
            <a:extLst>
              <a:ext uri="{FF2B5EF4-FFF2-40B4-BE49-F238E27FC236}">
                <a16:creationId xmlns:a16="http://schemas.microsoft.com/office/drawing/2014/main" id="{7DECE225-2B4C-4941-903A-A592D027CA0B}"/>
              </a:ext>
            </a:extLst>
          </p:cNvPr>
          <p:cNvPicPr>
            <a:picLocks noGrp="1" noChangeAspect="1"/>
          </p:cNvPicPr>
          <p:nvPr>
            <p:ph idx="1"/>
          </p:nvPr>
        </p:nvPicPr>
        <p:blipFill>
          <a:blip r:embed="rId3"/>
          <a:stretch>
            <a:fillRect/>
          </a:stretch>
        </p:blipFill>
        <p:spPr>
          <a:xfrm>
            <a:off x="845625" y="1825625"/>
            <a:ext cx="10500750" cy="4351338"/>
          </a:xfrm>
        </p:spPr>
      </p:pic>
      <p:sp>
        <p:nvSpPr>
          <p:cNvPr id="3" name="Footer Placeholder 2">
            <a:extLst>
              <a:ext uri="{FF2B5EF4-FFF2-40B4-BE49-F238E27FC236}">
                <a16:creationId xmlns:a16="http://schemas.microsoft.com/office/drawing/2014/main" id="{2E063CC5-82C8-46C4-B2F1-3FEA2DF3352C}"/>
              </a:ext>
            </a:extLst>
          </p:cNvPr>
          <p:cNvSpPr>
            <a:spLocks noGrp="1"/>
          </p:cNvSpPr>
          <p:nvPr>
            <p:ph type="ftr" sz="quarter" idx="11"/>
          </p:nvPr>
        </p:nvSpPr>
        <p:spPr/>
        <p:txBody>
          <a:bodyPr/>
          <a:lstStyle/>
          <a:p>
            <a:r>
              <a:rPr lang="en-IN"/>
              <a:t>Utkarsh Patel</a:t>
            </a:r>
          </a:p>
        </p:txBody>
      </p:sp>
      <p:sp>
        <p:nvSpPr>
          <p:cNvPr id="6" name="Slide Number Placeholder 5">
            <a:extLst>
              <a:ext uri="{FF2B5EF4-FFF2-40B4-BE49-F238E27FC236}">
                <a16:creationId xmlns:a16="http://schemas.microsoft.com/office/drawing/2014/main" id="{6C3DDA27-32A3-4E07-9BE8-0678594938F5}"/>
              </a:ext>
            </a:extLst>
          </p:cNvPr>
          <p:cNvSpPr>
            <a:spLocks noGrp="1"/>
          </p:cNvSpPr>
          <p:nvPr>
            <p:ph type="sldNum" sz="quarter" idx="12"/>
          </p:nvPr>
        </p:nvSpPr>
        <p:spPr/>
        <p:txBody>
          <a:bodyPr/>
          <a:lstStyle/>
          <a:p>
            <a:fld id="{9F6153BA-5872-4D09-A698-41979A3F2FED}" type="slidenum">
              <a:rPr lang="en-IN" smtClean="0"/>
              <a:t>23</a:t>
            </a:fld>
            <a:endParaRPr lang="en-IN"/>
          </a:p>
        </p:txBody>
      </p:sp>
    </p:spTree>
    <p:extLst>
      <p:ext uri="{BB962C8B-B14F-4D97-AF65-F5344CB8AC3E}">
        <p14:creationId xmlns:p14="http://schemas.microsoft.com/office/powerpoint/2010/main" val="3441817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86DA-427A-4BA9-9B92-3A23EC0CBF78}"/>
              </a:ext>
            </a:extLst>
          </p:cNvPr>
          <p:cNvSpPr>
            <a:spLocks noGrp="1"/>
          </p:cNvSpPr>
          <p:nvPr>
            <p:ph type="title"/>
          </p:nvPr>
        </p:nvSpPr>
        <p:spPr/>
        <p:txBody>
          <a:bodyPr>
            <a:normAutofit/>
          </a:bodyPr>
          <a:lstStyle/>
          <a:p>
            <a:r>
              <a:rPr lang="en-US" dirty="0">
                <a:latin typeface="Trebuchet MS" panose="020B0603020202020204" pitchFamily="34" charset="0"/>
              </a:rPr>
              <a:t>Change point detection</a:t>
            </a:r>
            <a:endParaRPr lang="en-IN" dirty="0">
              <a:latin typeface="Trebuchet MS" panose="020B0603020202020204" pitchFamily="34" charset="0"/>
            </a:endParaRPr>
          </a:p>
        </p:txBody>
      </p:sp>
      <p:sp>
        <p:nvSpPr>
          <p:cNvPr id="4" name="Rectangle 3">
            <a:extLst>
              <a:ext uri="{FF2B5EF4-FFF2-40B4-BE49-F238E27FC236}">
                <a16:creationId xmlns:a16="http://schemas.microsoft.com/office/drawing/2014/main" id="{505B653F-4185-4962-9FCB-87C94115AA79}"/>
              </a:ext>
            </a:extLst>
          </p:cNvPr>
          <p:cNvSpPr/>
          <p:nvPr/>
        </p:nvSpPr>
        <p:spPr>
          <a:xfrm>
            <a:off x="0" y="0"/>
            <a:ext cx="6963052" cy="17311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5" name="Rectangle 4">
            <a:extLst>
              <a:ext uri="{FF2B5EF4-FFF2-40B4-BE49-F238E27FC236}">
                <a16:creationId xmlns:a16="http://schemas.microsoft.com/office/drawing/2014/main" id="{C92B7DE2-7DD0-4C96-9AC9-C1EFB60740ED}"/>
              </a:ext>
            </a:extLst>
          </p:cNvPr>
          <p:cNvSpPr/>
          <p:nvPr/>
        </p:nvSpPr>
        <p:spPr>
          <a:xfrm>
            <a:off x="5228949" y="6684885"/>
            <a:ext cx="6963052" cy="1731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pic>
        <p:nvPicPr>
          <p:cNvPr id="8" name="Content Placeholder 7">
            <a:extLst>
              <a:ext uri="{FF2B5EF4-FFF2-40B4-BE49-F238E27FC236}">
                <a16:creationId xmlns:a16="http://schemas.microsoft.com/office/drawing/2014/main" id="{7BF3DC72-96E1-4A1A-8703-C0B447978037}"/>
              </a:ext>
            </a:extLst>
          </p:cNvPr>
          <p:cNvPicPr>
            <a:picLocks noGrp="1" noChangeAspect="1"/>
          </p:cNvPicPr>
          <p:nvPr>
            <p:ph idx="1"/>
          </p:nvPr>
        </p:nvPicPr>
        <p:blipFill>
          <a:blip r:embed="rId3"/>
          <a:stretch>
            <a:fillRect/>
          </a:stretch>
        </p:blipFill>
        <p:spPr>
          <a:xfrm>
            <a:off x="3481526" y="2219764"/>
            <a:ext cx="4679377" cy="4351338"/>
          </a:xfr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7EE5A97-5F8F-4217-B79E-46C662777B27}"/>
                  </a:ext>
                </a:extLst>
              </p:cNvPr>
              <p:cNvSpPr txBox="1"/>
              <p:nvPr/>
            </p:nvSpPr>
            <p:spPr>
              <a:xfrm>
                <a:off x="4960767" y="1770560"/>
                <a:ext cx="53636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smtClean="0">
                              <a:latin typeface="Cambria Math" panose="02040503050406030204" pitchFamily="18" charset="0"/>
                            </a:rPr>
                            <m:t>ℋ</m:t>
                          </m:r>
                        </m:e>
                        <m:sub>
                          <m:r>
                            <a:rPr lang="en-US" b="0" i="1" smtClean="0">
                              <a:latin typeface="Cambria Math" panose="02040503050406030204" pitchFamily="18" charset="0"/>
                            </a:rPr>
                            <m:t>1</m:t>
                          </m:r>
                        </m:sub>
                      </m:sSub>
                    </m:oMath>
                  </m:oMathPara>
                </a14:m>
                <a:endParaRPr lang="en-IN" dirty="0"/>
              </a:p>
            </p:txBody>
          </p:sp>
        </mc:Choice>
        <mc:Fallback xmlns="">
          <p:sp>
            <p:nvSpPr>
              <p:cNvPr id="10" name="TextBox 9">
                <a:extLst>
                  <a:ext uri="{FF2B5EF4-FFF2-40B4-BE49-F238E27FC236}">
                    <a16:creationId xmlns:a16="http://schemas.microsoft.com/office/drawing/2014/main" id="{67EE5A97-5F8F-4217-B79E-46C662777B27}"/>
                  </a:ext>
                </a:extLst>
              </p:cNvPr>
              <p:cNvSpPr txBox="1">
                <a:spLocks noRot="1" noChangeAspect="1" noMove="1" noResize="1" noEditPoints="1" noAdjustHandles="1" noChangeArrowheads="1" noChangeShapeType="1" noTextEdit="1"/>
              </p:cNvSpPr>
              <p:nvPr/>
            </p:nvSpPr>
            <p:spPr>
              <a:xfrm>
                <a:off x="4960767" y="1770560"/>
                <a:ext cx="536364" cy="36933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669CE7F-03DA-4149-BE7A-913A82CAEF56}"/>
                  </a:ext>
                </a:extLst>
              </p:cNvPr>
              <p:cNvSpPr txBox="1"/>
              <p:nvPr/>
            </p:nvSpPr>
            <p:spPr>
              <a:xfrm>
                <a:off x="6502400" y="1770560"/>
                <a:ext cx="5416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smtClean="0">
                              <a:latin typeface="Cambria Math" panose="02040503050406030204" pitchFamily="18" charset="0"/>
                            </a:rPr>
                            <m:t>ℋ</m:t>
                          </m:r>
                        </m:e>
                        <m:sub>
                          <m:r>
                            <a:rPr lang="en-US" b="0" i="1" smtClean="0">
                              <a:latin typeface="Cambria Math" panose="02040503050406030204" pitchFamily="18" charset="0"/>
                            </a:rPr>
                            <m:t>2</m:t>
                          </m:r>
                        </m:sub>
                      </m:sSub>
                    </m:oMath>
                  </m:oMathPara>
                </a14:m>
                <a:endParaRPr lang="en-IN" dirty="0"/>
              </a:p>
            </p:txBody>
          </p:sp>
        </mc:Choice>
        <mc:Fallback xmlns="">
          <p:sp>
            <p:nvSpPr>
              <p:cNvPr id="11" name="TextBox 10">
                <a:extLst>
                  <a:ext uri="{FF2B5EF4-FFF2-40B4-BE49-F238E27FC236}">
                    <a16:creationId xmlns:a16="http://schemas.microsoft.com/office/drawing/2014/main" id="{7669CE7F-03DA-4149-BE7A-913A82CAEF56}"/>
                  </a:ext>
                </a:extLst>
              </p:cNvPr>
              <p:cNvSpPr txBox="1">
                <a:spLocks noRot="1" noChangeAspect="1" noMove="1" noResize="1" noEditPoints="1" noAdjustHandles="1" noChangeArrowheads="1" noChangeShapeType="1" noTextEdit="1"/>
              </p:cNvSpPr>
              <p:nvPr/>
            </p:nvSpPr>
            <p:spPr>
              <a:xfrm>
                <a:off x="6502400" y="1770560"/>
                <a:ext cx="541687" cy="36933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2152148-37DF-4A79-856C-F6E184387653}"/>
                  </a:ext>
                </a:extLst>
              </p:cNvPr>
              <p:cNvSpPr txBox="1"/>
              <p:nvPr/>
            </p:nvSpPr>
            <p:spPr>
              <a:xfrm>
                <a:off x="7172960" y="1770560"/>
                <a:ext cx="5416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smtClean="0">
                              <a:latin typeface="Cambria Math" panose="02040503050406030204" pitchFamily="18" charset="0"/>
                            </a:rPr>
                            <m:t>ℋ</m:t>
                          </m:r>
                        </m:e>
                        <m:sub>
                          <m:r>
                            <a:rPr lang="en-US" b="0" i="1" smtClean="0">
                              <a:latin typeface="Cambria Math" panose="02040503050406030204" pitchFamily="18" charset="0"/>
                            </a:rPr>
                            <m:t>3</m:t>
                          </m:r>
                        </m:sub>
                      </m:sSub>
                    </m:oMath>
                  </m:oMathPara>
                </a14:m>
                <a:endParaRPr lang="en-IN" dirty="0"/>
              </a:p>
            </p:txBody>
          </p:sp>
        </mc:Choice>
        <mc:Fallback xmlns="">
          <p:sp>
            <p:nvSpPr>
              <p:cNvPr id="12" name="TextBox 11">
                <a:extLst>
                  <a:ext uri="{FF2B5EF4-FFF2-40B4-BE49-F238E27FC236}">
                    <a16:creationId xmlns:a16="http://schemas.microsoft.com/office/drawing/2014/main" id="{62152148-37DF-4A79-856C-F6E184387653}"/>
                  </a:ext>
                </a:extLst>
              </p:cNvPr>
              <p:cNvSpPr txBox="1">
                <a:spLocks noRot="1" noChangeAspect="1" noMove="1" noResize="1" noEditPoints="1" noAdjustHandles="1" noChangeArrowheads="1" noChangeShapeType="1" noTextEdit="1"/>
              </p:cNvSpPr>
              <p:nvPr/>
            </p:nvSpPr>
            <p:spPr>
              <a:xfrm>
                <a:off x="7172960" y="1770560"/>
                <a:ext cx="541687" cy="369332"/>
              </a:xfrm>
              <a:prstGeom prst="rect">
                <a:avLst/>
              </a:prstGeom>
              <a:blipFill>
                <a:blip r:embed="rId6"/>
                <a:stretch>
                  <a:fillRect/>
                </a:stretch>
              </a:blipFill>
            </p:spPr>
            <p:txBody>
              <a:bodyPr/>
              <a:lstStyle/>
              <a:p>
                <a:r>
                  <a:rPr lang="en-IN">
                    <a:noFill/>
                  </a:rPr>
                  <a:t> </a:t>
                </a:r>
              </a:p>
            </p:txBody>
          </p:sp>
        </mc:Fallback>
      </mc:AlternateContent>
      <p:sp>
        <p:nvSpPr>
          <p:cNvPr id="13" name="TextBox 12">
            <a:extLst>
              <a:ext uri="{FF2B5EF4-FFF2-40B4-BE49-F238E27FC236}">
                <a16:creationId xmlns:a16="http://schemas.microsoft.com/office/drawing/2014/main" id="{E60B31D7-50A5-4FAE-90DB-5068058839B7}"/>
              </a:ext>
            </a:extLst>
          </p:cNvPr>
          <p:cNvSpPr txBox="1"/>
          <p:nvPr/>
        </p:nvSpPr>
        <p:spPr>
          <a:xfrm>
            <a:off x="4454728" y="1506022"/>
            <a:ext cx="1545038" cy="369332"/>
          </a:xfrm>
          <a:prstGeom prst="rect">
            <a:avLst/>
          </a:prstGeom>
          <a:noFill/>
        </p:spPr>
        <p:txBody>
          <a:bodyPr wrap="none" rtlCol="0">
            <a:spAutoFit/>
          </a:bodyPr>
          <a:lstStyle/>
          <a:p>
            <a:r>
              <a:rPr lang="en-US" dirty="0"/>
              <a:t>The Stationary</a:t>
            </a:r>
            <a:endParaRPr lang="en-IN" dirty="0"/>
          </a:p>
        </p:txBody>
      </p:sp>
      <p:sp>
        <p:nvSpPr>
          <p:cNvPr id="14" name="TextBox 13">
            <a:extLst>
              <a:ext uri="{FF2B5EF4-FFF2-40B4-BE49-F238E27FC236}">
                <a16:creationId xmlns:a16="http://schemas.microsoft.com/office/drawing/2014/main" id="{15C5404D-3A21-4E71-83B4-5DF3F246488F}"/>
              </a:ext>
            </a:extLst>
          </p:cNvPr>
          <p:cNvSpPr txBox="1"/>
          <p:nvPr/>
        </p:nvSpPr>
        <p:spPr>
          <a:xfrm>
            <a:off x="6152166" y="1521563"/>
            <a:ext cx="970137" cy="369332"/>
          </a:xfrm>
          <a:prstGeom prst="rect">
            <a:avLst/>
          </a:prstGeom>
          <a:noFill/>
        </p:spPr>
        <p:txBody>
          <a:bodyPr wrap="none" rtlCol="0">
            <a:spAutoFit/>
          </a:bodyPr>
          <a:lstStyle/>
          <a:p>
            <a:r>
              <a:rPr lang="en-US" dirty="0"/>
              <a:t>The Rise</a:t>
            </a:r>
            <a:endParaRPr lang="en-IN" dirty="0"/>
          </a:p>
        </p:txBody>
      </p:sp>
      <p:sp>
        <p:nvSpPr>
          <p:cNvPr id="15" name="TextBox 14">
            <a:extLst>
              <a:ext uri="{FF2B5EF4-FFF2-40B4-BE49-F238E27FC236}">
                <a16:creationId xmlns:a16="http://schemas.microsoft.com/office/drawing/2014/main" id="{60F37A01-5018-49C5-A12F-6F7F8EEEF2F2}"/>
              </a:ext>
            </a:extLst>
          </p:cNvPr>
          <p:cNvSpPr txBox="1"/>
          <p:nvPr/>
        </p:nvSpPr>
        <p:spPr>
          <a:xfrm>
            <a:off x="7079219" y="1501332"/>
            <a:ext cx="903004" cy="369332"/>
          </a:xfrm>
          <a:prstGeom prst="rect">
            <a:avLst/>
          </a:prstGeom>
          <a:noFill/>
        </p:spPr>
        <p:txBody>
          <a:bodyPr wrap="none" rtlCol="0">
            <a:spAutoFit/>
          </a:bodyPr>
          <a:lstStyle/>
          <a:p>
            <a:r>
              <a:rPr lang="en-US" dirty="0"/>
              <a:t>The Fall</a:t>
            </a:r>
            <a:endParaRPr lang="en-IN" dirty="0"/>
          </a:p>
        </p:txBody>
      </p:sp>
      <p:sp>
        <p:nvSpPr>
          <p:cNvPr id="16" name="TextBox 15">
            <a:extLst>
              <a:ext uri="{FF2B5EF4-FFF2-40B4-BE49-F238E27FC236}">
                <a16:creationId xmlns:a16="http://schemas.microsoft.com/office/drawing/2014/main" id="{8E2D14D9-9942-4726-ADA4-3F467DC228F3}"/>
              </a:ext>
            </a:extLst>
          </p:cNvPr>
          <p:cNvSpPr txBox="1"/>
          <p:nvPr/>
        </p:nvSpPr>
        <p:spPr>
          <a:xfrm>
            <a:off x="2097538" y="3754398"/>
            <a:ext cx="1309782" cy="369332"/>
          </a:xfrm>
          <a:prstGeom prst="rect">
            <a:avLst/>
          </a:prstGeom>
          <a:noFill/>
        </p:spPr>
        <p:txBody>
          <a:bodyPr wrap="none" rtlCol="0">
            <a:spAutoFit/>
          </a:bodyPr>
          <a:lstStyle/>
          <a:p>
            <a:r>
              <a:rPr lang="en-US" dirty="0"/>
              <a:t>March 2017</a:t>
            </a:r>
            <a:endParaRPr lang="en-IN" dirty="0"/>
          </a:p>
        </p:txBody>
      </p:sp>
      <p:sp>
        <p:nvSpPr>
          <p:cNvPr id="17" name="TextBox 16">
            <a:extLst>
              <a:ext uri="{FF2B5EF4-FFF2-40B4-BE49-F238E27FC236}">
                <a16:creationId xmlns:a16="http://schemas.microsoft.com/office/drawing/2014/main" id="{2811F076-2B90-4E7C-889C-E5E42DCE0A0B}"/>
              </a:ext>
            </a:extLst>
          </p:cNvPr>
          <p:cNvSpPr txBox="1"/>
          <p:nvPr/>
        </p:nvSpPr>
        <p:spPr>
          <a:xfrm>
            <a:off x="8160903" y="3633788"/>
            <a:ext cx="1739259" cy="369332"/>
          </a:xfrm>
          <a:prstGeom prst="rect">
            <a:avLst/>
          </a:prstGeom>
          <a:noFill/>
        </p:spPr>
        <p:txBody>
          <a:bodyPr wrap="none" rtlCol="0">
            <a:spAutoFit/>
          </a:bodyPr>
          <a:lstStyle/>
          <a:p>
            <a:r>
              <a:rPr lang="en-US" dirty="0"/>
              <a:t>September 2019</a:t>
            </a:r>
            <a:endParaRPr lang="en-IN" dirty="0"/>
          </a:p>
        </p:txBody>
      </p:sp>
      <p:cxnSp>
        <p:nvCxnSpPr>
          <p:cNvPr id="19" name="Straight Arrow Connector 18">
            <a:extLst>
              <a:ext uri="{FF2B5EF4-FFF2-40B4-BE49-F238E27FC236}">
                <a16:creationId xmlns:a16="http://schemas.microsoft.com/office/drawing/2014/main" id="{C18BE1E2-722A-4D7C-8167-0B5C2745B828}"/>
              </a:ext>
            </a:extLst>
          </p:cNvPr>
          <p:cNvCxnSpPr>
            <a:stCxn id="16" idx="3"/>
          </p:cNvCxnSpPr>
          <p:nvPr/>
        </p:nvCxnSpPr>
        <p:spPr>
          <a:xfrm flipV="1">
            <a:off x="3407320" y="2458720"/>
            <a:ext cx="2993480" cy="14803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528E3D8-9331-4538-9B24-BCAED5F5AE6C}"/>
              </a:ext>
            </a:extLst>
          </p:cNvPr>
          <p:cNvCxnSpPr>
            <a:cxnSpLocks/>
            <a:stCxn id="17" idx="1"/>
          </p:cNvCxnSpPr>
          <p:nvPr/>
        </p:nvCxnSpPr>
        <p:spPr>
          <a:xfrm flipH="1" flipV="1">
            <a:off x="7172960" y="2484302"/>
            <a:ext cx="987943" cy="13341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ECA81C39-4684-4D18-B31F-3CE970A7470C}"/>
              </a:ext>
            </a:extLst>
          </p:cNvPr>
          <p:cNvSpPr>
            <a:spLocks noGrp="1"/>
          </p:cNvSpPr>
          <p:nvPr>
            <p:ph type="ftr" sz="quarter" idx="11"/>
          </p:nvPr>
        </p:nvSpPr>
        <p:spPr/>
        <p:txBody>
          <a:bodyPr/>
          <a:lstStyle/>
          <a:p>
            <a:r>
              <a:rPr lang="en-IN"/>
              <a:t>Utkarsh Patel</a:t>
            </a:r>
          </a:p>
        </p:txBody>
      </p:sp>
      <p:sp>
        <p:nvSpPr>
          <p:cNvPr id="6" name="Slide Number Placeholder 5">
            <a:extLst>
              <a:ext uri="{FF2B5EF4-FFF2-40B4-BE49-F238E27FC236}">
                <a16:creationId xmlns:a16="http://schemas.microsoft.com/office/drawing/2014/main" id="{175AB9D5-1F28-480C-89BC-EEE3DC57FAF9}"/>
              </a:ext>
            </a:extLst>
          </p:cNvPr>
          <p:cNvSpPr>
            <a:spLocks noGrp="1"/>
          </p:cNvSpPr>
          <p:nvPr>
            <p:ph type="sldNum" sz="quarter" idx="12"/>
          </p:nvPr>
        </p:nvSpPr>
        <p:spPr/>
        <p:txBody>
          <a:bodyPr/>
          <a:lstStyle/>
          <a:p>
            <a:fld id="{9F6153BA-5872-4D09-A698-41979A3F2FED}" type="slidenum">
              <a:rPr lang="en-IN" smtClean="0"/>
              <a:t>24</a:t>
            </a:fld>
            <a:endParaRPr lang="en-IN"/>
          </a:p>
        </p:txBody>
      </p:sp>
    </p:spTree>
    <p:extLst>
      <p:ext uri="{BB962C8B-B14F-4D97-AF65-F5344CB8AC3E}">
        <p14:creationId xmlns:p14="http://schemas.microsoft.com/office/powerpoint/2010/main" val="1926936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86DA-427A-4BA9-9B92-3A23EC0CBF78}"/>
              </a:ext>
            </a:extLst>
          </p:cNvPr>
          <p:cNvSpPr>
            <a:spLocks noGrp="1"/>
          </p:cNvSpPr>
          <p:nvPr>
            <p:ph type="title"/>
          </p:nvPr>
        </p:nvSpPr>
        <p:spPr/>
        <p:txBody>
          <a:bodyPr/>
          <a:lstStyle/>
          <a:p>
            <a:r>
              <a:rPr lang="en-US" dirty="0">
                <a:latin typeface="Trebuchet MS" panose="020B0603020202020204" pitchFamily="34" charset="0"/>
              </a:rPr>
              <a:t>Word shift graphs</a:t>
            </a:r>
            <a:endParaRPr lang="en-IN" dirty="0">
              <a:latin typeface="Trebuchet MS" panose="020B0603020202020204" pitchFamily="34" charset="0"/>
            </a:endParaRPr>
          </a:p>
        </p:txBody>
      </p:sp>
      <p:sp>
        <p:nvSpPr>
          <p:cNvPr id="4" name="Rectangle 3">
            <a:extLst>
              <a:ext uri="{FF2B5EF4-FFF2-40B4-BE49-F238E27FC236}">
                <a16:creationId xmlns:a16="http://schemas.microsoft.com/office/drawing/2014/main" id="{505B653F-4185-4962-9FCB-87C94115AA79}"/>
              </a:ext>
            </a:extLst>
          </p:cNvPr>
          <p:cNvSpPr/>
          <p:nvPr/>
        </p:nvSpPr>
        <p:spPr>
          <a:xfrm>
            <a:off x="0" y="0"/>
            <a:ext cx="6963052" cy="17311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5" name="Rectangle 4">
            <a:extLst>
              <a:ext uri="{FF2B5EF4-FFF2-40B4-BE49-F238E27FC236}">
                <a16:creationId xmlns:a16="http://schemas.microsoft.com/office/drawing/2014/main" id="{C92B7DE2-7DD0-4C96-9AC9-C1EFB60740ED}"/>
              </a:ext>
            </a:extLst>
          </p:cNvPr>
          <p:cNvSpPr/>
          <p:nvPr/>
        </p:nvSpPr>
        <p:spPr>
          <a:xfrm>
            <a:off x="5228949" y="6684885"/>
            <a:ext cx="6963052" cy="1731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pic>
        <p:nvPicPr>
          <p:cNvPr id="9" name="Content Placeholder 8">
            <a:extLst>
              <a:ext uri="{FF2B5EF4-FFF2-40B4-BE49-F238E27FC236}">
                <a16:creationId xmlns:a16="http://schemas.microsoft.com/office/drawing/2014/main" id="{6ED95FC7-637B-441A-8D06-6128E88C09D8}"/>
              </a:ext>
            </a:extLst>
          </p:cNvPr>
          <p:cNvPicPr>
            <a:picLocks noGrp="1" noChangeAspect="1"/>
          </p:cNvPicPr>
          <p:nvPr>
            <p:ph idx="1"/>
          </p:nvPr>
        </p:nvPicPr>
        <p:blipFill>
          <a:blip r:embed="rId3"/>
          <a:stretch>
            <a:fillRect/>
          </a:stretch>
        </p:blipFill>
        <p:spPr>
          <a:xfrm>
            <a:off x="3436168" y="1825625"/>
            <a:ext cx="5319663" cy="4351338"/>
          </a:xfrm>
        </p:spPr>
      </p:pic>
      <p:sp>
        <p:nvSpPr>
          <p:cNvPr id="3" name="Footer Placeholder 2">
            <a:extLst>
              <a:ext uri="{FF2B5EF4-FFF2-40B4-BE49-F238E27FC236}">
                <a16:creationId xmlns:a16="http://schemas.microsoft.com/office/drawing/2014/main" id="{A56ACFB4-FBAA-4F75-AF50-35D640F44887}"/>
              </a:ext>
            </a:extLst>
          </p:cNvPr>
          <p:cNvSpPr>
            <a:spLocks noGrp="1"/>
          </p:cNvSpPr>
          <p:nvPr>
            <p:ph type="ftr" sz="quarter" idx="11"/>
          </p:nvPr>
        </p:nvSpPr>
        <p:spPr/>
        <p:txBody>
          <a:bodyPr/>
          <a:lstStyle/>
          <a:p>
            <a:r>
              <a:rPr lang="en-IN"/>
              <a:t>Utkarsh Patel</a:t>
            </a:r>
          </a:p>
        </p:txBody>
      </p:sp>
      <p:sp>
        <p:nvSpPr>
          <p:cNvPr id="6" name="Slide Number Placeholder 5">
            <a:extLst>
              <a:ext uri="{FF2B5EF4-FFF2-40B4-BE49-F238E27FC236}">
                <a16:creationId xmlns:a16="http://schemas.microsoft.com/office/drawing/2014/main" id="{B6A3DFE3-E206-41CF-B475-2D9833316FFC}"/>
              </a:ext>
            </a:extLst>
          </p:cNvPr>
          <p:cNvSpPr>
            <a:spLocks noGrp="1"/>
          </p:cNvSpPr>
          <p:nvPr>
            <p:ph type="sldNum" sz="quarter" idx="12"/>
          </p:nvPr>
        </p:nvSpPr>
        <p:spPr/>
        <p:txBody>
          <a:bodyPr/>
          <a:lstStyle/>
          <a:p>
            <a:fld id="{9F6153BA-5872-4D09-A698-41979A3F2FED}" type="slidenum">
              <a:rPr lang="en-IN" smtClean="0"/>
              <a:t>25</a:t>
            </a:fld>
            <a:endParaRPr lang="en-IN"/>
          </a:p>
        </p:txBody>
      </p:sp>
    </p:spTree>
    <p:extLst>
      <p:ext uri="{BB962C8B-B14F-4D97-AF65-F5344CB8AC3E}">
        <p14:creationId xmlns:p14="http://schemas.microsoft.com/office/powerpoint/2010/main" val="4168224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86DA-427A-4BA9-9B92-3A23EC0CBF78}"/>
              </a:ext>
            </a:extLst>
          </p:cNvPr>
          <p:cNvSpPr>
            <a:spLocks noGrp="1"/>
          </p:cNvSpPr>
          <p:nvPr>
            <p:ph type="title"/>
          </p:nvPr>
        </p:nvSpPr>
        <p:spPr/>
        <p:txBody>
          <a:bodyPr/>
          <a:lstStyle/>
          <a:p>
            <a:r>
              <a:rPr lang="en-US" dirty="0">
                <a:latin typeface="Trebuchet MS" panose="020B0603020202020204" pitchFamily="34" charset="0"/>
              </a:rPr>
              <a:t>Change in Reciprocity</a:t>
            </a:r>
            <a:endParaRPr lang="en-IN" dirty="0">
              <a:latin typeface="Trebuchet MS" panose="020B0603020202020204" pitchFamily="34" charset="0"/>
            </a:endParaRPr>
          </a:p>
        </p:txBody>
      </p:sp>
      <p:sp>
        <p:nvSpPr>
          <p:cNvPr id="4" name="Rectangle 3">
            <a:extLst>
              <a:ext uri="{FF2B5EF4-FFF2-40B4-BE49-F238E27FC236}">
                <a16:creationId xmlns:a16="http://schemas.microsoft.com/office/drawing/2014/main" id="{505B653F-4185-4962-9FCB-87C94115AA79}"/>
              </a:ext>
            </a:extLst>
          </p:cNvPr>
          <p:cNvSpPr/>
          <p:nvPr/>
        </p:nvSpPr>
        <p:spPr>
          <a:xfrm>
            <a:off x="0" y="0"/>
            <a:ext cx="6963052" cy="17311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5" name="Rectangle 4">
            <a:extLst>
              <a:ext uri="{FF2B5EF4-FFF2-40B4-BE49-F238E27FC236}">
                <a16:creationId xmlns:a16="http://schemas.microsoft.com/office/drawing/2014/main" id="{C92B7DE2-7DD0-4C96-9AC9-C1EFB60740ED}"/>
              </a:ext>
            </a:extLst>
          </p:cNvPr>
          <p:cNvSpPr/>
          <p:nvPr/>
        </p:nvSpPr>
        <p:spPr>
          <a:xfrm>
            <a:off x="5228949" y="6684885"/>
            <a:ext cx="6963052" cy="1731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pic>
        <p:nvPicPr>
          <p:cNvPr id="8" name="Content Placeholder 7">
            <a:extLst>
              <a:ext uri="{FF2B5EF4-FFF2-40B4-BE49-F238E27FC236}">
                <a16:creationId xmlns:a16="http://schemas.microsoft.com/office/drawing/2014/main" id="{C10C743C-B610-46A8-B7E1-CA8A8DD91989}"/>
              </a:ext>
            </a:extLst>
          </p:cNvPr>
          <p:cNvPicPr>
            <a:picLocks noGrp="1" noChangeAspect="1"/>
          </p:cNvPicPr>
          <p:nvPr>
            <p:ph idx="1"/>
          </p:nvPr>
        </p:nvPicPr>
        <p:blipFill>
          <a:blip r:embed="rId3"/>
          <a:stretch>
            <a:fillRect/>
          </a:stretch>
        </p:blipFill>
        <p:spPr>
          <a:xfrm>
            <a:off x="1637678" y="2400870"/>
            <a:ext cx="8916644" cy="3200847"/>
          </a:xfrm>
        </p:spPr>
      </p:pic>
      <p:sp>
        <p:nvSpPr>
          <p:cNvPr id="3" name="Footer Placeholder 2">
            <a:extLst>
              <a:ext uri="{FF2B5EF4-FFF2-40B4-BE49-F238E27FC236}">
                <a16:creationId xmlns:a16="http://schemas.microsoft.com/office/drawing/2014/main" id="{8CB1A70A-2516-4794-9019-8202C9FEF002}"/>
              </a:ext>
            </a:extLst>
          </p:cNvPr>
          <p:cNvSpPr>
            <a:spLocks noGrp="1"/>
          </p:cNvSpPr>
          <p:nvPr>
            <p:ph type="ftr" sz="quarter" idx="11"/>
          </p:nvPr>
        </p:nvSpPr>
        <p:spPr/>
        <p:txBody>
          <a:bodyPr/>
          <a:lstStyle/>
          <a:p>
            <a:r>
              <a:rPr lang="en-IN"/>
              <a:t>Utkarsh Patel</a:t>
            </a:r>
          </a:p>
        </p:txBody>
      </p:sp>
      <p:sp>
        <p:nvSpPr>
          <p:cNvPr id="6" name="Slide Number Placeholder 5">
            <a:extLst>
              <a:ext uri="{FF2B5EF4-FFF2-40B4-BE49-F238E27FC236}">
                <a16:creationId xmlns:a16="http://schemas.microsoft.com/office/drawing/2014/main" id="{5370E6F1-B4A5-43F7-A0A7-8BE919CCC726}"/>
              </a:ext>
            </a:extLst>
          </p:cNvPr>
          <p:cNvSpPr>
            <a:spLocks noGrp="1"/>
          </p:cNvSpPr>
          <p:nvPr>
            <p:ph type="sldNum" sz="quarter" idx="12"/>
          </p:nvPr>
        </p:nvSpPr>
        <p:spPr/>
        <p:txBody>
          <a:bodyPr/>
          <a:lstStyle/>
          <a:p>
            <a:fld id="{9F6153BA-5872-4D09-A698-41979A3F2FED}" type="slidenum">
              <a:rPr lang="en-IN" smtClean="0"/>
              <a:t>26</a:t>
            </a:fld>
            <a:endParaRPr lang="en-IN"/>
          </a:p>
        </p:txBody>
      </p:sp>
    </p:spTree>
    <p:extLst>
      <p:ext uri="{BB962C8B-B14F-4D97-AF65-F5344CB8AC3E}">
        <p14:creationId xmlns:p14="http://schemas.microsoft.com/office/powerpoint/2010/main" val="1896159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86DA-427A-4BA9-9B92-3A23EC0CBF78}"/>
              </a:ext>
            </a:extLst>
          </p:cNvPr>
          <p:cNvSpPr>
            <a:spLocks noGrp="1"/>
          </p:cNvSpPr>
          <p:nvPr>
            <p:ph type="title"/>
          </p:nvPr>
        </p:nvSpPr>
        <p:spPr/>
        <p:txBody>
          <a:bodyPr/>
          <a:lstStyle/>
          <a:p>
            <a:r>
              <a:rPr lang="en-US" dirty="0">
                <a:latin typeface="Trebuchet MS" panose="020B0603020202020204" pitchFamily="34" charset="0"/>
              </a:rPr>
              <a:t>Role of US Elections and Covid-19</a:t>
            </a:r>
            <a:endParaRPr lang="en-IN" dirty="0">
              <a:latin typeface="Trebuchet MS" panose="020B0603020202020204" pitchFamily="34" charset="0"/>
            </a:endParaRPr>
          </a:p>
        </p:txBody>
      </p:sp>
      <p:sp>
        <p:nvSpPr>
          <p:cNvPr id="4" name="Rectangle 3">
            <a:extLst>
              <a:ext uri="{FF2B5EF4-FFF2-40B4-BE49-F238E27FC236}">
                <a16:creationId xmlns:a16="http://schemas.microsoft.com/office/drawing/2014/main" id="{505B653F-4185-4962-9FCB-87C94115AA79}"/>
              </a:ext>
            </a:extLst>
          </p:cNvPr>
          <p:cNvSpPr/>
          <p:nvPr/>
        </p:nvSpPr>
        <p:spPr>
          <a:xfrm>
            <a:off x="0" y="0"/>
            <a:ext cx="6963052" cy="17311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5" name="Rectangle 4">
            <a:extLst>
              <a:ext uri="{FF2B5EF4-FFF2-40B4-BE49-F238E27FC236}">
                <a16:creationId xmlns:a16="http://schemas.microsoft.com/office/drawing/2014/main" id="{C92B7DE2-7DD0-4C96-9AC9-C1EFB60740ED}"/>
              </a:ext>
            </a:extLst>
          </p:cNvPr>
          <p:cNvSpPr/>
          <p:nvPr/>
        </p:nvSpPr>
        <p:spPr>
          <a:xfrm>
            <a:off x="5228949" y="6684885"/>
            <a:ext cx="6963052" cy="1731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6" name="Content Placeholder 5">
            <a:extLst>
              <a:ext uri="{FF2B5EF4-FFF2-40B4-BE49-F238E27FC236}">
                <a16:creationId xmlns:a16="http://schemas.microsoft.com/office/drawing/2014/main" id="{6CDAF6E4-0228-4D7C-ABC6-278820492CFD}"/>
              </a:ext>
            </a:extLst>
          </p:cNvPr>
          <p:cNvSpPr>
            <a:spLocks noGrp="1"/>
          </p:cNvSpPr>
          <p:nvPr>
            <p:ph idx="1"/>
          </p:nvPr>
        </p:nvSpPr>
        <p:spPr/>
        <p:txBody>
          <a:bodyPr/>
          <a:lstStyle/>
          <a:p>
            <a:r>
              <a:rPr lang="en-US" dirty="0"/>
              <a:t>Interestingly, the cutoffs of the partitions predicted by the algorithm are very close to 2016 US Presidential election and Covid-19 outbreak.</a:t>
            </a:r>
            <a:endParaRPr lang="en-IN" dirty="0"/>
          </a:p>
          <a:p>
            <a:r>
              <a:rPr lang="en-IN" dirty="0"/>
              <a:t>Our hypothesis – use of ad hominem accelerated after the 2016 US Presidential election and the activity declined significantly after the Covid-19 outbreak.</a:t>
            </a:r>
          </a:p>
          <a:p>
            <a:r>
              <a:rPr lang="en-IN" dirty="0"/>
              <a:t>Political debates are the root cause of alarming high percentage of ad hominem on </a:t>
            </a:r>
            <a:r>
              <a:rPr lang="en-IN" dirty="0" err="1"/>
              <a:t>CreateDebate</a:t>
            </a:r>
            <a:endParaRPr lang="en-US" dirty="0"/>
          </a:p>
        </p:txBody>
      </p:sp>
      <p:sp>
        <p:nvSpPr>
          <p:cNvPr id="3" name="Footer Placeholder 2">
            <a:extLst>
              <a:ext uri="{FF2B5EF4-FFF2-40B4-BE49-F238E27FC236}">
                <a16:creationId xmlns:a16="http://schemas.microsoft.com/office/drawing/2014/main" id="{6B38334E-484A-4D08-A7AA-F7BF5BA06305}"/>
              </a:ext>
            </a:extLst>
          </p:cNvPr>
          <p:cNvSpPr>
            <a:spLocks noGrp="1"/>
          </p:cNvSpPr>
          <p:nvPr>
            <p:ph type="ftr" sz="quarter" idx="11"/>
          </p:nvPr>
        </p:nvSpPr>
        <p:spPr/>
        <p:txBody>
          <a:bodyPr/>
          <a:lstStyle/>
          <a:p>
            <a:r>
              <a:rPr lang="en-IN"/>
              <a:t>Utkarsh Patel</a:t>
            </a:r>
          </a:p>
        </p:txBody>
      </p:sp>
      <p:sp>
        <p:nvSpPr>
          <p:cNvPr id="7" name="Slide Number Placeholder 6">
            <a:extLst>
              <a:ext uri="{FF2B5EF4-FFF2-40B4-BE49-F238E27FC236}">
                <a16:creationId xmlns:a16="http://schemas.microsoft.com/office/drawing/2014/main" id="{A88F0F5F-1674-46BC-8EA7-F05E98F8D52D}"/>
              </a:ext>
            </a:extLst>
          </p:cNvPr>
          <p:cNvSpPr>
            <a:spLocks noGrp="1"/>
          </p:cNvSpPr>
          <p:nvPr>
            <p:ph type="sldNum" sz="quarter" idx="12"/>
          </p:nvPr>
        </p:nvSpPr>
        <p:spPr/>
        <p:txBody>
          <a:bodyPr/>
          <a:lstStyle/>
          <a:p>
            <a:fld id="{9F6153BA-5872-4D09-A698-41979A3F2FED}" type="slidenum">
              <a:rPr lang="en-IN" smtClean="0"/>
              <a:t>27</a:t>
            </a:fld>
            <a:endParaRPr lang="en-IN"/>
          </a:p>
        </p:txBody>
      </p:sp>
    </p:spTree>
    <p:extLst>
      <p:ext uri="{BB962C8B-B14F-4D97-AF65-F5344CB8AC3E}">
        <p14:creationId xmlns:p14="http://schemas.microsoft.com/office/powerpoint/2010/main" val="468806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86DA-427A-4BA9-9B92-3A23EC0CBF78}"/>
              </a:ext>
            </a:extLst>
          </p:cNvPr>
          <p:cNvSpPr>
            <a:spLocks noGrp="1"/>
          </p:cNvSpPr>
          <p:nvPr>
            <p:ph type="title"/>
          </p:nvPr>
        </p:nvSpPr>
        <p:spPr/>
        <p:txBody>
          <a:bodyPr>
            <a:normAutofit/>
          </a:bodyPr>
          <a:lstStyle/>
          <a:p>
            <a:r>
              <a:rPr lang="en-US" sz="4000" dirty="0">
                <a:latin typeface="Trebuchet MS" panose="020B0603020202020204" pitchFamily="34" charset="0"/>
              </a:rPr>
              <a:t>Overlap of users for Politics &amp; other topics</a:t>
            </a:r>
            <a:endParaRPr lang="en-IN" sz="4000" dirty="0">
              <a:latin typeface="Trebuchet MS" panose="020B0603020202020204" pitchFamily="34" charset="0"/>
            </a:endParaRPr>
          </a:p>
        </p:txBody>
      </p:sp>
      <p:sp>
        <p:nvSpPr>
          <p:cNvPr id="4" name="Rectangle 3">
            <a:extLst>
              <a:ext uri="{FF2B5EF4-FFF2-40B4-BE49-F238E27FC236}">
                <a16:creationId xmlns:a16="http://schemas.microsoft.com/office/drawing/2014/main" id="{505B653F-4185-4962-9FCB-87C94115AA79}"/>
              </a:ext>
            </a:extLst>
          </p:cNvPr>
          <p:cNvSpPr/>
          <p:nvPr/>
        </p:nvSpPr>
        <p:spPr>
          <a:xfrm>
            <a:off x="0" y="0"/>
            <a:ext cx="6963052" cy="17311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5" name="Rectangle 4">
            <a:extLst>
              <a:ext uri="{FF2B5EF4-FFF2-40B4-BE49-F238E27FC236}">
                <a16:creationId xmlns:a16="http://schemas.microsoft.com/office/drawing/2014/main" id="{C92B7DE2-7DD0-4C96-9AC9-C1EFB60740ED}"/>
              </a:ext>
            </a:extLst>
          </p:cNvPr>
          <p:cNvSpPr/>
          <p:nvPr/>
        </p:nvSpPr>
        <p:spPr>
          <a:xfrm>
            <a:off x="5228949" y="6684885"/>
            <a:ext cx="6963052" cy="1731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pic>
        <p:nvPicPr>
          <p:cNvPr id="7" name="Content Placeholder 6">
            <a:extLst>
              <a:ext uri="{FF2B5EF4-FFF2-40B4-BE49-F238E27FC236}">
                <a16:creationId xmlns:a16="http://schemas.microsoft.com/office/drawing/2014/main" id="{FDB4A0C3-AF1A-4237-8080-FDE6D3F33C0E}"/>
              </a:ext>
            </a:extLst>
          </p:cNvPr>
          <p:cNvPicPr>
            <a:picLocks noGrp="1" noChangeAspect="1"/>
          </p:cNvPicPr>
          <p:nvPr>
            <p:ph idx="1"/>
          </p:nvPr>
        </p:nvPicPr>
        <p:blipFill>
          <a:blip r:embed="rId3"/>
          <a:stretch>
            <a:fillRect/>
          </a:stretch>
        </p:blipFill>
        <p:spPr>
          <a:xfrm>
            <a:off x="2947383" y="1825625"/>
            <a:ext cx="6297233" cy="4351338"/>
          </a:xfrm>
        </p:spPr>
      </p:pic>
      <p:sp>
        <p:nvSpPr>
          <p:cNvPr id="3" name="Footer Placeholder 2">
            <a:extLst>
              <a:ext uri="{FF2B5EF4-FFF2-40B4-BE49-F238E27FC236}">
                <a16:creationId xmlns:a16="http://schemas.microsoft.com/office/drawing/2014/main" id="{BAE11274-50F9-43D9-BB40-214CF8B66C8D}"/>
              </a:ext>
            </a:extLst>
          </p:cNvPr>
          <p:cNvSpPr>
            <a:spLocks noGrp="1"/>
          </p:cNvSpPr>
          <p:nvPr>
            <p:ph type="ftr" sz="quarter" idx="11"/>
          </p:nvPr>
        </p:nvSpPr>
        <p:spPr/>
        <p:txBody>
          <a:bodyPr/>
          <a:lstStyle/>
          <a:p>
            <a:r>
              <a:rPr lang="en-IN"/>
              <a:t>Utkarsh Patel</a:t>
            </a:r>
          </a:p>
        </p:txBody>
      </p:sp>
      <p:sp>
        <p:nvSpPr>
          <p:cNvPr id="6" name="Slide Number Placeholder 5">
            <a:extLst>
              <a:ext uri="{FF2B5EF4-FFF2-40B4-BE49-F238E27FC236}">
                <a16:creationId xmlns:a16="http://schemas.microsoft.com/office/drawing/2014/main" id="{83E9DAD0-1779-4F5E-9568-A97126CFDEEC}"/>
              </a:ext>
            </a:extLst>
          </p:cNvPr>
          <p:cNvSpPr>
            <a:spLocks noGrp="1"/>
          </p:cNvSpPr>
          <p:nvPr>
            <p:ph type="sldNum" sz="quarter" idx="12"/>
          </p:nvPr>
        </p:nvSpPr>
        <p:spPr/>
        <p:txBody>
          <a:bodyPr/>
          <a:lstStyle/>
          <a:p>
            <a:fld id="{9F6153BA-5872-4D09-A698-41979A3F2FED}" type="slidenum">
              <a:rPr lang="en-IN" smtClean="0"/>
              <a:t>28</a:t>
            </a:fld>
            <a:endParaRPr lang="en-IN"/>
          </a:p>
        </p:txBody>
      </p:sp>
    </p:spTree>
    <p:extLst>
      <p:ext uri="{BB962C8B-B14F-4D97-AF65-F5344CB8AC3E}">
        <p14:creationId xmlns:p14="http://schemas.microsoft.com/office/powerpoint/2010/main" val="41072255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86DA-427A-4BA9-9B92-3A23EC0CBF78}"/>
              </a:ext>
            </a:extLst>
          </p:cNvPr>
          <p:cNvSpPr>
            <a:spLocks noGrp="1"/>
          </p:cNvSpPr>
          <p:nvPr>
            <p:ph type="title"/>
          </p:nvPr>
        </p:nvSpPr>
        <p:spPr/>
        <p:txBody>
          <a:bodyPr>
            <a:normAutofit/>
          </a:bodyPr>
          <a:lstStyle/>
          <a:p>
            <a:r>
              <a:rPr lang="en-US" sz="4000" dirty="0">
                <a:latin typeface="Trebuchet MS" panose="020B0603020202020204" pitchFamily="34" charset="0"/>
              </a:rPr>
              <a:t>Slur words within topical forums</a:t>
            </a:r>
            <a:endParaRPr lang="en-IN" sz="4000" dirty="0">
              <a:latin typeface="Trebuchet MS" panose="020B0603020202020204" pitchFamily="34" charset="0"/>
            </a:endParaRPr>
          </a:p>
        </p:txBody>
      </p:sp>
      <p:sp>
        <p:nvSpPr>
          <p:cNvPr id="4" name="Rectangle 3">
            <a:extLst>
              <a:ext uri="{FF2B5EF4-FFF2-40B4-BE49-F238E27FC236}">
                <a16:creationId xmlns:a16="http://schemas.microsoft.com/office/drawing/2014/main" id="{505B653F-4185-4962-9FCB-87C94115AA79}"/>
              </a:ext>
            </a:extLst>
          </p:cNvPr>
          <p:cNvSpPr/>
          <p:nvPr/>
        </p:nvSpPr>
        <p:spPr>
          <a:xfrm>
            <a:off x="0" y="0"/>
            <a:ext cx="6963052" cy="17311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5" name="Rectangle 4">
            <a:extLst>
              <a:ext uri="{FF2B5EF4-FFF2-40B4-BE49-F238E27FC236}">
                <a16:creationId xmlns:a16="http://schemas.microsoft.com/office/drawing/2014/main" id="{C92B7DE2-7DD0-4C96-9AC9-C1EFB60740ED}"/>
              </a:ext>
            </a:extLst>
          </p:cNvPr>
          <p:cNvSpPr/>
          <p:nvPr/>
        </p:nvSpPr>
        <p:spPr>
          <a:xfrm>
            <a:off x="5228949" y="6684885"/>
            <a:ext cx="6963052" cy="1731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3" name="Footer Placeholder 2">
            <a:extLst>
              <a:ext uri="{FF2B5EF4-FFF2-40B4-BE49-F238E27FC236}">
                <a16:creationId xmlns:a16="http://schemas.microsoft.com/office/drawing/2014/main" id="{BAE11274-50F9-43D9-BB40-214CF8B66C8D}"/>
              </a:ext>
            </a:extLst>
          </p:cNvPr>
          <p:cNvSpPr>
            <a:spLocks noGrp="1"/>
          </p:cNvSpPr>
          <p:nvPr>
            <p:ph type="ftr" sz="quarter" idx="11"/>
          </p:nvPr>
        </p:nvSpPr>
        <p:spPr/>
        <p:txBody>
          <a:bodyPr/>
          <a:lstStyle/>
          <a:p>
            <a:r>
              <a:rPr lang="en-IN"/>
              <a:t>Utkarsh Patel</a:t>
            </a:r>
          </a:p>
        </p:txBody>
      </p:sp>
      <p:sp>
        <p:nvSpPr>
          <p:cNvPr id="6" name="Slide Number Placeholder 5">
            <a:extLst>
              <a:ext uri="{FF2B5EF4-FFF2-40B4-BE49-F238E27FC236}">
                <a16:creationId xmlns:a16="http://schemas.microsoft.com/office/drawing/2014/main" id="{83E9DAD0-1779-4F5E-9568-A97126CFDEEC}"/>
              </a:ext>
            </a:extLst>
          </p:cNvPr>
          <p:cNvSpPr>
            <a:spLocks noGrp="1"/>
          </p:cNvSpPr>
          <p:nvPr>
            <p:ph type="sldNum" sz="quarter" idx="12"/>
          </p:nvPr>
        </p:nvSpPr>
        <p:spPr/>
        <p:txBody>
          <a:bodyPr/>
          <a:lstStyle/>
          <a:p>
            <a:fld id="{9F6153BA-5872-4D09-A698-41979A3F2FED}" type="slidenum">
              <a:rPr lang="en-IN" smtClean="0"/>
              <a:t>29</a:t>
            </a:fld>
            <a:endParaRPr lang="en-IN"/>
          </a:p>
        </p:txBody>
      </p:sp>
      <p:sp>
        <p:nvSpPr>
          <p:cNvPr id="9" name="Content Placeholder 8">
            <a:extLst>
              <a:ext uri="{FF2B5EF4-FFF2-40B4-BE49-F238E27FC236}">
                <a16:creationId xmlns:a16="http://schemas.microsoft.com/office/drawing/2014/main" id="{F63A77F5-40A5-48A8-C0A7-356D6B767EB0}"/>
              </a:ext>
            </a:extLst>
          </p:cNvPr>
          <p:cNvSpPr>
            <a:spLocks noGrp="1"/>
          </p:cNvSpPr>
          <p:nvPr>
            <p:ph idx="1"/>
          </p:nvPr>
        </p:nvSpPr>
        <p:spPr/>
        <p:txBody>
          <a:bodyPr/>
          <a:lstStyle/>
          <a:p>
            <a:r>
              <a:rPr lang="en-US" dirty="0"/>
              <a:t>The best way to differentiate between the linguistic style of various topical forum is to plot usage of different kinds of slur words.</a:t>
            </a:r>
          </a:p>
          <a:p>
            <a:r>
              <a:rPr lang="en-US" dirty="0"/>
              <a:t>Doing so, we will know what kind of slur words are frequently used for each forum</a:t>
            </a:r>
            <a:endParaRPr lang="en-IN" dirty="0"/>
          </a:p>
        </p:txBody>
      </p:sp>
    </p:spTree>
    <p:extLst>
      <p:ext uri="{BB962C8B-B14F-4D97-AF65-F5344CB8AC3E}">
        <p14:creationId xmlns:p14="http://schemas.microsoft.com/office/powerpoint/2010/main" val="3745928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86DA-427A-4BA9-9B92-3A23EC0CBF78}"/>
              </a:ext>
            </a:extLst>
          </p:cNvPr>
          <p:cNvSpPr>
            <a:spLocks noGrp="1"/>
          </p:cNvSpPr>
          <p:nvPr>
            <p:ph type="title"/>
          </p:nvPr>
        </p:nvSpPr>
        <p:spPr/>
        <p:txBody>
          <a:bodyPr/>
          <a:lstStyle/>
          <a:p>
            <a:r>
              <a:rPr lang="en-US" dirty="0">
                <a:latin typeface="Trebuchet MS" panose="020B0603020202020204" pitchFamily="34" charset="0"/>
              </a:rPr>
              <a:t>Abstract</a:t>
            </a:r>
            <a:endParaRPr lang="en-IN" dirty="0">
              <a:latin typeface="Trebuchet MS" panose="020B0603020202020204" pitchFamily="34" charset="0"/>
            </a:endParaRPr>
          </a:p>
        </p:txBody>
      </p:sp>
      <p:sp>
        <p:nvSpPr>
          <p:cNvPr id="4" name="TextBox 3">
            <a:extLst>
              <a:ext uri="{FF2B5EF4-FFF2-40B4-BE49-F238E27FC236}">
                <a16:creationId xmlns:a16="http://schemas.microsoft.com/office/drawing/2014/main" id="{75C57D13-BF5D-491E-A2D5-E35A76566D17}"/>
              </a:ext>
            </a:extLst>
          </p:cNvPr>
          <p:cNvSpPr txBox="1"/>
          <p:nvPr/>
        </p:nvSpPr>
        <p:spPr>
          <a:xfrm>
            <a:off x="0" y="6581001"/>
            <a:ext cx="1501758" cy="276999"/>
          </a:xfrm>
          <a:prstGeom prst="rect">
            <a:avLst/>
          </a:prstGeom>
          <a:noFill/>
        </p:spPr>
        <p:txBody>
          <a:bodyPr wrap="none" rtlCol="0">
            <a:spAutoFit/>
          </a:bodyPr>
          <a:lstStyle/>
          <a:p>
            <a:r>
              <a:rPr lang="en-US" sz="1200" dirty="0"/>
              <a:t>Image credit: Statista</a:t>
            </a:r>
            <a:endParaRPr lang="en-IN" sz="1200" dirty="0"/>
          </a:p>
        </p:txBody>
      </p:sp>
      <p:pic>
        <p:nvPicPr>
          <p:cNvPr id="2050" name="Picture 2">
            <a:extLst>
              <a:ext uri="{FF2B5EF4-FFF2-40B4-BE49-F238E27FC236}">
                <a16:creationId xmlns:a16="http://schemas.microsoft.com/office/drawing/2014/main" id="{C9C9ACA2-F27D-44F6-B4B8-C6A62C46CB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0331" y="1825625"/>
            <a:ext cx="4351338" cy="435133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8B340AE7-CBC3-4E79-B9E2-637265406986}"/>
              </a:ext>
            </a:extLst>
          </p:cNvPr>
          <p:cNvSpPr/>
          <p:nvPr/>
        </p:nvSpPr>
        <p:spPr>
          <a:xfrm>
            <a:off x="0" y="0"/>
            <a:ext cx="6963052" cy="17311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8" name="Rectangle 7">
            <a:extLst>
              <a:ext uri="{FF2B5EF4-FFF2-40B4-BE49-F238E27FC236}">
                <a16:creationId xmlns:a16="http://schemas.microsoft.com/office/drawing/2014/main" id="{9FA41F7E-81F3-449E-96FB-A6B2354AF9E8}"/>
              </a:ext>
            </a:extLst>
          </p:cNvPr>
          <p:cNvSpPr/>
          <p:nvPr/>
        </p:nvSpPr>
        <p:spPr>
          <a:xfrm>
            <a:off x="5228949" y="6684885"/>
            <a:ext cx="6963052" cy="1731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3" name="Footer Placeholder 2">
            <a:extLst>
              <a:ext uri="{FF2B5EF4-FFF2-40B4-BE49-F238E27FC236}">
                <a16:creationId xmlns:a16="http://schemas.microsoft.com/office/drawing/2014/main" id="{7B9995A3-7699-4443-91B2-230D8AA405FE}"/>
              </a:ext>
            </a:extLst>
          </p:cNvPr>
          <p:cNvSpPr>
            <a:spLocks noGrp="1"/>
          </p:cNvSpPr>
          <p:nvPr>
            <p:ph type="ftr" sz="quarter" idx="11"/>
          </p:nvPr>
        </p:nvSpPr>
        <p:spPr/>
        <p:txBody>
          <a:bodyPr/>
          <a:lstStyle/>
          <a:p>
            <a:r>
              <a:rPr lang="en-IN"/>
              <a:t>Utkarsh Patel</a:t>
            </a:r>
          </a:p>
        </p:txBody>
      </p:sp>
      <p:sp>
        <p:nvSpPr>
          <p:cNvPr id="5" name="Slide Number Placeholder 4">
            <a:extLst>
              <a:ext uri="{FF2B5EF4-FFF2-40B4-BE49-F238E27FC236}">
                <a16:creationId xmlns:a16="http://schemas.microsoft.com/office/drawing/2014/main" id="{878972CB-A81D-4607-ACA9-B16247A0846A}"/>
              </a:ext>
            </a:extLst>
          </p:cNvPr>
          <p:cNvSpPr>
            <a:spLocks noGrp="1"/>
          </p:cNvSpPr>
          <p:nvPr>
            <p:ph type="sldNum" sz="quarter" idx="12"/>
          </p:nvPr>
        </p:nvSpPr>
        <p:spPr/>
        <p:txBody>
          <a:bodyPr/>
          <a:lstStyle/>
          <a:p>
            <a:fld id="{9F6153BA-5872-4D09-A698-41979A3F2FED}" type="slidenum">
              <a:rPr lang="en-IN" smtClean="0"/>
              <a:t>3</a:t>
            </a:fld>
            <a:endParaRPr lang="en-IN"/>
          </a:p>
        </p:txBody>
      </p:sp>
    </p:spTree>
    <p:extLst>
      <p:ext uri="{BB962C8B-B14F-4D97-AF65-F5344CB8AC3E}">
        <p14:creationId xmlns:p14="http://schemas.microsoft.com/office/powerpoint/2010/main" val="3214284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86DA-427A-4BA9-9B92-3A23EC0CBF78}"/>
              </a:ext>
            </a:extLst>
          </p:cNvPr>
          <p:cNvSpPr>
            <a:spLocks noGrp="1"/>
          </p:cNvSpPr>
          <p:nvPr>
            <p:ph type="title"/>
          </p:nvPr>
        </p:nvSpPr>
        <p:spPr/>
        <p:txBody>
          <a:bodyPr>
            <a:normAutofit/>
          </a:bodyPr>
          <a:lstStyle/>
          <a:p>
            <a:r>
              <a:rPr lang="en-US" sz="4000" dirty="0">
                <a:latin typeface="Trebuchet MS" panose="020B0603020202020204" pitchFamily="34" charset="0"/>
              </a:rPr>
              <a:t>Slur words within topical forums</a:t>
            </a:r>
            <a:endParaRPr lang="en-IN" sz="4000" dirty="0">
              <a:latin typeface="Trebuchet MS" panose="020B0603020202020204" pitchFamily="34" charset="0"/>
            </a:endParaRPr>
          </a:p>
        </p:txBody>
      </p:sp>
      <p:sp>
        <p:nvSpPr>
          <p:cNvPr id="4" name="Rectangle 3">
            <a:extLst>
              <a:ext uri="{FF2B5EF4-FFF2-40B4-BE49-F238E27FC236}">
                <a16:creationId xmlns:a16="http://schemas.microsoft.com/office/drawing/2014/main" id="{505B653F-4185-4962-9FCB-87C94115AA79}"/>
              </a:ext>
            </a:extLst>
          </p:cNvPr>
          <p:cNvSpPr/>
          <p:nvPr/>
        </p:nvSpPr>
        <p:spPr>
          <a:xfrm>
            <a:off x="0" y="0"/>
            <a:ext cx="6963052" cy="17311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5" name="Rectangle 4">
            <a:extLst>
              <a:ext uri="{FF2B5EF4-FFF2-40B4-BE49-F238E27FC236}">
                <a16:creationId xmlns:a16="http://schemas.microsoft.com/office/drawing/2014/main" id="{C92B7DE2-7DD0-4C96-9AC9-C1EFB60740ED}"/>
              </a:ext>
            </a:extLst>
          </p:cNvPr>
          <p:cNvSpPr/>
          <p:nvPr/>
        </p:nvSpPr>
        <p:spPr>
          <a:xfrm>
            <a:off x="5228949" y="6684885"/>
            <a:ext cx="6963052" cy="1731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3" name="Footer Placeholder 2">
            <a:extLst>
              <a:ext uri="{FF2B5EF4-FFF2-40B4-BE49-F238E27FC236}">
                <a16:creationId xmlns:a16="http://schemas.microsoft.com/office/drawing/2014/main" id="{BAE11274-50F9-43D9-BB40-214CF8B66C8D}"/>
              </a:ext>
            </a:extLst>
          </p:cNvPr>
          <p:cNvSpPr>
            <a:spLocks noGrp="1"/>
          </p:cNvSpPr>
          <p:nvPr>
            <p:ph type="ftr" sz="quarter" idx="11"/>
          </p:nvPr>
        </p:nvSpPr>
        <p:spPr/>
        <p:txBody>
          <a:bodyPr/>
          <a:lstStyle/>
          <a:p>
            <a:r>
              <a:rPr lang="en-IN"/>
              <a:t>Utkarsh Patel</a:t>
            </a:r>
          </a:p>
        </p:txBody>
      </p:sp>
      <p:sp>
        <p:nvSpPr>
          <p:cNvPr id="6" name="Slide Number Placeholder 5">
            <a:extLst>
              <a:ext uri="{FF2B5EF4-FFF2-40B4-BE49-F238E27FC236}">
                <a16:creationId xmlns:a16="http://schemas.microsoft.com/office/drawing/2014/main" id="{83E9DAD0-1779-4F5E-9568-A97126CFDEEC}"/>
              </a:ext>
            </a:extLst>
          </p:cNvPr>
          <p:cNvSpPr>
            <a:spLocks noGrp="1"/>
          </p:cNvSpPr>
          <p:nvPr>
            <p:ph type="sldNum" sz="quarter" idx="12"/>
          </p:nvPr>
        </p:nvSpPr>
        <p:spPr/>
        <p:txBody>
          <a:bodyPr/>
          <a:lstStyle/>
          <a:p>
            <a:fld id="{9F6153BA-5872-4D09-A698-41979A3F2FED}" type="slidenum">
              <a:rPr lang="en-IN" smtClean="0"/>
              <a:t>30</a:t>
            </a:fld>
            <a:endParaRPr lang="en-IN"/>
          </a:p>
        </p:txBody>
      </p:sp>
      <p:pic>
        <p:nvPicPr>
          <p:cNvPr id="13" name="Picture 4">
            <a:extLst>
              <a:ext uri="{FF2B5EF4-FFF2-40B4-BE49-F238E27FC236}">
                <a16:creationId xmlns:a16="http://schemas.microsoft.com/office/drawing/2014/main" id="{017FC1AC-7810-1104-CF26-FC73CBD6E74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73590" y="1825625"/>
            <a:ext cx="844481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203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86DA-427A-4BA9-9B92-3A23EC0CBF78}"/>
              </a:ext>
            </a:extLst>
          </p:cNvPr>
          <p:cNvSpPr>
            <a:spLocks noGrp="1"/>
          </p:cNvSpPr>
          <p:nvPr>
            <p:ph type="title"/>
          </p:nvPr>
        </p:nvSpPr>
        <p:spPr/>
        <p:txBody>
          <a:bodyPr>
            <a:normAutofit/>
          </a:bodyPr>
          <a:lstStyle/>
          <a:p>
            <a:r>
              <a:rPr lang="en-US" sz="4000" dirty="0">
                <a:latin typeface="Trebuchet MS" panose="020B0603020202020204" pitchFamily="34" charset="0"/>
              </a:rPr>
              <a:t>Slur words within topical forums</a:t>
            </a:r>
            <a:endParaRPr lang="en-IN" sz="4000" dirty="0">
              <a:latin typeface="Trebuchet MS" panose="020B0603020202020204" pitchFamily="34" charset="0"/>
            </a:endParaRPr>
          </a:p>
        </p:txBody>
      </p:sp>
      <p:sp>
        <p:nvSpPr>
          <p:cNvPr id="4" name="Rectangle 3">
            <a:extLst>
              <a:ext uri="{FF2B5EF4-FFF2-40B4-BE49-F238E27FC236}">
                <a16:creationId xmlns:a16="http://schemas.microsoft.com/office/drawing/2014/main" id="{505B653F-4185-4962-9FCB-87C94115AA79}"/>
              </a:ext>
            </a:extLst>
          </p:cNvPr>
          <p:cNvSpPr/>
          <p:nvPr/>
        </p:nvSpPr>
        <p:spPr>
          <a:xfrm>
            <a:off x="0" y="0"/>
            <a:ext cx="6963052" cy="17311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5" name="Rectangle 4">
            <a:extLst>
              <a:ext uri="{FF2B5EF4-FFF2-40B4-BE49-F238E27FC236}">
                <a16:creationId xmlns:a16="http://schemas.microsoft.com/office/drawing/2014/main" id="{C92B7DE2-7DD0-4C96-9AC9-C1EFB60740ED}"/>
              </a:ext>
            </a:extLst>
          </p:cNvPr>
          <p:cNvSpPr/>
          <p:nvPr/>
        </p:nvSpPr>
        <p:spPr>
          <a:xfrm>
            <a:off x="5228949" y="6684885"/>
            <a:ext cx="6963052" cy="1731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3" name="Footer Placeholder 2">
            <a:extLst>
              <a:ext uri="{FF2B5EF4-FFF2-40B4-BE49-F238E27FC236}">
                <a16:creationId xmlns:a16="http://schemas.microsoft.com/office/drawing/2014/main" id="{BAE11274-50F9-43D9-BB40-214CF8B66C8D}"/>
              </a:ext>
            </a:extLst>
          </p:cNvPr>
          <p:cNvSpPr>
            <a:spLocks noGrp="1"/>
          </p:cNvSpPr>
          <p:nvPr>
            <p:ph type="ftr" sz="quarter" idx="11"/>
          </p:nvPr>
        </p:nvSpPr>
        <p:spPr/>
        <p:txBody>
          <a:bodyPr/>
          <a:lstStyle/>
          <a:p>
            <a:r>
              <a:rPr lang="en-IN"/>
              <a:t>Utkarsh Patel</a:t>
            </a:r>
          </a:p>
        </p:txBody>
      </p:sp>
      <p:sp>
        <p:nvSpPr>
          <p:cNvPr id="6" name="Slide Number Placeholder 5">
            <a:extLst>
              <a:ext uri="{FF2B5EF4-FFF2-40B4-BE49-F238E27FC236}">
                <a16:creationId xmlns:a16="http://schemas.microsoft.com/office/drawing/2014/main" id="{83E9DAD0-1779-4F5E-9568-A97126CFDEEC}"/>
              </a:ext>
            </a:extLst>
          </p:cNvPr>
          <p:cNvSpPr>
            <a:spLocks noGrp="1"/>
          </p:cNvSpPr>
          <p:nvPr>
            <p:ph type="sldNum" sz="quarter" idx="12"/>
          </p:nvPr>
        </p:nvSpPr>
        <p:spPr/>
        <p:txBody>
          <a:bodyPr/>
          <a:lstStyle/>
          <a:p>
            <a:fld id="{9F6153BA-5872-4D09-A698-41979A3F2FED}" type="slidenum">
              <a:rPr lang="en-IN" smtClean="0"/>
              <a:t>31</a:t>
            </a:fld>
            <a:endParaRPr lang="en-IN"/>
          </a:p>
        </p:txBody>
      </p:sp>
      <p:pic>
        <p:nvPicPr>
          <p:cNvPr id="9" name="Content Placeholder 8">
            <a:extLst>
              <a:ext uri="{FF2B5EF4-FFF2-40B4-BE49-F238E27FC236}">
                <a16:creationId xmlns:a16="http://schemas.microsoft.com/office/drawing/2014/main" id="{CD51ECB3-B40C-AA5D-D364-2E6C29DB6527}"/>
              </a:ext>
            </a:extLst>
          </p:cNvPr>
          <p:cNvPicPr>
            <a:picLocks noGrp="1" noChangeAspect="1"/>
          </p:cNvPicPr>
          <p:nvPr>
            <p:ph idx="1"/>
          </p:nvPr>
        </p:nvPicPr>
        <p:blipFill>
          <a:blip r:embed="rId3"/>
          <a:stretch>
            <a:fillRect/>
          </a:stretch>
        </p:blipFill>
        <p:spPr>
          <a:xfrm>
            <a:off x="838200" y="2418486"/>
            <a:ext cx="10515600" cy="3165615"/>
          </a:xfrm>
        </p:spPr>
      </p:pic>
    </p:spTree>
    <p:extLst>
      <p:ext uri="{BB962C8B-B14F-4D97-AF65-F5344CB8AC3E}">
        <p14:creationId xmlns:p14="http://schemas.microsoft.com/office/powerpoint/2010/main" val="14371705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86DA-427A-4BA9-9B92-3A23EC0CBF78}"/>
              </a:ext>
            </a:extLst>
          </p:cNvPr>
          <p:cNvSpPr>
            <a:spLocks noGrp="1"/>
          </p:cNvSpPr>
          <p:nvPr>
            <p:ph type="title"/>
          </p:nvPr>
        </p:nvSpPr>
        <p:spPr/>
        <p:txBody>
          <a:bodyPr>
            <a:normAutofit/>
          </a:bodyPr>
          <a:lstStyle/>
          <a:p>
            <a:r>
              <a:rPr lang="en-US" sz="4000" dirty="0">
                <a:latin typeface="Trebuchet MS" panose="020B0603020202020204" pitchFamily="34" charset="0"/>
              </a:rPr>
              <a:t>Migration of users within topical forums</a:t>
            </a:r>
            <a:endParaRPr lang="en-IN" sz="4000" dirty="0">
              <a:latin typeface="Trebuchet MS" panose="020B0603020202020204" pitchFamily="34" charset="0"/>
            </a:endParaRPr>
          </a:p>
        </p:txBody>
      </p:sp>
      <p:sp>
        <p:nvSpPr>
          <p:cNvPr id="4" name="Rectangle 3">
            <a:extLst>
              <a:ext uri="{FF2B5EF4-FFF2-40B4-BE49-F238E27FC236}">
                <a16:creationId xmlns:a16="http://schemas.microsoft.com/office/drawing/2014/main" id="{505B653F-4185-4962-9FCB-87C94115AA79}"/>
              </a:ext>
            </a:extLst>
          </p:cNvPr>
          <p:cNvSpPr/>
          <p:nvPr/>
        </p:nvSpPr>
        <p:spPr>
          <a:xfrm>
            <a:off x="0" y="0"/>
            <a:ext cx="6963052" cy="17311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5" name="Rectangle 4">
            <a:extLst>
              <a:ext uri="{FF2B5EF4-FFF2-40B4-BE49-F238E27FC236}">
                <a16:creationId xmlns:a16="http://schemas.microsoft.com/office/drawing/2014/main" id="{C92B7DE2-7DD0-4C96-9AC9-C1EFB60740ED}"/>
              </a:ext>
            </a:extLst>
          </p:cNvPr>
          <p:cNvSpPr/>
          <p:nvPr/>
        </p:nvSpPr>
        <p:spPr>
          <a:xfrm>
            <a:off x="5228949" y="6684885"/>
            <a:ext cx="6963052" cy="1731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3" name="Footer Placeholder 2">
            <a:extLst>
              <a:ext uri="{FF2B5EF4-FFF2-40B4-BE49-F238E27FC236}">
                <a16:creationId xmlns:a16="http://schemas.microsoft.com/office/drawing/2014/main" id="{BAE11274-50F9-43D9-BB40-214CF8B66C8D}"/>
              </a:ext>
            </a:extLst>
          </p:cNvPr>
          <p:cNvSpPr>
            <a:spLocks noGrp="1"/>
          </p:cNvSpPr>
          <p:nvPr>
            <p:ph type="ftr" sz="quarter" idx="11"/>
          </p:nvPr>
        </p:nvSpPr>
        <p:spPr/>
        <p:txBody>
          <a:bodyPr/>
          <a:lstStyle/>
          <a:p>
            <a:r>
              <a:rPr lang="en-IN"/>
              <a:t>Utkarsh Patel</a:t>
            </a:r>
          </a:p>
        </p:txBody>
      </p:sp>
      <p:sp>
        <p:nvSpPr>
          <p:cNvPr id="6" name="Slide Number Placeholder 5">
            <a:extLst>
              <a:ext uri="{FF2B5EF4-FFF2-40B4-BE49-F238E27FC236}">
                <a16:creationId xmlns:a16="http://schemas.microsoft.com/office/drawing/2014/main" id="{83E9DAD0-1779-4F5E-9568-A97126CFDEEC}"/>
              </a:ext>
            </a:extLst>
          </p:cNvPr>
          <p:cNvSpPr>
            <a:spLocks noGrp="1"/>
          </p:cNvSpPr>
          <p:nvPr>
            <p:ph type="sldNum" sz="quarter" idx="12"/>
          </p:nvPr>
        </p:nvSpPr>
        <p:spPr/>
        <p:txBody>
          <a:bodyPr/>
          <a:lstStyle/>
          <a:p>
            <a:fld id="{9F6153BA-5872-4D09-A698-41979A3F2FED}" type="slidenum">
              <a:rPr lang="en-IN" smtClean="0"/>
              <a:t>32</a:t>
            </a:fld>
            <a:endParaRPr lang="en-IN"/>
          </a:p>
        </p:txBody>
      </p:sp>
      <p:pic>
        <p:nvPicPr>
          <p:cNvPr id="10" name="Picture 2">
            <a:extLst>
              <a:ext uri="{FF2B5EF4-FFF2-40B4-BE49-F238E27FC236}">
                <a16:creationId xmlns:a16="http://schemas.microsoft.com/office/drawing/2014/main" id="{C0570D66-BB04-307C-95F4-D49C6D8BBCD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98742" y="1409198"/>
            <a:ext cx="5342488" cy="287727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9C603BDE-A7AF-B59C-6E62-0728BA48C3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0237" y="3754711"/>
            <a:ext cx="5526852" cy="297656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D53B168-9687-970D-D5C8-F35B7D310F2A}"/>
              </a:ext>
            </a:extLst>
          </p:cNvPr>
          <p:cNvSpPr txBox="1"/>
          <p:nvPr/>
        </p:nvSpPr>
        <p:spPr>
          <a:xfrm>
            <a:off x="2013625" y="4917602"/>
            <a:ext cx="2648674" cy="646331"/>
          </a:xfrm>
          <a:prstGeom prst="rect">
            <a:avLst/>
          </a:prstGeom>
          <a:noFill/>
        </p:spPr>
        <p:txBody>
          <a:bodyPr wrap="none" rtlCol="0">
            <a:spAutoFit/>
          </a:bodyPr>
          <a:lstStyle/>
          <a:p>
            <a:r>
              <a:rPr lang="en-US" dirty="0"/>
              <a:t>After removing users from</a:t>
            </a:r>
          </a:p>
          <a:p>
            <a:r>
              <a:rPr lang="en-US" dirty="0"/>
              <a:t>Politics</a:t>
            </a:r>
            <a:endParaRPr lang="en-IN" dirty="0"/>
          </a:p>
        </p:txBody>
      </p:sp>
      <p:sp>
        <p:nvSpPr>
          <p:cNvPr id="13" name="Arrow: Right 12">
            <a:extLst>
              <a:ext uri="{FF2B5EF4-FFF2-40B4-BE49-F238E27FC236}">
                <a16:creationId xmlns:a16="http://schemas.microsoft.com/office/drawing/2014/main" id="{8E19AA16-0797-8988-322A-65880F8FC78E}"/>
              </a:ext>
            </a:extLst>
          </p:cNvPr>
          <p:cNvSpPr/>
          <p:nvPr/>
        </p:nvSpPr>
        <p:spPr>
          <a:xfrm>
            <a:off x="4893013" y="5029200"/>
            <a:ext cx="515566" cy="30155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083ADF92-E07F-18EE-9BE8-7D1FF57CEDFD}"/>
              </a:ext>
            </a:extLst>
          </p:cNvPr>
          <p:cNvSpPr txBox="1"/>
          <p:nvPr/>
        </p:nvSpPr>
        <p:spPr>
          <a:xfrm>
            <a:off x="6096000" y="1536971"/>
            <a:ext cx="2918298" cy="1477328"/>
          </a:xfrm>
          <a:prstGeom prst="rect">
            <a:avLst/>
          </a:prstGeom>
          <a:noFill/>
        </p:spPr>
        <p:txBody>
          <a:bodyPr wrap="square" rtlCol="0">
            <a:spAutoFit/>
          </a:bodyPr>
          <a:lstStyle/>
          <a:p>
            <a:r>
              <a:rPr lang="en-US" b="1" dirty="0"/>
              <a:t>Take-away</a:t>
            </a:r>
          </a:p>
          <a:p>
            <a:pPr marL="285750" indent="-285750">
              <a:buFontTx/>
              <a:buChar char="-"/>
            </a:pPr>
            <a:r>
              <a:rPr lang="en-US" dirty="0"/>
              <a:t>When users from Politics are removed, extreme group disappear for majority of slur groups.</a:t>
            </a:r>
          </a:p>
        </p:txBody>
      </p:sp>
    </p:spTree>
    <p:extLst>
      <p:ext uri="{BB962C8B-B14F-4D97-AF65-F5344CB8AC3E}">
        <p14:creationId xmlns:p14="http://schemas.microsoft.com/office/powerpoint/2010/main" val="26201466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86DA-427A-4BA9-9B92-3A23EC0CBF78}"/>
              </a:ext>
            </a:extLst>
          </p:cNvPr>
          <p:cNvSpPr>
            <a:spLocks noGrp="1"/>
          </p:cNvSpPr>
          <p:nvPr>
            <p:ph type="title"/>
          </p:nvPr>
        </p:nvSpPr>
        <p:spPr/>
        <p:txBody>
          <a:bodyPr>
            <a:normAutofit/>
          </a:bodyPr>
          <a:lstStyle/>
          <a:p>
            <a:r>
              <a:rPr lang="en-US" sz="4000" dirty="0">
                <a:latin typeface="Trebuchet MS" panose="020B0603020202020204" pitchFamily="34" charset="0"/>
              </a:rPr>
              <a:t>Migration of users within topical forums</a:t>
            </a:r>
            <a:endParaRPr lang="en-IN" sz="4000" dirty="0">
              <a:latin typeface="Trebuchet MS" panose="020B0603020202020204" pitchFamily="34" charset="0"/>
            </a:endParaRPr>
          </a:p>
        </p:txBody>
      </p:sp>
      <p:sp>
        <p:nvSpPr>
          <p:cNvPr id="4" name="Rectangle 3">
            <a:extLst>
              <a:ext uri="{FF2B5EF4-FFF2-40B4-BE49-F238E27FC236}">
                <a16:creationId xmlns:a16="http://schemas.microsoft.com/office/drawing/2014/main" id="{505B653F-4185-4962-9FCB-87C94115AA79}"/>
              </a:ext>
            </a:extLst>
          </p:cNvPr>
          <p:cNvSpPr/>
          <p:nvPr/>
        </p:nvSpPr>
        <p:spPr>
          <a:xfrm>
            <a:off x="0" y="0"/>
            <a:ext cx="6963052" cy="17311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5" name="Rectangle 4">
            <a:extLst>
              <a:ext uri="{FF2B5EF4-FFF2-40B4-BE49-F238E27FC236}">
                <a16:creationId xmlns:a16="http://schemas.microsoft.com/office/drawing/2014/main" id="{C92B7DE2-7DD0-4C96-9AC9-C1EFB60740ED}"/>
              </a:ext>
            </a:extLst>
          </p:cNvPr>
          <p:cNvSpPr/>
          <p:nvPr/>
        </p:nvSpPr>
        <p:spPr>
          <a:xfrm>
            <a:off x="5228949" y="6684885"/>
            <a:ext cx="6963052" cy="1731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3" name="Footer Placeholder 2">
            <a:extLst>
              <a:ext uri="{FF2B5EF4-FFF2-40B4-BE49-F238E27FC236}">
                <a16:creationId xmlns:a16="http://schemas.microsoft.com/office/drawing/2014/main" id="{BAE11274-50F9-43D9-BB40-214CF8B66C8D}"/>
              </a:ext>
            </a:extLst>
          </p:cNvPr>
          <p:cNvSpPr>
            <a:spLocks noGrp="1"/>
          </p:cNvSpPr>
          <p:nvPr>
            <p:ph type="ftr" sz="quarter" idx="11"/>
          </p:nvPr>
        </p:nvSpPr>
        <p:spPr/>
        <p:txBody>
          <a:bodyPr/>
          <a:lstStyle/>
          <a:p>
            <a:r>
              <a:rPr lang="en-IN"/>
              <a:t>Utkarsh Patel</a:t>
            </a:r>
          </a:p>
        </p:txBody>
      </p:sp>
      <p:sp>
        <p:nvSpPr>
          <p:cNvPr id="6" name="Slide Number Placeholder 5">
            <a:extLst>
              <a:ext uri="{FF2B5EF4-FFF2-40B4-BE49-F238E27FC236}">
                <a16:creationId xmlns:a16="http://schemas.microsoft.com/office/drawing/2014/main" id="{83E9DAD0-1779-4F5E-9568-A97126CFDEEC}"/>
              </a:ext>
            </a:extLst>
          </p:cNvPr>
          <p:cNvSpPr>
            <a:spLocks noGrp="1"/>
          </p:cNvSpPr>
          <p:nvPr>
            <p:ph type="sldNum" sz="quarter" idx="12"/>
          </p:nvPr>
        </p:nvSpPr>
        <p:spPr/>
        <p:txBody>
          <a:bodyPr/>
          <a:lstStyle/>
          <a:p>
            <a:fld id="{9F6153BA-5872-4D09-A698-41979A3F2FED}" type="slidenum">
              <a:rPr lang="en-IN" smtClean="0"/>
              <a:t>33</a:t>
            </a:fld>
            <a:endParaRPr lang="en-IN"/>
          </a:p>
        </p:txBody>
      </p:sp>
      <p:pic>
        <p:nvPicPr>
          <p:cNvPr id="11" name="Content Placeholder 10">
            <a:extLst>
              <a:ext uri="{FF2B5EF4-FFF2-40B4-BE49-F238E27FC236}">
                <a16:creationId xmlns:a16="http://schemas.microsoft.com/office/drawing/2014/main" id="{6DF899FC-FD32-CB94-3878-604FC328054B}"/>
              </a:ext>
            </a:extLst>
          </p:cNvPr>
          <p:cNvPicPr>
            <a:picLocks noGrp="1" noChangeAspect="1"/>
          </p:cNvPicPr>
          <p:nvPr>
            <p:ph idx="1"/>
          </p:nvPr>
        </p:nvPicPr>
        <p:blipFill>
          <a:blip r:embed="rId3"/>
          <a:stretch>
            <a:fillRect/>
          </a:stretch>
        </p:blipFill>
        <p:spPr>
          <a:xfrm>
            <a:off x="1180414" y="2429449"/>
            <a:ext cx="9831172" cy="3143689"/>
          </a:xfrm>
        </p:spPr>
      </p:pic>
    </p:spTree>
    <p:extLst>
      <p:ext uri="{BB962C8B-B14F-4D97-AF65-F5344CB8AC3E}">
        <p14:creationId xmlns:p14="http://schemas.microsoft.com/office/powerpoint/2010/main" val="1342542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86DA-427A-4BA9-9B92-3A23EC0CBF78}"/>
              </a:ext>
            </a:extLst>
          </p:cNvPr>
          <p:cNvSpPr>
            <a:spLocks noGrp="1"/>
          </p:cNvSpPr>
          <p:nvPr>
            <p:ph type="title"/>
          </p:nvPr>
        </p:nvSpPr>
        <p:spPr/>
        <p:txBody>
          <a:bodyPr>
            <a:normAutofit/>
          </a:bodyPr>
          <a:lstStyle/>
          <a:p>
            <a:r>
              <a:rPr lang="en-US" sz="4000" dirty="0">
                <a:latin typeface="Trebuchet MS" panose="020B0603020202020204" pitchFamily="34" charset="0"/>
              </a:rPr>
              <a:t>Migration of users within topical forums</a:t>
            </a:r>
            <a:endParaRPr lang="en-IN" sz="4000" dirty="0">
              <a:latin typeface="Trebuchet MS" panose="020B0603020202020204" pitchFamily="34" charset="0"/>
            </a:endParaRPr>
          </a:p>
        </p:txBody>
      </p:sp>
      <p:sp>
        <p:nvSpPr>
          <p:cNvPr id="4" name="Rectangle 3">
            <a:extLst>
              <a:ext uri="{FF2B5EF4-FFF2-40B4-BE49-F238E27FC236}">
                <a16:creationId xmlns:a16="http://schemas.microsoft.com/office/drawing/2014/main" id="{505B653F-4185-4962-9FCB-87C94115AA79}"/>
              </a:ext>
            </a:extLst>
          </p:cNvPr>
          <p:cNvSpPr/>
          <p:nvPr/>
        </p:nvSpPr>
        <p:spPr>
          <a:xfrm>
            <a:off x="0" y="0"/>
            <a:ext cx="6963052" cy="17311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5" name="Rectangle 4">
            <a:extLst>
              <a:ext uri="{FF2B5EF4-FFF2-40B4-BE49-F238E27FC236}">
                <a16:creationId xmlns:a16="http://schemas.microsoft.com/office/drawing/2014/main" id="{C92B7DE2-7DD0-4C96-9AC9-C1EFB60740ED}"/>
              </a:ext>
            </a:extLst>
          </p:cNvPr>
          <p:cNvSpPr/>
          <p:nvPr/>
        </p:nvSpPr>
        <p:spPr>
          <a:xfrm>
            <a:off x="5228949" y="6684885"/>
            <a:ext cx="6963052" cy="1731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3" name="Footer Placeholder 2">
            <a:extLst>
              <a:ext uri="{FF2B5EF4-FFF2-40B4-BE49-F238E27FC236}">
                <a16:creationId xmlns:a16="http://schemas.microsoft.com/office/drawing/2014/main" id="{BAE11274-50F9-43D9-BB40-214CF8B66C8D}"/>
              </a:ext>
            </a:extLst>
          </p:cNvPr>
          <p:cNvSpPr>
            <a:spLocks noGrp="1"/>
          </p:cNvSpPr>
          <p:nvPr>
            <p:ph type="ftr" sz="quarter" idx="11"/>
          </p:nvPr>
        </p:nvSpPr>
        <p:spPr/>
        <p:txBody>
          <a:bodyPr/>
          <a:lstStyle/>
          <a:p>
            <a:r>
              <a:rPr lang="en-IN"/>
              <a:t>Utkarsh Patel</a:t>
            </a:r>
          </a:p>
        </p:txBody>
      </p:sp>
      <p:sp>
        <p:nvSpPr>
          <p:cNvPr id="6" name="Slide Number Placeholder 5">
            <a:extLst>
              <a:ext uri="{FF2B5EF4-FFF2-40B4-BE49-F238E27FC236}">
                <a16:creationId xmlns:a16="http://schemas.microsoft.com/office/drawing/2014/main" id="{83E9DAD0-1779-4F5E-9568-A97126CFDEEC}"/>
              </a:ext>
            </a:extLst>
          </p:cNvPr>
          <p:cNvSpPr>
            <a:spLocks noGrp="1"/>
          </p:cNvSpPr>
          <p:nvPr>
            <p:ph type="sldNum" sz="quarter" idx="12"/>
          </p:nvPr>
        </p:nvSpPr>
        <p:spPr/>
        <p:txBody>
          <a:bodyPr/>
          <a:lstStyle/>
          <a:p>
            <a:fld id="{9F6153BA-5872-4D09-A698-41979A3F2FED}" type="slidenum">
              <a:rPr lang="en-IN" smtClean="0"/>
              <a:t>34</a:t>
            </a:fld>
            <a:endParaRPr lang="en-IN"/>
          </a:p>
        </p:txBody>
      </p:sp>
      <p:pic>
        <p:nvPicPr>
          <p:cNvPr id="10" name="Content Placeholder 9">
            <a:extLst>
              <a:ext uri="{FF2B5EF4-FFF2-40B4-BE49-F238E27FC236}">
                <a16:creationId xmlns:a16="http://schemas.microsoft.com/office/drawing/2014/main" id="{3850364D-C00A-C000-3228-FF968E5F9C57}"/>
              </a:ext>
            </a:extLst>
          </p:cNvPr>
          <p:cNvPicPr>
            <a:picLocks noGrp="1" noChangeAspect="1"/>
          </p:cNvPicPr>
          <p:nvPr>
            <p:ph idx="1"/>
          </p:nvPr>
        </p:nvPicPr>
        <p:blipFill>
          <a:blip r:embed="rId3"/>
          <a:stretch>
            <a:fillRect/>
          </a:stretch>
        </p:blipFill>
        <p:spPr>
          <a:xfrm>
            <a:off x="1652017" y="1825625"/>
            <a:ext cx="8887966" cy="4351338"/>
          </a:xfrm>
        </p:spPr>
      </p:pic>
    </p:spTree>
    <p:extLst>
      <p:ext uri="{BB962C8B-B14F-4D97-AF65-F5344CB8AC3E}">
        <p14:creationId xmlns:p14="http://schemas.microsoft.com/office/powerpoint/2010/main" val="30419437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86DA-427A-4BA9-9B92-3A23EC0CBF78}"/>
              </a:ext>
            </a:extLst>
          </p:cNvPr>
          <p:cNvSpPr>
            <a:spLocks noGrp="1"/>
          </p:cNvSpPr>
          <p:nvPr>
            <p:ph type="title"/>
          </p:nvPr>
        </p:nvSpPr>
        <p:spPr/>
        <p:txBody>
          <a:bodyPr>
            <a:normAutofit/>
          </a:bodyPr>
          <a:lstStyle/>
          <a:p>
            <a:r>
              <a:rPr lang="en-US" sz="4000" dirty="0">
                <a:latin typeface="Trebuchet MS" panose="020B0603020202020204" pitchFamily="34" charset="0"/>
              </a:rPr>
              <a:t>Conclusion</a:t>
            </a:r>
            <a:endParaRPr lang="en-IN" sz="4000" dirty="0">
              <a:latin typeface="Trebuchet MS" panose="020B0603020202020204" pitchFamily="34" charset="0"/>
            </a:endParaRPr>
          </a:p>
        </p:txBody>
      </p:sp>
      <p:sp>
        <p:nvSpPr>
          <p:cNvPr id="4" name="Rectangle 3">
            <a:extLst>
              <a:ext uri="{FF2B5EF4-FFF2-40B4-BE49-F238E27FC236}">
                <a16:creationId xmlns:a16="http://schemas.microsoft.com/office/drawing/2014/main" id="{505B653F-4185-4962-9FCB-87C94115AA79}"/>
              </a:ext>
            </a:extLst>
          </p:cNvPr>
          <p:cNvSpPr/>
          <p:nvPr/>
        </p:nvSpPr>
        <p:spPr>
          <a:xfrm>
            <a:off x="0" y="0"/>
            <a:ext cx="6963052" cy="17311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5" name="Rectangle 4">
            <a:extLst>
              <a:ext uri="{FF2B5EF4-FFF2-40B4-BE49-F238E27FC236}">
                <a16:creationId xmlns:a16="http://schemas.microsoft.com/office/drawing/2014/main" id="{C92B7DE2-7DD0-4C96-9AC9-C1EFB60740ED}"/>
              </a:ext>
            </a:extLst>
          </p:cNvPr>
          <p:cNvSpPr/>
          <p:nvPr/>
        </p:nvSpPr>
        <p:spPr>
          <a:xfrm>
            <a:off x="5228949" y="6684885"/>
            <a:ext cx="6963052" cy="1731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6" name="Content Placeholder 5">
            <a:extLst>
              <a:ext uri="{FF2B5EF4-FFF2-40B4-BE49-F238E27FC236}">
                <a16:creationId xmlns:a16="http://schemas.microsoft.com/office/drawing/2014/main" id="{DAB1BC4C-C4E8-401A-B860-2943E084B615}"/>
              </a:ext>
            </a:extLst>
          </p:cNvPr>
          <p:cNvSpPr>
            <a:spLocks noGrp="1"/>
          </p:cNvSpPr>
          <p:nvPr>
            <p:ph idx="1"/>
          </p:nvPr>
        </p:nvSpPr>
        <p:spPr/>
        <p:txBody>
          <a:bodyPr/>
          <a:lstStyle/>
          <a:p>
            <a:r>
              <a:rPr lang="en-US" dirty="0"/>
              <a:t>Built high accuracy models for detecting ad hominem comments on debate forums</a:t>
            </a:r>
          </a:p>
          <a:p>
            <a:r>
              <a:rPr lang="en-US" dirty="0"/>
              <a:t>One-third of the content on </a:t>
            </a:r>
            <a:r>
              <a:rPr lang="en-US" dirty="0" err="1"/>
              <a:t>CreateDebate</a:t>
            </a:r>
            <a:r>
              <a:rPr lang="en-US" dirty="0"/>
              <a:t> is simply ad hominem</a:t>
            </a:r>
          </a:p>
          <a:p>
            <a:r>
              <a:rPr lang="en-US" dirty="0"/>
              <a:t>A cohort of influential users is responsible for this high ad hominem fraction</a:t>
            </a:r>
          </a:p>
          <a:p>
            <a:endParaRPr lang="en-IN" dirty="0"/>
          </a:p>
        </p:txBody>
      </p:sp>
      <p:sp>
        <p:nvSpPr>
          <p:cNvPr id="3" name="Footer Placeholder 2">
            <a:extLst>
              <a:ext uri="{FF2B5EF4-FFF2-40B4-BE49-F238E27FC236}">
                <a16:creationId xmlns:a16="http://schemas.microsoft.com/office/drawing/2014/main" id="{0A46A2CB-1D63-4BDF-A490-985267F45380}"/>
              </a:ext>
            </a:extLst>
          </p:cNvPr>
          <p:cNvSpPr>
            <a:spLocks noGrp="1"/>
          </p:cNvSpPr>
          <p:nvPr>
            <p:ph type="ftr" sz="quarter" idx="11"/>
          </p:nvPr>
        </p:nvSpPr>
        <p:spPr/>
        <p:txBody>
          <a:bodyPr/>
          <a:lstStyle/>
          <a:p>
            <a:r>
              <a:rPr lang="en-IN"/>
              <a:t>Utkarsh Patel</a:t>
            </a:r>
          </a:p>
        </p:txBody>
      </p:sp>
      <p:sp>
        <p:nvSpPr>
          <p:cNvPr id="7" name="Slide Number Placeholder 6">
            <a:extLst>
              <a:ext uri="{FF2B5EF4-FFF2-40B4-BE49-F238E27FC236}">
                <a16:creationId xmlns:a16="http://schemas.microsoft.com/office/drawing/2014/main" id="{D55E85D2-5236-4B38-B3A7-B1D38F48F7F3}"/>
              </a:ext>
            </a:extLst>
          </p:cNvPr>
          <p:cNvSpPr>
            <a:spLocks noGrp="1"/>
          </p:cNvSpPr>
          <p:nvPr>
            <p:ph type="sldNum" sz="quarter" idx="12"/>
          </p:nvPr>
        </p:nvSpPr>
        <p:spPr/>
        <p:txBody>
          <a:bodyPr/>
          <a:lstStyle/>
          <a:p>
            <a:fld id="{9F6153BA-5872-4D09-A698-41979A3F2FED}" type="slidenum">
              <a:rPr lang="en-IN" smtClean="0"/>
              <a:t>35</a:t>
            </a:fld>
            <a:endParaRPr lang="en-IN"/>
          </a:p>
        </p:txBody>
      </p:sp>
    </p:spTree>
    <p:extLst>
      <p:ext uri="{BB962C8B-B14F-4D97-AF65-F5344CB8AC3E}">
        <p14:creationId xmlns:p14="http://schemas.microsoft.com/office/powerpoint/2010/main" val="1766136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86DA-427A-4BA9-9B92-3A23EC0CBF78}"/>
              </a:ext>
            </a:extLst>
          </p:cNvPr>
          <p:cNvSpPr>
            <a:spLocks noGrp="1"/>
          </p:cNvSpPr>
          <p:nvPr>
            <p:ph type="title"/>
          </p:nvPr>
        </p:nvSpPr>
        <p:spPr/>
        <p:txBody>
          <a:bodyPr>
            <a:normAutofit/>
          </a:bodyPr>
          <a:lstStyle/>
          <a:p>
            <a:r>
              <a:rPr lang="en-US" sz="4000" dirty="0">
                <a:latin typeface="Trebuchet MS" panose="020B0603020202020204" pitchFamily="34" charset="0"/>
              </a:rPr>
              <a:t>Implications</a:t>
            </a:r>
            <a:endParaRPr lang="en-IN" sz="4000" dirty="0">
              <a:latin typeface="Trebuchet MS" panose="020B0603020202020204" pitchFamily="34" charset="0"/>
            </a:endParaRPr>
          </a:p>
        </p:txBody>
      </p:sp>
      <p:sp>
        <p:nvSpPr>
          <p:cNvPr id="4" name="Rectangle 3">
            <a:extLst>
              <a:ext uri="{FF2B5EF4-FFF2-40B4-BE49-F238E27FC236}">
                <a16:creationId xmlns:a16="http://schemas.microsoft.com/office/drawing/2014/main" id="{505B653F-4185-4962-9FCB-87C94115AA79}"/>
              </a:ext>
            </a:extLst>
          </p:cNvPr>
          <p:cNvSpPr/>
          <p:nvPr/>
        </p:nvSpPr>
        <p:spPr>
          <a:xfrm>
            <a:off x="0" y="0"/>
            <a:ext cx="6963052" cy="17311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5" name="Rectangle 4">
            <a:extLst>
              <a:ext uri="{FF2B5EF4-FFF2-40B4-BE49-F238E27FC236}">
                <a16:creationId xmlns:a16="http://schemas.microsoft.com/office/drawing/2014/main" id="{C92B7DE2-7DD0-4C96-9AC9-C1EFB60740ED}"/>
              </a:ext>
            </a:extLst>
          </p:cNvPr>
          <p:cNvSpPr/>
          <p:nvPr/>
        </p:nvSpPr>
        <p:spPr>
          <a:xfrm>
            <a:off x="5228949" y="6684885"/>
            <a:ext cx="6963052" cy="1731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6" name="Content Placeholder 5">
            <a:extLst>
              <a:ext uri="{FF2B5EF4-FFF2-40B4-BE49-F238E27FC236}">
                <a16:creationId xmlns:a16="http://schemas.microsoft.com/office/drawing/2014/main" id="{DAB1BC4C-C4E8-401A-B860-2943E084B615}"/>
              </a:ext>
            </a:extLst>
          </p:cNvPr>
          <p:cNvSpPr>
            <a:spLocks noGrp="1"/>
          </p:cNvSpPr>
          <p:nvPr>
            <p:ph idx="1"/>
          </p:nvPr>
        </p:nvSpPr>
        <p:spPr/>
        <p:txBody>
          <a:bodyPr/>
          <a:lstStyle/>
          <a:p>
            <a:r>
              <a:rPr lang="en-US" dirty="0"/>
              <a:t>Defending against logical fallacies is becoming important</a:t>
            </a:r>
          </a:p>
          <a:p>
            <a:r>
              <a:rPr lang="en-US" dirty="0"/>
              <a:t>It is possible to detect and defend against these fallacies via automated mean</a:t>
            </a:r>
            <a:r>
              <a:rPr lang="en-IN" dirty="0"/>
              <a:t>s</a:t>
            </a:r>
          </a:p>
          <a:p>
            <a:r>
              <a:rPr lang="en-IN" dirty="0"/>
              <a:t>Users need to be nudged to reduce the usage of these fallacies</a:t>
            </a:r>
            <a:endParaRPr lang="en-US" dirty="0"/>
          </a:p>
        </p:txBody>
      </p:sp>
      <p:sp>
        <p:nvSpPr>
          <p:cNvPr id="3" name="Footer Placeholder 2">
            <a:extLst>
              <a:ext uri="{FF2B5EF4-FFF2-40B4-BE49-F238E27FC236}">
                <a16:creationId xmlns:a16="http://schemas.microsoft.com/office/drawing/2014/main" id="{46E634A7-39C0-430F-9FCA-303147110889}"/>
              </a:ext>
            </a:extLst>
          </p:cNvPr>
          <p:cNvSpPr>
            <a:spLocks noGrp="1"/>
          </p:cNvSpPr>
          <p:nvPr>
            <p:ph type="ftr" sz="quarter" idx="11"/>
          </p:nvPr>
        </p:nvSpPr>
        <p:spPr/>
        <p:txBody>
          <a:bodyPr/>
          <a:lstStyle/>
          <a:p>
            <a:r>
              <a:rPr lang="en-IN"/>
              <a:t>Utkarsh Patel</a:t>
            </a:r>
          </a:p>
        </p:txBody>
      </p:sp>
      <p:sp>
        <p:nvSpPr>
          <p:cNvPr id="7" name="Slide Number Placeholder 6">
            <a:extLst>
              <a:ext uri="{FF2B5EF4-FFF2-40B4-BE49-F238E27FC236}">
                <a16:creationId xmlns:a16="http://schemas.microsoft.com/office/drawing/2014/main" id="{8A243393-9043-4C0F-8849-EBBD5F30FCE4}"/>
              </a:ext>
            </a:extLst>
          </p:cNvPr>
          <p:cNvSpPr>
            <a:spLocks noGrp="1"/>
          </p:cNvSpPr>
          <p:nvPr>
            <p:ph type="sldNum" sz="quarter" idx="12"/>
          </p:nvPr>
        </p:nvSpPr>
        <p:spPr/>
        <p:txBody>
          <a:bodyPr/>
          <a:lstStyle/>
          <a:p>
            <a:fld id="{9F6153BA-5872-4D09-A698-41979A3F2FED}" type="slidenum">
              <a:rPr lang="en-IN" smtClean="0"/>
              <a:t>36</a:t>
            </a:fld>
            <a:endParaRPr lang="en-IN"/>
          </a:p>
        </p:txBody>
      </p:sp>
    </p:spTree>
    <p:extLst>
      <p:ext uri="{BB962C8B-B14F-4D97-AF65-F5344CB8AC3E}">
        <p14:creationId xmlns:p14="http://schemas.microsoft.com/office/powerpoint/2010/main" val="42598523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AA4FB-08BA-426E-BF92-54CBB86EF7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E44AECE-B26F-45C1-A182-FF0486AC7EEE}"/>
              </a:ext>
            </a:extLst>
          </p:cNvPr>
          <p:cNvSpPr>
            <a:spLocks noGrp="1"/>
          </p:cNvSpPr>
          <p:nvPr>
            <p:ph idx="1"/>
          </p:nvPr>
        </p:nvSpPr>
        <p:spPr/>
        <p:txBody>
          <a:bodyPr/>
          <a:lstStyle/>
          <a:p>
            <a:endParaRPr lang="en-IN"/>
          </a:p>
        </p:txBody>
      </p:sp>
      <p:pic>
        <p:nvPicPr>
          <p:cNvPr id="19458" name="Picture 2" descr="Business Architecture - Free Presentation Templates">
            <a:extLst>
              <a:ext uri="{FF2B5EF4-FFF2-40B4-BE49-F238E27FC236}">
                <a16:creationId xmlns:a16="http://schemas.microsoft.com/office/drawing/2014/main" id="{8366890C-335F-4C18-A523-E9FE6B00B2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886F81F0-0EF5-4820-B77C-F34C50543C64}"/>
              </a:ext>
            </a:extLst>
          </p:cNvPr>
          <p:cNvSpPr>
            <a:spLocks noGrp="1"/>
          </p:cNvSpPr>
          <p:nvPr>
            <p:ph type="ftr" sz="quarter" idx="11"/>
          </p:nvPr>
        </p:nvSpPr>
        <p:spPr/>
        <p:txBody>
          <a:bodyPr/>
          <a:lstStyle/>
          <a:p>
            <a:r>
              <a:rPr lang="en-IN"/>
              <a:t>Utkarsh Patel</a:t>
            </a:r>
          </a:p>
        </p:txBody>
      </p:sp>
      <p:sp>
        <p:nvSpPr>
          <p:cNvPr id="5" name="Slide Number Placeholder 4">
            <a:extLst>
              <a:ext uri="{FF2B5EF4-FFF2-40B4-BE49-F238E27FC236}">
                <a16:creationId xmlns:a16="http://schemas.microsoft.com/office/drawing/2014/main" id="{ECD13182-0C09-4080-AB53-731B59566380}"/>
              </a:ext>
            </a:extLst>
          </p:cNvPr>
          <p:cNvSpPr>
            <a:spLocks noGrp="1"/>
          </p:cNvSpPr>
          <p:nvPr>
            <p:ph type="sldNum" sz="quarter" idx="12"/>
          </p:nvPr>
        </p:nvSpPr>
        <p:spPr/>
        <p:txBody>
          <a:bodyPr/>
          <a:lstStyle/>
          <a:p>
            <a:fld id="{9F6153BA-5872-4D09-A698-41979A3F2FED}" type="slidenum">
              <a:rPr lang="en-IN" smtClean="0"/>
              <a:t>37</a:t>
            </a:fld>
            <a:endParaRPr lang="en-IN"/>
          </a:p>
        </p:txBody>
      </p:sp>
    </p:spTree>
    <p:extLst>
      <p:ext uri="{BB962C8B-B14F-4D97-AF65-F5344CB8AC3E}">
        <p14:creationId xmlns:p14="http://schemas.microsoft.com/office/powerpoint/2010/main" val="2019401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86DA-427A-4BA9-9B92-3A23EC0CBF78}"/>
              </a:ext>
            </a:extLst>
          </p:cNvPr>
          <p:cNvSpPr>
            <a:spLocks noGrp="1"/>
          </p:cNvSpPr>
          <p:nvPr>
            <p:ph type="title"/>
          </p:nvPr>
        </p:nvSpPr>
        <p:spPr/>
        <p:txBody>
          <a:bodyPr/>
          <a:lstStyle/>
          <a:p>
            <a:r>
              <a:rPr lang="en-US" dirty="0">
                <a:latin typeface="Trebuchet MS" panose="020B0603020202020204" pitchFamily="34" charset="0"/>
              </a:rPr>
              <a:t>Introduction</a:t>
            </a:r>
            <a:endParaRPr lang="en-IN"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F7CF32BB-DAA6-4F96-BAEE-70141B599BF0}"/>
              </a:ext>
            </a:extLst>
          </p:cNvPr>
          <p:cNvSpPr>
            <a:spLocks noGrp="1"/>
          </p:cNvSpPr>
          <p:nvPr>
            <p:ph idx="1"/>
          </p:nvPr>
        </p:nvSpPr>
        <p:spPr/>
        <p:txBody>
          <a:bodyPr/>
          <a:lstStyle/>
          <a:p>
            <a:r>
              <a:rPr lang="en-US" dirty="0"/>
              <a:t>Ad hominem arguments are perhaps the most famous fallacies in Web argumentation</a:t>
            </a:r>
          </a:p>
          <a:p>
            <a:r>
              <a:rPr lang="en-US" dirty="0"/>
              <a:t>They are based on feelings of bias (mostly irrelevant to the argumentation), rather than realities, reason, and rationale</a:t>
            </a:r>
          </a:p>
          <a:p>
            <a:r>
              <a:rPr lang="en-US" dirty="0"/>
              <a:t>They are often personal attacks on someone’s character or motive rather than an attempt to address the reasoning that they presented</a:t>
            </a:r>
            <a:endParaRPr lang="en-IN" dirty="0"/>
          </a:p>
        </p:txBody>
      </p:sp>
      <p:sp>
        <p:nvSpPr>
          <p:cNvPr id="5" name="Rectangle 4">
            <a:extLst>
              <a:ext uri="{FF2B5EF4-FFF2-40B4-BE49-F238E27FC236}">
                <a16:creationId xmlns:a16="http://schemas.microsoft.com/office/drawing/2014/main" id="{CEB3930F-C2A0-425F-A060-50677B0AC56B}"/>
              </a:ext>
            </a:extLst>
          </p:cNvPr>
          <p:cNvSpPr/>
          <p:nvPr/>
        </p:nvSpPr>
        <p:spPr>
          <a:xfrm>
            <a:off x="0" y="0"/>
            <a:ext cx="6963052" cy="17311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6" name="Rectangle 5">
            <a:extLst>
              <a:ext uri="{FF2B5EF4-FFF2-40B4-BE49-F238E27FC236}">
                <a16:creationId xmlns:a16="http://schemas.microsoft.com/office/drawing/2014/main" id="{6153A40A-8CE4-416C-AD23-DFF5B9166377}"/>
              </a:ext>
            </a:extLst>
          </p:cNvPr>
          <p:cNvSpPr/>
          <p:nvPr/>
        </p:nvSpPr>
        <p:spPr>
          <a:xfrm>
            <a:off x="5228949" y="6684885"/>
            <a:ext cx="6963052" cy="1731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4" name="Footer Placeholder 3">
            <a:extLst>
              <a:ext uri="{FF2B5EF4-FFF2-40B4-BE49-F238E27FC236}">
                <a16:creationId xmlns:a16="http://schemas.microsoft.com/office/drawing/2014/main" id="{28166C45-A2DB-4C07-A085-C69B5B43A27B}"/>
              </a:ext>
            </a:extLst>
          </p:cNvPr>
          <p:cNvSpPr>
            <a:spLocks noGrp="1"/>
          </p:cNvSpPr>
          <p:nvPr>
            <p:ph type="ftr" sz="quarter" idx="11"/>
          </p:nvPr>
        </p:nvSpPr>
        <p:spPr/>
        <p:txBody>
          <a:bodyPr/>
          <a:lstStyle/>
          <a:p>
            <a:r>
              <a:rPr lang="en-IN"/>
              <a:t>Utkarsh Patel</a:t>
            </a:r>
          </a:p>
        </p:txBody>
      </p:sp>
      <p:sp>
        <p:nvSpPr>
          <p:cNvPr id="7" name="Slide Number Placeholder 6">
            <a:extLst>
              <a:ext uri="{FF2B5EF4-FFF2-40B4-BE49-F238E27FC236}">
                <a16:creationId xmlns:a16="http://schemas.microsoft.com/office/drawing/2014/main" id="{7F7BAD34-1C95-4DEB-A088-166C82D95877}"/>
              </a:ext>
            </a:extLst>
          </p:cNvPr>
          <p:cNvSpPr>
            <a:spLocks noGrp="1"/>
          </p:cNvSpPr>
          <p:nvPr>
            <p:ph type="sldNum" sz="quarter" idx="12"/>
          </p:nvPr>
        </p:nvSpPr>
        <p:spPr/>
        <p:txBody>
          <a:bodyPr/>
          <a:lstStyle/>
          <a:p>
            <a:fld id="{9F6153BA-5872-4D09-A698-41979A3F2FED}" type="slidenum">
              <a:rPr lang="en-IN" smtClean="0"/>
              <a:t>4</a:t>
            </a:fld>
            <a:endParaRPr lang="en-IN"/>
          </a:p>
        </p:txBody>
      </p:sp>
    </p:spTree>
    <p:extLst>
      <p:ext uri="{BB962C8B-B14F-4D97-AF65-F5344CB8AC3E}">
        <p14:creationId xmlns:p14="http://schemas.microsoft.com/office/powerpoint/2010/main" val="4250715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86DA-427A-4BA9-9B92-3A23EC0CBF78}"/>
              </a:ext>
            </a:extLst>
          </p:cNvPr>
          <p:cNvSpPr>
            <a:spLocks noGrp="1"/>
          </p:cNvSpPr>
          <p:nvPr>
            <p:ph type="title"/>
          </p:nvPr>
        </p:nvSpPr>
        <p:spPr/>
        <p:txBody>
          <a:bodyPr/>
          <a:lstStyle/>
          <a:p>
            <a:r>
              <a:rPr lang="en-US" dirty="0">
                <a:latin typeface="Trebuchet MS" panose="020B0603020202020204" pitchFamily="34" charset="0"/>
              </a:rPr>
              <a:t>Examples</a:t>
            </a:r>
            <a:endParaRPr lang="en-IN"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F7CF32BB-DAA6-4F96-BAEE-70141B599BF0}"/>
              </a:ext>
            </a:extLst>
          </p:cNvPr>
          <p:cNvSpPr>
            <a:spLocks noGrp="1"/>
          </p:cNvSpPr>
          <p:nvPr>
            <p:ph idx="1"/>
          </p:nvPr>
        </p:nvSpPr>
        <p:spPr/>
        <p:txBody>
          <a:bodyPr/>
          <a:lstStyle/>
          <a:p>
            <a:pPr marL="0" indent="0">
              <a:buNone/>
            </a:pPr>
            <a:r>
              <a:rPr lang="en-US" dirty="0"/>
              <a:t>But you can eat and drink </a:t>
            </a:r>
            <a:r>
              <a:rPr lang="en-US" dirty="0" err="1"/>
              <a:t>maskless</a:t>
            </a:r>
            <a:r>
              <a:rPr lang="en-US" dirty="0"/>
              <a:t> on a plane!!?? Wake up sheeple and grow a brain. Zero intelligence. Just follow like the good little sheep you are. </a:t>
            </a:r>
            <a:endParaRPr lang="en-IN" dirty="0"/>
          </a:p>
        </p:txBody>
      </p:sp>
      <p:sp>
        <p:nvSpPr>
          <p:cNvPr id="12" name="Rectangle 11">
            <a:extLst>
              <a:ext uri="{FF2B5EF4-FFF2-40B4-BE49-F238E27FC236}">
                <a16:creationId xmlns:a16="http://schemas.microsoft.com/office/drawing/2014/main" id="{6C4E322E-0258-4F94-81E2-E14390CF368B}"/>
              </a:ext>
            </a:extLst>
          </p:cNvPr>
          <p:cNvSpPr/>
          <p:nvPr/>
        </p:nvSpPr>
        <p:spPr>
          <a:xfrm>
            <a:off x="0" y="0"/>
            <a:ext cx="6963052" cy="17311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13" name="Rectangle 12">
            <a:extLst>
              <a:ext uri="{FF2B5EF4-FFF2-40B4-BE49-F238E27FC236}">
                <a16:creationId xmlns:a16="http://schemas.microsoft.com/office/drawing/2014/main" id="{6925C240-5B24-4362-9147-BD41178138C9}"/>
              </a:ext>
            </a:extLst>
          </p:cNvPr>
          <p:cNvSpPr/>
          <p:nvPr/>
        </p:nvSpPr>
        <p:spPr>
          <a:xfrm>
            <a:off x="5228949" y="6684885"/>
            <a:ext cx="6963052" cy="1731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4" name="Footer Placeholder 3">
            <a:extLst>
              <a:ext uri="{FF2B5EF4-FFF2-40B4-BE49-F238E27FC236}">
                <a16:creationId xmlns:a16="http://schemas.microsoft.com/office/drawing/2014/main" id="{E0F50AB2-4F39-48D1-AB77-7F6A4B49F4DB}"/>
              </a:ext>
            </a:extLst>
          </p:cNvPr>
          <p:cNvSpPr>
            <a:spLocks noGrp="1"/>
          </p:cNvSpPr>
          <p:nvPr>
            <p:ph type="ftr" sz="quarter" idx="11"/>
          </p:nvPr>
        </p:nvSpPr>
        <p:spPr/>
        <p:txBody>
          <a:bodyPr/>
          <a:lstStyle/>
          <a:p>
            <a:r>
              <a:rPr lang="en-IN"/>
              <a:t>Utkarsh Patel</a:t>
            </a:r>
          </a:p>
        </p:txBody>
      </p:sp>
      <p:sp>
        <p:nvSpPr>
          <p:cNvPr id="5" name="Slide Number Placeholder 4">
            <a:extLst>
              <a:ext uri="{FF2B5EF4-FFF2-40B4-BE49-F238E27FC236}">
                <a16:creationId xmlns:a16="http://schemas.microsoft.com/office/drawing/2014/main" id="{3FDD8C96-CF3E-44A6-9F73-86E522BC55AA}"/>
              </a:ext>
            </a:extLst>
          </p:cNvPr>
          <p:cNvSpPr>
            <a:spLocks noGrp="1"/>
          </p:cNvSpPr>
          <p:nvPr>
            <p:ph type="sldNum" sz="quarter" idx="12"/>
          </p:nvPr>
        </p:nvSpPr>
        <p:spPr/>
        <p:txBody>
          <a:bodyPr/>
          <a:lstStyle/>
          <a:p>
            <a:fld id="{9F6153BA-5872-4D09-A698-41979A3F2FED}" type="slidenum">
              <a:rPr lang="en-IN" smtClean="0"/>
              <a:t>5</a:t>
            </a:fld>
            <a:endParaRPr lang="en-IN"/>
          </a:p>
        </p:txBody>
      </p:sp>
    </p:spTree>
    <p:extLst>
      <p:ext uri="{BB962C8B-B14F-4D97-AF65-F5344CB8AC3E}">
        <p14:creationId xmlns:p14="http://schemas.microsoft.com/office/powerpoint/2010/main" val="1762753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86DA-427A-4BA9-9B92-3A23EC0CBF78}"/>
              </a:ext>
            </a:extLst>
          </p:cNvPr>
          <p:cNvSpPr>
            <a:spLocks noGrp="1"/>
          </p:cNvSpPr>
          <p:nvPr>
            <p:ph type="title"/>
          </p:nvPr>
        </p:nvSpPr>
        <p:spPr/>
        <p:txBody>
          <a:bodyPr/>
          <a:lstStyle/>
          <a:p>
            <a:r>
              <a:rPr lang="en-US" dirty="0">
                <a:latin typeface="Trebuchet MS" panose="020B0603020202020204" pitchFamily="34" charset="0"/>
              </a:rPr>
              <a:t>Examples</a:t>
            </a:r>
            <a:endParaRPr lang="en-IN"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F7CF32BB-DAA6-4F96-BAEE-70141B599BF0}"/>
              </a:ext>
            </a:extLst>
          </p:cNvPr>
          <p:cNvSpPr>
            <a:spLocks noGrp="1"/>
          </p:cNvSpPr>
          <p:nvPr>
            <p:ph idx="1"/>
          </p:nvPr>
        </p:nvSpPr>
        <p:spPr/>
        <p:txBody>
          <a:bodyPr/>
          <a:lstStyle/>
          <a:p>
            <a:pPr marL="0" indent="0">
              <a:buNone/>
            </a:pPr>
            <a:r>
              <a:rPr lang="en-US" dirty="0"/>
              <a:t>But you can eat and drink </a:t>
            </a:r>
            <a:r>
              <a:rPr lang="en-US" dirty="0" err="1"/>
              <a:t>maskless</a:t>
            </a:r>
            <a:r>
              <a:rPr lang="en-US" dirty="0"/>
              <a:t> on a plane!!?? Wake up </a:t>
            </a:r>
            <a:r>
              <a:rPr lang="en-US" dirty="0">
                <a:highlight>
                  <a:srgbClr val="00FF00"/>
                </a:highlight>
              </a:rPr>
              <a:t>sheeple</a:t>
            </a:r>
            <a:r>
              <a:rPr lang="en-US" dirty="0"/>
              <a:t> and </a:t>
            </a:r>
            <a:r>
              <a:rPr lang="en-US" dirty="0">
                <a:highlight>
                  <a:srgbClr val="00FF00"/>
                </a:highlight>
              </a:rPr>
              <a:t>grow a brain</a:t>
            </a:r>
            <a:r>
              <a:rPr lang="en-US" dirty="0"/>
              <a:t>. </a:t>
            </a:r>
            <a:r>
              <a:rPr lang="en-US" dirty="0">
                <a:highlight>
                  <a:srgbClr val="00FF00"/>
                </a:highlight>
              </a:rPr>
              <a:t>Zero intelligence</a:t>
            </a:r>
            <a:r>
              <a:rPr lang="en-US" dirty="0"/>
              <a:t>. Just follow like the </a:t>
            </a:r>
            <a:r>
              <a:rPr lang="en-US" dirty="0">
                <a:highlight>
                  <a:srgbClr val="00FF00"/>
                </a:highlight>
              </a:rPr>
              <a:t>good little sheep you are</a:t>
            </a:r>
            <a:r>
              <a:rPr lang="en-US" dirty="0"/>
              <a:t>. </a:t>
            </a:r>
            <a:endParaRPr lang="en-IN" dirty="0"/>
          </a:p>
        </p:txBody>
      </p:sp>
      <p:sp>
        <p:nvSpPr>
          <p:cNvPr id="5" name="TextBox 4">
            <a:extLst>
              <a:ext uri="{FF2B5EF4-FFF2-40B4-BE49-F238E27FC236}">
                <a16:creationId xmlns:a16="http://schemas.microsoft.com/office/drawing/2014/main" id="{2B9B6583-557C-4508-AD66-CDEFBC3020C6}"/>
              </a:ext>
            </a:extLst>
          </p:cNvPr>
          <p:cNvSpPr txBox="1"/>
          <p:nvPr/>
        </p:nvSpPr>
        <p:spPr>
          <a:xfrm>
            <a:off x="6747029" y="4467688"/>
            <a:ext cx="2552750" cy="369332"/>
          </a:xfrm>
          <a:prstGeom prst="rect">
            <a:avLst/>
          </a:prstGeom>
          <a:noFill/>
        </p:spPr>
        <p:txBody>
          <a:bodyPr wrap="none" rtlCol="0">
            <a:spAutoFit/>
          </a:bodyPr>
          <a:lstStyle/>
          <a:p>
            <a:r>
              <a:rPr lang="en-US" dirty="0"/>
              <a:t>Often have these triggers</a:t>
            </a:r>
            <a:endParaRPr lang="en-IN" dirty="0"/>
          </a:p>
        </p:txBody>
      </p:sp>
      <p:cxnSp>
        <p:nvCxnSpPr>
          <p:cNvPr id="7" name="Straight Arrow Connector 6">
            <a:extLst>
              <a:ext uri="{FF2B5EF4-FFF2-40B4-BE49-F238E27FC236}">
                <a16:creationId xmlns:a16="http://schemas.microsoft.com/office/drawing/2014/main" id="{7F96F71E-81CB-4839-AB0A-EA33496B00DB}"/>
              </a:ext>
            </a:extLst>
          </p:cNvPr>
          <p:cNvCxnSpPr>
            <a:cxnSpLocks/>
            <a:stCxn id="5" idx="0"/>
          </p:cNvCxnSpPr>
          <p:nvPr/>
        </p:nvCxnSpPr>
        <p:spPr>
          <a:xfrm flipV="1">
            <a:off x="8023404" y="2752078"/>
            <a:ext cx="1138351" cy="1715610"/>
          </a:xfrm>
          <a:prstGeom prst="straightConnector1">
            <a:avLst/>
          </a:prstGeom>
          <a:ln w="57150">
            <a:solidFill>
              <a:srgbClr val="00B050"/>
            </a:solidFill>
            <a:tailEnd type="triangle"/>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8711FD58-6985-4E26-B1BB-CC6D2803D38E}"/>
              </a:ext>
            </a:extLst>
          </p:cNvPr>
          <p:cNvCxnSpPr>
            <a:cxnSpLocks/>
            <a:stCxn id="5" idx="0"/>
          </p:cNvCxnSpPr>
          <p:nvPr/>
        </p:nvCxnSpPr>
        <p:spPr>
          <a:xfrm flipH="1" flipV="1">
            <a:off x="3147239" y="2831977"/>
            <a:ext cx="4876165" cy="1635711"/>
          </a:xfrm>
          <a:prstGeom prst="straightConnector1">
            <a:avLst/>
          </a:prstGeom>
          <a:ln w="57150">
            <a:solidFill>
              <a:srgbClr val="00B050"/>
            </a:solidFill>
            <a:tailEnd type="triangle"/>
          </a:ln>
        </p:spPr>
        <p:style>
          <a:lnRef idx="1">
            <a:schemeClr val="accent6"/>
          </a:lnRef>
          <a:fillRef idx="0">
            <a:schemeClr val="accent6"/>
          </a:fillRef>
          <a:effectRef idx="0">
            <a:schemeClr val="accent6"/>
          </a:effectRef>
          <a:fontRef idx="minor">
            <a:schemeClr val="tx1"/>
          </a:fontRef>
        </p:style>
      </p:cxnSp>
      <p:sp>
        <p:nvSpPr>
          <p:cNvPr id="9" name="Rectangle 8">
            <a:extLst>
              <a:ext uri="{FF2B5EF4-FFF2-40B4-BE49-F238E27FC236}">
                <a16:creationId xmlns:a16="http://schemas.microsoft.com/office/drawing/2014/main" id="{40CE8B14-AE47-41A0-805F-44A0339C7675}"/>
              </a:ext>
            </a:extLst>
          </p:cNvPr>
          <p:cNvSpPr/>
          <p:nvPr/>
        </p:nvSpPr>
        <p:spPr>
          <a:xfrm>
            <a:off x="0" y="0"/>
            <a:ext cx="6963052" cy="17311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10" name="Rectangle 9">
            <a:extLst>
              <a:ext uri="{FF2B5EF4-FFF2-40B4-BE49-F238E27FC236}">
                <a16:creationId xmlns:a16="http://schemas.microsoft.com/office/drawing/2014/main" id="{EB3CAE1F-C0D1-48ED-91F9-9724521F77ED}"/>
              </a:ext>
            </a:extLst>
          </p:cNvPr>
          <p:cNvSpPr/>
          <p:nvPr/>
        </p:nvSpPr>
        <p:spPr>
          <a:xfrm>
            <a:off x="5228949" y="6684885"/>
            <a:ext cx="6963052" cy="1731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4" name="Footer Placeholder 3">
            <a:extLst>
              <a:ext uri="{FF2B5EF4-FFF2-40B4-BE49-F238E27FC236}">
                <a16:creationId xmlns:a16="http://schemas.microsoft.com/office/drawing/2014/main" id="{449B1685-A876-491E-B361-2949E75B5B4E}"/>
              </a:ext>
            </a:extLst>
          </p:cNvPr>
          <p:cNvSpPr>
            <a:spLocks noGrp="1"/>
          </p:cNvSpPr>
          <p:nvPr>
            <p:ph type="ftr" sz="quarter" idx="11"/>
          </p:nvPr>
        </p:nvSpPr>
        <p:spPr/>
        <p:txBody>
          <a:bodyPr/>
          <a:lstStyle/>
          <a:p>
            <a:r>
              <a:rPr lang="en-IN"/>
              <a:t>Utkarsh Patel</a:t>
            </a:r>
          </a:p>
        </p:txBody>
      </p:sp>
      <p:sp>
        <p:nvSpPr>
          <p:cNvPr id="6" name="Slide Number Placeholder 5">
            <a:extLst>
              <a:ext uri="{FF2B5EF4-FFF2-40B4-BE49-F238E27FC236}">
                <a16:creationId xmlns:a16="http://schemas.microsoft.com/office/drawing/2014/main" id="{6ECBD2F4-D1FD-48A2-BFE7-E8844B23B71B}"/>
              </a:ext>
            </a:extLst>
          </p:cNvPr>
          <p:cNvSpPr>
            <a:spLocks noGrp="1"/>
          </p:cNvSpPr>
          <p:nvPr>
            <p:ph type="sldNum" sz="quarter" idx="12"/>
          </p:nvPr>
        </p:nvSpPr>
        <p:spPr/>
        <p:txBody>
          <a:bodyPr/>
          <a:lstStyle/>
          <a:p>
            <a:fld id="{9F6153BA-5872-4D09-A698-41979A3F2FED}" type="slidenum">
              <a:rPr lang="en-IN" smtClean="0"/>
              <a:t>6</a:t>
            </a:fld>
            <a:endParaRPr lang="en-IN"/>
          </a:p>
        </p:txBody>
      </p:sp>
    </p:spTree>
    <p:extLst>
      <p:ext uri="{BB962C8B-B14F-4D97-AF65-F5344CB8AC3E}">
        <p14:creationId xmlns:p14="http://schemas.microsoft.com/office/powerpoint/2010/main" val="897881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86DA-427A-4BA9-9B92-3A23EC0CBF78}"/>
              </a:ext>
            </a:extLst>
          </p:cNvPr>
          <p:cNvSpPr>
            <a:spLocks noGrp="1"/>
          </p:cNvSpPr>
          <p:nvPr>
            <p:ph type="title"/>
          </p:nvPr>
        </p:nvSpPr>
        <p:spPr/>
        <p:txBody>
          <a:bodyPr/>
          <a:lstStyle/>
          <a:p>
            <a:r>
              <a:rPr lang="en-US" dirty="0">
                <a:latin typeface="Trebuchet MS" panose="020B0603020202020204" pitchFamily="34" charset="0"/>
              </a:rPr>
              <a:t>Overview</a:t>
            </a:r>
            <a:endParaRPr lang="en-IN"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F7CF32BB-DAA6-4F96-BAEE-70141B599BF0}"/>
              </a:ext>
            </a:extLst>
          </p:cNvPr>
          <p:cNvSpPr>
            <a:spLocks noGrp="1"/>
          </p:cNvSpPr>
          <p:nvPr>
            <p:ph idx="1"/>
          </p:nvPr>
        </p:nvSpPr>
        <p:spPr/>
        <p:txBody>
          <a:bodyPr/>
          <a:lstStyle/>
          <a:p>
            <a:r>
              <a:rPr lang="en-US" dirty="0"/>
              <a:t>Built powerful ad hominem detector using CMV dataset</a:t>
            </a:r>
          </a:p>
          <a:p>
            <a:r>
              <a:rPr lang="en-US" dirty="0"/>
              <a:t>Used it to classify comments scraped from </a:t>
            </a:r>
            <a:r>
              <a:rPr lang="en-US" dirty="0" err="1"/>
              <a:t>CreateDebate</a:t>
            </a:r>
            <a:endParaRPr lang="en-US" dirty="0"/>
          </a:p>
          <a:p>
            <a:r>
              <a:rPr lang="en-US" dirty="0"/>
              <a:t>Validated our in-the-wild predictions via crowd-sourced surveys</a:t>
            </a:r>
          </a:p>
          <a:p>
            <a:r>
              <a:rPr lang="en-US" dirty="0"/>
              <a:t>Looked into users who were spurring ad hominem and observed their characteristics</a:t>
            </a:r>
          </a:p>
          <a:p>
            <a:r>
              <a:rPr lang="en-IN" dirty="0"/>
              <a:t>Studied the temporal variation of ad hominem usage on </a:t>
            </a:r>
            <a:r>
              <a:rPr lang="en-IN" dirty="0" err="1"/>
              <a:t>CreateDebate</a:t>
            </a:r>
            <a:r>
              <a:rPr lang="en-IN" dirty="0"/>
              <a:t> </a:t>
            </a:r>
          </a:p>
        </p:txBody>
      </p:sp>
      <p:sp>
        <p:nvSpPr>
          <p:cNvPr id="4" name="Rectangle 3">
            <a:extLst>
              <a:ext uri="{FF2B5EF4-FFF2-40B4-BE49-F238E27FC236}">
                <a16:creationId xmlns:a16="http://schemas.microsoft.com/office/drawing/2014/main" id="{0C284A2A-FB0E-40BC-A82A-7B8B68EA52F5}"/>
              </a:ext>
            </a:extLst>
          </p:cNvPr>
          <p:cNvSpPr/>
          <p:nvPr/>
        </p:nvSpPr>
        <p:spPr>
          <a:xfrm>
            <a:off x="0" y="0"/>
            <a:ext cx="6963052" cy="17311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5" name="Rectangle 4">
            <a:extLst>
              <a:ext uri="{FF2B5EF4-FFF2-40B4-BE49-F238E27FC236}">
                <a16:creationId xmlns:a16="http://schemas.microsoft.com/office/drawing/2014/main" id="{B3B4D620-D273-45EF-B67B-C9DADA80A253}"/>
              </a:ext>
            </a:extLst>
          </p:cNvPr>
          <p:cNvSpPr/>
          <p:nvPr/>
        </p:nvSpPr>
        <p:spPr>
          <a:xfrm>
            <a:off x="5228949" y="6684885"/>
            <a:ext cx="6963052" cy="1731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6" name="Footer Placeholder 5">
            <a:extLst>
              <a:ext uri="{FF2B5EF4-FFF2-40B4-BE49-F238E27FC236}">
                <a16:creationId xmlns:a16="http://schemas.microsoft.com/office/drawing/2014/main" id="{518FC803-261C-4782-9FC1-A0C3BE0B4604}"/>
              </a:ext>
            </a:extLst>
          </p:cNvPr>
          <p:cNvSpPr>
            <a:spLocks noGrp="1"/>
          </p:cNvSpPr>
          <p:nvPr>
            <p:ph type="ftr" sz="quarter" idx="11"/>
          </p:nvPr>
        </p:nvSpPr>
        <p:spPr/>
        <p:txBody>
          <a:bodyPr/>
          <a:lstStyle/>
          <a:p>
            <a:r>
              <a:rPr lang="en-IN"/>
              <a:t>Utkarsh Patel</a:t>
            </a:r>
          </a:p>
        </p:txBody>
      </p:sp>
      <p:sp>
        <p:nvSpPr>
          <p:cNvPr id="7" name="Slide Number Placeholder 6">
            <a:extLst>
              <a:ext uri="{FF2B5EF4-FFF2-40B4-BE49-F238E27FC236}">
                <a16:creationId xmlns:a16="http://schemas.microsoft.com/office/drawing/2014/main" id="{77D4F56A-30A3-470F-BCED-FD4F96B68C11}"/>
              </a:ext>
            </a:extLst>
          </p:cNvPr>
          <p:cNvSpPr>
            <a:spLocks noGrp="1"/>
          </p:cNvSpPr>
          <p:nvPr>
            <p:ph type="sldNum" sz="quarter" idx="12"/>
          </p:nvPr>
        </p:nvSpPr>
        <p:spPr/>
        <p:txBody>
          <a:bodyPr/>
          <a:lstStyle/>
          <a:p>
            <a:fld id="{9F6153BA-5872-4D09-A698-41979A3F2FED}" type="slidenum">
              <a:rPr lang="en-IN" smtClean="0"/>
              <a:t>7</a:t>
            </a:fld>
            <a:endParaRPr lang="en-IN"/>
          </a:p>
        </p:txBody>
      </p:sp>
    </p:spTree>
    <p:extLst>
      <p:ext uri="{BB962C8B-B14F-4D97-AF65-F5344CB8AC3E}">
        <p14:creationId xmlns:p14="http://schemas.microsoft.com/office/powerpoint/2010/main" val="964935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86DA-427A-4BA9-9B92-3A23EC0CBF78}"/>
              </a:ext>
            </a:extLst>
          </p:cNvPr>
          <p:cNvSpPr>
            <a:spLocks noGrp="1"/>
          </p:cNvSpPr>
          <p:nvPr>
            <p:ph type="title"/>
          </p:nvPr>
        </p:nvSpPr>
        <p:spPr/>
        <p:txBody>
          <a:bodyPr/>
          <a:lstStyle/>
          <a:p>
            <a:r>
              <a:rPr lang="en-US" dirty="0">
                <a:latin typeface="Trebuchet MS" panose="020B0603020202020204" pitchFamily="34" charset="0"/>
              </a:rPr>
              <a:t>Semi-supervised learning is the key!</a:t>
            </a:r>
            <a:endParaRPr lang="en-IN"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F7CF32BB-DAA6-4F96-BAEE-70141B599BF0}"/>
              </a:ext>
            </a:extLst>
          </p:cNvPr>
          <p:cNvSpPr>
            <a:spLocks noGrp="1"/>
          </p:cNvSpPr>
          <p:nvPr>
            <p:ph idx="1"/>
          </p:nvPr>
        </p:nvSpPr>
        <p:spPr/>
        <p:txBody>
          <a:bodyPr/>
          <a:lstStyle/>
          <a:p>
            <a:r>
              <a:rPr lang="en-US" dirty="0"/>
              <a:t>Though Transformer models like BERT perform exceptionally well on various NLP tasks, the large amount of annotated examples required for targeted tasks is the bottleneck</a:t>
            </a:r>
          </a:p>
          <a:p>
            <a:r>
              <a:rPr lang="en-US" dirty="0"/>
              <a:t>One possible solution is integrating BERT with GANs in semi-supervised setting (</a:t>
            </a:r>
            <a:r>
              <a:rPr lang="en-US" dirty="0">
                <a:solidFill>
                  <a:srgbClr val="002060"/>
                </a:solidFill>
              </a:rPr>
              <a:t>Goodfellow et al., 2014; </a:t>
            </a:r>
            <a:r>
              <a:rPr lang="en-US" dirty="0" err="1">
                <a:solidFill>
                  <a:srgbClr val="002060"/>
                </a:solidFill>
              </a:rPr>
              <a:t>Salimans</a:t>
            </a:r>
            <a:r>
              <a:rPr lang="en-US" dirty="0">
                <a:solidFill>
                  <a:srgbClr val="002060"/>
                </a:solidFill>
              </a:rPr>
              <a:t> et al., 2016</a:t>
            </a:r>
            <a:r>
              <a:rPr lang="en-US" dirty="0"/>
              <a:t>)</a:t>
            </a:r>
          </a:p>
          <a:p>
            <a:r>
              <a:rPr lang="en-US" dirty="0">
                <a:solidFill>
                  <a:srgbClr val="002060"/>
                </a:solidFill>
              </a:rPr>
              <a:t>Croce et al. (2020) </a:t>
            </a:r>
            <a:r>
              <a:rPr lang="en-US" dirty="0"/>
              <a:t>showed GAN-BERT drastically reduces the number of annotated examples required for targeted tasks; even with 200 annotated examples, results are comparable with a fully supervised setting</a:t>
            </a:r>
            <a:endParaRPr lang="en-IN" dirty="0"/>
          </a:p>
        </p:txBody>
      </p:sp>
      <p:sp>
        <p:nvSpPr>
          <p:cNvPr id="4" name="Rectangle 3">
            <a:extLst>
              <a:ext uri="{FF2B5EF4-FFF2-40B4-BE49-F238E27FC236}">
                <a16:creationId xmlns:a16="http://schemas.microsoft.com/office/drawing/2014/main" id="{1B3BAEAF-CCC7-4E12-9141-0DBB55D53B83}"/>
              </a:ext>
            </a:extLst>
          </p:cNvPr>
          <p:cNvSpPr/>
          <p:nvPr/>
        </p:nvSpPr>
        <p:spPr>
          <a:xfrm>
            <a:off x="0" y="0"/>
            <a:ext cx="6963052" cy="17311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5" name="Rectangle 4">
            <a:extLst>
              <a:ext uri="{FF2B5EF4-FFF2-40B4-BE49-F238E27FC236}">
                <a16:creationId xmlns:a16="http://schemas.microsoft.com/office/drawing/2014/main" id="{0B4A9A9F-C7A9-48E4-81DC-6CEF3304E7B0}"/>
              </a:ext>
            </a:extLst>
          </p:cNvPr>
          <p:cNvSpPr/>
          <p:nvPr/>
        </p:nvSpPr>
        <p:spPr>
          <a:xfrm>
            <a:off x="5228949" y="6684885"/>
            <a:ext cx="6963052" cy="1731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6" name="Footer Placeholder 5">
            <a:extLst>
              <a:ext uri="{FF2B5EF4-FFF2-40B4-BE49-F238E27FC236}">
                <a16:creationId xmlns:a16="http://schemas.microsoft.com/office/drawing/2014/main" id="{3F7E9DC5-2831-4B92-A21F-EBF3BC84D6E6}"/>
              </a:ext>
            </a:extLst>
          </p:cNvPr>
          <p:cNvSpPr>
            <a:spLocks noGrp="1"/>
          </p:cNvSpPr>
          <p:nvPr>
            <p:ph type="ftr" sz="quarter" idx="11"/>
          </p:nvPr>
        </p:nvSpPr>
        <p:spPr/>
        <p:txBody>
          <a:bodyPr/>
          <a:lstStyle/>
          <a:p>
            <a:r>
              <a:rPr lang="en-IN"/>
              <a:t>Utkarsh Patel</a:t>
            </a:r>
          </a:p>
        </p:txBody>
      </p:sp>
      <p:sp>
        <p:nvSpPr>
          <p:cNvPr id="7" name="Slide Number Placeholder 6">
            <a:extLst>
              <a:ext uri="{FF2B5EF4-FFF2-40B4-BE49-F238E27FC236}">
                <a16:creationId xmlns:a16="http://schemas.microsoft.com/office/drawing/2014/main" id="{B2681AE5-4B4C-4B53-B22C-B398755E4ACC}"/>
              </a:ext>
            </a:extLst>
          </p:cNvPr>
          <p:cNvSpPr>
            <a:spLocks noGrp="1"/>
          </p:cNvSpPr>
          <p:nvPr>
            <p:ph type="sldNum" sz="quarter" idx="12"/>
          </p:nvPr>
        </p:nvSpPr>
        <p:spPr/>
        <p:txBody>
          <a:bodyPr/>
          <a:lstStyle/>
          <a:p>
            <a:fld id="{9F6153BA-5872-4D09-A698-41979A3F2FED}" type="slidenum">
              <a:rPr lang="en-IN" smtClean="0"/>
              <a:t>8</a:t>
            </a:fld>
            <a:endParaRPr lang="en-IN"/>
          </a:p>
        </p:txBody>
      </p:sp>
    </p:spTree>
    <p:extLst>
      <p:ext uri="{BB962C8B-B14F-4D97-AF65-F5344CB8AC3E}">
        <p14:creationId xmlns:p14="http://schemas.microsoft.com/office/powerpoint/2010/main" val="559398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86DA-427A-4BA9-9B92-3A23EC0CBF78}"/>
              </a:ext>
            </a:extLst>
          </p:cNvPr>
          <p:cNvSpPr>
            <a:spLocks noGrp="1"/>
          </p:cNvSpPr>
          <p:nvPr>
            <p:ph type="title"/>
          </p:nvPr>
        </p:nvSpPr>
        <p:spPr/>
        <p:txBody>
          <a:bodyPr/>
          <a:lstStyle/>
          <a:p>
            <a:r>
              <a:rPr lang="en-US" dirty="0">
                <a:latin typeface="Trebuchet MS" panose="020B0603020202020204" pitchFamily="34" charset="0"/>
              </a:rPr>
              <a:t>Building Powerful Ad hominem Detectors</a:t>
            </a:r>
            <a:endParaRPr lang="en-IN"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F7CF32BB-DAA6-4F96-BAEE-70141B599BF0}"/>
              </a:ext>
            </a:extLst>
          </p:cNvPr>
          <p:cNvSpPr>
            <a:spLocks noGrp="1"/>
          </p:cNvSpPr>
          <p:nvPr>
            <p:ph idx="1"/>
          </p:nvPr>
        </p:nvSpPr>
        <p:spPr/>
        <p:txBody>
          <a:bodyPr>
            <a:normAutofit/>
          </a:bodyPr>
          <a:lstStyle/>
          <a:p>
            <a:r>
              <a:rPr lang="en-US" dirty="0"/>
              <a:t>We choose the Change My View dataset (</a:t>
            </a:r>
            <a:r>
              <a:rPr lang="en-US" dirty="0" err="1">
                <a:solidFill>
                  <a:srgbClr val="002060"/>
                </a:solidFill>
              </a:rPr>
              <a:t>Habernal</a:t>
            </a:r>
            <a:r>
              <a:rPr lang="en-US" dirty="0">
                <a:solidFill>
                  <a:srgbClr val="002060"/>
                </a:solidFill>
              </a:rPr>
              <a:t> et al., 2018</a:t>
            </a:r>
            <a:r>
              <a:rPr lang="en-US" dirty="0"/>
              <a:t>) which contains 7242 labeled comments (3622+, 3620-) and evaluate performance of BERT against the baseline models using 10-fold cross-validation</a:t>
            </a:r>
            <a:endParaRPr lang="en-US" dirty="0">
              <a:solidFill>
                <a:srgbClr val="002060"/>
              </a:solidFill>
            </a:endParaRPr>
          </a:p>
          <a:p>
            <a:r>
              <a:rPr lang="en-US" dirty="0"/>
              <a:t>We achieved a 2.6% absolute improvement in accuracy score against the baselines (CNN and 2-stacked BiLSTM)</a:t>
            </a:r>
            <a:endParaRPr lang="en-IN" dirty="0"/>
          </a:p>
        </p:txBody>
      </p:sp>
      <p:sp>
        <p:nvSpPr>
          <p:cNvPr id="4" name="Rectangle 3">
            <a:extLst>
              <a:ext uri="{FF2B5EF4-FFF2-40B4-BE49-F238E27FC236}">
                <a16:creationId xmlns:a16="http://schemas.microsoft.com/office/drawing/2014/main" id="{505B653F-4185-4962-9FCB-87C94115AA79}"/>
              </a:ext>
            </a:extLst>
          </p:cNvPr>
          <p:cNvSpPr/>
          <p:nvPr/>
        </p:nvSpPr>
        <p:spPr>
          <a:xfrm>
            <a:off x="0" y="0"/>
            <a:ext cx="6963052" cy="17311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5" name="Rectangle 4">
            <a:extLst>
              <a:ext uri="{FF2B5EF4-FFF2-40B4-BE49-F238E27FC236}">
                <a16:creationId xmlns:a16="http://schemas.microsoft.com/office/drawing/2014/main" id="{C92B7DE2-7DD0-4C96-9AC9-C1EFB60740ED}"/>
              </a:ext>
            </a:extLst>
          </p:cNvPr>
          <p:cNvSpPr/>
          <p:nvPr/>
        </p:nvSpPr>
        <p:spPr>
          <a:xfrm>
            <a:off x="5228949" y="6684885"/>
            <a:ext cx="6963052" cy="1731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pic>
        <p:nvPicPr>
          <p:cNvPr id="8" name="Picture 7">
            <a:extLst>
              <a:ext uri="{FF2B5EF4-FFF2-40B4-BE49-F238E27FC236}">
                <a16:creationId xmlns:a16="http://schemas.microsoft.com/office/drawing/2014/main" id="{FFD6BC20-8903-4B23-938E-567164A6A901}"/>
              </a:ext>
            </a:extLst>
          </p:cNvPr>
          <p:cNvPicPr>
            <a:picLocks noChangeAspect="1"/>
          </p:cNvPicPr>
          <p:nvPr/>
        </p:nvPicPr>
        <p:blipFill>
          <a:blip r:embed="rId2"/>
          <a:stretch>
            <a:fillRect/>
          </a:stretch>
        </p:blipFill>
        <p:spPr>
          <a:xfrm>
            <a:off x="2923732" y="4449585"/>
            <a:ext cx="6344535" cy="1705213"/>
          </a:xfrm>
          <a:prstGeom prst="rect">
            <a:avLst/>
          </a:prstGeom>
        </p:spPr>
      </p:pic>
      <p:sp>
        <p:nvSpPr>
          <p:cNvPr id="6" name="Footer Placeholder 5">
            <a:extLst>
              <a:ext uri="{FF2B5EF4-FFF2-40B4-BE49-F238E27FC236}">
                <a16:creationId xmlns:a16="http://schemas.microsoft.com/office/drawing/2014/main" id="{0D614245-3E02-414E-9EA3-98E51D770854}"/>
              </a:ext>
            </a:extLst>
          </p:cNvPr>
          <p:cNvSpPr>
            <a:spLocks noGrp="1"/>
          </p:cNvSpPr>
          <p:nvPr>
            <p:ph type="ftr" sz="quarter" idx="11"/>
          </p:nvPr>
        </p:nvSpPr>
        <p:spPr/>
        <p:txBody>
          <a:bodyPr/>
          <a:lstStyle/>
          <a:p>
            <a:r>
              <a:rPr lang="en-IN"/>
              <a:t>Utkarsh Patel</a:t>
            </a:r>
          </a:p>
        </p:txBody>
      </p:sp>
      <p:sp>
        <p:nvSpPr>
          <p:cNvPr id="7" name="Slide Number Placeholder 6">
            <a:extLst>
              <a:ext uri="{FF2B5EF4-FFF2-40B4-BE49-F238E27FC236}">
                <a16:creationId xmlns:a16="http://schemas.microsoft.com/office/drawing/2014/main" id="{48A03F9F-B868-4019-89CA-D99874C591E6}"/>
              </a:ext>
            </a:extLst>
          </p:cNvPr>
          <p:cNvSpPr>
            <a:spLocks noGrp="1"/>
          </p:cNvSpPr>
          <p:nvPr>
            <p:ph type="sldNum" sz="quarter" idx="12"/>
          </p:nvPr>
        </p:nvSpPr>
        <p:spPr/>
        <p:txBody>
          <a:bodyPr/>
          <a:lstStyle/>
          <a:p>
            <a:fld id="{9F6153BA-5872-4D09-A698-41979A3F2FED}" type="slidenum">
              <a:rPr lang="en-IN" smtClean="0"/>
              <a:t>9</a:t>
            </a:fld>
            <a:endParaRPr lang="en-IN"/>
          </a:p>
        </p:txBody>
      </p:sp>
    </p:spTree>
    <p:extLst>
      <p:ext uri="{BB962C8B-B14F-4D97-AF65-F5344CB8AC3E}">
        <p14:creationId xmlns:p14="http://schemas.microsoft.com/office/powerpoint/2010/main" val="4256803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12142</TotalTime>
  <Words>2303</Words>
  <Application>Microsoft Office PowerPoint</Application>
  <PresentationFormat>Widescreen</PresentationFormat>
  <Paragraphs>217</Paragraphs>
  <Slides>37</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Cambria Math</vt:lpstr>
      <vt:lpstr>Consolas</vt:lpstr>
      <vt:lpstr>Trebuchet MS</vt:lpstr>
      <vt:lpstr>Office Theme</vt:lpstr>
      <vt:lpstr>  Identifying and Characterizing  Ad hominem Fallacy Usage in The Wild   Utkarsh Patel Department of E&amp;ECE, IIT Kharagpur  Supervisors: Prof. Mainack Mondal and Prof. Animesh Mukherjee    Co-supervisor: Prof. Amitalok Budkuley  IIT Kharagpur</vt:lpstr>
      <vt:lpstr>Abstract</vt:lpstr>
      <vt:lpstr>Abstract</vt:lpstr>
      <vt:lpstr>Introduction</vt:lpstr>
      <vt:lpstr>Examples</vt:lpstr>
      <vt:lpstr>Examples</vt:lpstr>
      <vt:lpstr>Overview</vt:lpstr>
      <vt:lpstr>Semi-supervised learning is the key!</vt:lpstr>
      <vt:lpstr>Building Powerful Ad hominem Detectors</vt:lpstr>
      <vt:lpstr>What Makes Arguments Ad hominem?</vt:lpstr>
      <vt:lpstr>Highlighting Ad hominem Triggers</vt:lpstr>
      <vt:lpstr>Highlighting Ad hominem Triggers</vt:lpstr>
      <vt:lpstr>The Bottleneck</vt:lpstr>
      <vt:lpstr>BERT vs. GANBERT</vt:lpstr>
      <vt:lpstr>Create Debate</vt:lpstr>
      <vt:lpstr>Create Debate</vt:lpstr>
      <vt:lpstr>Validating In-The-Wild Predictions</vt:lpstr>
      <vt:lpstr>Who is posting the ad hominems?</vt:lpstr>
      <vt:lpstr>Correlation b/w Activity &amp; Ad hominem</vt:lpstr>
      <vt:lpstr>Correlation b/w Activity &amp; Ad hominem</vt:lpstr>
      <vt:lpstr>Influential users post high volume of ad hominem</vt:lpstr>
      <vt:lpstr>How can we detect such users?</vt:lpstr>
      <vt:lpstr>Temporal variations in Ad hominem Usage</vt:lpstr>
      <vt:lpstr>Change point detection</vt:lpstr>
      <vt:lpstr>Word shift graphs</vt:lpstr>
      <vt:lpstr>Change in Reciprocity</vt:lpstr>
      <vt:lpstr>Role of US Elections and Covid-19</vt:lpstr>
      <vt:lpstr>Overlap of users for Politics &amp; other topics</vt:lpstr>
      <vt:lpstr>Slur words within topical forums</vt:lpstr>
      <vt:lpstr>Slur words within topical forums</vt:lpstr>
      <vt:lpstr>Slur words within topical forums</vt:lpstr>
      <vt:lpstr>Migration of users within topical forums</vt:lpstr>
      <vt:lpstr>Migration of users within topical forums</vt:lpstr>
      <vt:lpstr>Migration of users within topical forums</vt:lpstr>
      <vt:lpstr>Conclusion</vt:lpstr>
      <vt:lpstr>Implications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Argument Mining</dc:title>
  <dc:creator>Utkarsh Patel</dc:creator>
  <cp:lastModifiedBy>Utkarsh Patel</cp:lastModifiedBy>
  <cp:revision>579</cp:revision>
  <dcterms:created xsi:type="dcterms:W3CDTF">2021-01-25T06:11:43Z</dcterms:created>
  <dcterms:modified xsi:type="dcterms:W3CDTF">2022-11-28T13:45:43Z</dcterms:modified>
</cp:coreProperties>
</file>