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19"/>
  </p:notesMasterIdLst>
  <p:sldIdLst>
    <p:sldId id="256" r:id="rId2"/>
    <p:sldId id="257" r:id="rId3"/>
    <p:sldId id="260" r:id="rId4"/>
    <p:sldId id="261" r:id="rId5"/>
    <p:sldId id="267" r:id="rId6"/>
    <p:sldId id="263" r:id="rId7"/>
    <p:sldId id="270" r:id="rId8"/>
    <p:sldId id="269" r:id="rId9"/>
    <p:sldId id="272" r:id="rId10"/>
    <p:sldId id="271" r:id="rId11"/>
    <p:sldId id="273" r:id="rId12"/>
    <p:sldId id="275" r:id="rId13"/>
    <p:sldId id="276" r:id="rId14"/>
    <p:sldId id="277" r:id="rId15"/>
    <p:sldId id="279" r:id="rId16"/>
    <p:sldId id="274" r:id="rId17"/>
    <p:sldId id="28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8"/>
    <p:restoredTop sz="94696"/>
  </p:normalViewPr>
  <p:slideViewPr>
    <p:cSldViewPr snapToGrid="0" snapToObjects="1">
      <p:cViewPr>
        <p:scale>
          <a:sx n="75" d="100"/>
          <a:sy n="75" d="100"/>
        </p:scale>
        <p:origin x="-58" y="-58"/>
      </p:cViewPr>
      <p:guideLst>
        <p:guide orient="horz" pos="2160"/>
        <p:guide pos="3840"/>
      </p:guideLst>
    </p:cSldViewPr>
  </p:slideViewPr>
  <p:notesTextViewPr>
    <p:cViewPr>
      <p:scale>
        <a:sx n="1" d="1"/>
        <a:sy n="1" d="1"/>
      </p:scale>
      <p:origin x="0" y="0"/>
    </p:cViewPr>
  </p:notesTextViewPr>
  <p:notesViewPr>
    <p:cSldViewPr snapToGrid="0" snapToObjects="1">
      <p:cViewPr varScale="1">
        <p:scale>
          <a:sx n="75" d="100"/>
          <a:sy n="75" d="100"/>
        </p:scale>
        <p:origin x="3504" y="1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9444C5-D99D-E847-AC92-CB1C97085A90}" type="datetimeFigureOut">
              <a:rPr lang="en-US" smtClean="0"/>
              <a:t>4/26/2019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2D3660-C8DD-1B47-9514-9FD6E3195E6F}" type="slidenum">
              <a:rPr lang="en-US" smtClean="0"/>
              <a:t>‹#›</a:t>
            </a:fld>
            <a:endParaRPr lang="en-US"/>
          </a:p>
        </p:txBody>
      </p:sp>
    </p:spTree>
    <p:extLst>
      <p:ext uri="{BB962C8B-B14F-4D97-AF65-F5344CB8AC3E}">
        <p14:creationId xmlns:p14="http://schemas.microsoft.com/office/powerpoint/2010/main" val="25262732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4/26/2019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4/26/2019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4/26/2019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4/26/2019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4/26/2019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4/26/2019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4/26/2019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4/26/2019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4/26/2019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4/26/2019</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4/26/2019</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4/26/2019</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B66BF08-E8BF-454F-8908-4534B774A52A}"/>
              </a:ext>
            </a:extLst>
          </p:cNvPr>
          <p:cNvSpPr>
            <a:spLocks noGrp="1"/>
          </p:cNvSpPr>
          <p:nvPr>
            <p:ph type="ctrTitle"/>
          </p:nvPr>
        </p:nvSpPr>
        <p:spPr/>
        <p:txBody>
          <a:bodyPr/>
          <a:lstStyle/>
          <a:p>
            <a:r>
              <a:rPr lang="en-US" dirty="0"/>
              <a:t>CS F320</a:t>
            </a:r>
            <a:br>
              <a:rPr lang="en-US" dirty="0"/>
            </a:br>
            <a:r>
              <a:rPr lang="en-US" dirty="0"/>
              <a:t>Foundations of data </a:t>
            </a:r>
            <a:r>
              <a:rPr lang="en-US" dirty="0" err="1" smtClean="0"/>
              <a:t>scienCe</a:t>
            </a:r>
            <a:endParaRPr lang="en-US" dirty="0"/>
          </a:p>
        </p:txBody>
      </p:sp>
      <p:sp>
        <p:nvSpPr>
          <p:cNvPr id="3" name="Subtitle 2">
            <a:extLst>
              <a:ext uri="{FF2B5EF4-FFF2-40B4-BE49-F238E27FC236}">
                <a16:creationId xmlns="" xmlns:a16="http://schemas.microsoft.com/office/drawing/2014/main" id="{E632C348-9FC6-964A-8386-9FBBC69F9101}"/>
              </a:ext>
            </a:extLst>
          </p:cNvPr>
          <p:cNvSpPr>
            <a:spLocks noGrp="1"/>
          </p:cNvSpPr>
          <p:nvPr>
            <p:ph type="subTitle" idx="1"/>
          </p:nvPr>
        </p:nvSpPr>
        <p:spPr/>
        <p:txBody>
          <a:bodyPr>
            <a:normAutofit/>
          </a:bodyPr>
          <a:lstStyle/>
          <a:p>
            <a:r>
              <a:rPr lang="en-US" dirty="0"/>
              <a:t>Assignment #2 Presentation Template</a:t>
            </a:r>
          </a:p>
          <a:p>
            <a:r>
              <a:rPr lang="en-US" dirty="0"/>
              <a:t>Group </a:t>
            </a:r>
            <a:r>
              <a:rPr lang="en-US" dirty="0" smtClean="0"/>
              <a:t>10</a:t>
            </a:r>
            <a:endParaRPr lang="en-US" dirty="0"/>
          </a:p>
          <a:p>
            <a:endParaRPr lang="en-US" dirty="0" smtClean="0"/>
          </a:p>
        </p:txBody>
      </p:sp>
    </p:spTree>
    <p:extLst>
      <p:ext uri="{BB962C8B-B14F-4D97-AF65-F5344CB8AC3E}">
        <p14:creationId xmlns:p14="http://schemas.microsoft.com/office/powerpoint/2010/main" val="2102180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31136" y="2180844"/>
            <a:ext cx="7729728" cy="3101983"/>
          </a:xfrm>
        </p:spPr>
        <p:txBody>
          <a:bodyPr/>
          <a:lstStyle/>
          <a:p>
            <a:pPr marL="0" indent="0">
              <a:buNone/>
            </a:pPr>
            <a:r>
              <a:rPr lang="en-US" dirty="0" smtClean="0"/>
              <a:t>3 models were built which were:</a:t>
            </a:r>
          </a:p>
          <a:p>
            <a:r>
              <a:rPr lang="en-US" dirty="0"/>
              <a:t>Model using all </a:t>
            </a:r>
            <a:r>
              <a:rPr lang="en-US" dirty="0" smtClean="0"/>
              <a:t>variables.</a:t>
            </a:r>
          </a:p>
          <a:p>
            <a:r>
              <a:rPr lang="en-US" dirty="0" smtClean="0"/>
              <a:t>Model using Light, </a:t>
            </a:r>
            <a:r>
              <a:rPr lang="en-US" dirty="0"/>
              <a:t>CO2 and Temperatures </a:t>
            </a:r>
            <a:r>
              <a:rPr lang="en-US" dirty="0" smtClean="0"/>
              <a:t>which have </a:t>
            </a:r>
            <a:r>
              <a:rPr lang="en-US" dirty="0" err="1"/>
              <a:t>corr</a:t>
            </a:r>
            <a:r>
              <a:rPr lang="en-US" dirty="0"/>
              <a:t> </a:t>
            </a:r>
            <a:r>
              <a:rPr lang="en-US" dirty="0" err="1"/>
              <a:t>coeffts</a:t>
            </a:r>
            <a:r>
              <a:rPr lang="en-US" dirty="0"/>
              <a:t> &gt;=.5 </a:t>
            </a:r>
            <a:endParaRPr lang="en-US" dirty="0" smtClean="0"/>
          </a:p>
          <a:p>
            <a:r>
              <a:rPr lang="en-US" dirty="0"/>
              <a:t>M</a:t>
            </a:r>
            <a:r>
              <a:rPr lang="en-US" dirty="0" smtClean="0"/>
              <a:t>odeling </a:t>
            </a:r>
            <a:r>
              <a:rPr lang="en-US" dirty="0"/>
              <a:t>the </a:t>
            </a:r>
            <a:r>
              <a:rPr lang="en-US" dirty="0" smtClean="0"/>
              <a:t>problem through </a:t>
            </a:r>
            <a:r>
              <a:rPr lang="en-US" dirty="0"/>
              <a:t>only cadence </a:t>
            </a:r>
            <a:r>
              <a:rPr lang="en-US" dirty="0" smtClean="0"/>
              <a:t>levels</a:t>
            </a:r>
            <a:r>
              <a:rPr lang="en-US" dirty="0"/>
              <a:t> </a:t>
            </a:r>
            <a:r>
              <a:rPr lang="en-US" dirty="0" smtClean="0"/>
              <a:t>because Light </a:t>
            </a:r>
            <a:r>
              <a:rPr lang="en-US" dirty="0"/>
              <a:t>and Occupancy </a:t>
            </a:r>
            <a:r>
              <a:rPr lang="en-US" dirty="0" smtClean="0"/>
              <a:t>have </a:t>
            </a:r>
            <a:r>
              <a:rPr lang="en-US" dirty="0"/>
              <a:t>highest </a:t>
            </a:r>
            <a:r>
              <a:rPr lang="en-US" dirty="0" smtClean="0"/>
              <a:t>correlation. </a:t>
            </a:r>
          </a:p>
          <a:p>
            <a:pPr marL="0" indent="0">
              <a:buNone/>
            </a:pPr>
            <a:r>
              <a:rPr lang="en-US" dirty="0" smtClean="0"/>
              <a:t>And, then these model were used for predicting occupancy of rooms using the sample of test </a:t>
            </a:r>
            <a:r>
              <a:rPr lang="en-US" dirty="0" smtClean="0"/>
              <a:t>data. </a:t>
            </a:r>
            <a:endParaRPr lang="en-US" dirty="0"/>
          </a:p>
        </p:txBody>
      </p:sp>
    </p:spTree>
    <p:extLst>
      <p:ext uri="{BB962C8B-B14F-4D97-AF65-F5344CB8AC3E}">
        <p14:creationId xmlns:p14="http://schemas.microsoft.com/office/powerpoint/2010/main" val="1656175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31136" y="664464"/>
            <a:ext cx="7729728" cy="5004816"/>
          </a:xfrm>
        </p:spPr>
        <p:txBody>
          <a:bodyPr/>
          <a:lstStyle/>
          <a:p>
            <a:r>
              <a:rPr lang="en-US" dirty="0" smtClean="0"/>
              <a:t>NEURAL NETWORK APPROACH</a:t>
            </a:r>
          </a:p>
          <a:p>
            <a:r>
              <a:rPr lang="en-US" sz="1600" dirty="0" smtClean="0"/>
              <a:t>We trained a neural network on the training data using the </a:t>
            </a:r>
            <a:r>
              <a:rPr lang="en-US" sz="1600" b="1" dirty="0" err="1" smtClean="0"/>
              <a:t>neuralnet</a:t>
            </a:r>
            <a:r>
              <a:rPr lang="en-US" sz="1600" dirty="0" smtClean="0"/>
              <a:t> function from the </a:t>
            </a:r>
            <a:r>
              <a:rPr lang="en-US" sz="1600" b="1" dirty="0" err="1" smtClean="0"/>
              <a:t>neuralnet</a:t>
            </a:r>
            <a:r>
              <a:rPr lang="en-US" sz="1600" dirty="0" smtClean="0"/>
              <a:t> package. The resultant trained network is shown below.</a:t>
            </a:r>
          </a:p>
          <a:p>
            <a:r>
              <a:rPr lang="en-US" sz="1600" dirty="0"/>
              <a:t>We then predicted Occupancy Status using the </a:t>
            </a:r>
            <a:r>
              <a:rPr lang="en-US" sz="1600" dirty="0" err="1"/>
              <a:t>predict_testNN</a:t>
            </a:r>
            <a:r>
              <a:rPr lang="en-US" sz="1600" dirty="0"/>
              <a:t> function from the same package. </a:t>
            </a:r>
            <a:r>
              <a:rPr lang="en-US" sz="1600" dirty="0" smtClean="0"/>
              <a:t> </a:t>
            </a:r>
          </a:p>
          <a:p>
            <a:endParaRPr lang="en-US" dirty="0" smtClean="0"/>
          </a:p>
          <a:p>
            <a:endParaRPr lang="en-US" dirty="0"/>
          </a:p>
        </p:txBody>
      </p:sp>
      <p:pic>
        <p:nvPicPr>
          <p:cNvPr id="1026" name="Picture 2" descr="C:\Users\ACER\Desktop\Assignment#2\Rplo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6223" y="2550160"/>
            <a:ext cx="6274476" cy="4131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2114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31136" y="2638044"/>
            <a:ext cx="7729728" cy="3915156"/>
          </a:xfrm>
        </p:spPr>
        <p:txBody>
          <a:bodyPr>
            <a:normAutofit/>
          </a:bodyPr>
          <a:lstStyle/>
          <a:p>
            <a:r>
              <a:rPr lang="en-US" dirty="0" smtClean="0"/>
              <a:t>The logistic regression model 1 trained for all variables gave the following results.</a:t>
            </a:r>
          </a:p>
          <a:p>
            <a:r>
              <a:rPr lang="en-US" dirty="0" smtClean="0"/>
              <a:t>1. Accuracy=98.92%</a:t>
            </a:r>
            <a:r>
              <a:rPr lang="en-US" dirty="0"/>
              <a:t>(Total correct Predictions/Total Predictions)</a:t>
            </a:r>
            <a:endParaRPr lang="en-US" dirty="0" smtClean="0"/>
          </a:p>
          <a:p>
            <a:r>
              <a:rPr lang="en-US" dirty="0" smtClean="0"/>
              <a:t>2.Confusion MATRIX</a:t>
            </a:r>
          </a:p>
          <a:p>
            <a:endParaRPr lang="en-US" dirty="0" smtClean="0"/>
          </a:p>
          <a:p>
            <a:endParaRPr lang="en-US" dirty="0" smtClean="0"/>
          </a:p>
          <a:p>
            <a:endParaRPr lang="en-US" dirty="0"/>
          </a:p>
          <a:p>
            <a:endParaRPr lang="en-US" dirty="0" smtClean="0"/>
          </a:p>
          <a:p>
            <a:r>
              <a:rPr lang="en-US" dirty="0" smtClean="0"/>
              <a:t>Precision=95.91				Recall=99.56</a:t>
            </a:r>
          </a:p>
          <a:p>
            <a:r>
              <a:rPr lang="en-US" dirty="0"/>
              <a:t>F1-Score=2PR/(P+R)=97.70 %</a:t>
            </a:r>
          </a:p>
          <a:p>
            <a:endParaRPr lang="en-US" dirty="0" smtClean="0"/>
          </a:p>
          <a:p>
            <a:endParaRPr lang="en-US" dirty="0"/>
          </a:p>
        </p:txBody>
      </p:sp>
      <p:sp>
        <p:nvSpPr>
          <p:cNvPr id="4" name="Title 1">
            <a:extLst>
              <a:ext uri="{FF2B5EF4-FFF2-40B4-BE49-F238E27FC236}">
                <a16:creationId xmlns="" xmlns:a16="http://schemas.microsoft.com/office/drawing/2014/main" id="{AB6817D7-A08C-AD43-A2CD-7CA699E08536}"/>
              </a:ext>
            </a:extLst>
          </p:cNvPr>
          <p:cNvSpPr>
            <a:spLocks noGrp="1"/>
          </p:cNvSpPr>
          <p:nvPr>
            <p:ph type="title"/>
          </p:nvPr>
        </p:nvSpPr>
        <p:spPr/>
        <p:txBody>
          <a:bodyPr/>
          <a:lstStyle/>
          <a:p>
            <a:r>
              <a:rPr lang="en-US" dirty="0"/>
              <a:t>Results/findings &amp; Comparisons</a:t>
            </a:r>
            <a:br>
              <a:rPr lang="en-US" dirty="0"/>
            </a:br>
            <a:r>
              <a:rPr lang="en-US" dirty="0"/>
              <a:t>(in the form of graphs &amp; tables)</a:t>
            </a:r>
          </a:p>
        </p:txBody>
      </p:sp>
      <p:graphicFrame>
        <p:nvGraphicFramePr>
          <p:cNvPr id="7" name="Table 6"/>
          <p:cNvGraphicFramePr>
            <a:graphicFrameLocks noGrp="1"/>
          </p:cNvGraphicFramePr>
          <p:nvPr>
            <p:extLst>
              <p:ext uri="{D42A27DB-BD31-4B8C-83A1-F6EECF244321}">
                <p14:modId xmlns:p14="http://schemas.microsoft.com/office/powerpoint/2010/main" val="985675606"/>
              </p:ext>
            </p:extLst>
          </p:nvPr>
        </p:nvGraphicFramePr>
        <p:xfrm>
          <a:off x="2032000" y="4214706"/>
          <a:ext cx="8127999" cy="1112520"/>
        </p:xfrm>
        <a:graphic>
          <a:graphicData uri="http://schemas.openxmlformats.org/drawingml/2006/table">
            <a:tbl>
              <a:tblPr firstRow="1" bandRow="1">
                <a:tableStyleId>{D7AC3CCA-C797-4891-BE02-D94E43425B78}</a:tableStyleId>
              </a:tblPr>
              <a:tblGrid>
                <a:gridCol w="2709333"/>
                <a:gridCol w="2709333"/>
                <a:gridCol w="2709333"/>
              </a:tblGrid>
              <a:tr h="370840">
                <a:tc>
                  <a:txBody>
                    <a:bodyPr/>
                    <a:lstStyle/>
                    <a:p>
                      <a:pPr algn="ctr"/>
                      <a:endParaRPr lang="en-US" dirty="0"/>
                    </a:p>
                  </a:txBody>
                  <a:tcPr/>
                </a:tc>
                <a:tc>
                  <a:txBody>
                    <a:bodyPr/>
                    <a:lstStyle/>
                    <a:p>
                      <a:pPr algn="ctr"/>
                      <a:r>
                        <a:rPr lang="en-US" dirty="0" smtClean="0"/>
                        <a:t>PREDICTED=YES</a:t>
                      </a:r>
                      <a:endParaRPr lang="en-US" dirty="0"/>
                    </a:p>
                  </a:txBody>
                  <a:tcPr/>
                </a:tc>
                <a:tc>
                  <a:txBody>
                    <a:bodyPr/>
                    <a:lstStyle/>
                    <a:p>
                      <a:pPr algn="ctr"/>
                      <a:r>
                        <a:rPr lang="en-US" dirty="0" smtClean="0"/>
                        <a:t>PREDICTED=NO</a:t>
                      </a:r>
                      <a:endParaRPr lang="en-US" dirty="0"/>
                    </a:p>
                  </a:txBody>
                  <a:tcPr/>
                </a:tc>
              </a:tr>
              <a:tr h="370840">
                <a:tc>
                  <a:txBody>
                    <a:bodyPr/>
                    <a:lstStyle/>
                    <a:p>
                      <a:pPr algn="ctr"/>
                      <a:r>
                        <a:rPr lang="en-US" b="1" dirty="0" smtClean="0"/>
                        <a:t>ACTUAL=YES</a:t>
                      </a:r>
                      <a:endParaRPr lang="en-US" b="1" dirty="0"/>
                    </a:p>
                  </a:txBody>
                  <a:tcPr/>
                </a:tc>
                <a:tc>
                  <a:txBody>
                    <a:bodyPr/>
                    <a:lstStyle/>
                    <a:p>
                      <a:pPr algn="ctr"/>
                      <a:r>
                        <a:rPr lang="en-US" dirty="0" smtClean="0"/>
                        <a:t>1573</a:t>
                      </a:r>
                      <a:endParaRPr lang="en-US" dirty="0"/>
                    </a:p>
                  </a:txBody>
                  <a:tcPr/>
                </a:tc>
                <a:tc>
                  <a:txBody>
                    <a:bodyPr/>
                    <a:lstStyle/>
                    <a:p>
                      <a:pPr algn="ctr"/>
                      <a:r>
                        <a:rPr lang="en-US" dirty="0" smtClean="0"/>
                        <a:t>7</a:t>
                      </a:r>
                      <a:endParaRPr lang="en-US" dirty="0"/>
                    </a:p>
                  </a:txBody>
                  <a:tcPr/>
                </a:tc>
              </a:tr>
              <a:tr h="370840">
                <a:tc>
                  <a:txBody>
                    <a:bodyPr/>
                    <a:lstStyle/>
                    <a:p>
                      <a:pPr algn="ctr"/>
                      <a:r>
                        <a:rPr lang="en-US" b="1" dirty="0" smtClean="0"/>
                        <a:t>ACTUAL=NO</a:t>
                      </a:r>
                      <a:endParaRPr lang="en-US" b="1" dirty="0"/>
                    </a:p>
                  </a:txBody>
                  <a:tcPr/>
                </a:tc>
                <a:tc>
                  <a:txBody>
                    <a:bodyPr/>
                    <a:lstStyle/>
                    <a:p>
                      <a:pPr algn="ctr"/>
                      <a:r>
                        <a:rPr lang="en-US" dirty="0" smtClean="0"/>
                        <a:t>67</a:t>
                      </a:r>
                      <a:endParaRPr lang="en-US" dirty="0"/>
                    </a:p>
                  </a:txBody>
                  <a:tcPr/>
                </a:tc>
                <a:tc>
                  <a:txBody>
                    <a:bodyPr/>
                    <a:lstStyle/>
                    <a:p>
                      <a:pPr algn="ctr"/>
                      <a:r>
                        <a:rPr lang="en-US" dirty="0" smtClean="0"/>
                        <a:t>5206</a:t>
                      </a:r>
                      <a:endParaRPr lang="en-US" dirty="0"/>
                    </a:p>
                  </a:txBody>
                  <a:tcPr/>
                </a:tc>
              </a:tr>
            </a:tbl>
          </a:graphicData>
        </a:graphic>
      </p:graphicFrame>
    </p:spTree>
    <p:extLst>
      <p:ext uri="{BB962C8B-B14F-4D97-AF65-F5344CB8AC3E}">
        <p14:creationId xmlns:p14="http://schemas.microsoft.com/office/powerpoint/2010/main" val="757398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31136" y="2638044"/>
            <a:ext cx="7729728" cy="3813556"/>
          </a:xfrm>
        </p:spPr>
        <p:txBody>
          <a:bodyPr>
            <a:normAutofit/>
          </a:bodyPr>
          <a:lstStyle/>
          <a:p>
            <a:r>
              <a:rPr lang="en-US" dirty="0" smtClean="0"/>
              <a:t>The logistic regression model 2 trained for variables Light,CO2,Temperature gave the following results.</a:t>
            </a:r>
          </a:p>
          <a:p>
            <a:r>
              <a:rPr lang="en-US" dirty="0" smtClean="0"/>
              <a:t>1. Accuracy=98.89%</a:t>
            </a:r>
            <a:r>
              <a:rPr lang="en-US" dirty="0"/>
              <a:t>(Total correct Predictions/Total Predictions)</a:t>
            </a:r>
            <a:endParaRPr lang="en-US" dirty="0" smtClean="0"/>
          </a:p>
          <a:p>
            <a:r>
              <a:rPr lang="en-US" dirty="0" smtClean="0"/>
              <a:t>2.Confusion MATRIX</a:t>
            </a:r>
          </a:p>
          <a:p>
            <a:endParaRPr lang="en-US" dirty="0" smtClean="0"/>
          </a:p>
          <a:p>
            <a:endParaRPr lang="en-US" dirty="0" smtClean="0"/>
          </a:p>
          <a:p>
            <a:endParaRPr lang="en-US" dirty="0"/>
          </a:p>
          <a:p>
            <a:r>
              <a:rPr lang="en-US" dirty="0" smtClean="0"/>
              <a:t>Precision=96.07</a:t>
            </a:r>
            <a:r>
              <a:rPr lang="en-US" dirty="0"/>
              <a:t>			</a:t>
            </a:r>
            <a:r>
              <a:rPr lang="en-US" dirty="0" smtClean="0"/>
              <a:t>Recall=99.24</a:t>
            </a:r>
          </a:p>
          <a:p>
            <a:r>
              <a:rPr lang="en-US" dirty="0"/>
              <a:t>F1-Score=2PR/(P+R)=</a:t>
            </a:r>
            <a:r>
              <a:rPr lang="en-US" dirty="0" smtClean="0"/>
              <a:t>97.629 </a:t>
            </a:r>
            <a:r>
              <a:rPr lang="en-US" dirty="0"/>
              <a:t>%</a:t>
            </a:r>
          </a:p>
          <a:p>
            <a:endParaRPr lang="en-US" dirty="0"/>
          </a:p>
          <a:p>
            <a:endParaRPr lang="en-US" dirty="0"/>
          </a:p>
        </p:txBody>
      </p:sp>
      <p:sp>
        <p:nvSpPr>
          <p:cNvPr id="4" name="Title 1">
            <a:extLst>
              <a:ext uri="{FF2B5EF4-FFF2-40B4-BE49-F238E27FC236}">
                <a16:creationId xmlns="" xmlns:a16="http://schemas.microsoft.com/office/drawing/2014/main" id="{AB6817D7-A08C-AD43-A2CD-7CA699E08536}"/>
              </a:ext>
            </a:extLst>
          </p:cNvPr>
          <p:cNvSpPr>
            <a:spLocks noGrp="1"/>
          </p:cNvSpPr>
          <p:nvPr>
            <p:ph type="title"/>
          </p:nvPr>
        </p:nvSpPr>
        <p:spPr/>
        <p:txBody>
          <a:bodyPr/>
          <a:lstStyle/>
          <a:p>
            <a:r>
              <a:rPr lang="en-US" dirty="0"/>
              <a:t>Results/findings &amp; Comparisons</a:t>
            </a:r>
            <a:br>
              <a:rPr lang="en-US" dirty="0"/>
            </a:br>
            <a:r>
              <a:rPr lang="en-US" dirty="0"/>
              <a:t>(in the form of graphs &amp; tables)</a:t>
            </a:r>
          </a:p>
        </p:txBody>
      </p:sp>
      <p:graphicFrame>
        <p:nvGraphicFramePr>
          <p:cNvPr id="7" name="Table 6"/>
          <p:cNvGraphicFramePr>
            <a:graphicFrameLocks noGrp="1"/>
          </p:cNvGraphicFramePr>
          <p:nvPr>
            <p:extLst>
              <p:ext uri="{D42A27DB-BD31-4B8C-83A1-F6EECF244321}">
                <p14:modId xmlns:p14="http://schemas.microsoft.com/office/powerpoint/2010/main" val="3273493084"/>
              </p:ext>
            </p:extLst>
          </p:nvPr>
        </p:nvGraphicFramePr>
        <p:xfrm>
          <a:off x="2032000" y="4184226"/>
          <a:ext cx="8127999" cy="1112520"/>
        </p:xfrm>
        <a:graphic>
          <a:graphicData uri="http://schemas.openxmlformats.org/drawingml/2006/table">
            <a:tbl>
              <a:tblPr firstRow="1" bandRow="1">
                <a:tableStyleId>{D7AC3CCA-C797-4891-BE02-D94E43425B78}</a:tableStyleId>
              </a:tblPr>
              <a:tblGrid>
                <a:gridCol w="2709333"/>
                <a:gridCol w="2709333"/>
                <a:gridCol w="2709333"/>
              </a:tblGrid>
              <a:tr h="370840">
                <a:tc>
                  <a:txBody>
                    <a:bodyPr/>
                    <a:lstStyle/>
                    <a:p>
                      <a:pPr algn="ctr"/>
                      <a:endParaRPr lang="en-US" dirty="0"/>
                    </a:p>
                  </a:txBody>
                  <a:tcPr/>
                </a:tc>
                <a:tc>
                  <a:txBody>
                    <a:bodyPr/>
                    <a:lstStyle/>
                    <a:p>
                      <a:pPr algn="ctr"/>
                      <a:r>
                        <a:rPr lang="en-US" dirty="0" smtClean="0"/>
                        <a:t>PREDICTED=YES</a:t>
                      </a:r>
                      <a:endParaRPr lang="en-US" dirty="0"/>
                    </a:p>
                  </a:txBody>
                  <a:tcPr/>
                </a:tc>
                <a:tc>
                  <a:txBody>
                    <a:bodyPr/>
                    <a:lstStyle/>
                    <a:p>
                      <a:pPr algn="ctr"/>
                      <a:r>
                        <a:rPr lang="en-US" dirty="0" smtClean="0"/>
                        <a:t>PREDICTED=NO</a:t>
                      </a:r>
                      <a:endParaRPr lang="en-US" dirty="0"/>
                    </a:p>
                  </a:txBody>
                  <a:tcPr/>
                </a:tc>
              </a:tr>
              <a:tr h="370840">
                <a:tc>
                  <a:txBody>
                    <a:bodyPr/>
                    <a:lstStyle/>
                    <a:p>
                      <a:pPr algn="ctr"/>
                      <a:r>
                        <a:rPr lang="en-US" b="1" dirty="0" smtClean="0"/>
                        <a:t>ACTUAL=YES</a:t>
                      </a:r>
                      <a:endParaRPr lang="en-US" b="1" dirty="0"/>
                    </a:p>
                  </a:txBody>
                  <a:tcPr/>
                </a:tc>
                <a:tc>
                  <a:txBody>
                    <a:bodyPr/>
                    <a:lstStyle/>
                    <a:p>
                      <a:pPr algn="ctr"/>
                      <a:r>
                        <a:rPr lang="en-US" dirty="0" smtClean="0"/>
                        <a:t>1568</a:t>
                      </a:r>
                      <a:endParaRPr lang="en-US" dirty="0"/>
                    </a:p>
                  </a:txBody>
                  <a:tcPr/>
                </a:tc>
                <a:tc>
                  <a:txBody>
                    <a:bodyPr/>
                    <a:lstStyle/>
                    <a:p>
                      <a:pPr algn="ctr"/>
                      <a:r>
                        <a:rPr lang="en-US" dirty="0" smtClean="0"/>
                        <a:t>12</a:t>
                      </a:r>
                      <a:endParaRPr lang="en-US" dirty="0"/>
                    </a:p>
                  </a:txBody>
                  <a:tcPr/>
                </a:tc>
              </a:tr>
              <a:tr h="370840">
                <a:tc>
                  <a:txBody>
                    <a:bodyPr/>
                    <a:lstStyle/>
                    <a:p>
                      <a:pPr algn="ctr"/>
                      <a:r>
                        <a:rPr lang="en-US" b="1" dirty="0" smtClean="0"/>
                        <a:t>ACTUAL=NO</a:t>
                      </a:r>
                      <a:endParaRPr lang="en-US" b="1" dirty="0"/>
                    </a:p>
                  </a:txBody>
                  <a:tcPr/>
                </a:tc>
                <a:tc>
                  <a:txBody>
                    <a:bodyPr/>
                    <a:lstStyle/>
                    <a:p>
                      <a:pPr algn="ctr"/>
                      <a:r>
                        <a:rPr lang="en-US" dirty="0" smtClean="0"/>
                        <a:t>64</a:t>
                      </a:r>
                      <a:endParaRPr lang="en-US" dirty="0"/>
                    </a:p>
                  </a:txBody>
                  <a:tcPr/>
                </a:tc>
                <a:tc>
                  <a:txBody>
                    <a:bodyPr/>
                    <a:lstStyle/>
                    <a:p>
                      <a:pPr algn="ctr"/>
                      <a:r>
                        <a:rPr lang="en-US" dirty="0" smtClean="0"/>
                        <a:t>5209</a:t>
                      </a:r>
                      <a:endParaRPr lang="en-US" dirty="0"/>
                    </a:p>
                  </a:txBody>
                  <a:tcPr/>
                </a:tc>
              </a:tr>
            </a:tbl>
          </a:graphicData>
        </a:graphic>
      </p:graphicFrame>
    </p:spTree>
    <p:extLst>
      <p:ext uri="{BB962C8B-B14F-4D97-AF65-F5344CB8AC3E}">
        <p14:creationId xmlns:p14="http://schemas.microsoft.com/office/powerpoint/2010/main" val="34184963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31136" y="2638044"/>
            <a:ext cx="7729728" cy="3945636"/>
          </a:xfrm>
        </p:spPr>
        <p:txBody>
          <a:bodyPr>
            <a:normAutofit/>
          </a:bodyPr>
          <a:lstStyle/>
          <a:p>
            <a:r>
              <a:rPr lang="en-US" dirty="0" smtClean="0"/>
              <a:t>The logistic regression model 3 trained only for variable Light gave the following results.</a:t>
            </a:r>
          </a:p>
          <a:p>
            <a:r>
              <a:rPr lang="en-US" dirty="0" smtClean="0"/>
              <a:t>1. Accuracy=98.89%</a:t>
            </a:r>
            <a:r>
              <a:rPr lang="en-US" dirty="0"/>
              <a:t>(Total correct Predictions/Total Predictions)</a:t>
            </a:r>
            <a:endParaRPr lang="en-US" dirty="0" smtClean="0"/>
          </a:p>
          <a:p>
            <a:r>
              <a:rPr lang="en-US" dirty="0" smtClean="0"/>
              <a:t>2.Confusion MATRIX</a:t>
            </a:r>
          </a:p>
          <a:p>
            <a:endParaRPr lang="en-US" dirty="0" smtClean="0"/>
          </a:p>
          <a:p>
            <a:endParaRPr lang="en-US" dirty="0"/>
          </a:p>
          <a:p>
            <a:endParaRPr lang="en-US" dirty="0" smtClean="0"/>
          </a:p>
          <a:p>
            <a:endParaRPr lang="en-US" dirty="0"/>
          </a:p>
          <a:p>
            <a:r>
              <a:rPr lang="en-US" dirty="0" smtClean="0"/>
              <a:t>Precision=95.79	</a:t>
            </a:r>
            <a:r>
              <a:rPr lang="en-US" dirty="0"/>
              <a:t>		</a:t>
            </a:r>
            <a:r>
              <a:rPr lang="en-US" dirty="0" smtClean="0"/>
              <a:t>Recall=99.56</a:t>
            </a:r>
          </a:p>
          <a:p>
            <a:r>
              <a:rPr lang="en-US" dirty="0"/>
              <a:t>F1-Score=2PR/(P+R)=97.63 %</a:t>
            </a:r>
          </a:p>
          <a:p>
            <a:endParaRPr lang="en-US" dirty="0"/>
          </a:p>
          <a:p>
            <a:endParaRPr lang="en-US" dirty="0"/>
          </a:p>
        </p:txBody>
      </p:sp>
      <p:sp>
        <p:nvSpPr>
          <p:cNvPr id="4" name="Title 1">
            <a:extLst>
              <a:ext uri="{FF2B5EF4-FFF2-40B4-BE49-F238E27FC236}">
                <a16:creationId xmlns="" xmlns:a16="http://schemas.microsoft.com/office/drawing/2014/main" id="{AB6817D7-A08C-AD43-A2CD-7CA699E08536}"/>
              </a:ext>
            </a:extLst>
          </p:cNvPr>
          <p:cNvSpPr>
            <a:spLocks noGrp="1"/>
          </p:cNvSpPr>
          <p:nvPr>
            <p:ph type="title"/>
          </p:nvPr>
        </p:nvSpPr>
        <p:spPr/>
        <p:txBody>
          <a:bodyPr/>
          <a:lstStyle/>
          <a:p>
            <a:r>
              <a:rPr lang="en-US" dirty="0"/>
              <a:t>Results/findings &amp; Comparisons</a:t>
            </a:r>
            <a:br>
              <a:rPr lang="en-US" dirty="0"/>
            </a:br>
            <a:r>
              <a:rPr lang="en-US" dirty="0"/>
              <a:t>(in the form of graphs &amp; tables)</a:t>
            </a:r>
          </a:p>
        </p:txBody>
      </p:sp>
      <p:graphicFrame>
        <p:nvGraphicFramePr>
          <p:cNvPr id="7" name="Table 6"/>
          <p:cNvGraphicFramePr>
            <a:graphicFrameLocks noGrp="1"/>
          </p:cNvGraphicFramePr>
          <p:nvPr>
            <p:extLst>
              <p:ext uri="{D42A27DB-BD31-4B8C-83A1-F6EECF244321}">
                <p14:modId xmlns:p14="http://schemas.microsoft.com/office/powerpoint/2010/main" val="825621930"/>
              </p:ext>
            </p:extLst>
          </p:nvPr>
        </p:nvGraphicFramePr>
        <p:xfrm>
          <a:off x="2032000" y="4245186"/>
          <a:ext cx="8127999" cy="1112520"/>
        </p:xfrm>
        <a:graphic>
          <a:graphicData uri="http://schemas.openxmlformats.org/drawingml/2006/table">
            <a:tbl>
              <a:tblPr firstRow="1" bandRow="1">
                <a:tableStyleId>{D7AC3CCA-C797-4891-BE02-D94E43425B78}</a:tableStyleId>
              </a:tblPr>
              <a:tblGrid>
                <a:gridCol w="2709333"/>
                <a:gridCol w="2709333"/>
                <a:gridCol w="2709333"/>
              </a:tblGrid>
              <a:tr h="370840">
                <a:tc>
                  <a:txBody>
                    <a:bodyPr/>
                    <a:lstStyle/>
                    <a:p>
                      <a:pPr algn="ctr"/>
                      <a:endParaRPr lang="en-US" dirty="0"/>
                    </a:p>
                  </a:txBody>
                  <a:tcPr/>
                </a:tc>
                <a:tc>
                  <a:txBody>
                    <a:bodyPr/>
                    <a:lstStyle/>
                    <a:p>
                      <a:pPr algn="ctr"/>
                      <a:r>
                        <a:rPr lang="en-US" dirty="0" smtClean="0"/>
                        <a:t>PREDICTED=YES</a:t>
                      </a:r>
                      <a:endParaRPr lang="en-US" dirty="0"/>
                    </a:p>
                  </a:txBody>
                  <a:tcPr/>
                </a:tc>
                <a:tc>
                  <a:txBody>
                    <a:bodyPr/>
                    <a:lstStyle/>
                    <a:p>
                      <a:pPr algn="ctr"/>
                      <a:r>
                        <a:rPr lang="en-US" dirty="0" smtClean="0"/>
                        <a:t>PREDICTED=NO</a:t>
                      </a:r>
                      <a:endParaRPr lang="en-US" dirty="0"/>
                    </a:p>
                  </a:txBody>
                  <a:tcPr/>
                </a:tc>
              </a:tr>
              <a:tr h="370840">
                <a:tc>
                  <a:txBody>
                    <a:bodyPr/>
                    <a:lstStyle/>
                    <a:p>
                      <a:pPr algn="ctr"/>
                      <a:r>
                        <a:rPr lang="en-US" b="1" dirty="0" smtClean="0"/>
                        <a:t>ACTUAL=YES</a:t>
                      </a:r>
                      <a:endParaRPr lang="en-US" b="1" dirty="0"/>
                    </a:p>
                  </a:txBody>
                  <a:tcPr/>
                </a:tc>
                <a:tc>
                  <a:txBody>
                    <a:bodyPr/>
                    <a:lstStyle/>
                    <a:p>
                      <a:pPr algn="ctr"/>
                      <a:r>
                        <a:rPr lang="en-US" dirty="0" smtClean="0"/>
                        <a:t>1573</a:t>
                      </a:r>
                      <a:endParaRPr lang="en-US" dirty="0"/>
                    </a:p>
                  </a:txBody>
                  <a:tcPr/>
                </a:tc>
                <a:tc>
                  <a:txBody>
                    <a:bodyPr/>
                    <a:lstStyle/>
                    <a:p>
                      <a:pPr algn="ctr"/>
                      <a:r>
                        <a:rPr lang="en-US" dirty="0" smtClean="0"/>
                        <a:t>7</a:t>
                      </a:r>
                      <a:endParaRPr lang="en-US" dirty="0"/>
                    </a:p>
                  </a:txBody>
                  <a:tcPr/>
                </a:tc>
              </a:tr>
              <a:tr h="370840">
                <a:tc>
                  <a:txBody>
                    <a:bodyPr/>
                    <a:lstStyle/>
                    <a:p>
                      <a:pPr algn="ctr"/>
                      <a:r>
                        <a:rPr lang="en-US" b="1" dirty="0" smtClean="0"/>
                        <a:t>ACTUAL=NO</a:t>
                      </a:r>
                      <a:endParaRPr lang="en-US" b="1" dirty="0"/>
                    </a:p>
                  </a:txBody>
                  <a:tcPr/>
                </a:tc>
                <a:tc>
                  <a:txBody>
                    <a:bodyPr/>
                    <a:lstStyle/>
                    <a:p>
                      <a:pPr algn="ctr"/>
                      <a:r>
                        <a:rPr lang="en-US" dirty="0" smtClean="0"/>
                        <a:t>69</a:t>
                      </a:r>
                      <a:endParaRPr lang="en-US" dirty="0"/>
                    </a:p>
                  </a:txBody>
                  <a:tcPr/>
                </a:tc>
                <a:tc>
                  <a:txBody>
                    <a:bodyPr/>
                    <a:lstStyle/>
                    <a:p>
                      <a:pPr algn="ctr"/>
                      <a:r>
                        <a:rPr lang="en-US" dirty="0" smtClean="0"/>
                        <a:t>5204</a:t>
                      </a:r>
                      <a:endParaRPr lang="en-US" dirty="0"/>
                    </a:p>
                  </a:txBody>
                  <a:tcPr/>
                </a:tc>
              </a:tr>
            </a:tbl>
          </a:graphicData>
        </a:graphic>
      </p:graphicFrame>
    </p:spTree>
    <p:extLst>
      <p:ext uri="{BB962C8B-B14F-4D97-AF65-F5344CB8AC3E}">
        <p14:creationId xmlns:p14="http://schemas.microsoft.com/office/powerpoint/2010/main" val="27026559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31136" y="2638044"/>
            <a:ext cx="7729728" cy="3986276"/>
          </a:xfrm>
        </p:spPr>
        <p:txBody>
          <a:bodyPr>
            <a:normAutofit/>
          </a:bodyPr>
          <a:lstStyle/>
          <a:p>
            <a:r>
              <a:rPr lang="en-US" dirty="0" smtClean="0"/>
              <a:t>The Neural Network model gave the following results.</a:t>
            </a:r>
          </a:p>
          <a:p>
            <a:r>
              <a:rPr lang="en-US" dirty="0" smtClean="0"/>
              <a:t>1. Accuracy=98.92%(Total correct Predictions/Total Predictions)</a:t>
            </a:r>
          </a:p>
          <a:p>
            <a:r>
              <a:rPr lang="en-US" dirty="0" smtClean="0"/>
              <a:t>2.Confusion MATRIX</a:t>
            </a:r>
          </a:p>
          <a:p>
            <a:endParaRPr lang="en-US" dirty="0" smtClean="0"/>
          </a:p>
          <a:p>
            <a:endParaRPr lang="en-US" dirty="0" smtClean="0"/>
          </a:p>
          <a:p>
            <a:endParaRPr lang="en-US" dirty="0"/>
          </a:p>
          <a:p>
            <a:endParaRPr lang="en-US" dirty="0" smtClean="0"/>
          </a:p>
          <a:p>
            <a:r>
              <a:rPr lang="en-US" dirty="0" smtClean="0"/>
              <a:t>Precision=95.91 			Recall=99.56</a:t>
            </a:r>
          </a:p>
          <a:p>
            <a:r>
              <a:rPr lang="en-US" dirty="0" smtClean="0"/>
              <a:t>F1-Score=2PR/(P+R)=97.70 %</a:t>
            </a:r>
            <a:endParaRPr lang="en-US" dirty="0"/>
          </a:p>
        </p:txBody>
      </p:sp>
      <p:sp>
        <p:nvSpPr>
          <p:cNvPr id="4" name="Title 1">
            <a:extLst>
              <a:ext uri="{FF2B5EF4-FFF2-40B4-BE49-F238E27FC236}">
                <a16:creationId xmlns="" xmlns:a16="http://schemas.microsoft.com/office/drawing/2014/main" id="{AB6817D7-A08C-AD43-A2CD-7CA699E08536}"/>
              </a:ext>
            </a:extLst>
          </p:cNvPr>
          <p:cNvSpPr>
            <a:spLocks noGrp="1"/>
          </p:cNvSpPr>
          <p:nvPr>
            <p:ph type="title"/>
          </p:nvPr>
        </p:nvSpPr>
        <p:spPr/>
        <p:txBody>
          <a:bodyPr/>
          <a:lstStyle/>
          <a:p>
            <a:r>
              <a:rPr lang="en-US" dirty="0"/>
              <a:t>Results/findings &amp; Comparisons</a:t>
            </a:r>
            <a:br>
              <a:rPr lang="en-US" dirty="0"/>
            </a:br>
            <a:r>
              <a:rPr lang="en-US" dirty="0"/>
              <a:t>(in the form of graphs &amp; tables)</a:t>
            </a:r>
          </a:p>
        </p:txBody>
      </p:sp>
      <p:graphicFrame>
        <p:nvGraphicFramePr>
          <p:cNvPr id="7" name="Table 6"/>
          <p:cNvGraphicFramePr>
            <a:graphicFrameLocks noGrp="1"/>
          </p:cNvGraphicFramePr>
          <p:nvPr>
            <p:extLst>
              <p:ext uri="{D42A27DB-BD31-4B8C-83A1-F6EECF244321}">
                <p14:modId xmlns:p14="http://schemas.microsoft.com/office/powerpoint/2010/main" val="1766816417"/>
              </p:ext>
            </p:extLst>
          </p:nvPr>
        </p:nvGraphicFramePr>
        <p:xfrm>
          <a:off x="2032000" y="4214706"/>
          <a:ext cx="8127999" cy="1112520"/>
        </p:xfrm>
        <a:graphic>
          <a:graphicData uri="http://schemas.openxmlformats.org/drawingml/2006/table">
            <a:tbl>
              <a:tblPr firstRow="1" bandRow="1">
                <a:tableStyleId>{D7AC3CCA-C797-4891-BE02-D94E43425B78}</a:tableStyleId>
              </a:tblPr>
              <a:tblGrid>
                <a:gridCol w="2709333"/>
                <a:gridCol w="2709333"/>
                <a:gridCol w="2709333"/>
              </a:tblGrid>
              <a:tr h="370840">
                <a:tc>
                  <a:txBody>
                    <a:bodyPr/>
                    <a:lstStyle/>
                    <a:p>
                      <a:pPr algn="ctr"/>
                      <a:endParaRPr lang="en-US" dirty="0"/>
                    </a:p>
                  </a:txBody>
                  <a:tcPr/>
                </a:tc>
                <a:tc>
                  <a:txBody>
                    <a:bodyPr/>
                    <a:lstStyle/>
                    <a:p>
                      <a:pPr algn="ctr"/>
                      <a:r>
                        <a:rPr lang="en-US" dirty="0" smtClean="0"/>
                        <a:t>PREDICTED=YES</a:t>
                      </a:r>
                      <a:endParaRPr lang="en-US" dirty="0"/>
                    </a:p>
                  </a:txBody>
                  <a:tcPr/>
                </a:tc>
                <a:tc>
                  <a:txBody>
                    <a:bodyPr/>
                    <a:lstStyle/>
                    <a:p>
                      <a:pPr algn="ctr"/>
                      <a:r>
                        <a:rPr lang="en-US" dirty="0" smtClean="0"/>
                        <a:t>PREDICTED=NO</a:t>
                      </a:r>
                      <a:endParaRPr lang="en-US" dirty="0"/>
                    </a:p>
                  </a:txBody>
                  <a:tcPr/>
                </a:tc>
              </a:tr>
              <a:tr h="370840">
                <a:tc>
                  <a:txBody>
                    <a:bodyPr/>
                    <a:lstStyle/>
                    <a:p>
                      <a:pPr algn="ctr"/>
                      <a:r>
                        <a:rPr lang="en-US" b="1" dirty="0" smtClean="0"/>
                        <a:t>ACTUAL=YES</a:t>
                      </a:r>
                      <a:endParaRPr lang="en-US" b="1" dirty="0"/>
                    </a:p>
                  </a:txBody>
                  <a:tcPr/>
                </a:tc>
                <a:tc>
                  <a:txBody>
                    <a:bodyPr/>
                    <a:lstStyle/>
                    <a:p>
                      <a:pPr algn="ctr"/>
                      <a:r>
                        <a:rPr lang="en-US" dirty="0" smtClean="0"/>
                        <a:t>1573</a:t>
                      </a:r>
                      <a:endParaRPr lang="en-US" dirty="0"/>
                    </a:p>
                  </a:txBody>
                  <a:tcPr/>
                </a:tc>
                <a:tc>
                  <a:txBody>
                    <a:bodyPr/>
                    <a:lstStyle/>
                    <a:p>
                      <a:pPr algn="ctr"/>
                      <a:r>
                        <a:rPr lang="en-US" dirty="0" smtClean="0"/>
                        <a:t>7</a:t>
                      </a:r>
                      <a:endParaRPr lang="en-US" dirty="0"/>
                    </a:p>
                  </a:txBody>
                  <a:tcPr/>
                </a:tc>
              </a:tr>
              <a:tr h="370840">
                <a:tc>
                  <a:txBody>
                    <a:bodyPr/>
                    <a:lstStyle/>
                    <a:p>
                      <a:pPr algn="ctr"/>
                      <a:r>
                        <a:rPr lang="en-US" b="1" dirty="0" smtClean="0"/>
                        <a:t>ACTUAL=NO</a:t>
                      </a:r>
                      <a:endParaRPr lang="en-US" b="1" dirty="0"/>
                    </a:p>
                  </a:txBody>
                  <a:tcPr/>
                </a:tc>
                <a:tc>
                  <a:txBody>
                    <a:bodyPr/>
                    <a:lstStyle/>
                    <a:p>
                      <a:pPr algn="ctr"/>
                      <a:r>
                        <a:rPr lang="en-US" dirty="0" smtClean="0"/>
                        <a:t>67</a:t>
                      </a:r>
                      <a:endParaRPr lang="en-US" dirty="0"/>
                    </a:p>
                  </a:txBody>
                  <a:tcPr/>
                </a:tc>
                <a:tc>
                  <a:txBody>
                    <a:bodyPr/>
                    <a:lstStyle/>
                    <a:p>
                      <a:pPr algn="ctr"/>
                      <a:r>
                        <a:rPr lang="en-US" dirty="0" smtClean="0"/>
                        <a:t>5206</a:t>
                      </a:r>
                      <a:endParaRPr lang="en-US" dirty="0"/>
                    </a:p>
                  </a:txBody>
                  <a:tcPr/>
                </a:tc>
              </a:tr>
            </a:tbl>
          </a:graphicData>
        </a:graphic>
      </p:graphicFrame>
    </p:spTree>
    <p:extLst>
      <p:ext uri="{BB962C8B-B14F-4D97-AF65-F5344CB8AC3E}">
        <p14:creationId xmlns:p14="http://schemas.microsoft.com/office/powerpoint/2010/main" val="15321426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Users\ACER\Downloads\Screenshot (21).png"/>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33215"/>
          <a:stretch/>
        </p:blipFill>
        <p:spPr bwMode="auto">
          <a:xfrm>
            <a:off x="775335" y="336217"/>
            <a:ext cx="5046345" cy="6224854"/>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4" descr="Screenshot (20).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3" name="Picture 5" descr="C:\Users\ACER\Downloads\unnamed.png"/>
          <p:cNvPicPr>
            <a:picLocks noChangeAspect="1" noChangeArrowheads="1"/>
          </p:cNvPicPr>
          <p:nvPr/>
        </p:nvPicPr>
        <p:blipFill rotWithShape="1">
          <a:blip r:embed="rId3">
            <a:extLst>
              <a:ext uri="{28A0092B-C50C-407E-A947-70E740481C1C}">
                <a14:useLocalDpi xmlns:a14="http://schemas.microsoft.com/office/drawing/2010/main" val="0"/>
              </a:ext>
            </a:extLst>
          </a:blip>
          <a:srcRect r="40128"/>
          <a:stretch/>
        </p:blipFill>
        <p:spPr bwMode="auto">
          <a:xfrm>
            <a:off x="6322060" y="2089150"/>
            <a:ext cx="4498340" cy="17449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58535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31136" y="538480"/>
            <a:ext cx="7729728" cy="5201547"/>
          </a:xfrm>
        </p:spPr>
        <p:txBody>
          <a:bodyPr/>
          <a:lstStyle/>
          <a:p>
            <a:r>
              <a:rPr lang="en-US" dirty="0" smtClean="0"/>
              <a:t>From the results we can see that a more computationally taxing Neural Network model and a more simplistic Logistic Regression model arrived at similar answers. From this we can conclude that  for the given time series data, analysis through Logistic Regression will make our jobs much easier and faster because a Neural Network training will take longer.</a:t>
            </a:r>
          </a:p>
          <a:p>
            <a:endParaRPr lang="en-US" dirty="0"/>
          </a:p>
          <a:p>
            <a:r>
              <a:rPr lang="en-US" dirty="0" smtClean="0"/>
              <a:t>Also we can conclude that Light cadence levels are the major indicators of room Occupancy status.  </a:t>
            </a:r>
            <a:endParaRPr lang="en-US" dirty="0"/>
          </a:p>
        </p:txBody>
      </p:sp>
    </p:spTree>
    <p:extLst>
      <p:ext uri="{BB962C8B-B14F-4D97-AF65-F5344CB8AC3E}">
        <p14:creationId xmlns:p14="http://schemas.microsoft.com/office/powerpoint/2010/main" val="3289728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8A8AE4C-C4C6-AD48-8A1D-43AF440BCD26}"/>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 xmlns:a16="http://schemas.microsoft.com/office/drawing/2014/main" id="{D324A339-A9DB-A944-A723-C780D1B2F0BE}"/>
              </a:ext>
            </a:extLst>
          </p:cNvPr>
          <p:cNvSpPr>
            <a:spLocks noGrp="1"/>
          </p:cNvSpPr>
          <p:nvPr>
            <p:ph idx="1"/>
          </p:nvPr>
        </p:nvSpPr>
        <p:spPr/>
        <p:txBody>
          <a:bodyPr/>
          <a:lstStyle/>
          <a:p>
            <a:pPr marL="0" indent="0">
              <a:buNone/>
            </a:pPr>
            <a:r>
              <a:rPr lang="en-US" dirty="0"/>
              <a:t>What makes someone buy a room or a house? Various factors like how hot or cool the room is, or how well the room is lit affects that decision.</a:t>
            </a:r>
          </a:p>
          <a:p>
            <a:pPr marL="0" indent="0">
              <a:buNone/>
            </a:pPr>
            <a:r>
              <a:rPr lang="en-US" dirty="0" smtClean="0"/>
              <a:t>The ‘Occupancy detection dataset’ included data, which is to be used to predict whether a room will be occupied or not. </a:t>
            </a:r>
            <a:endParaRPr lang="en-US" dirty="0"/>
          </a:p>
          <a:p>
            <a:pPr marL="0" indent="0">
              <a:buNone/>
            </a:pPr>
            <a:r>
              <a:rPr lang="en-US" dirty="0" smtClean="0"/>
              <a:t>The problem asks us to build a model which will analyze data factors like temperature, humidity, light, CO2 content etc. present in a room and predict whether the room will be occupied or not. </a:t>
            </a:r>
          </a:p>
        </p:txBody>
      </p:sp>
    </p:spTree>
    <p:extLst>
      <p:ext uri="{BB962C8B-B14F-4D97-AF65-F5344CB8AC3E}">
        <p14:creationId xmlns:p14="http://schemas.microsoft.com/office/powerpoint/2010/main" val="4156599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3357593-B9A1-864F-80A6-A7E395FD5248}"/>
              </a:ext>
            </a:extLst>
          </p:cNvPr>
          <p:cNvSpPr>
            <a:spLocks noGrp="1"/>
          </p:cNvSpPr>
          <p:nvPr>
            <p:ph type="title"/>
          </p:nvPr>
        </p:nvSpPr>
        <p:spPr/>
        <p:txBody>
          <a:bodyPr/>
          <a:lstStyle/>
          <a:p>
            <a:r>
              <a:rPr lang="en-US" dirty="0"/>
              <a:t>Datasets used</a:t>
            </a:r>
          </a:p>
        </p:txBody>
      </p:sp>
      <p:sp>
        <p:nvSpPr>
          <p:cNvPr id="3" name="Content Placeholder 2">
            <a:extLst>
              <a:ext uri="{FF2B5EF4-FFF2-40B4-BE49-F238E27FC236}">
                <a16:creationId xmlns="" xmlns:a16="http://schemas.microsoft.com/office/drawing/2014/main" id="{EB07445D-B6D4-0248-8B31-1E46A177406D}"/>
              </a:ext>
            </a:extLst>
          </p:cNvPr>
          <p:cNvSpPr>
            <a:spLocks noGrp="1"/>
          </p:cNvSpPr>
          <p:nvPr>
            <p:ph idx="1"/>
          </p:nvPr>
        </p:nvSpPr>
        <p:spPr/>
        <p:txBody>
          <a:bodyPr/>
          <a:lstStyle/>
          <a:p>
            <a:pPr marL="0" indent="0">
              <a:buNone/>
            </a:pPr>
            <a:r>
              <a:rPr lang="en-US" dirty="0" smtClean="0"/>
              <a:t>The ‘Occupancy Detection Data Set’ used was derived from the UCI machine learning repository. It includes three files:</a:t>
            </a:r>
          </a:p>
          <a:p>
            <a:pPr marL="0" indent="0">
              <a:buNone/>
            </a:pPr>
            <a:endParaRPr lang="en-US" dirty="0" smtClean="0"/>
          </a:p>
          <a:p>
            <a:r>
              <a:rPr lang="en-US" dirty="0" smtClean="0"/>
              <a:t>datatraining.txt</a:t>
            </a:r>
          </a:p>
          <a:p>
            <a:r>
              <a:rPr lang="en-US" dirty="0"/>
              <a:t>d</a:t>
            </a:r>
            <a:r>
              <a:rPr lang="en-US" dirty="0" smtClean="0"/>
              <a:t>atatest.txt</a:t>
            </a:r>
          </a:p>
          <a:p>
            <a:r>
              <a:rPr lang="en-US" dirty="0"/>
              <a:t>d</a:t>
            </a:r>
            <a:r>
              <a:rPr lang="en-US" dirty="0" smtClean="0"/>
              <a:t>atatest2.txt</a:t>
            </a:r>
          </a:p>
        </p:txBody>
      </p:sp>
    </p:spTree>
    <p:extLst>
      <p:ext uri="{BB962C8B-B14F-4D97-AF65-F5344CB8AC3E}">
        <p14:creationId xmlns:p14="http://schemas.microsoft.com/office/powerpoint/2010/main" val="562162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CEB1438-6D34-844F-A98B-D429BDFFC29A}"/>
              </a:ext>
            </a:extLst>
          </p:cNvPr>
          <p:cNvSpPr>
            <a:spLocks noGrp="1"/>
          </p:cNvSpPr>
          <p:nvPr>
            <p:ph type="title"/>
          </p:nvPr>
        </p:nvSpPr>
        <p:spPr/>
        <p:txBody>
          <a:bodyPr/>
          <a:lstStyle/>
          <a:p>
            <a:r>
              <a:rPr lang="en-US" dirty="0"/>
              <a:t>Data Description</a:t>
            </a:r>
          </a:p>
        </p:txBody>
      </p:sp>
      <p:sp>
        <p:nvSpPr>
          <p:cNvPr id="3" name="Content Placeholder 2">
            <a:extLst>
              <a:ext uri="{FF2B5EF4-FFF2-40B4-BE49-F238E27FC236}">
                <a16:creationId xmlns="" xmlns:a16="http://schemas.microsoft.com/office/drawing/2014/main" id="{517478DE-F536-A048-A941-16B4D447AD6C}"/>
              </a:ext>
            </a:extLst>
          </p:cNvPr>
          <p:cNvSpPr>
            <a:spLocks noGrp="1"/>
          </p:cNvSpPr>
          <p:nvPr>
            <p:ph idx="1"/>
          </p:nvPr>
        </p:nvSpPr>
        <p:spPr/>
        <p:txBody>
          <a:bodyPr/>
          <a:lstStyle/>
          <a:p>
            <a:pPr marL="0" indent="0">
              <a:buNone/>
            </a:pPr>
            <a:r>
              <a:rPr lang="en-US" dirty="0" smtClean="0"/>
              <a:t>The data in all the three files include:</a:t>
            </a:r>
          </a:p>
          <a:p>
            <a:pPr marL="0" indent="0">
              <a:buNone/>
            </a:pPr>
            <a:r>
              <a:rPr lang="en-US" dirty="0"/>
              <a:t>date time year-month-day </a:t>
            </a:r>
            <a:r>
              <a:rPr lang="en-US" dirty="0" err="1"/>
              <a:t>hour:minute:second</a:t>
            </a:r>
            <a:r>
              <a:rPr lang="en-US" dirty="0"/>
              <a:t> </a:t>
            </a:r>
            <a:br>
              <a:rPr lang="en-US" dirty="0"/>
            </a:br>
            <a:r>
              <a:rPr lang="en-US" dirty="0"/>
              <a:t>Temperature, in Celsius </a:t>
            </a:r>
            <a:br>
              <a:rPr lang="en-US" dirty="0"/>
            </a:br>
            <a:r>
              <a:rPr lang="en-US" dirty="0"/>
              <a:t>Relative Humidity, % </a:t>
            </a:r>
            <a:br>
              <a:rPr lang="en-US" dirty="0"/>
            </a:br>
            <a:r>
              <a:rPr lang="en-US" dirty="0"/>
              <a:t>Light, in Lux </a:t>
            </a:r>
            <a:br>
              <a:rPr lang="en-US" dirty="0"/>
            </a:br>
            <a:r>
              <a:rPr lang="en-US" dirty="0"/>
              <a:t>CO2, in ppm </a:t>
            </a:r>
            <a:br>
              <a:rPr lang="en-US" dirty="0"/>
            </a:br>
            <a:r>
              <a:rPr lang="en-US" dirty="0"/>
              <a:t>Humidity Ratio, Derived quantity from temperature and relative humidity, in </a:t>
            </a:r>
            <a:r>
              <a:rPr lang="en-US" dirty="0" err="1"/>
              <a:t>kgwater</a:t>
            </a:r>
            <a:r>
              <a:rPr lang="en-US" dirty="0"/>
              <a:t>-vapor/kg-air </a:t>
            </a:r>
            <a:br>
              <a:rPr lang="en-US" dirty="0"/>
            </a:br>
            <a:r>
              <a:rPr lang="en-US" dirty="0"/>
              <a:t>Occupancy, 0 or 1, 0 for not occupied, 1 for occupied status</a:t>
            </a:r>
          </a:p>
        </p:txBody>
      </p:sp>
    </p:spTree>
    <p:extLst>
      <p:ext uri="{BB962C8B-B14F-4D97-AF65-F5344CB8AC3E}">
        <p14:creationId xmlns:p14="http://schemas.microsoft.com/office/powerpoint/2010/main" val="3213546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F0CDF6A-2F44-1541-A692-8ED12E0A7DF5}"/>
              </a:ext>
            </a:extLst>
          </p:cNvPr>
          <p:cNvSpPr>
            <a:spLocks noGrp="1"/>
          </p:cNvSpPr>
          <p:nvPr>
            <p:ph type="title"/>
          </p:nvPr>
        </p:nvSpPr>
        <p:spPr/>
        <p:txBody>
          <a:bodyPr/>
          <a:lstStyle/>
          <a:p>
            <a:r>
              <a:rPr lang="en-US" dirty="0"/>
              <a:t>Time series analysis – classification techniques</a:t>
            </a:r>
          </a:p>
        </p:txBody>
      </p:sp>
      <p:sp>
        <p:nvSpPr>
          <p:cNvPr id="3" name="Content Placeholder 2">
            <a:extLst>
              <a:ext uri="{FF2B5EF4-FFF2-40B4-BE49-F238E27FC236}">
                <a16:creationId xmlns="" xmlns:a16="http://schemas.microsoft.com/office/drawing/2014/main" id="{271DEFFC-66C1-E849-9C79-570E90789FD9}"/>
              </a:ext>
            </a:extLst>
          </p:cNvPr>
          <p:cNvSpPr>
            <a:spLocks noGrp="1"/>
          </p:cNvSpPr>
          <p:nvPr>
            <p:ph idx="1"/>
          </p:nvPr>
        </p:nvSpPr>
        <p:spPr/>
        <p:txBody>
          <a:bodyPr/>
          <a:lstStyle/>
          <a:p>
            <a:pPr marL="0" indent="0">
              <a:buNone/>
            </a:pPr>
            <a:r>
              <a:rPr lang="en-US" b="1" dirty="0"/>
              <a:t>Two Classifiers</a:t>
            </a:r>
          </a:p>
          <a:p>
            <a:pPr marL="0" indent="0">
              <a:buNone/>
            </a:pPr>
            <a:r>
              <a:rPr lang="en-US" dirty="0"/>
              <a:t>We divide this demonstration into two parts to train a model that predicts whether a room is likely to get occupied or not for any new given value.</a:t>
            </a:r>
          </a:p>
          <a:p>
            <a:r>
              <a:rPr lang="en-US" dirty="0" smtClean="0"/>
              <a:t>Using</a:t>
            </a:r>
            <a:r>
              <a:rPr lang="en-US" dirty="0"/>
              <a:t> </a:t>
            </a:r>
            <a:r>
              <a:rPr lang="en-US" b="1" dirty="0"/>
              <a:t>Logistic Regression Classifier</a:t>
            </a:r>
            <a:r>
              <a:rPr lang="en-US" dirty="0"/>
              <a:t> </a:t>
            </a:r>
            <a:r>
              <a:rPr lang="en-US" dirty="0" smtClean="0"/>
              <a:t>using </a:t>
            </a:r>
            <a:r>
              <a:rPr lang="en-US" dirty="0"/>
              <a:t>an inbuilt function. </a:t>
            </a:r>
            <a:endParaRPr lang="en-US" dirty="0" smtClean="0"/>
          </a:p>
          <a:p>
            <a:r>
              <a:rPr lang="en-US" dirty="0" smtClean="0"/>
              <a:t>Using </a:t>
            </a:r>
            <a:r>
              <a:rPr lang="en-US" dirty="0"/>
              <a:t>a built in </a:t>
            </a:r>
            <a:r>
              <a:rPr lang="en-US" b="1" dirty="0"/>
              <a:t>Neural Network </a:t>
            </a:r>
            <a:r>
              <a:rPr lang="en-US" dirty="0" smtClean="0"/>
              <a:t>function. </a:t>
            </a:r>
            <a:endParaRPr lang="en-US" dirty="0"/>
          </a:p>
        </p:txBody>
      </p:sp>
    </p:spTree>
    <p:extLst>
      <p:ext uri="{BB962C8B-B14F-4D97-AF65-F5344CB8AC3E}">
        <p14:creationId xmlns:p14="http://schemas.microsoft.com/office/powerpoint/2010/main" val="1814081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71421B-DE2E-9F43-83B3-AEBB9F34543A}"/>
              </a:ext>
            </a:extLst>
          </p:cNvPr>
          <p:cNvSpPr>
            <a:spLocks noGrp="1"/>
          </p:cNvSpPr>
          <p:nvPr>
            <p:ph type="title"/>
          </p:nvPr>
        </p:nvSpPr>
        <p:spPr/>
        <p:txBody>
          <a:bodyPr/>
          <a:lstStyle/>
          <a:p>
            <a:r>
              <a:rPr lang="en-US" dirty="0"/>
              <a:t>Techniques used for occupancy detection</a:t>
            </a:r>
          </a:p>
        </p:txBody>
      </p:sp>
      <p:sp>
        <p:nvSpPr>
          <p:cNvPr id="3" name="Content Placeholder 2">
            <a:extLst>
              <a:ext uri="{FF2B5EF4-FFF2-40B4-BE49-F238E27FC236}">
                <a16:creationId xmlns="" xmlns:a16="http://schemas.microsoft.com/office/drawing/2014/main" id="{36F85893-64B3-C64C-B06A-6ACBC7DBEA15}"/>
              </a:ext>
            </a:extLst>
          </p:cNvPr>
          <p:cNvSpPr>
            <a:spLocks noGrp="1"/>
          </p:cNvSpPr>
          <p:nvPr>
            <p:ph idx="1"/>
          </p:nvPr>
        </p:nvSpPr>
        <p:spPr/>
        <p:txBody>
          <a:bodyPr/>
          <a:lstStyle/>
          <a:p>
            <a:pPr marL="0" indent="0">
              <a:buNone/>
            </a:pPr>
            <a:r>
              <a:rPr lang="en-US" dirty="0" smtClean="0"/>
              <a:t>Since occupancy detection can be though of as a classification problem where the dependent variable is categorical, we can easily use logistic regression to predict the state of occupancy of a room, which depends on many factors. </a:t>
            </a:r>
          </a:p>
          <a:p>
            <a:pPr marL="0" indent="0">
              <a:buNone/>
            </a:pPr>
            <a:r>
              <a:rPr lang="en-US" dirty="0"/>
              <a:t>To achieve this we </a:t>
            </a:r>
            <a:r>
              <a:rPr lang="en-US" dirty="0" smtClean="0"/>
              <a:t>have used </a:t>
            </a:r>
            <a:r>
              <a:rPr lang="en-US" dirty="0"/>
              <a:t>the </a:t>
            </a:r>
            <a:r>
              <a:rPr lang="en-US" dirty="0" err="1"/>
              <a:t>glm</a:t>
            </a:r>
            <a:r>
              <a:rPr lang="en-US" dirty="0"/>
              <a:t> function and the binomial family for the classification and </a:t>
            </a:r>
            <a:r>
              <a:rPr lang="en-US" dirty="0" smtClean="0"/>
              <a:t>evaluated </a:t>
            </a:r>
            <a:r>
              <a:rPr lang="en-US" dirty="0"/>
              <a:t>the R-squared value</a:t>
            </a:r>
            <a:r>
              <a:rPr lang="en-US" dirty="0" smtClean="0"/>
              <a:t>. </a:t>
            </a:r>
            <a:endParaRPr lang="en-US" dirty="0"/>
          </a:p>
        </p:txBody>
      </p:sp>
    </p:spTree>
    <p:extLst>
      <p:ext uri="{BB962C8B-B14F-4D97-AF65-F5344CB8AC3E}">
        <p14:creationId xmlns:p14="http://schemas.microsoft.com/office/powerpoint/2010/main" val="2330303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A79812-7E04-6C40-B9FB-DD90B4316EDC}"/>
              </a:ext>
            </a:extLst>
          </p:cNvPr>
          <p:cNvSpPr>
            <a:spLocks noGrp="1"/>
          </p:cNvSpPr>
          <p:nvPr>
            <p:ph type="title"/>
          </p:nvPr>
        </p:nvSpPr>
        <p:spPr/>
        <p:txBody>
          <a:bodyPr/>
          <a:lstStyle/>
          <a:p>
            <a:r>
              <a:rPr lang="en-US" dirty="0"/>
              <a:t>Preprocessing </a:t>
            </a:r>
          </a:p>
        </p:txBody>
      </p:sp>
      <p:sp>
        <p:nvSpPr>
          <p:cNvPr id="3" name="Content Placeholder 2">
            <a:extLst>
              <a:ext uri="{FF2B5EF4-FFF2-40B4-BE49-F238E27FC236}">
                <a16:creationId xmlns="" xmlns:a16="http://schemas.microsoft.com/office/drawing/2014/main" id="{9AF0930E-55AC-AF4F-8F32-3807F4C1C820}"/>
              </a:ext>
            </a:extLst>
          </p:cNvPr>
          <p:cNvSpPr>
            <a:spLocks noGrp="1"/>
          </p:cNvSpPr>
          <p:nvPr>
            <p:ph idx="1"/>
          </p:nvPr>
        </p:nvSpPr>
        <p:spPr/>
        <p:txBody>
          <a:bodyPr/>
          <a:lstStyle/>
          <a:p>
            <a:pPr marL="0" indent="0">
              <a:buNone/>
            </a:pPr>
            <a:r>
              <a:rPr lang="en-US" dirty="0" smtClean="0"/>
              <a:t>Data preprocessing:</a:t>
            </a:r>
          </a:p>
          <a:p>
            <a:pPr marL="0" indent="0">
              <a:buNone/>
            </a:pPr>
            <a:r>
              <a:rPr lang="en-US" dirty="0" smtClean="0"/>
              <a:t>We combined the three datasets into a single huge </a:t>
            </a:r>
            <a:r>
              <a:rPr lang="en-US" dirty="0" err="1" smtClean="0"/>
              <a:t>dataframe</a:t>
            </a:r>
            <a:r>
              <a:rPr lang="en-US" dirty="0" smtClean="0"/>
              <a:t>.  After that, the data in the above dataset had various ranges and so it was required to </a:t>
            </a:r>
            <a:r>
              <a:rPr lang="en-US" dirty="0" smtClean="0"/>
              <a:t>perform feature scaling.</a:t>
            </a:r>
            <a:endParaRPr lang="en-US" dirty="0" smtClean="0"/>
          </a:p>
          <a:p>
            <a:pPr marL="0" indent="0">
              <a:buNone/>
            </a:pPr>
            <a:r>
              <a:rPr lang="en-US" dirty="0" smtClean="0"/>
              <a:t>The data was further </a:t>
            </a:r>
            <a:r>
              <a:rPr lang="en-US" dirty="0" smtClean="0"/>
              <a:t>split </a:t>
            </a:r>
            <a:r>
              <a:rPr lang="en-US" dirty="0" smtClean="0"/>
              <a:t>into two parts for training and </a:t>
            </a:r>
            <a:r>
              <a:rPr lang="en-US" dirty="0" smtClean="0"/>
              <a:t>testing</a:t>
            </a:r>
            <a:r>
              <a:rPr lang="en-US" dirty="0"/>
              <a:t> </a:t>
            </a:r>
            <a:r>
              <a:rPr lang="en-US" dirty="0" smtClean="0"/>
              <a:t>by random sampling.</a:t>
            </a:r>
            <a:endParaRPr lang="en-US" dirty="0" smtClean="0"/>
          </a:p>
          <a:p>
            <a:pPr marL="0" indent="0">
              <a:buNone/>
            </a:pPr>
            <a:r>
              <a:rPr lang="en-US" dirty="0" smtClean="0"/>
              <a:t>A logistic regression </a:t>
            </a:r>
            <a:r>
              <a:rPr lang="en-US" dirty="0" smtClean="0"/>
              <a:t>model and a neural network were fitted </a:t>
            </a:r>
            <a:r>
              <a:rPr lang="en-US" dirty="0" smtClean="0"/>
              <a:t>on the training </a:t>
            </a:r>
            <a:r>
              <a:rPr lang="en-US" dirty="0" smtClean="0"/>
              <a:t>data</a:t>
            </a:r>
            <a:r>
              <a:rPr lang="en-US" dirty="0" smtClean="0"/>
              <a:t>. The testing data was used to evaluate the performance of the models.</a:t>
            </a:r>
            <a:endParaRPr lang="en-US" dirty="0"/>
          </a:p>
        </p:txBody>
      </p:sp>
    </p:spTree>
    <p:extLst>
      <p:ext uri="{BB962C8B-B14F-4D97-AF65-F5344CB8AC3E}">
        <p14:creationId xmlns:p14="http://schemas.microsoft.com/office/powerpoint/2010/main" val="2175922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71421B-DE2E-9F43-83B3-AEBB9F34543A}"/>
              </a:ext>
            </a:extLst>
          </p:cNvPr>
          <p:cNvSpPr>
            <a:spLocks noGrp="1"/>
          </p:cNvSpPr>
          <p:nvPr>
            <p:ph type="title"/>
          </p:nvPr>
        </p:nvSpPr>
        <p:spPr/>
        <p:txBody>
          <a:bodyPr/>
          <a:lstStyle/>
          <a:p>
            <a:r>
              <a:rPr lang="en-US" dirty="0"/>
              <a:t>Details of Techniques used for occupancy detection</a:t>
            </a:r>
          </a:p>
        </p:txBody>
      </p:sp>
      <p:sp>
        <p:nvSpPr>
          <p:cNvPr id="3" name="Content Placeholder 2">
            <a:extLst>
              <a:ext uri="{FF2B5EF4-FFF2-40B4-BE49-F238E27FC236}">
                <a16:creationId xmlns="" xmlns:a16="http://schemas.microsoft.com/office/drawing/2014/main" id="{36F85893-64B3-C64C-B06A-6ACBC7DBEA15}"/>
              </a:ext>
            </a:extLst>
          </p:cNvPr>
          <p:cNvSpPr>
            <a:spLocks noGrp="1"/>
          </p:cNvSpPr>
          <p:nvPr>
            <p:ph idx="1"/>
          </p:nvPr>
        </p:nvSpPr>
        <p:spPr/>
        <p:txBody>
          <a:bodyPr/>
          <a:lstStyle/>
          <a:p>
            <a:r>
              <a:rPr lang="en-US" dirty="0" smtClean="0"/>
              <a:t>LOGISTIC </a:t>
            </a:r>
            <a:r>
              <a:rPr lang="en-US" dirty="0" smtClean="0"/>
              <a:t>REGRESSION APPROACH</a:t>
            </a:r>
            <a:endParaRPr lang="en-US" dirty="0" smtClean="0"/>
          </a:p>
          <a:p>
            <a:pPr marL="0" indent="0">
              <a:buNone/>
            </a:pPr>
            <a:r>
              <a:rPr lang="en-US" dirty="0" smtClean="0"/>
              <a:t>We can </a:t>
            </a:r>
            <a:r>
              <a:rPr lang="en-US" dirty="0"/>
              <a:t>see how ‘correlated’ a feature is to each other by plotting a ‘Correlation Graph’ using the </a:t>
            </a:r>
            <a:r>
              <a:rPr lang="en-US" b="1" dirty="0" err="1"/>
              <a:t>pairs.panels</a:t>
            </a:r>
            <a:r>
              <a:rPr lang="en-US" b="1" i="1" dirty="0"/>
              <a:t> </a:t>
            </a:r>
            <a:r>
              <a:rPr lang="en-US" dirty="0"/>
              <a:t>function available in the </a:t>
            </a:r>
            <a:r>
              <a:rPr lang="en-US" i="1" dirty="0"/>
              <a:t>‘psych’ </a:t>
            </a:r>
            <a:r>
              <a:rPr lang="en-US" dirty="0" smtClean="0"/>
              <a:t>package. </a:t>
            </a:r>
          </a:p>
          <a:p>
            <a:pPr marL="0" indent="0">
              <a:buNone/>
            </a:pPr>
            <a:r>
              <a:rPr lang="en-US" dirty="0" smtClean="0"/>
              <a:t>So, after splitting data into training and test set, Correlation graph was plotted. </a:t>
            </a:r>
          </a:p>
          <a:p>
            <a:pPr marL="0" indent="0">
              <a:buNone/>
            </a:pPr>
            <a:r>
              <a:rPr lang="en-US" dirty="0" smtClean="0"/>
              <a:t>After this, correlation coefficients were analyzed and three models were built according to changing relevancy of factors according to their correlation coefficients. </a:t>
            </a:r>
          </a:p>
        </p:txBody>
      </p:sp>
    </p:spTree>
    <p:extLst>
      <p:ext uri="{BB962C8B-B14F-4D97-AF65-F5344CB8AC3E}">
        <p14:creationId xmlns:p14="http://schemas.microsoft.com/office/powerpoint/2010/main" val="173040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3237" y="753808"/>
            <a:ext cx="4560188" cy="454533"/>
          </a:xfrm>
        </p:spPr>
        <p:txBody>
          <a:bodyPr>
            <a:normAutofit fontScale="90000"/>
          </a:bodyPr>
          <a:lstStyle/>
          <a:p>
            <a:r>
              <a:rPr lang="en-US" dirty="0" smtClean="0"/>
              <a:t>CORRELATION GRAPH</a:t>
            </a:r>
            <a:endParaRPr lang="en-US" dirty="0"/>
          </a:p>
        </p:txBody>
      </p:sp>
      <p:pic>
        <p:nvPicPr>
          <p:cNvPr id="2051" name="Picture 3" descr="C:\Users\Sanjeev\Desktop\FoDS Assignment\Time_Series_Logistic_Regression.png"/>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7888" r="1" b="-5476"/>
          <a:stretch/>
        </p:blipFill>
        <p:spPr bwMode="auto">
          <a:xfrm>
            <a:off x="2895600" y="1352548"/>
            <a:ext cx="5924550" cy="5342891"/>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3474719" y="3949065"/>
            <a:ext cx="2610697" cy="2157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4720" y="4558665"/>
            <a:ext cx="3339951" cy="1821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0639" y="5290298"/>
            <a:ext cx="1250315" cy="988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3237" y="3182472"/>
            <a:ext cx="1500123" cy="815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6076" y="3857625"/>
            <a:ext cx="1500123" cy="815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4719" y="2512773"/>
            <a:ext cx="1033135" cy="815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7688002"/>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568</TotalTime>
  <Words>609</Words>
  <Application>Microsoft Office PowerPoint</Application>
  <PresentationFormat>Custom</PresentationFormat>
  <Paragraphs>117</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Parcel</vt:lpstr>
      <vt:lpstr>CS F320 Foundations of data scienCe</vt:lpstr>
      <vt:lpstr>Problem Statement</vt:lpstr>
      <vt:lpstr>Datasets used</vt:lpstr>
      <vt:lpstr>Data Description</vt:lpstr>
      <vt:lpstr>Time series analysis – classification techniques</vt:lpstr>
      <vt:lpstr>Techniques used for occupancy detection</vt:lpstr>
      <vt:lpstr>Preprocessing </vt:lpstr>
      <vt:lpstr>Details of Techniques used for occupancy detection</vt:lpstr>
      <vt:lpstr>CORRELATION GRAPH</vt:lpstr>
      <vt:lpstr>PowerPoint Presentation</vt:lpstr>
      <vt:lpstr>PowerPoint Presentation</vt:lpstr>
      <vt:lpstr>Results/findings &amp; Comparisons (in the form of graphs &amp; tables)</vt:lpstr>
      <vt:lpstr>Results/findings &amp; Comparisons (in the form of graphs &amp; tables)</vt:lpstr>
      <vt:lpstr>Results/findings &amp; Comparisons (in the form of graphs &amp; tables)</vt:lpstr>
      <vt:lpstr>Results/findings &amp; Comparisons (in the form of graphs &amp; tables)</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F320 Foundations of data sciene</dc:title>
  <dc:creator>Navneet Goyal</dc:creator>
  <cp:lastModifiedBy>ACER</cp:lastModifiedBy>
  <cp:revision>59</cp:revision>
  <dcterms:created xsi:type="dcterms:W3CDTF">2019-04-03T00:01:08Z</dcterms:created>
  <dcterms:modified xsi:type="dcterms:W3CDTF">2019-04-26T13:48:01Z</dcterms:modified>
</cp:coreProperties>
</file>