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31"/>
  </p:notesMasterIdLst>
  <p:sldIdLst>
    <p:sldId id="256" r:id="rId2"/>
    <p:sldId id="258" r:id="rId3"/>
    <p:sldId id="260" r:id="rId4"/>
    <p:sldId id="328" r:id="rId5"/>
    <p:sldId id="306" r:id="rId6"/>
    <p:sldId id="329" r:id="rId7"/>
    <p:sldId id="330" r:id="rId8"/>
    <p:sldId id="300" r:id="rId9"/>
    <p:sldId id="296" r:id="rId10"/>
    <p:sldId id="316" r:id="rId11"/>
    <p:sldId id="320" r:id="rId12"/>
    <p:sldId id="317" r:id="rId13"/>
    <p:sldId id="337" r:id="rId14"/>
    <p:sldId id="311" r:id="rId15"/>
    <p:sldId id="322" r:id="rId16"/>
    <p:sldId id="307" r:id="rId17"/>
    <p:sldId id="331" r:id="rId18"/>
    <p:sldId id="332" r:id="rId19"/>
    <p:sldId id="333" r:id="rId20"/>
    <p:sldId id="323" r:id="rId21"/>
    <p:sldId id="334" r:id="rId22"/>
    <p:sldId id="335" r:id="rId23"/>
    <p:sldId id="336" r:id="rId24"/>
    <p:sldId id="327" r:id="rId25"/>
    <p:sldId id="308" r:id="rId26"/>
    <p:sldId id="299" r:id="rId27"/>
    <p:sldId id="319" r:id="rId28"/>
    <p:sldId id="338" r:id="rId29"/>
    <p:sldId id="318" r:id="rId30"/>
  </p:sldIdLst>
  <p:sldSz cx="9144000" cy="5143500" type="screen16x9"/>
  <p:notesSz cx="6858000" cy="9144000"/>
  <p:embeddedFontLst>
    <p:embeddedFont>
      <p:font typeface="Anaheim" panose="020B0604020202020204" charset="0"/>
      <p:regular r:id="rId32"/>
      <p:bold r:id="rId33"/>
    </p:embeddedFont>
    <p:embeddedFont>
      <p:font typeface="Nunito Light" pitchFamily="2" charset="0"/>
      <p:regular r:id="rId34"/>
      <p:italic r:id="rId35"/>
    </p:embeddedFont>
    <p:embeddedFont>
      <p:font typeface="Open Sans" panose="020B0606030504020204" pitchFamily="34" charset="0"/>
      <p:regular r:id="rId36"/>
      <p:bold r:id="rId37"/>
      <p:italic r:id="rId38"/>
      <p:boldItalic r:id="rId39"/>
    </p:embeddedFont>
    <p:embeddedFont>
      <p:font typeface="Raleway"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F4E027A-3988-2D71-485F-AF3F9E7945E2}" name="Avery Funston" initials="AF" userId="S::afunston@uwaterloo.ca::6b35968d-5c7d-49dd-aa0c-ad3e967cd3e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B7B62D-2519-4B8F-871D-81D2F4A60EE1}">
  <a:tblStyle styleId="{C8B7B62D-2519-4B8F-871D-81D2F4A60E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D072FE1-F41C-4C93-B4B1-29E8E24C14D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31" d="100"/>
          <a:sy n="131" d="100"/>
        </p:scale>
        <p:origin x="104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microsoft.com/office/2018/10/relationships/authors" Targe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77a62897e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77a62897e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77a62897eb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77a62897eb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444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EA1DB509-C852-741D-045B-FF3ABE5CDC9F}"/>
            </a:ext>
          </a:extLst>
        </p:cNvPr>
        <p:cNvGrpSpPr/>
        <p:nvPr/>
      </p:nvGrpSpPr>
      <p:grpSpPr>
        <a:xfrm>
          <a:off x="0" y="0"/>
          <a:ext cx="0" cy="0"/>
          <a:chOff x="0" y="0"/>
          <a:chExt cx="0" cy="0"/>
        </a:xfrm>
      </p:grpSpPr>
      <p:sp>
        <p:nvSpPr>
          <p:cNvPr id="172" name="Google Shape;172;g278dfac31ac_0_13:notes">
            <a:extLst>
              <a:ext uri="{FF2B5EF4-FFF2-40B4-BE49-F238E27FC236}">
                <a16:creationId xmlns:a16="http://schemas.microsoft.com/office/drawing/2014/main" id="{273AED32-14F2-1616-0123-E5986319B7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78dfac31ac_0_13:notes">
            <a:extLst>
              <a:ext uri="{FF2B5EF4-FFF2-40B4-BE49-F238E27FC236}">
                <a16:creationId xmlns:a16="http://schemas.microsoft.com/office/drawing/2014/main" id="{5710907B-7B8D-D7ED-C7C4-3CFEBACAFB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902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78dfac31a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78dfac31a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415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326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636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7343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p:nvPr/>
        </p:nvSpPr>
        <p:spPr>
          <a:xfrm>
            <a:off x="5658650" y="75"/>
            <a:ext cx="3485400" cy="42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 name="Google Shape;10;p2"/>
          <p:cNvSpPr txBox="1">
            <a:spLocks noGrp="1"/>
          </p:cNvSpPr>
          <p:nvPr>
            <p:ph type="ctrTitle"/>
          </p:nvPr>
        </p:nvSpPr>
        <p:spPr>
          <a:xfrm>
            <a:off x="0" y="906650"/>
            <a:ext cx="7084800" cy="2066700"/>
          </a:xfrm>
          <a:prstGeom prst="rect">
            <a:avLst/>
          </a:prstGeom>
          <a:solidFill>
            <a:srgbClr val="D6CCC2"/>
          </a:solidFill>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4000" b="1">
                <a:latin typeface="Archivo"/>
                <a:ea typeface="Archivo"/>
                <a:cs typeface="Archivo"/>
                <a:sym typeface="Archivo"/>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495675"/>
            <a:ext cx="2721300" cy="7329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latin typeface="Archivo"/>
                <a:ea typeface="Archivo"/>
                <a:cs typeface="Archivo"/>
                <a:sym typeface="Archiv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0"/>
        <p:cNvGrpSpPr/>
        <p:nvPr/>
      </p:nvGrpSpPr>
      <p:grpSpPr>
        <a:xfrm>
          <a:off x="0" y="0"/>
          <a:ext cx="0" cy="0"/>
          <a:chOff x="0" y="0"/>
          <a:chExt cx="0" cy="0"/>
        </a:xfrm>
      </p:grpSpPr>
      <p:sp>
        <p:nvSpPr>
          <p:cNvPr id="51" name="Google Shape;51;p13"/>
          <p:cNvSpPr/>
          <p:nvPr/>
        </p:nvSpPr>
        <p:spPr>
          <a:xfrm>
            <a:off x="6951825" y="-150"/>
            <a:ext cx="2192100" cy="5143500"/>
          </a:xfrm>
          <a:prstGeom prst="rect">
            <a:avLst/>
          </a:prstGeom>
          <a:solidFill>
            <a:srgbClr val="EDED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2" name="Google Shape;52;p13"/>
          <p:cNvSpPr txBox="1">
            <a:spLocks noGrp="1"/>
          </p:cNvSpPr>
          <p:nvPr>
            <p:ph type="title"/>
          </p:nvPr>
        </p:nvSpPr>
        <p:spPr>
          <a:xfrm>
            <a:off x="720000" y="398050"/>
            <a:ext cx="7704000" cy="702000"/>
          </a:xfrm>
          <a:prstGeom prst="rect">
            <a:avLst/>
          </a:prstGeom>
          <a:solidFill>
            <a:srgbClr val="D6CCC2"/>
          </a:solidFill>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3" name="Google Shape;53;p13"/>
          <p:cNvSpPr txBox="1">
            <a:spLocks noGrp="1"/>
          </p:cNvSpPr>
          <p:nvPr>
            <p:ph type="title" idx="2" hasCustomPrompt="1"/>
          </p:nvPr>
        </p:nvSpPr>
        <p:spPr>
          <a:xfrm>
            <a:off x="720000" y="1468682"/>
            <a:ext cx="734700" cy="344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1800" b="1">
                <a:latin typeface="Archivo"/>
                <a:ea typeface="Archivo"/>
                <a:cs typeface="Archivo"/>
                <a:sym typeface="Archiv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subTitle" idx="1"/>
          </p:nvPr>
        </p:nvSpPr>
        <p:spPr>
          <a:xfrm>
            <a:off x="1454700" y="1468672"/>
            <a:ext cx="3035100" cy="3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5" name="Google Shape;55;p13"/>
          <p:cNvSpPr txBox="1">
            <a:spLocks noGrp="1"/>
          </p:cNvSpPr>
          <p:nvPr>
            <p:ph type="title" idx="3" hasCustomPrompt="1"/>
          </p:nvPr>
        </p:nvSpPr>
        <p:spPr>
          <a:xfrm>
            <a:off x="720000" y="2026804"/>
            <a:ext cx="734700" cy="344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1800" b="1">
                <a:latin typeface="Archivo"/>
                <a:ea typeface="Archivo"/>
                <a:cs typeface="Archivo"/>
                <a:sym typeface="Archiv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subTitle" idx="4"/>
          </p:nvPr>
        </p:nvSpPr>
        <p:spPr>
          <a:xfrm>
            <a:off x="1454700" y="2026797"/>
            <a:ext cx="3035100" cy="3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7" name="Google Shape;57;p13"/>
          <p:cNvSpPr txBox="1">
            <a:spLocks noGrp="1"/>
          </p:cNvSpPr>
          <p:nvPr>
            <p:ph type="title" idx="5" hasCustomPrompt="1"/>
          </p:nvPr>
        </p:nvSpPr>
        <p:spPr>
          <a:xfrm>
            <a:off x="720000" y="2584927"/>
            <a:ext cx="734700" cy="344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1800" b="1">
                <a:latin typeface="Archivo"/>
                <a:ea typeface="Archivo"/>
                <a:cs typeface="Archivo"/>
                <a:sym typeface="Archiv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6"/>
          </p:nvPr>
        </p:nvSpPr>
        <p:spPr>
          <a:xfrm>
            <a:off x="1454700" y="2584922"/>
            <a:ext cx="3035100" cy="3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9" name="Google Shape;59;p13"/>
          <p:cNvSpPr txBox="1">
            <a:spLocks noGrp="1"/>
          </p:cNvSpPr>
          <p:nvPr>
            <p:ph type="title" idx="7" hasCustomPrompt="1"/>
          </p:nvPr>
        </p:nvSpPr>
        <p:spPr>
          <a:xfrm>
            <a:off x="720000" y="3143052"/>
            <a:ext cx="734700" cy="344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1800" b="1">
                <a:latin typeface="Archivo"/>
                <a:ea typeface="Archivo"/>
                <a:cs typeface="Archivo"/>
                <a:sym typeface="Archiv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subTitle" idx="8"/>
          </p:nvPr>
        </p:nvSpPr>
        <p:spPr>
          <a:xfrm>
            <a:off x="1454700" y="3143047"/>
            <a:ext cx="3035100" cy="3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1" name="Google Shape;61;p13"/>
          <p:cNvSpPr txBox="1">
            <a:spLocks noGrp="1"/>
          </p:cNvSpPr>
          <p:nvPr>
            <p:ph type="title" idx="9" hasCustomPrompt="1"/>
          </p:nvPr>
        </p:nvSpPr>
        <p:spPr>
          <a:xfrm>
            <a:off x="720000" y="3701177"/>
            <a:ext cx="734700" cy="344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1800" b="1">
                <a:latin typeface="Archivo"/>
                <a:ea typeface="Archivo"/>
                <a:cs typeface="Archivo"/>
                <a:sym typeface="Archiv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13"/>
          </p:nvPr>
        </p:nvSpPr>
        <p:spPr>
          <a:xfrm>
            <a:off x="1454700" y="3701172"/>
            <a:ext cx="3035100" cy="3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3" name="Google Shape;63;p13"/>
          <p:cNvSpPr txBox="1">
            <a:spLocks noGrp="1"/>
          </p:cNvSpPr>
          <p:nvPr>
            <p:ph type="title" idx="14" hasCustomPrompt="1"/>
          </p:nvPr>
        </p:nvSpPr>
        <p:spPr>
          <a:xfrm>
            <a:off x="720000" y="4259302"/>
            <a:ext cx="734700" cy="344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1800" b="1">
                <a:latin typeface="Archivo"/>
                <a:ea typeface="Archivo"/>
                <a:cs typeface="Archivo"/>
                <a:sym typeface="Archiv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subTitle" idx="15"/>
          </p:nvPr>
        </p:nvSpPr>
        <p:spPr>
          <a:xfrm>
            <a:off x="1454700" y="4259297"/>
            <a:ext cx="3035100" cy="3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1"/>
        <p:cNvGrpSpPr/>
        <p:nvPr/>
      </p:nvGrpSpPr>
      <p:grpSpPr>
        <a:xfrm>
          <a:off x="0" y="0"/>
          <a:ext cx="0" cy="0"/>
          <a:chOff x="0" y="0"/>
          <a:chExt cx="0" cy="0"/>
        </a:xfrm>
      </p:grpSpPr>
      <p:sp>
        <p:nvSpPr>
          <p:cNvPr id="82" name="Google Shape;82;p18"/>
          <p:cNvSpPr/>
          <p:nvPr/>
        </p:nvSpPr>
        <p:spPr>
          <a:xfrm>
            <a:off x="5242425" y="-150"/>
            <a:ext cx="3901500" cy="1640400"/>
          </a:xfrm>
          <a:prstGeom prst="rect">
            <a:avLst/>
          </a:prstGeom>
          <a:solidFill>
            <a:srgbClr val="EDED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3" name="Google Shape;83;p18"/>
          <p:cNvSpPr txBox="1">
            <a:spLocks noGrp="1"/>
          </p:cNvSpPr>
          <p:nvPr>
            <p:ph type="subTitle" idx="1"/>
          </p:nvPr>
        </p:nvSpPr>
        <p:spPr>
          <a:xfrm>
            <a:off x="720000" y="2798600"/>
            <a:ext cx="2236500" cy="18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4" name="Google Shape;84;p18"/>
          <p:cNvSpPr txBox="1">
            <a:spLocks noGrp="1"/>
          </p:cNvSpPr>
          <p:nvPr>
            <p:ph type="subTitle" idx="2"/>
          </p:nvPr>
        </p:nvSpPr>
        <p:spPr>
          <a:xfrm>
            <a:off x="3338423" y="2798600"/>
            <a:ext cx="2236500" cy="18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5" name="Google Shape;85;p18"/>
          <p:cNvSpPr txBox="1">
            <a:spLocks noGrp="1"/>
          </p:cNvSpPr>
          <p:nvPr>
            <p:ph type="subTitle" idx="3"/>
          </p:nvPr>
        </p:nvSpPr>
        <p:spPr>
          <a:xfrm>
            <a:off x="5956847" y="2798600"/>
            <a:ext cx="2236500" cy="18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6" name="Google Shape;86;p18"/>
          <p:cNvSpPr txBox="1">
            <a:spLocks noGrp="1"/>
          </p:cNvSpPr>
          <p:nvPr>
            <p:ph type="subTitle" idx="4"/>
          </p:nvPr>
        </p:nvSpPr>
        <p:spPr>
          <a:xfrm>
            <a:off x="720000" y="2103375"/>
            <a:ext cx="22365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7" name="Google Shape;87;p18"/>
          <p:cNvSpPr txBox="1">
            <a:spLocks noGrp="1"/>
          </p:cNvSpPr>
          <p:nvPr>
            <p:ph type="subTitle" idx="5"/>
          </p:nvPr>
        </p:nvSpPr>
        <p:spPr>
          <a:xfrm>
            <a:off x="3338419" y="2103375"/>
            <a:ext cx="22365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8" name="Google Shape;88;p18"/>
          <p:cNvSpPr txBox="1">
            <a:spLocks noGrp="1"/>
          </p:cNvSpPr>
          <p:nvPr>
            <p:ph type="subTitle" idx="6"/>
          </p:nvPr>
        </p:nvSpPr>
        <p:spPr>
          <a:xfrm>
            <a:off x="5956838" y="2103375"/>
            <a:ext cx="22365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9" name="Google Shape;89;p18"/>
          <p:cNvSpPr txBox="1">
            <a:spLocks noGrp="1"/>
          </p:cNvSpPr>
          <p:nvPr>
            <p:ph type="title"/>
          </p:nvPr>
        </p:nvSpPr>
        <p:spPr>
          <a:xfrm>
            <a:off x="720000" y="398050"/>
            <a:ext cx="7704000" cy="702000"/>
          </a:xfrm>
          <a:prstGeom prst="rect">
            <a:avLst/>
          </a:prstGeom>
          <a:solidFill>
            <a:srgbClr val="D6CCC2"/>
          </a:solidFill>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90"/>
        <p:cNvGrpSpPr/>
        <p:nvPr/>
      </p:nvGrpSpPr>
      <p:grpSpPr>
        <a:xfrm>
          <a:off x="0" y="0"/>
          <a:ext cx="0" cy="0"/>
          <a:chOff x="0" y="0"/>
          <a:chExt cx="0" cy="0"/>
        </a:xfrm>
      </p:grpSpPr>
      <p:sp>
        <p:nvSpPr>
          <p:cNvPr id="91" name="Google Shape;91;p19"/>
          <p:cNvSpPr/>
          <p:nvPr/>
        </p:nvSpPr>
        <p:spPr>
          <a:xfrm>
            <a:off x="0" y="-150"/>
            <a:ext cx="1626600" cy="5143500"/>
          </a:xfrm>
          <a:prstGeom prst="rect">
            <a:avLst/>
          </a:prstGeom>
          <a:solidFill>
            <a:srgbClr val="EDED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2" name="Google Shape;92;p19"/>
          <p:cNvSpPr txBox="1">
            <a:spLocks noGrp="1"/>
          </p:cNvSpPr>
          <p:nvPr>
            <p:ph type="subTitle" idx="1"/>
          </p:nvPr>
        </p:nvSpPr>
        <p:spPr>
          <a:xfrm>
            <a:off x="1800525" y="1735625"/>
            <a:ext cx="31095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3" name="Google Shape;93;p19"/>
          <p:cNvSpPr txBox="1">
            <a:spLocks noGrp="1"/>
          </p:cNvSpPr>
          <p:nvPr>
            <p:ph type="subTitle" idx="2"/>
          </p:nvPr>
        </p:nvSpPr>
        <p:spPr>
          <a:xfrm>
            <a:off x="5314500" y="1735625"/>
            <a:ext cx="31095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4" name="Google Shape;94;p19"/>
          <p:cNvSpPr txBox="1">
            <a:spLocks noGrp="1"/>
          </p:cNvSpPr>
          <p:nvPr>
            <p:ph type="subTitle" idx="3"/>
          </p:nvPr>
        </p:nvSpPr>
        <p:spPr>
          <a:xfrm>
            <a:off x="1800525" y="3396200"/>
            <a:ext cx="31095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5" name="Google Shape;95;p19"/>
          <p:cNvSpPr txBox="1">
            <a:spLocks noGrp="1"/>
          </p:cNvSpPr>
          <p:nvPr>
            <p:ph type="subTitle" idx="4"/>
          </p:nvPr>
        </p:nvSpPr>
        <p:spPr>
          <a:xfrm>
            <a:off x="5314500" y="3396200"/>
            <a:ext cx="31095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6" name="Google Shape;96;p19"/>
          <p:cNvSpPr txBox="1">
            <a:spLocks noGrp="1"/>
          </p:cNvSpPr>
          <p:nvPr>
            <p:ph type="subTitle" idx="5"/>
          </p:nvPr>
        </p:nvSpPr>
        <p:spPr>
          <a:xfrm>
            <a:off x="1800526" y="1285875"/>
            <a:ext cx="3109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7" name="Google Shape;97;p19"/>
          <p:cNvSpPr txBox="1">
            <a:spLocks noGrp="1"/>
          </p:cNvSpPr>
          <p:nvPr>
            <p:ph type="subTitle" idx="6"/>
          </p:nvPr>
        </p:nvSpPr>
        <p:spPr>
          <a:xfrm>
            <a:off x="1800526" y="2946675"/>
            <a:ext cx="3109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8" name="Google Shape;98;p19"/>
          <p:cNvSpPr txBox="1">
            <a:spLocks noGrp="1"/>
          </p:cNvSpPr>
          <p:nvPr>
            <p:ph type="subTitle" idx="7"/>
          </p:nvPr>
        </p:nvSpPr>
        <p:spPr>
          <a:xfrm>
            <a:off x="5314475" y="1285875"/>
            <a:ext cx="3109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9" name="Google Shape;99;p19"/>
          <p:cNvSpPr txBox="1">
            <a:spLocks noGrp="1"/>
          </p:cNvSpPr>
          <p:nvPr>
            <p:ph type="subTitle" idx="8"/>
          </p:nvPr>
        </p:nvSpPr>
        <p:spPr>
          <a:xfrm>
            <a:off x="5314475" y="2946675"/>
            <a:ext cx="3109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0" name="Google Shape;100;p19"/>
          <p:cNvSpPr txBox="1">
            <a:spLocks noGrp="1"/>
          </p:cNvSpPr>
          <p:nvPr>
            <p:ph type="title"/>
          </p:nvPr>
        </p:nvSpPr>
        <p:spPr>
          <a:xfrm>
            <a:off x="720000" y="398050"/>
            <a:ext cx="7704000" cy="702000"/>
          </a:xfrm>
          <a:prstGeom prst="rect">
            <a:avLst/>
          </a:prstGeom>
          <a:solidFill>
            <a:srgbClr val="D6CCC2"/>
          </a:solidFill>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01"/>
        <p:cNvGrpSpPr/>
        <p:nvPr/>
      </p:nvGrpSpPr>
      <p:grpSpPr>
        <a:xfrm>
          <a:off x="0" y="0"/>
          <a:ext cx="0" cy="0"/>
          <a:chOff x="0" y="0"/>
          <a:chExt cx="0" cy="0"/>
        </a:xfrm>
      </p:grpSpPr>
      <p:sp>
        <p:nvSpPr>
          <p:cNvPr id="102" name="Google Shape;102;p20"/>
          <p:cNvSpPr/>
          <p:nvPr/>
        </p:nvSpPr>
        <p:spPr>
          <a:xfrm>
            <a:off x="6058450" y="-150"/>
            <a:ext cx="3085500" cy="2873700"/>
          </a:xfrm>
          <a:prstGeom prst="rect">
            <a:avLst/>
          </a:prstGeom>
          <a:solidFill>
            <a:srgbClr val="EDED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3" name="Google Shape;103;p20"/>
          <p:cNvSpPr txBox="1">
            <a:spLocks noGrp="1"/>
          </p:cNvSpPr>
          <p:nvPr>
            <p:ph type="subTitle" idx="1"/>
          </p:nvPr>
        </p:nvSpPr>
        <p:spPr>
          <a:xfrm>
            <a:off x="720000" y="171016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4" name="Google Shape;104;p20"/>
          <p:cNvSpPr txBox="1">
            <a:spLocks noGrp="1"/>
          </p:cNvSpPr>
          <p:nvPr>
            <p:ph type="subTitle" idx="2"/>
          </p:nvPr>
        </p:nvSpPr>
        <p:spPr>
          <a:xfrm>
            <a:off x="3455250" y="171016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 name="Google Shape;105;p20"/>
          <p:cNvSpPr txBox="1">
            <a:spLocks noGrp="1"/>
          </p:cNvSpPr>
          <p:nvPr>
            <p:ph type="subTitle" idx="3"/>
          </p:nvPr>
        </p:nvSpPr>
        <p:spPr>
          <a:xfrm>
            <a:off x="720000" y="3440454"/>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6" name="Google Shape;106;p20"/>
          <p:cNvSpPr txBox="1">
            <a:spLocks noGrp="1"/>
          </p:cNvSpPr>
          <p:nvPr>
            <p:ph type="subTitle" idx="4"/>
          </p:nvPr>
        </p:nvSpPr>
        <p:spPr>
          <a:xfrm>
            <a:off x="3455250" y="3440454"/>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7" name="Google Shape;107;p20"/>
          <p:cNvSpPr txBox="1">
            <a:spLocks noGrp="1"/>
          </p:cNvSpPr>
          <p:nvPr>
            <p:ph type="subTitle" idx="5"/>
          </p:nvPr>
        </p:nvSpPr>
        <p:spPr>
          <a:xfrm>
            <a:off x="6190500" y="171016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8" name="Google Shape;108;p20"/>
          <p:cNvSpPr txBox="1">
            <a:spLocks noGrp="1"/>
          </p:cNvSpPr>
          <p:nvPr>
            <p:ph type="subTitle" idx="6"/>
          </p:nvPr>
        </p:nvSpPr>
        <p:spPr>
          <a:xfrm>
            <a:off x="6190500" y="3440454"/>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9" name="Google Shape;109;p20"/>
          <p:cNvSpPr txBox="1">
            <a:spLocks noGrp="1"/>
          </p:cNvSpPr>
          <p:nvPr>
            <p:ph type="subTitle" idx="7"/>
          </p:nvPr>
        </p:nvSpPr>
        <p:spPr>
          <a:xfrm>
            <a:off x="720000" y="1336275"/>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0" name="Google Shape;110;p20"/>
          <p:cNvSpPr txBox="1">
            <a:spLocks noGrp="1"/>
          </p:cNvSpPr>
          <p:nvPr>
            <p:ph type="subTitle" idx="8"/>
          </p:nvPr>
        </p:nvSpPr>
        <p:spPr>
          <a:xfrm>
            <a:off x="3455250" y="1336275"/>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1" name="Google Shape;111;p20"/>
          <p:cNvSpPr txBox="1">
            <a:spLocks noGrp="1"/>
          </p:cNvSpPr>
          <p:nvPr>
            <p:ph type="subTitle" idx="9"/>
          </p:nvPr>
        </p:nvSpPr>
        <p:spPr>
          <a:xfrm>
            <a:off x="6190500" y="1336275"/>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2" name="Google Shape;112;p20"/>
          <p:cNvSpPr txBox="1">
            <a:spLocks noGrp="1"/>
          </p:cNvSpPr>
          <p:nvPr>
            <p:ph type="subTitle" idx="13"/>
          </p:nvPr>
        </p:nvSpPr>
        <p:spPr>
          <a:xfrm>
            <a:off x="720000" y="3063351"/>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3" name="Google Shape;113;p20"/>
          <p:cNvSpPr txBox="1">
            <a:spLocks noGrp="1"/>
          </p:cNvSpPr>
          <p:nvPr>
            <p:ph type="subTitle" idx="14"/>
          </p:nvPr>
        </p:nvSpPr>
        <p:spPr>
          <a:xfrm>
            <a:off x="3455250" y="3063356"/>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4" name="Google Shape;114;p20"/>
          <p:cNvSpPr txBox="1">
            <a:spLocks noGrp="1"/>
          </p:cNvSpPr>
          <p:nvPr>
            <p:ph type="subTitle" idx="15"/>
          </p:nvPr>
        </p:nvSpPr>
        <p:spPr>
          <a:xfrm>
            <a:off x="6190500" y="3063356"/>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5" name="Google Shape;115;p20"/>
          <p:cNvSpPr txBox="1">
            <a:spLocks noGrp="1"/>
          </p:cNvSpPr>
          <p:nvPr>
            <p:ph type="title"/>
          </p:nvPr>
        </p:nvSpPr>
        <p:spPr>
          <a:xfrm>
            <a:off x="720000" y="398050"/>
            <a:ext cx="7704000" cy="702000"/>
          </a:xfrm>
          <a:prstGeom prst="rect">
            <a:avLst/>
          </a:prstGeom>
          <a:solidFill>
            <a:srgbClr val="D6CCC2"/>
          </a:solidFill>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9"/>
        <p:cNvGrpSpPr/>
        <p:nvPr/>
      </p:nvGrpSpPr>
      <p:grpSpPr>
        <a:xfrm>
          <a:off x="0" y="0"/>
          <a:ext cx="0" cy="0"/>
          <a:chOff x="0" y="0"/>
          <a:chExt cx="0" cy="0"/>
        </a:xfrm>
      </p:grpSpPr>
      <p:sp>
        <p:nvSpPr>
          <p:cNvPr id="130" name="Google Shape;130;p23"/>
          <p:cNvSpPr/>
          <p:nvPr/>
        </p:nvSpPr>
        <p:spPr>
          <a:xfrm>
            <a:off x="0" y="75"/>
            <a:ext cx="5003100" cy="460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1"/>
        <p:cNvGrpSpPr/>
        <p:nvPr/>
      </p:nvGrpSpPr>
      <p:grpSpPr>
        <a:xfrm>
          <a:off x="0" y="0"/>
          <a:ext cx="0" cy="0"/>
          <a:chOff x="0" y="0"/>
          <a:chExt cx="0" cy="0"/>
        </a:xfrm>
      </p:grpSpPr>
      <p:sp>
        <p:nvSpPr>
          <p:cNvPr id="132" name="Google Shape;132;p24"/>
          <p:cNvSpPr/>
          <p:nvPr/>
        </p:nvSpPr>
        <p:spPr>
          <a:xfrm>
            <a:off x="0" y="915000"/>
            <a:ext cx="3485400" cy="42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720000" y="398050"/>
            <a:ext cx="7704000" cy="702000"/>
          </a:xfrm>
          <a:prstGeom prst="rect">
            <a:avLst/>
          </a:prstGeom>
          <a:solidFill>
            <a:srgbClr val="D6CCC2"/>
          </a:solidFill>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124768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2"/>
        <p:cNvGrpSpPr/>
        <p:nvPr/>
      </p:nvGrpSpPr>
      <p:grpSpPr>
        <a:xfrm>
          <a:off x="0" y="0"/>
          <a:ext cx="0" cy="0"/>
          <a:chOff x="0" y="0"/>
          <a:chExt cx="0" cy="0"/>
        </a:xfrm>
      </p:grpSpPr>
      <p:sp>
        <p:nvSpPr>
          <p:cNvPr id="13" name="Google Shape;13;p3"/>
          <p:cNvSpPr/>
          <p:nvPr/>
        </p:nvSpPr>
        <p:spPr>
          <a:xfrm>
            <a:off x="0" y="75"/>
            <a:ext cx="5003100" cy="2876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3"/>
          <p:cNvSpPr txBox="1">
            <a:spLocks noGrp="1"/>
          </p:cNvSpPr>
          <p:nvPr>
            <p:ph type="title"/>
          </p:nvPr>
        </p:nvSpPr>
        <p:spPr>
          <a:xfrm>
            <a:off x="3360875" y="2232350"/>
            <a:ext cx="5783100" cy="1912500"/>
          </a:xfrm>
          <a:prstGeom prst="rect">
            <a:avLst/>
          </a:prstGeom>
          <a:solidFill>
            <a:schemeClr val="lt2"/>
          </a:solidFill>
        </p:spPr>
        <p:txBody>
          <a:bodyPr spcFirstLastPara="1" wrap="square" lIns="91425" tIns="91425" rIns="91425" bIns="91425" anchor="ctr"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3360875" y="1052400"/>
            <a:ext cx="1642200" cy="97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p:nvPr/>
        </p:nvSpPr>
        <p:spPr>
          <a:xfrm>
            <a:off x="6849750" y="-150"/>
            <a:ext cx="2294100" cy="5143500"/>
          </a:xfrm>
          <a:prstGeom prst="rect">
            <a:avLst/>
          </a:prstGeom>
          <a:solidFill>
            <a:srgbClr val="EDED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 name="Google Shape;18;p4"/>
          <p:cNvSpPr txBox="1">
            <a:spLocks noGrp="1"/>
          </p:cNvSpPr>
          <p:nvPr>
            <p:ph type="body" idx="1"/>
          </p:nvPr>
        </p:nvSpPr>
        <p:spPr>
          <a:xfrm>
            <a:off x="720000" y="1215750"/>
            <a:ext cx="49182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19" name="Google Shape;19;p4"/>
          <p:cNvSpPr txBox="1">
            <a:spLocks noGrp="1"/>
          </p:cNvSpPr>
          <p:nvPr>
            <p:ph type="title"/>
          </p:nvPr>
        </p:nvSpPr>
        <p:spPr>
          <a:xfrm>
            <a:off x="720000" y="398050"/>
            <a:ext cx="7704000" cy="702000"/>
          </a:xfrm>
          <a:prstGeom prst="rect">
            <a:avLst/>
          </a:prstGeom>
          <a:solidFill>
            <a:srgbClr val="D6CCC2"/>
          </a:solidFill>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p:nvPr/>
        </p:nvSpPr>
        <p:spPr>
          <a:xfrm>
            <a:off x="6951825" y="-150"/>
            <a:ext cx="2192100" cy="5143500"/>
          </a:xfrm>
          <a:prstGeom prst="rect">
            <a:avLst/>
          </a:prstGeom>
          <a:solidFill>
            <a:srgbClr val="EDED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 name="Google Shape;22;p5"/>
          <p:cNvSpPr txBox="1">
            <a:spLocks noGrp="1"/>
          </p:cNvSpPr>
          <p:nvPr>
            <p:ph type="subTitle" idx="1"/>
          </p:nvPr>
        </p:nvSpPr>
        <p:spPr>
          <a:xfrm>
            <a:off x="3699274" y="2650350"/>
            <a:ext cx="2505600" cy="149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 name="Google Shape;23;p5"/>
          <p:cNvSpPr txBox="1">
            <a:spLocks noGrp="1"/>
          </p:cNvSpPr>
          <p:nvPr>
            <p:ph type="subTitle" idx="2"/>
          </p:nvPr>
        </p:nvSpPr>
        <p:spPr>
          <a:xfrm>
            <a:off x="720000" y="2650350"/>
            <a:ext cx="2505600" cy="149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 name="Google Shape;24;p5"/>
          <p:cNvSpPr txBox="1">
            <a:spLocks noGrp="1"/>
          </p:cNvSpPr>
          <p:nvPr>
            <p:ph type="subTitle" idx="3"/>
          </p:nvPr>
        </p:nvSpPr>
        <p:spPr>
          <a:xfrm>
            <a:off x="720000" y="2113902"/>
            <a:ext cx="2505600" cy="482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 name="Google Shape;25;p5"/>
          <p:cNvSpPr txBox="1">
            <a:spLocks noGrp="1"/>
          </p:cNvSpPr>
          <p:nvPr>
            <p:ph type="subTitle" idx="4"/>
          </p:nvPr>
        </p:nvSpPr>
        <p:spPr>
          <a:xfrm>
            <a:off x="3699275" y="2113902"/>
            <a:ext cx="2505600" cy="482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6" name="Google Shape;26;p5"/>
          <p:cNvSpPr txBox="1">
            <a:spLocks noGrp="1"/>
          </p:cNvSpPr>
          <p:nvPr>
            <p:ph type="title"/>
          </p:nvPr>
        </p:nvSpPr>
        <p:spPr>
          <a:xfrm>
            <a:off x="720000" y="398050"/>
            <a:ext cx="7704000" cy="702000"/>
          </a:xfrm>
          <a:prstGeom prst="rect">
            <a:avLst/>
          </a:prstGeom>
          <a:solidFill>
            <a:srgbClr val="D6CCC2"/>
          </a:solidFill>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p:nvPr/>
        </p:nvSpPr>
        <p:spPr>
          <a:xfrm>
            <a:off x="5165625" y="2225550"/>
            <a:ext cx="3978300" cy="2917800"/>
          </a:xfrm>
          <a:prstGeom prst="rect">
            <a:avLst/>
          </a:prstGeom>
          <a:solidFill>
            <a:srgbClr val="EDED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 name="Google Shape;32;p7"/>
          <p:cNvSpPr txBox="1">
            <a:spLocks noGrp="1"/>
          </p:cNvSpPr>
          <p:nvPr>
            <p:ph type="subTitle" idx="1"/>
          </p:nvPr>
        </p:nvSpPr>
        <p:spPr>
          <a:xfrm>
            <a:off x="720000" y="1366450"/>
            <a:ext cx="39783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33" name="Google Shape;33;p7"/>
          <p:cNvSpPr>
            <a:spLocks noGrp="1"/>
          </p:cNvSpPr>
          <p:nvPr>
            <p:ph type="pic" idx="2"/>
          </p:nvPr>
        </p:nvSpPr>
        <p:spPr>
          <a:xfrm>
            <a:off x="5643775" y="1100050"/>
            <a:ext cx="2787000" cy="3504000"/>
          </a:xfrm>
          <a:prstGeom prst="rect">
            <a:avLst/>
          </a:prstGeom>
          <a:noFill/>
          <a:ln>
            <a:noFill/>
          </a:ln>
        </p:spPr>
      </p:sp>
      <p:sp>
        <p:nvSpPr>
          <p:cNvPr id="34" name="Google Shape;34;p7"/>
          <p:cNvSpPr txBox="1">
            <a:spLocks noGrp="1"/>
          </p:cNvSpPr>
          <p:nvPr>
            <p:ph type="title"/>
          </p:nvPr>
        </p:nvSpPr>
        <p:spPr>
          <a:xfrm>
            <a:off x="720000" y="398050"/>
            <a:ext cx="7704000" cy="702000"/>
          </a:xfrm>
          <a:prstGeom prst="rect">
            <a:avLst/>
          </a:prstGeom>
          <a:solidFill>
            <a:srgbClr val="D6CCC2"/>
          </a:solidFill>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p:nvPr/>
        </p:nvSpPr>
        <p:spPr>
          <a:xfrm>
            <a:off x="7088800" y="539500"/>
            <a:ext cx="2055300" cy="4604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7" name="Google Shape;37;p8"/>
          <p:cNvSpPr txBox="1">
            <a:spLocks noGrp="1"/>
          </p:cNvSpPr>
          <p:nvPr>
            <p:ph type="title"/>
          </p:nvPr>
        </p:nvSpPr>
        <p:spPr>
          <a:xfrm>
            <a:off x="2217300" y="1838150"/>
            <a:ext cx="6926700" cy="1467300"/>
          </a:xfrm>
          <a:prstGeom prst="rect">
            <a:avLst/>
          </a:prstGeom>
          <a:solidFill>
            <a:schemeClr val="lt2"/>
          </a:solidFill>
        </p:spPr>
        <p:txBody>
          <a:bodyPr spcFirstLastPara="1" wrap="square" lIns="91425" tIns="91425" rIns="91425" bIns="91425" anchor="ctr" anchorCtr="0">
            <a:noAutofit/>
          </a:bodyPr>
          <a:lstStyle>
            <a:lvl1pPr lvl="0">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2473500" y="1189100"/>
            <a:ext cx="6670500" cy="1964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0" name="Google Shape;40;p9"/>
          <p:cNvSpPr txBox="1">
            <a:spLocks noGrp="1"/>
          </p:cNvSpPr>
          <p:nvPr>
            <p:ph type="subTitle" idx="1"/>
          </p:nvPr>
        </p:nvSpPr>
        <p:spPr>
          <a:xfrm>
            <a:off x="2473500" y="3153500"/>
            <a:ext cx="3675600" cy="6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41" name="Google Shape;41;p9"/>
          <p:cNvSpPr/>
          <p:nvPr/>
        </p:nvSpPr>
        <p:spPr>
          <a:xfrm>
            <a:off x="0" y="100"/>
            <a:ext cx="20553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a:spLocks noGrp="1"/>
          </p:cNvSpPr>
          <p:nvPr>
            <p:ph type="pic" idx="2"/>
          </p:nvPr>
        </p:nvSpPr>
        <p:spPr>
          <a:xfrm>
            <a:off x="0" y="0"/>
            <a:ext cx="9144000" cy="5143500"/>
          </a:xfrm>
          <a:prstGeom prst="rect">
            <a:avLst/>
          </a:prstGeom>
          <a:noFill/>
          <a:ln>
            <a:noFill/>
          </a:ln>
        </p:spPr>
      </p:sp>
      <p:sp>
        <p:nvSpPr>
          <p:cNvPr id="44" name="Google Shape;44;p10"/>
          <p:cNvSpPr txBox="1">
            <a:spLocks noGrp="1"/>
          </p:cNvSpPr>
          <p:nvPr>
            <p:ph type="title"/>
          </p:nvPr>
        </p:nvSpPr>
        <p:spPr>
          <a:xfrm>
            <a:off x="720000" y="4014450"/>
            <a:ext cx="7704000" cy="572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1pPr>
            <a:lvl2pPr lvl="1"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2pPr>
            <a:lvl3pPr lvl="2"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3pPr>
            <a:lvl4pPr lvl="3"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4pPr>
            <a:lvl5pPr lvl="4"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5pPr>
            <a:lvl6pPr lvl="5"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6pPr>
            <a:lvl7pPr lvl="6"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7pPr>
            <a:lvl8pPr lvl="7"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8pPr>
            <a:lvl9pPr lvl="8"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marL="914400" lvl="1"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marL="1371600" lvl="2"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marL="1828800" lvl="3"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marL="2286000" lvl="4"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marL="2743200" lvl="5"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marL="3200400" lvl="6"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marL="3657600" lvl="7"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marL="4114800" lvl="8"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8" r:id="rId9"/>
    <p:sldLayoutId id="2147483659" r:id="rId10"/>
    <p:sldLayoutId id="2147483664" r:id="rId11"/>
    <p:sldLayoutId id="2147483665" r:id="rId12"/>
    <p:sldLayoutId id="2147483666" r:id="rId13"/>
    <p:sldLayoutId id="2147483669" r:id="rId14"/>
    <p:sldLayoutId id="2147483670" r:id="rId15"/>
    <p:sldLayoutId id="2147483671"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4" name="Picture 3" descr="A group of students sitting at desks&#10;&#10;Description automatically generated">
            <a:extLst>
              <a:ext uri="{FF2B5EF4-FFF2-40B4-BE49-F238E27FC236}">
                <a16:creationId xmlns:a16="http://schemas.microsoft.com/office/drawing/2014/main" id="{179451E5-5AC7-4FC7-E9A4-15A341C0318C}"/>
              </a:ext>
            </a:extLst>
          </p:cNvPr>
          <p:cNvPicPr>
            <a:picLocks noChangeAspect="1"/>
          </p:cNvPicPr>
          <p:nvPr/>
        </p:nvPicPr>
        <p:blipFill>
          <a:blip r:embed="rId3">
            <a:alphaModFix amt="70000"/>
          </a:blip>
          <a:srcRect l="25052"/>
          <a:stretch/>
        </p:blipFill>
        <p:spPr>
          <a:xfrm>
            <a:off x="5635084" y="0"/>
            <a:ext cx="3508916" cy="4236850"/>
          </a:xfrm>
          <a:prstGeom prst="rect">
            <a:avLst/>
          </a:prstGeom>
        </p:spPr>
      </p:pic>
      <p:sp>
        <p:nvSpPr>
          <p:cNvPr id="143" name="Google Shape;143;p28"/>
          <p:cNvSpPr txBox="1">
            <a:spLocks noGrp="1"/>
          </p:cNvSpPr>
          <p:nvPr>
            <p:ph type="ctrTitle"/>
          </p:nvPr>
        </p:nvSpPr>
        <p:spPr>
          <a:xfrm>
            <a:off x="0" y="906650"/>
            <a:ext cx="7084800" cy="2066700"/>
          </a:xfrm>
          <a:prstGeom prst="rect">
            <a:avLst/>
          </a:prstGeom>
          <a:solidFill>
            <a:schemeClr val="lt2"/>
          </a:solidFill>
        </p:spPr>
        <p:txBody>
          <a:bodyPr spcFirstLastPara="1" wrap="square" lIns="822950" tIns="91425" rIns="91425" bIns="91425" anchor="ctr" anchorCtr="0">
            <a:noAutofit/>
          </a:bodyPr>
          <a:lstStyle/>
          <a:p>
            <a:pPr marL="0" lvl="0" indent="0" algn="l" rtl="0">
              <a:spcBef>
                <a:spcPts val="0"/>
              </a:spcBef>
              <a:spcAft>
                <a:spcPts val="0"/>
              </a:spcAft>
              <a:buNone/>
            </a:pPr>
            <a:r>
              <a:rPr lang="en-CA" sz="3600"/>
              <a:t> </a:t>
            </a:r>
            <a:endParaRPr sz="3600"/>
          </a:p>
        </p:txBody>
      </p:sp>
      <p:sp>
        <p:nvSpPr>
          <p:cNvPr id="144" name="Google Shape;144;p28"/>
          <p:cNvSpPr txBox="1">
            <a:spLocks noGrp="1"/>
          </p:cNvSpPr>
          <p:nvPr>
            <p:ph type="subTitle" idx="1"/>
          </p:nvPr>
        </p:nvSpPr>
        <p:spPr>
          <a:xfrm>
            <a:off x="204993" y="3353870"/>
            <a:ext cx="5266539" cy="73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Anjiya Adil, Aryan Gandhi, Avery Funston, Utkarsh Singh</a:t>
            </a:r>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EF7BC81-0E2E-96CD-1954-8732C778123B}"/>
              </a:ext>
            </a:extLst>
          </p:cNvPr>
          <p:cNvSpPr txBox="1"/>
          <p:nvPr/>
        </p:nvSpPr>
        <p:spPr>
          <a:xfrm>
            <a:off x="7439" y="1401391"/>
            <a:ext cx="7084799" cy="1077218"/>
          </a:xfrm>
          <a:prstGeom prst="rect">
            <a:avLst/>
          </a:prstGeom>
          <a:noFill/>
        </p:spPr>
        <p:txBody>
          <a:bodyPr wrap="square" rtlCol="0">
            <a:spAutoFit/>
          </a:bodyPr>
          <a:lstStyle/>
          <a:p>
            <a:pPr algn="ctr"/>
            <a:r>
              <a:rPr lang="en" sz="3200" dirty="0">
                <a:latin typeface="Times New Roman" panose="02020603050405020304" pitchFamily="18" charset="0"/>
                <a:cs typeface="Times New Roman" panose="02020603050405020304" pitchFamily="18" charset="0"/>
              </a:rPr>
              <a:t>FACTORS AFFECTING STUDENT ACADEMIC PERFORMANCE</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title"/>
          </p:nvPr>
        </p:nvSpPr>
        <p:spPr>
          <a:xfrm>
            <a:off x="3360875" y="2232350"/>
            <a:ext cx="5783100" cy="1912500"/>
          </a:xfrm>
          <a:prstGeom prst="rect">
            <a:avLst/>
          </a:prstGeom>
        </p:spPr>
        <p:txBody>
          <a:bodyPr spcFirstLastPara="1" wrap="square" lIns="91425" tIns="91425" rIns="731500" bIns="91425" anchor="ctr" anchorCtr="0">
            <a:noAutofit/>
          </a:bodyPr>
          <a:lstStyle/>
          <a:p>
            <a:r>
              <a:rPr lang="en-CA" dirty="0">
                <a:latin typeface="Times New Roman" panose="02020603050405020304" pitchFamily="18" charset="0"/>
                <a:cs typeface="Times New Roman" panose="02020603050405020304" pitchFamily="18" charset="0"/>
              </a:rPr>
              <a:t>Methodology</a:t>
            </a:r>
          </a:p>
        </p:txBody>
      </p:sp>
      <p:sp>
        <p:nvSpPr>
          <p:cNvPr id="183" name="Google Shape;183;p32"/>
          <p:cNvSpPr txBox="1">
            <a:spLocks noGrp="1"/>
          </p:cNvSpPr>
          <p:nvPr>
            <p:ph type="title" idx="2"/>
          </p:nvPr>
        </p:nvSpPr>
        <p:spPr>
          <a:xfrm>
            <a:off x="3360875" y="1052400"/>
            <a:ext cx="1642200" cy="97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03</a:t>
            </a:r>
            <a:endParaRPr>
              <a:latin typeface="Times New Roman" panose="02020603050405020304" pitchFamily="18" charset="0"/>
              <a:cs typeface="Times New Roman" panose="02020603050405020304" pitchFamily="18" charset="0"/>
            </a:endParaRPr>
          </a:p>
        </p:txBody>
      </p:sp>
      <p:pic>
        <p:nvPicPr>
          <p:cNvPr id="3" name="Graphic 2" descr="Circles with arrows with solid fill">
            <a:extLst>
              <a:ext uri="{FF2B5EF4-FFF2-40B4-BE49-F238E27FC236}">
                <a16:creationId xmlns:a16="http://schemas.microsoft.com/office/drawing/2014/main" id="{CE4CD425-D6F1-6453-11B8-F7FF1AA710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04996" y="1241244"/>
            <a:ext cx="750267" cy="750267"/>
          </a:xfrm>
          <a:prstGeom prst="rect">
            <a:avLst/>
          </a:prstGeom>
        </p:spPr>
      </p:pic>
    </p:spTree>
    <p:extLst>
      <p:ext uri="{BB962C8B-B14F-4D97-AF65-F5344CB8AC3E}">
        <p14:creationId xmlns:p14="http://schemas.microsoft.com/office/powerpoint/2010/main" val="1429294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888EA9-F353-3550-81E6-E0316D3ECFF1}"/>
              </a:ext>
            </a:extLst>
          </p:cNvPr>
          <p:cNvSpPr txBox="1">
            <a:spLocks/>
          </p:cNvSpPr>
          <p:nvPr/>
        </p:nvSpPr>
        <p:spPr>
          <a:xfrm>
            <a:off x="4632456" y="-2362"/>
            <a:ext cx="4511544" cy="5143500"/>
          </a:xfrm>
          <a:prstGeom prst="rect">
            <a:avLst/>
          </a:prstGeom>
          <a:solidFill>
            <a:srgbClr val="D6CCC2"/>
          </a:solid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chivo"/>
              <a:buNone/>
              <a:defRPr sz="2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9pPr>
          </a:lstStyle>
          <a:p>
            <a:endParaRPr lang="en-CA" dirty="0"/>
          </a:p>
        </p:txBody>
      </p:sp>
      <p:sp>
        <p:nvSpPr>
          <p:cNvPr id="2" name="Title 1">
            <a:extLst>
              <a:ext uri="{FF2B5EF4-FFF2-40B4-BE49-F238E27FC236}">
                <a16:creationId xmlns:a16="http://schemas.microsoft.com/office/drawing/2014/main" id="{D10ABD88-9F92-C153-BD11-92D484944391}"/>
              </a:ext>
            </a:extLst>
          </p:cNvPr>
          <p:cNvSpPr>
            <a:spLocks noGrp="1"/>
          </p:cNvSpPr>
          <p:nvPr>
            <p:ph type="title"/>
          </p:nvPr>
        </p:nvSpPr>
        <p:spPr>
          <a:xfrm>
            <a:off x="643802" y="219066"/>
            <a:ext cx="3511152" cy="572700"/>
          </a:xfrm>
        </p:spPr>
        <p:txBody>
          <a:bodyPr wrap="square" anchor="ctr">
            <a:normAutofit/>
          </a:bodyPr>
          <a:lstStyle/>
          <a:p>
            <a:r>
              <a:rPr lang="en-US" dirty="0">
                <a:latin typeface="Times New Roman" panose="02020603050405020304" pitchFamily="18" charset="0"/>
                <a:cs typeface="Times New Roman" panose="02020603050405020304" pitchFamily="18" charset="0"/>
              </a:rPr>
              <a:t>Initial Model Selection</a:t>
            </a:r>
            <a:endParaRPr lang="en-CA" dirty="0">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DE313350-8D92-47ED-6D46-E333E09431D7}"/>
              </a:ext>
            </a:extLst>
          </p:cNvPr>
          <p:cNvPicPr>
            <a:picLocks noChangeAspect="1"/>
          </p:cNvPicPr>
          <p:nvPr/>
        </p:nvPicPr>
        <p:blipFill rotWithShape="1">
          <a:blip r:embed="rId2"/>
          <a:srcRect l="20448"/>
          <a:stretch/>
        </p:blipFill>
        <p:spPr bwMode="auto">
          <a:xfrm>
            <a:off x="4855389" y="204039"/>
            <a:ext cx="4124796" cy="4715584"/>
          </a:xfrm>
          <a:prstGeom prst="rect">
            <a:avLst/>
          </a:prstGeom>
          <a:ln>
            <a:solidFill>
              <a:schemeClr val="tx1"/>
            </a:solidFill>
          </a:ln>
          <a:extLst>
            <a:ext uri="{53640926-AAD7-44D8-BBD7-CCE9431645EC}">
              <a14:shadowObscured xmlns:a14="http://schemas.microsoft.com/office/drawing/2010/main"/>
            </a:ext>
          </a:extLst>
        </p:spPr>
      </p:pic>
      <p:sp>
        <p:nvSpPr>
          <p:cNvPr id="5" name="Rectangle: Rounded Corners 4">
            <a:extLst>
              <a:ext uri="{FF2B5EF4-FFF2-40B4-BE49-F238E27FC236}">
                <a16:creationId xmlns:a16="http://schemas.microsoft.com/office/drawing/2014/main" id="{58900259-BD47-D842-2095-764FEDD5C18F}"/>
              </a:ext>
            </a:extLst>
          </p:cNvPr>
          <p:cNvSpPr/>
          <p:nvPr/>
        </p:nvSpPr>
        <p:spPr>
          <a:xfrm>
            <a:off x="714074" y="791766"/>
            <a:ext cx="3372307" cy="994867"/>
          </a:xfrm>
          <a:prstGeom prst="roundRect">
            <a:avLst/>
          </a:prstGeom>
          <a:solidFill>
            <a:schemeClr val="accent1"/>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52400" indent="0" algn="ctr">
              <a:lnSpc>
                <a:spcPct val="150000"/>
              </a:lnSpc>
              <a:buNone/>
            </a:pPr>
            <a:r>
              <a:rPr lang="en-US" sz="1800" b="1" dirty="0">
                <a:solidFill>
                  <a:schemeClr val="tx1"/>
                </a:solidFill>
                <a:latin typeface="Times New Roman" panose="02020603050405020304" pitchFamily="18" charset="0"/>
                <a:cs typeface="Times New Roman" panose="02020603050405020304" pitchFamily="18" charset="0"/>
              </a:rPr>
              <a:t>Multiple Linear Regression</a:t>
            </a:r>
          </a:p>
          <a:p>
            <a:pPr marL="152400" indent="0" algn="ctr">
              <a:lnSpc>
                <a:spcPct val="150000"/>
              </a:lnSpc>
              <a:buNone/>
            </a:pPr>
            <a:r>
              <a:rPr lang="en-US" sz="1100" b="1" dirty="0">
                <a:solidFill>
                  <a:schemeClr val="tx1"/>
                </a:solidFill>
                <a:latin typeface="Times New Roman" panose="02020603050405020304" pitchFamily="18" charset="0"/>
                <a:cs typeface="Times New Roman" panose="02020603050405020304" pitchFamily="18" charset="0"/>
              </a:rPr>
              <a:t>Dependent Variable = Exam Score (continuous)</a:t>
            </a:r>
          </a:p>
        </p:txBody>
      </p:sp>
      <p:sp>
        <p:nvSpPr>
          <p:cNvPr id="6" name="Rectangle: Rounded Corners 5">
            <a:extLst>
              <a:ext uri="{FF2B5EF4-FFF2-40B4-BE49-F238E27FC236}">
                <a16:creationId xmlns:a16="http://schemas.microsoft.com/office/drawing/2014/main" id="{2A8FA078-4978-02FA-D388-3E67FA002CAF}"/>
              </a:ext>
            </a:extLst>
          </p:cNvPr>
          <p:cNvSpPr/>
          <p:nvPr/>
        </p:nvSpPr>
        <p:spPr>
          <a:xfrm>
            <a:off x="680311" y="2386506"/>
            <a:ext cx="3423513" cy="710633"/>
          </a:xfrm>
          <a:prstGeom prst="roundRect">
            <a:avLst/>
          </a:prstGeom>
          <a:solidFill>
            <a:schemeClr val="accent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52400" indent="0" algn="ctr">
              <a:lnSpc>
                <a:spcPct val="150000"/>
              </a:lnSpc>
              <a:buNone/>
            </a:pPr>
            <a:r>
              <a:rPr lang="en-US" dirty="0">
                <a:solidFill>
                  <a:schemeClr val="tx1"/>
                </a:solidFill>
                <a:latin typeface="Times New Roman" panose="02020603050405020304" pitchFamily="18" charset="0"/>
                <a:cs typeface="Times New Roman" panose="02020603050405020304" pitchFamily="18" charset="0"/>
              </a:rPr>
              <a:t>Understand the relationships between factors and exam performance.</a:t>
            </a: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F2650FA3-D998-B8C0-D01F-419F27942FAC}"/>
              </a:ext>
            </a:extLst>
          </p:cNvPr>
          <p:cNvSpPr/>
          <p:nvPr/>
        </p:nvSpPr>
        <p:spPr>
          <a:xfrm>
            <a:off x="903244" y="3204055"/>
            <a:ext cx="3423513" cy="710633"/>
          </a:xfrm>
          <a:prstGeom prst="roundRect">
            <a:avLst/>
          </a:prstGeom>
          <a:solidFill>
            <a:schemeClr val="accent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52400" indent="0" algn="ctr">
              <a:lnSpc>
                <a:spcPct val="150000"/>
              </a:lnSpc>
              <a:buNone/>
            </a:pPr>
            <a:r>
              <a:rPr lang="en-US" dirty="0">
                <a:solidFill>
                  <a:schemeClr val="tx1"/>
                </a:solidFill>
                <a:latin typeface="Times New Roman" panose="02020603050405020304" pitchFamily="18" charset="0"/>
                <a:cs typeface="Times New Roman" panose="02020603050405020304" pitchFamily="18" charset="0"/>
              </a:rPr>
              <a:t>Examine the impact of each factor while controlling for others.</a:t>
            </a: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ADFFFFF8-2395-7365-BDA2-1AC91AFE0591}"/>
              </a:ext>
            </a:extLst>
          </p:cNvPr>
          <p:cNvSpPr/>
          <p:nvPr/>
        </p:nvSpPr>
        <p:spPr>
          <a:xfrm>
            <a:off x="1070738" y="4026108"/>
            <a:ext cx="3423513" cy="710633"/>
          </a:xfrm>
          <a:prstGeom prst="roundRect">
            <a:avLst/>
          </a:prstGeom>
          <a:solidFill>
            <a:schemeClr val="accent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52400" indent="0" algn="ctr">
              <a:lnSpc>
                <a:spcPct val="150000"/>
              </a:lnSpc>
              <a:buNone/>
            </a:pPr>
            <a:r>
              <a:rPr lang="en-US" dirty="0">
                <a:solidFill>
                  <a:schemeClr val="tx1"/>
                </a:solidFill>
                <a:latin typeface="Times New Roman" panose="02020603050405020304" pitchFamily="18" charset="0"/>
                <a:cs typeface="Times New Roman" panose="02020603050405020304" pitchFamily="18" charset="0"/>
              </a:rPr>
              <a:t>Provide interpretable coefficients showing how each variable affects exam score</a:t>
            </a: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2A6684D-13CA-CB3D-D5EF-7D1C57A93AE2}"/>
              </a:ext>
            </a:extLst>
          </p:cNvPr>
          <p:cNvSpPr txBox="1"/>
          <p:nvPr/>
        </p:nvSpPr>
        <p:spPr>
          <a:xfrm>
            <a:off x="163815" y="2011680"/>
            <a:ext cx="1211443" cy="307777"/>
          </a:xfrm>
          <a:prstGeom prst="rect">
            <a:avLst/>
          </a:prstGeom>
          <a:noFill/>
        </p:spPr>
        <p:txBody>
          <a:bodyPr wrap="square" rtlCol="0">
            <a:spAutoFit/>
          </a:bodyPr>
          <a:lstStyle/>
          <a:p>
            <a:r>
              <a:rPr lang="en-CA" dirty="0">
                <a:latin typeface="Times New Roman" panose="02020603050405020304" pitchFamily="18" charset="0"/>
                <a:cs typeface="Times New Roman" panose="02020603050405020304" pitchFamily="18" charset="0"/>
              </a:rPr>
              <a:t>Aims:</a:t>
            </a:r>
          </a:p>
        </p:txBody>
      </p:sp>
      <p:sp>
        <p:nvSpPr>
          <p:cNvPr id="10" name="Title 2">
            <a:extLst>
              <a:ext uri="{FF2B5EF4-FFF2-40B4-BE49-F238E27FC236}">
                <a16:creationId xmlns:a16="http://schemas.microsoft.com/office/drawing/2014/main" id="{E8F4CD84-F098-1DC0-E71D-76E36AB4288B}"/>
              </a:ext>
            </a:extLst>
          </p:cNvPr>
          <p:cNvSpPr txBox="1">
            <a:spLocks/>
          </p:cNvSpPr>
          <p:nvPr/>
        </p:nvSpPr>
        <p:spPr>
          <a:xfrm>
            <a:off x="478344" y="2359333"/>
            <a:ext cx="1184788" cy="80688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400">
                <a:latin typeface="Times New Roman" panose="02020603050405020304" pitchFamily="18" charset="0"/>
                <a:cs typeface="Times New Roman" panose="02020603050405020304" pitchFamily="18" charset="0"/>
              </a:rPr>
              <a:t>1</a:t>
            </a:r>
            <a:endParaRPr lang="en-US" sz="4400" dirty="0">
              <a:latin typeface="Times New Roman" panose="02020603050405020304" pitchFamily="18" charset="0"/>
              <a:cs typeface="Times New Roman" panose="02020603050405020304" pitchFamily="18" charset="0"/>
            </a:endParaRPr>
          </a:p>
        </p:txBody>
      </p:sp>
      <p:sp>
        <p:nvSpPr>
          <p:cNvPr id="11" name="Title 2">
            <a:extLst>
              <a:ext uri="{FF2B5EF4-FFF2-40B4-BE49-F238E27FC236}">
                <a16:creationId xmlns:a16="http://schemas.microsoft.com/office/drawing/2014/main" id="{51F40C50-2916-073D-C4B6-1FDE2C9F5974}"/>
              </a:ext>
            </a:extLst>
          </p:cNvPr>
          <p:cNvSpPr txBox="1">
            <a:spLocks/>
          </p:cNvSpPr>
          <p:nvPr/>
        </p:nvSpPr>
        <p:spPr>
          <a:xfrm>
            <a:off x="712291" y="3171092"/>
            <a:ext cx="1184788" cy="80688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400" dirty="0">
                <a:latin typeface="Times New Roman" panose="02020603050405020304" pitchFamily="18" charset="0"/>
                <a:cs typeface="Times New Roman" panose="02020603050405020304" pitchFamily="18" charset="0"/>
              </a:rPr>
              <a:t>2</a:t>
            </a:r>
          </a:p>
        </p:txBody>
      </p:sp>
      <p:sp>
        <p:nvSpPr>
          <p:cNvPr id="13" name="Title 2">
            <a:extLst>
              <a:ext uri="{FF2B5EF4-FFF2-40B4-BE49-F238E27FC236}">
                <a16:creationId xmlns:a16="http://schemas.microsoft.com/office/drawing/2014/main" id="{5AB4E456-5E0C-F78B-F1EE-63E89F69B6B8}"/>
              </a:ext>
            </a:extLst>
          </p:cNvPr>
          <p:cNvSpPr txBox="1">
            <a:spLocks/>
          </p:cNvSpPr>
          <p:nvPr/>
        </p:nvSpPr>
        <p:spPr>
          <a:xfrm>
            <a:off x="903244" y="3977980"/>
            <a:ext cx="1184788" cy="80688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400" dirty="0">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666895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D5B56BE-9F09-C1E7-892D-9E1F22584604}"/>
              </a:ext>
            </a:extLst>
          </p:cNvPr>
          <p:cNvSpPr>
            <a:spLocks noGrp="1"/>
          </p:cNvSpPr>
          <p:nvPr>
            <p:ph type="subTitle" idx="1"/>
          </p:nvPr>
        </p:nvSpPr>
        <p:spPr>
          <a:xfrm>
            <a:off x="-2314" y="1269614"/>
            <a:ext cx="5191347" cy="3873099"/>
          </a:xfrm>
        </p:spPr>
        <p:txBody>
          <a:bodyPr/>
          <a:lstStyle/>
          <a:p>
            <a:pPr marL="323850" indent="-171450">
              <a:lnSpc>
                <a:spcPct val="150000"/>
              </a:lnSpc>
              <a:buFont typeface="Arial"/>
              <a:buChar char="•"/>
            </a:pPr>
            <a:endParaRPr lang="en-US" b="1" dirty="0"/>
          </a:p>
          <a:p>
            <a:pPr marL="152400" indent="0">
              <a:lnSpc>
                <a:spcPct val="150000"/>
              </a:lnSpc>
              <a:buNone/>
            </a:pPr>
            <a:endParaRPr lang="en-US" dirty="0"/>
          </a:p>
          <a:p>
            <a:pPr marL="152400" indent="0">
              <a:buNone/>
            </a:pPr>
            <a:endParaRPr lang="en-US" dirty="0"/>
          </a:p>
          <a:p>
            <a:pPr>
              <a:buFont typeface="Arial"/>
              <a:buChar char="•"/>
            </a:pPr>
            <a:endParaRPr lang="en-US" dirty="0"/>
          </a:p>
          <a:p>
            <a:pPr>
              <a:buClr>
                <a:srgbClr val="191919"/>
              </a:buClr>
              <a:buFont typeface="Arial"/>
              <a:buChar char="•"/>
            </a:pPr>
            <a:endParaRPr lang="en-US" dirty="0"/>
          </a:p>
        </p:txBody>
      </p:sp>
      <p:sp>
        <p:nvSpPr>
          <p:cNvPr id="4" name="Title 3">
            <a:extLst>
              <a:ext uri="{FF2B5EF4-FFF2-40B4-BE49-F238E27FC236}">
                <a16:creationId xmlns:a16="http://schemas.microsoft.com/office/drawing/2014/main" id="{1B8FC525-D780-B066-4F32-D5D23D0FC3F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Creating a Reduce Model</a:t>
            </a:r>
          </a:p>
        </p:txBody>
      </p:sp>
      <p:pic>
        <p:nvPicPr>
          <p:cNvPr id="3" name="Picture 2">
            <a:extLst>
              <a:ext uri="{FF2B5EF4-FFF2-40B4-BE49-F238E27FC236}">
                <a16:creationId xmlns:a16="http://schemas.microsoft.com/office/drawing/2014/main" id="{9C94B16A-987B-2EF5-B587-1225C60F08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6217" y="1269614"/>
            <a:ext cx="3620735" cy="3729892"/>
          </a:xfrm>
          <a:prstGeom prst="rect">
            <a:avLst/>
          </a:prstGeom>
          <a:noFill/>
          <a:ln>
            <a:solidFill>
              <a:schemeClr val="tx1"/>
            </a:solidFill>
          </a:ln>
        </p:spPr>
      </p:pic>
      <p:sp>
        <p:nvSpPr>
          <p:cNvPr id="6" name="Rectangle: Rounded Corners 5">
            <a:extLst>
              <a:ext uri="{FF2B5EF4-FFF2-40B4-BE49-F238E27FC236}">
                <a16:creationId xmlns:a16="http://schemas.microsoft.com/office/drawing/2014/main" id="{42489318-13A3-338A-665F-BDBE7E9F57B2}"/>
              </a:ext>
            </a:extLst>
          </p:cNvPr>
          <p:cNvSpPr/>
          <p:nvPr/>
        </p:nvSpPr>
        <p:spPr>
          <a:xfrm>
            <a:off x="379887" y="1666475"/>
            <a:ext cx="2153453" cy="1555695"/>
          </a:xfrm>
          <a:prstGeom prst="roundRect">
            <a:avLst/>
          </a:prstGeom>
          <a:solidFill>
            <a:schemeClr val="accent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The reduced model was created by selecting only predictors with a </a:t>
            </a:r>
            <a:r>
              <a:rPr lang="en-US" sz="1200" b="1" dirty="0">
                <a:solidFill>
                  <a:schemeClr val="tx1"/>
                </a:solidFill>
                <a:latin typeface="Times New Roman" panose="02020603050405020304" pitchFamily="18" charset="0"/>
                <a:cs typeface="Times New Roman" panose="02020603050405020304" pitchFamily="18" charset="0"/>
              </a:rPr>
              <a:t>p-value &lt; 0.05</a:t>
            </a:r>
            <a:r>
              <a:rPr lang="en-US" sz="1200" dirty="0">
                <a:solidFill>
                  <a:schemeClr val="tx1"/>
                </a:solidFill>
                <a:latin typeface="Times New Roman" panose="02020603050405020304" pitchFamily="18" charset="0"/>
                <a:cs typeface="Times New Roman" panose="02020603050405020304" pitchFamily="18" charset="0"/>
              </a:rPr>
              <a:t> from the full model, ensuring that only statistically significant variables were included</a:t>
            </a:r>
          </a:p>
        </p:txBody>
      </p:sp>
      <p:sp>
        <p:nvSpPr>
          <p:cNvPr id="8" name="Rectangle: Rounded Corners 7">
            <a:extLst>
              <a:ext uri="{FF2B5EF4-FFF2-40B4-BE49-F238E27FC236}">
                <a16:creationId xmlns:a16="http://schemas.microsoft.com/office/drawing/2014/main" id="{10B874A0-B1D3-279B-DA23-D2606CF917E6}"/>
              </a:ext>
            </a:extLst>
          </p:cNvPr>
          <p:cNvSpPr/>
          <p:nvPr/>
        </p:nvSpPr>
        <p:spPr>
          <a:xfrm>
            <a:off x="2745650" y="1666474"/>
            <a:ext cx="2153453" cy="1555695"/>
          </a:xfrm>
          <a:prstGeom prst="roundRect">
            <a:avLst/>
          </a:prstGeom>
          <a:solidFill>
            <a:schemeClr val="accent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200" dirty="0">
                <a:solidFill>
                  <a:schemeClr val="tx1"/>
                </a:solidFill>
                <a:latin typeface="Times New Roman" panose="02020603050405020304" pitchFamily="18" charset="0"/>
                <a:cs typeface="Times New Roman" panose="02020603050405020304" pitchFamily="18" charset="0"/>
              </a:rPr>
              <a:t>Found </a:t>
            </a:r>
            <a:r>
              <a:rPr lang="en-US" sz="1200" b="1" dirty="0">
                <a:solidFill>
                  <a:schemeClr val="tx1"/>
                </a:solidFill>
                <a:latin typeface="Times New Roman" panose="02020603050405020304" pitchFamily="18" charset="0"/>
                <a:cs typeface="Times New Roman" panose="02020603050405020304" pitchFamily="18" charset="0"/>
              </a:rPr>
              <a:t>Sleep Hours</a:t>
            </a:r>
            <a:r>
              <a:rPr lang="en-US" sz="1200" dirty="0">
                <a:solidFill>
                  <a:schemeClr val="tx1"/>
                </a:solidFill>
                <a:latin typeface="Times New Roman" panose="02020603050405020304" pitchFamily="18" charset="0"/>
                <a:cs typeface="Times New Roman" panose="02020603050405020304" pitchFamily="18" charset="0"/>
              </a:rPr>
              <a:t>, </a:t>
            </a:r>
            <a:r>
              <a:rPr lang="en-US" sz="1200" b="1" dirty="0">
                <a:solidFill>
                  <a:schemeClr val="tx1"/>
                </a:solidFill>
                <a:latin typeface="Times New Roman" panose="02020603050405020304" pitchFamily="18" charset="0"/>
                <a:cs typeface="Times New Roman" panose="02020603050405020304" pitchFamily="18" charset="0"/>
              </a:rPr>
              <a:t>School Type</a:t>
            </a:r>
            <a:r>
              <a:rPr lang="en-US" sz="1200" dirty="0">
                <a:solidFill>
                  <a:schemeClr val="tx1"/>
                </a:solidFill>
                <a:latin typeface="Times New Roman" panose="02020603050405020304" pitchFamily="18" charset="0"/>
                <a:cs typeface="Times New Roman" panose="02020603050405020304" pitchFamily="18" charset="0"/>
              </a:rPr>
              <a:t>, and </a:t>
            </a:r>
            <a:r>
              <a:rPr lang="en-US" sz="1200" b="1" dirty="0">
                <a:solidFill>
                  <a:schemeClr val="tx1"/>
                </a:solidFill>
                <a:latin typeface="Times New Roman" panose="02020603050405020304" pitchFamily="18" charset="0"/>
                <a:cs typeface="Times New Roman" panose="02020603050405020304" pitchFamily="18" charset="0"/>
              </a:rPr>
              <a:t>Gender</a:t>
            </a:r>
            <a:r>
              <a:rPr lang="en-US" sz="1200" dirty="0">
                <a:solidFill>
                  <a:schemeClr val="tx1"/>
                </a:solidFill>
                <a:latin typeface="Times New Roman" panose="02020603050405020304" pitchFamily="18" charset="0"/>
                <a:cs typeface="Times New Roman" panose="02020603050405020304" pitchFamily="18" charset="0"/>
              </a:rPr>
              <a:t> to be insignificant to the response based on the p-values.</a:t>
            </a:r>
          </a:p>
        </p:txBody>
      </p:sp>
      <p:sp>
        <p:nvSpPr>
          <p:cNvPr id="10" name="Rectangle: Rounded Corners 9">
            <a:extLst>
              <a:ext uri="{FF2B5EF4-FFF2-40B4-BE49-F238E27FC236}">
                <a16:creationId xmlns:a16="http://schemas.microsoft.com/office/drawing/2014/main" id="{0D7A7849-231B-20D7-D2AA-707050A2331C}"/>
              </a:ext>
            </a:extLst>
          </p:cNvPr>
          <p:cNvSpPr/>
          <p:nvPr/>
        </p:nvSpPr>
        <p:spPr>
          <a:xfrm>
            <a:off x="379886" y="3447143"/>
            <a:ext cx="4519217" cy="1117632"/>
          </a:xfrm>
          <a:prstGeom prst="roundRect">
            <a:avLst/>
          </a:prstGeom>
          <a:solidFill>
            <a:schemeClr val="accent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200" dirty="0">
                <a:solidFill>
                  <a:schemeClr val="tx1"/>
                </a:solidFill>
                <a:latin typeface="Times New Roman" panose="02020603050405020304" pitchFamily="18" charset="0"/>
                <a:cs typeface="Times New Roman" panose="02020603050405020304" pitchFamily="18" charset="0"/>
              </a:rPr>
              <a:t>The p- value for the model &lt; 0.05 with all variables being significant, indicating that removing the variables did not reduce the predictive power of the model. </a:t>
            </a:r>
          </a:p>
        </p:txBody>
      </p:sp>
    </p:spTree>
    <p:extLst>
      <p:ext uri="{BB962C8B-B14F-4D97-AF65-F5344CB8AC3E}">
        <p14:creationId xmlns:p14="http://schemas.microsoft.com/office/powerpoint/2010/main" val="3381998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7BFC1-47DA-CFB9-457B-2009BB98446A}"/>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B2258470-E2F9-593E-CAC6-4BB804C97077}"/>
              </a:ext>
            </a:extLst>
          </p:cNvPr>
          <p:cNvSpPr>
            <a:spLocks noGrp="1"/>
          </p:cNvSpPr>
          <p:nvPr>
            <p:ph type="subTitle" idx="1"/>
          </p:nvPr>
        </p:nvSpPr>
        <p:spPr>
          <a:xfrm>
            <a:off x="-68524" y="816907"/>
            <a:ext cx="5183912" cy="1300501"/>
          </a:xfrm>
        </p:spPr>
        <p:txBody>
          <a:bodyPr/>
          <a:lstStyle/>
          <a:p>
            <a:pPr marL="323850" indent="-171450">
              <a:lnSpc>
                <a:spcPct val="150000"/>
              </a:lnSpc>
              <a:buFont typeface="Arial"/>
              <a:buChar char="•"/>
            </a:pPr>
            <a:endParaRPr lang="en-US" b="1" dirty="0"/>
          </a:p>
          <a:p>
            <a:pPr marL="152400" indent="0">
              <a:lnSpc>
                <a:spcPct val="150000"/>
              </a:lnSpc>
              <a:buNone/>
            </a:pPr>
            <a:r>
              <a:rPr lang="en-US" dirty="0">
                <a:latin typeface="Times New Roman" panose="02020603050405020304" pitchFamily="18" charset="0"/>
                <a:cs typeface="Times New Roman" panose="02020603050405020304" pitchFamily="18" charset="0"/>
              </a:rPr>
              <a:t>Subset of predictors selected:</a:t>
            </a:r>
          </a:p>
        </p:txBody>
      </p:sp>
      <p:sp>
        <p:nvSpPr>
          <p:cNvPr id="4" name="Title 3">
            <a:extLst>
              <a:ext uri="{FF2B5EF4-FFF2-40B4-BE49-F238E27FC236}">
                <a16:creationId xmlns:a16="http://schemas.microsoft.com/office/drawing/2014/main" id="{1D0E9AEF-5060-1664-4FED-47176012830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Creating a Custom Model</a:t>
            </a:r>
          </a:p>
        </p:txBody>
      </p:sp>
      <p:pic>
        <p:nvPicPr>
          <p:cNvPr id="8" name="Picture 7">
            <a:extLst>
              <a:ext uri="{FF2B5EF4-FFF2-40B4-BE49-F238E27FC236}">
                <a16:creationId xmlns:a16="http://schemas.microsoft.com/office/drawing/2014/main" id="{BA731291-425A-E307-364A-ED588C727965}"/>
              </a:ext>
            </a:extLst>
          </p:cNvPr>
          <p:cNvPicPr>
            <a:picLocks noChangeAspect="1"/>
          </p:cNvPicPr>
          <p:nvPr/>
        </p:nvPicPr>
        <p:blipFill>
          <a:blip r:embed="rId2"/>
          <a:stretch>
            <a:fillRect/>
          </a:stretch>
        </p:blipFill>
        <p:spPr>
          <a:xfrm>
            <a:off x="5318851" y="2418246"/>
            <a:ext cx="3666452" cy="2596389"/>
          </a:xfrm>
          <a:prstGeom prst="rect">
            <a:avLst/>
          </a:prstGeom>
          <a:ln>
            <a:solidFill>
              <a:schemeClr val="tx1"/>
            </a:solidFill>
          </a:ln>
        </p:spPr>
      </p:pic>
      <p:sp>
        <p:nvSpPr>
          <p:cNvPr id="3" name="Rectangle: Rounded Corners 2">
            <a:extLst>
              <a:ext uri="{FF2B5EF4-FFF2-40B4-BE49-F238E27FC236}">
                <a16:creationId xmlns:a16="http://schemas.microsoft.com/office/drawing/2014/main" id="{5A9CD3EE-C650-F88C-BEC9-F386113C83E9}"/>
              </a:ext>
            </a:extLst>
          </p:cNvPr>
          <p:cNvSpPr/>
          <p:nvPr/>
        </p:nvSpPr>
        <p:spPr>
          <a:xfrm>
            <a:off x="58520" y="1584997"/>
            <a:ext cx="2464912" cy="1235492"/>
          </a:xfrm>
          <a:prstGeom prst="roundRect">
            <a:avLst/>
          </a:prstGeom>
          <a:solidFill>
            <a:schemeClr val="accent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52400" indent="0" algn="ctr">
              <a:lnSpc>
                <a:spcPct val="150000"/>
              </a:lnSpc>
              <a:buNone/>
            </a:pPr>
            <a:r>
              <a:rPr lang="en-US" sz="1100" b="1" dirty="0">
                <a:solidFill>
                  <a:schemeClr val="tx1"/>
                </a:solidFill>
                <a:latin typeface="Times New Roman" panose="02020603050405020304" pitchFamily="18" charset="0"/>
                <a:cs typeface="Times New Roman" panose="02020603050405020304" pitchFamily="18" charset="0"/>
              </a:rPr>
              <a:t>Sleep Hours</a:t>
            </a:r>
            <a:r>
              <a:rPr lang="en-US" sz="1100" dirty="0">
                <a:solidFill>
                  <a:schemeClr val="tx1"/>
                </a:solidFill>
                <a:latin typeface="Times New Roman" panose="02020603050405020304" pitchFamily="18" charset="0"/>
                <a:cs typeface="Times New Roman" panose="02020603050405020304" pitchFamily="18" charset="0"/>
              </a:rPr>
              <a:t>: Strongly linked to cognitive functioning and academic outcomes (Curcio et al., 2006; Hershner et al., 2020).</a:t>
            </a:r>
          </a:p>
        </p:txBody>
      </p:sp>
      <p:sp>
        <p:nvSpPr>
          <p:cNvPr id="5" name="Rectangle: Rounded Corners 4">
            <a:extLst>
              <a:ext uri="{FF2B5EF4-FFF2-40B4-BE49-F238E27FC236}">
                <a16:creationId xmlns:a16="http://schemas.microsoft.com/office/drawing/2014/main" id="{12F2B287-CA72-41A3-4EE0-552D55870E14}"/>
              </a:ext>
            </a:extLst>
          </p:cNvPr>
          <p:cNvSpPr/>
          <p:nvPr/>
        </p:nvSpPr>
        <p:spPr>
          <a:xfrm>
            <a:off x="2658371" y="1584996"/>
            <a:ext cx="2464912" cy="1235492"/>
          </a:xfrm>
          <a:prstGeom prst="roundRect">
            <a:avLst/>
          </a:prstGeom>
          <a:solidFill>
            <a:schemeClr val="accent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52400" indent="0">
              <a:lnSpc>
                <a:spcPct val="150000"/>
              </a:lnSpc>
              <a:buNone/>
            </a:pPr>
            <a:r>
              <a:rPr lang="en-US" sz="1100" b="1" dirty="0">
                <a:solidFill>
                  <a:schemeClr val="tx1"/>
                </a:solidFill>
                <a:latin typeface="Times New Roman" panose="02020603050405020304" pitchFamily="18" charset="0"/>
                <a:cs typeface="Times New Roman" panose="02020603050405020304" pitchFamily="18" charset="0"/>
              </a:rPr>
              <a:t>Hours Studied</a:t>
            </a:r>
            <a:r>
              <a:rPr lang="en-US" sz="1100" dirty="0">
                <a:solidFill>
                  <a:schemeClr val="tx1"/>
                </a:solidFill>
                <a:latin typeface="Times New Roman" panose="02020603050405020304" pitchFamily="18" charset="0"/>
                <a:cs typeface="Times New Roman" panose="02020603050405020304" pitchFamily="18" charset="0"/>
              </a:rPr>
              <a:t>: Correlates with commitment and academic success (Zubair et al., 2024).</a:t>
            </a:r>
          </a:p>
        </p:txBody>
      </p:sp>
      <p:sp>
        <p:nvSpPr>
          <p:cNvPr id="6" name="Rectangle: Rounded Corners 5">
            <a:extLst>
              <a:ext uri="{FF2B5EF4-FFF2-40B4-BE49-F238E27FC236}">
                <a16:creationId xmlns:a16="http://schemas.microsoft.com/office/drawing/2014/main" id="{4F3D02C3-E460-E35A-F2D8-3343CB15318F}"/>
              </a:ext>
            </a:extLst>
          </p:cNvPr>
          <p:cNvSpPr/>
          <p:nvPr/>
        </p:nvSpPr>
        <p:spPr>
          <a:xfrm>
            <a:off x="58520" y="2941485"/>
            <a:ext cx="2464912" cy="1235492"/>
          </a:xfrm>
          <a:prstGeom prst="roundRect">
            <a:avLst/>
          </a:prstGeom>
          <a:solidFill>
            <a:schemeClr val="accent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52400" indent="0">
              <a:lnSpc>
                <a:spcPct val="150000"/>
              </a:lnSpc>
              <a:buNone/>
            </a:pPr>
            <a:r>
              <a:rPr lang="en-US" sz="1100" b="1" dirty="0">
                <a:solidFill>
                  <a:schemeClr val="tx1"/>
                </a:solidFill>
                <a:latin typeface="Times New Roman" panose="02020603050405020304" pitchFamily="18" charset="0"/>
                <a:cs typeface="Times New Roman" panose="02020603050405020304" pitchFamily="18" charset="0"/>
              </a:rPr>
              <a:t>Access to Resources: </a:t>
            </a:r>
            <a:r>
              <a:rPr lang="en-US" sz="1100" dirty="0">
                <a:solidFill>
                  <a:schemeClr val="tx1"/>
                </a:solidFill>
                <a:latin typeface="Times New Roman" panose="02020603050405020304" pitchFamily="18" charset="0"/>
                <a:cs typeface="Times New Roman" panose="02020603050405020304" pitchFamily="18" charset="0"/>
              </a:rPr>
              <a:t>Research underscores socio-economic status as a substantial factors influencing academic performance. (Hijazi and Naqvi, 2006).</a:t>
            </a:r>
          </a:p>
        </p:txBody>
      </p:sp>
      <p:sp>
        <p:nvSpPr>
          <p:cNvPr id="7" name="Rectangle: Rounded Corners 6">
            <a:extLst>
              <a:ext uri="{FF2B5EF4-FFF2-40B4-BE49-F238E27FC236}">
                <a16:creationId xmlns:a16="http://schemas.microsoft.com/office/drawing/2014/main" id="{19E6AC6B-7722-1621-D536-33D229DC938C}"/>
              </a:ext>
            </a:extLst>
          </p:cNvPr>
          <p:cNvSpPr/>
          <p:nvPr/>
        </p:nvSpPr>
        <p:spPr>
          <a:xfrm>
            <a:off x="2658371" y="2941484"/>
            <a:ext cx="2464912" cy="1235492"/>
          </a:xfrm>
          <a:prstGeom prst="roundRect">
            <a:avLst/>
          </a:prstGeom>
          <a:solidFill>
            <a:schemeClr val="accent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52400" indent="0">
              <a:lnSpc>
                <a:spcPct val="150000"/>
              </a:lnSpc>
              <a:buNone/>
            </a:pPr>
            <a:r>
              <a:rPr lang="en-US" sz="1100" b="1" dirty="0">
                <a:solidFill>
                  <a:schemeClr val="tx1"/>
                </a:solidFill>
                <a:latin typeface="Times New Roman" panose="02020603050405020304" pitchFamily="18" charset="0"/>
                <a:cs typeface="Times New Roman" panose="02020603050405020304" pitchFamily="18" charset="0"/>
              </a:rPr>
              <a:t>Family Income: P</a:t>
            </a:r>
            <a:r>
              <a:rPr lang="en-US" sz="1100" dirty="0">
                <a:solidFill>
                  <a:schemeClr val="tx1"/>
                </a:solidFill>
                <a:latin typeface="Times New Roman" panose="02020603050405020304" pitchFamily="18" charset="0"/>
                <a:cs typeface="Times New Roman" panose="02020603050405020304" pitchFamily="18" charset="0"/>
              </a:rPr>
              <a:t>ositively associated with improved academic outcomes. (Naqvi, 2006)</a:t>
            </a:r>
          </a:p>
        </p:txBody>
      </p:sp>
      <p:sp>
        <p:nvSpPr>
          <p:cNvPr id="9" name="Rectangle: Rounded Corners 8">
            <a:extLst>
              <a:ext uri="{FF2B5EF4-FFF2-40B4-BE49-F238E27FC236}">
                <a16:creationId xmlns:a16="http://schemas.microsoft.com/office/drawing/2014/main" id="{5B489476-D1F2-8956-E008-6DD03FF75C22}"/>
              </a:ext>
            </a:extLst>
          </p:cNvPr>
          <p:cNvSpPr/>
          <p:nvPr/>
        </p:nvSpPr>
        <p:spPr>
          <a:xfrm>
            <a:off x="1201086" y="4297972"/>
            <a:ext cx="2464912" cy="682818"/>
          </a:xfrm>
          <a:prstGeom prst="roundRect">
            <a:avLst/>
          </a:prstGeom>
          <a:solidFill>
            <a:schemeClr val="accent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52400" indent="0">
              <a:lnSpc>
                <a:spcPct val="150000"/>
              </a:lnSpc>
              <a:buNone/>
            </a:pPr>
            <a:r>
              <a:rPr lang="en-US" sz="1100" b="1" dirty="0">
                <a:solidFill>
                  <a:schemeClr val="tx1"/>
                </a:solidFill>
                <a:latin typeface="Times New Roman" panose="02020603050405020304" pitchFamily="18" charset="0"/>
                <a:cs typeface="Times New Roman" panose="02020603050405020304" pitchFamily="18" charset="0"/>
              </a:rPr>
              <a:t>Attendance</a:t>
            </a:r>
            <a:r>
              <a:rPr lang="en-US" sz="1100" dirty="0">
                <a:solidFill>
                  <a:schemeClr val="tx1"/>
                </a:solidFill>
                <a:latin typeface="Times New Roman" panose="02020603050405020304" pitchFamily="18" charset="0"/>
                <a:cs typeface="Times New Roman" panose="02020603050405020304" pitchFamily="18" charset="0"/>
              </a:rPr>
              <a:t>: Strong predictor of academic excellence (Crede, 2009).</a:t>
            </a:r>
          </a:p>
        </p:txBody>
      </p:sp>
    </p:spTree>
    <p:extLst>
      <p:ext uri="{BB962C8B-B14F-4D97-AF65-F5344CB8AC3E}">
        <p14:creationId xmlns:p14="http://schemas.microsoft.com/office/powerpoint/2010/main" val="2471182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829824-698E-D43A-14BA-7FD07060C53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Lasso Regression Model</a:t>
            </a:r>
          </a:p>
        </p:txBody>
      </p:sp>
      <p:pic>
        <p:nvPicPr>
          <p:cNvPr id="3" name="Picture 2" descr="A screenshot of a computer program&#10;&#10;Description automatically generated">
            <a:extLst>
              <a:ext uri="{FF2B5EF4-FFF2-40B4-BE49-F238E27FC236}">
                <a16:creationId xmlns:a16="http://schemas.microsoft.com/office/drawing/2014/main" id="{7D1E087A-B818-88F9-A42E-B11E10A610C1}"/>
              </a:ext>
            </a:extLst>
          </p:cNvPr>
          <p:cNvPicPr>
            <a:picLocks noChangeAspect="1"/>
          </p:cNvPicPr>
          <p:nvPr/>
        </p:nvPicPr>
        <p:blipFill>
          <a:blip r:embed="rId2"/>
          <a:stretch>
            <a:fillRect/>
          </a:stretch>
        </p:blipFill>
        <p:spPr>
          <a:xfrm>
            <a:off x="5786437" y="1341644"/>
            <a:ext cx="3057525" cy="3629025"/>
          </a:xfrm>
          <a:prstGeom prst="rect">
            <a:avLst/>
          </a:prstGeom>
          <a:ln>
            <a:solidFill>
              <a:schemeClr val="tx1"/>
            </a:solidFill>
          </a:ln>
        </p:spPr>
      </p:pic>
      <p:sp>
        <p:nvSpPr>
          <p:cNvPr id="5" name="Rectangle: Rounded Corners 4">
            <a:extLst>
              <a:ext uri="{FF2B5EF4-FFF2-40B4-BE49-F238E27FC236}">
                <a16:creationId xmlns:a16="http://schemas.microsoft.com/office/drawing/2014/main" id="{691002ED-D347-62B5-EE2A-AE08A42B946A}"/>
              </a:ext>
            </a:extLst>
          </p:cNvPr>
          <p:cNvSpPr/>
          <p:nvPr/>
        </p:nvSpPr>
        <p:spPr>
          <a:xfrm>
            <a:off x="720000" y="1338493"/>
            <a:ext cx="3852000" cy="1265719"/>
          </a:xfrm>
          <a:prstGeom prst="roundRect">
            <a:avLst/>
          </a:prstGeom>
          <a:solidFill>
            <a:schemeClr val="accent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52400" algn="ctr">
              <a:lnSpc>
                <a:spcPct val="150000"/>
              </a:lnSpc>
            </a:pPr>
            <a:r>
              <a:rPr lang="en-US" sz="1200" dirty="0">
                <a:solidFill>
                  <a:schemeClr val="tx1"/>
                </a:solidFill>
                <a:latin typeface="Times New Roman" panose="02020603050405020304" pitchFamily="18" charset="0"/>
                <a:cs typeface="Times New Roman" panose="02020603050405020304" pitchFamily="18" charset="0"/>
              </a:rPr>
              <a:t>Regularization via L1 penalty to prevent overfitting – important because most variables in the data set are highly correlated </a:t>
            </a:r>
          </a:p>
        </p:txBody>
      </p:sp>
      <p:sp>
        <p:nvSpPr>
          <p:cNvPr id="6" name="Rectangle: Rounded Corners 5">
            <a:extLst>
              <a:ext uri="{FF2B5EF4-FFF2-40B4-BE49-F238E27FC236}">
                <a16:creationId xmlns:a16="http://schemas.microsoft.com/office/drawing/2014/main" id="{EA310E44-18CB-DBCB-099B-636BC950F8BA}"/>
              </a:ext>
            </a:extLst>
          </p:cNvPr>
          <p:cNvSpPr/>
          <p:nvPr/>
        </p:nvSpPr>
        <p:spPr>
          <a:xfrm>
            <a:off x="2710800" y="2750514"/>
            <a:ext cx="1861200" cy="2160000"/>
          </a:xfrm>
          <a:prstGeom prst="roundRect">
            <a:avLst/>
          </a:prstGeom>
          <a:solidFill>
            <a:schemeClr val="accent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52400" algn="ctr">
              <a:lnSpc>
                <a:spcPct val="150000"/>
              </a:lnSpc>
            </a:pPr>
            <a:r>
              <a:rPr lang="en-US" sz="1200" dirty="0">
                <a:solidFill>
                  <a:schemeClr val="tx1"/>
                </a:solidFill>
                <a:latin typeface="Times New Roman" panose="02020603050405020304" pitchFamily="18" charset="0"/>
                <a:cs typeface="Times New Roman" panose="02020603050405020304" pitchFamily="18" charset="0"/>
              </a:rPr>
              <a:t>Applied </a:t>
            </a:r>
            <a:r>
              <a:rPr lang="en-US" sz="1200" b="1" dirty="0">
                <a:solidFill>
                  <a:schemeClr val="tx1"/>
                </a:solidFill>
                <a:latin typeface="Times New Roman" panose="02020603050405020304" pitchFamily="18" charset="0"/>
                <a:cs typeface="Times New Roman" panose="02020603050405020304" pitchFamily="18" charset="0"/>
              </a:rPr>
              <a:t>10-fold cross-validation</a:t>
            </a:r>
            <a:r>
              <a:rPr lang="en-US" sz="1200" dirty="0">
                <a:solidFill>
                  <a:schemeClr val="tx1"/>
                </a:solidFill>
                <a:latin typeface="Times New Roman" panose="02020603050405020304" pitchFamily="18" charset="0"/>
                <a:cs typeface="Times New Roman" panose="02020603050405020304" pitchFamily="18" charset="0"/>
              </a:rPr>
              <a:t> to find the optimal penalty parameter.</a:t>
            </a:r>
          </a:p>
        </p:txBody>
      </p:sp>
      <p:sp>
        <p:nvSpPr>
          <p:cNvPr id="7" name="Rectangle: Rounded Corners 6">
            <a:extLst>
              <a:ext uri="{FF2B5EF4-FFF2-40B4-BE49-F238E27FC236}">
                <a16:creationId xmlns:a16="http://schemas.microsoft.com/office/drawing/2014/main" id="{13F5E973-D894-D31E-9DC9-36BAD1FFFFFC}"/>
              </a:ext>
            </a:extLst>
          </p:cNvPr>
          <p:cNvSpPr/>
          <p:nvPr/>
        </p:nvSpPr>
        <p:spPr>
          <a:xfrm>
            <a:off x="720000" y="2750514"/>
            <a:ext cx="1862266" cy="2160000"/>
          </a:xfrm>
          <a:prstGeom prst="roundRect">
            <a:avLst/>
          </a:prstGeom>
          <a:solidFill>
            <a:schemeClr val="accent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52400" algn="ctr">
              <a:lnSpc>
                <a:spcPct val="150000"/>
              </a:lnSpc>
            </a:pPr>
            <a:r>
              <a:rPr lang="en-US" sz="1200" dirty="0">
                <a:solidFill>
                  <a:schemeClr val="tx1"/>
                </a:solidFill>
                <a:latin typeface="Times New Roman" panose="02020603050405020304" pitchFamily="18" charset="0"/>
                <a:cs typeface="Times New Roman" panose="02020603050405020304" pitchFamily="18" charset="0"/>
              </a:rPr>
              <a:t>Feature selection through coefficient shrinkage – Important to exclude irrelevant variables because our dataset is highly dimensional </a:t>
            </a:r>
          </a:p>
        </p:txBody>
      </p:sp>
    </p:spTree>
    <p:extLst>
      <p:ext uri="{BB962C8B-B14F-4D97-AF65-F5344CB8AC3E}">
        <p14:creationId xmlns:p14="http://schemas.microsoft.com/office/powerpoint/2010/main" val="660267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C225FD-012A-B863-EF6B-84D7DEC4819A}"/>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Stepwise Selection</a:t>
            </a:r>
          </a:p>
        </p:txBody>
      </p:sp>
      <p:pic>
        <p:nvPicPr>
          <p:cNvPr id="3" name="Picture 2" descr="A screenshot of a computer&#10;&#10;Description automatically generated">
            <a:extLst>
              <a:ext uri="{FF2B5EF4-FFF2-40B4-BE49-F238E27FC236}">
                <a16:creationId xmlns:a16="http://schemas.microsoft.com/office/drawing/2014/main" id="{CA039007-ED37-D6CC-19EC-638E66A85381}"/>
              </a:ext>
            </a:extLst>
          </p:cNvPr>
          <p:cNvPicPr>
            <a:picLocks noChangeAspect="1"/>
          </p:cNvPicPr>
          <p:nvPr/>
        </p:nvPicPr>
        <p:blipFill>
          <a:blip r:embed="rId2"/>
          <a:stretch>
            <a:fillRect/>
          </a:stretch>
        </p:blipFill>
        <p:spPr>
          <a:xfrm>
            <a:off x="394732" y="3354920"/>
            <a:ext cx="8563031" cy="1523868"/>
          </a:xfrm>
          <a:prstGeom prst="rect">
            <a:avLst/>
          </a:prstGeom>
          <a:ln>
            <a:solidFill>
              <a:schemeClr val="tx1"/>
            </a:solidFill>
          </a:ln>
        </p:spPr>
      </p:pic>
      <p:sp>
        <p:nvSpPr>
          <p:cNvPr id="5" name="Rectangle: Rounded Corners 4">
            <a:extLst>
              <a:ext uri="{FF2B5EF4-FFF2-40B4-BE49-F238E27FC236}">
                <a16:creationId xmlns:a16="http://schemas.microsoft.com/office/drawing/2014/main" id="{272D72BF-D27E-790D-6256-E57B678B81BC}"/>
              </a:ext>
            </a:extLst>
          </p:cNvPr>
          <p:cNvSpPr/>
          <p:nvPr/>
        </p:nvSpPr>
        <p:spPr>
          <a:xfrm>
            <a:off x="453038" y="1454117"/>
            <a:ext cx="8215474" cy="1589005"/>
          </a:xfrm>
          <a:prstGeom prst="roundRect">
            <a:avLst/>
          </a:prstGeom>
          <a:solidFill>
            <a:schemeClr val="accent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Based on Akaike Information Criterion (AIC).</a:t>
            </a:r>
          </a:p>
          <a:p>
            <a:pPr>
              <a:lnSpc>
                <a:spcPct val="150000"/>
              </a:lnSpc>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Iteratively adds and removes variables from a model to find the best performing subset of variables.</a:t>
            </a:r>
          </a:p>
          <a:p>
            <a:pPr>
              <a:lnSpc>
                <a:spcPct val="150000"/>
              </a:lnSpc>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Balances model fit with simplicity.</a:t>
            </a:r>
          </a:p>
          <a:p>
            <a:pPr>
              <a:lnSpc>
                <a:spcPct val="150000"/>
              </a:lnSpc>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Identifies the most significant predictors.</a:t>
            </a:r>
          </a:p>
          <a:p>
            <a:pPr>
              <a:lnSpc>
                <a:spcPct val="150000"/>
              </a:lnSpc>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Ends up being the same as the reduced model (removed </a:t>
            </a:r>
            <a:r>
              <a:rPr lang="en-US" sz="1200" b="1" dirty="0">
                <a:solidFill>
                  <a:schemeClr val="tx1"/>
                </a:solidFill>
                <a:latin typeface="Times New Roman" panose="02020603050405020304" pitchFamily="18" charset="0"/>
                <a:cs typeface="Times New Roman" panose="02020603050405020304" pitchFamily="18" charset="0"/>
              </a:rPr>
              <a:t>Sleep Hours</a:t>
            </a:r>
            <a:r>
              <a:rPr lang="en-US" sz="1200" dirty="0">
                <a:solidFill>
                  <a:schemeClr val="tx1"/>
                </a:solidFill>
                <a:latin typeface="Times New Roman" panose="02020603050405020304" pitchFamily="18" charset="0"/>
                <a:cs typeface="Times New Roman" panose="02020603050405020304" pitchFamily="18" charset="0"/>
              </a:rPr>
              <a:t>, </a:t>
            </a:r>
            <a:r>
              <a:rPr lang="en-US" sz="1200" b="1" dirty="0">
                <a:solidFill>
                  <a:schemeClr val="tx1"/>
                </a:solidFill>
                <a:latin typeface="Times New Roman" panose="02020603050405020304" pitchFamily="18" charset="0"/>
                <a:cs typeface="Times New Roman" panose="02020603050405020304" pitchFamily="18" charset="0"/>
              </a:rPr>
              <a:t>Gender</a:t>
            </a:r>
            <a:r>
              <a:rPr lang="en-US" sz="1200" dirty="0">
                <a:solidFill>
                  <a:schemeClr val="tx1"/>
                </a:solidFill>
                <a:latin typeface="Times New Roman" panose="02020603050405020304" pitchFamily="18" charset="0"/>
                <a:cs typeface="Times New Roman" panose="02020603050405020304" pitchFamily="18" charset="0"/>
              </a:rPr>
              <a:t>, </a:t>
            </a:r>
            <a:r>
              <a:rPr lang="en-US" sz="1200" b="1" dirty="0">
                <a:solidFill>
                  <a:schemeClr val="tx1"/>
                </a:solidFill>
                <a:latin typeface="Times New Roman" panose="02020603050405020304" pitchFamily="18" charset="0"/>
                <a:cs typeface="Times New Roman" panose="02020603050405020304" pitchFamily="18" charset="0"/>
              </a:rPr>
              <a:t>School Type</a:t>
            </a:r>
            <a:r>
              <a:rPr lang="en-US" sz="1200" dirty="0">
                <a:solidFill>
                  <a:schemeClr val="tx1"/>
                </a:solidFill>
                <a:latin typeface="Times New Roman" panose="02020603050405020304" pitchFamily="18" charset="0"/>
                <a:cs typeface="Times New Roman" panose="02020603050405020304" pitchFamily="18" charset="0"/>
              </a:rPr>
              <a:t> variables)</a:t>
            </a:r>
            <a:endParaRPr lang="en-CA"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789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title"/>
          </p:nvPr>
        </p:nvSpPr>
        <p:spPr>
          <a:xfrm>
            <a:off x="3360875" y="2232350"/>
            <a:ext cx="5783100" cy="1912500"/>
          </a:xfrm>
          <a:prstGeom prst="rect">
            <a:avLst/>
          </a:prstGeom>
        </p:spPr>
        <p:txBody>
          <a:bodyPr spcFirstLastPara="1" wrap="square" lIns="91425" tIns="91425" rIns="731500" bIns="91425" anchor="ctr" anchorCtr="0">
            <a:noAutofit/>
          </a:bodyPr>
          <a:lstStyle/>
          <a:p>
            <a:r>
              <a:rPr lang="en-CA">
                <a:latin typeface="Times New Roman" panose="02020603050405020304" pitchFamily="18" charset="0"/>
                <a:cs typeface="Times New Roman" panose="02020603050405020304" pitchFamily="18" charset="0"/>
              </a:rPr>
              <a:t>Results</a:t>
            </a:r>
            <a:endParaRPr lang="en-US">
              <a:latin typeface="Times New Roman" panose="02020603050405020304" pitchFamily="18" charset="0"/>
              <a:cs typeface="Times New Roman" panose="02020603050405020304" pitchFamily="18" charset="0"/>
            </a:endParaRPr>
          </a:p>
        </p:txBody>
      </p:sp>
      <p:sp>
        <p:nvSpPr>
          <p:cNvPr id="183" name="Google Shape;183;p32"/>
          <p:cNvSpPr txBox="1">
            <a:spLocks noGrp="1"/>
          </p:cNvSpPr>
          <p:nvPr>
            <p:ph type="title" idx="2"/>
          </p:nvPr>
        </p:nvSpPr>
        <p:spPr>
          <a:xfrm>
            <a:off x="3360875" y="1052400"/>
            <a:ext cx="1642200" cy="97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04</a:t>
            </a:r>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5193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7EB661-9769-A1FD-4629-52C1F100485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822E1CC-38C8-9E9E-D5C7-85F8B708699C}"/>
              </a:ext>
            </a:extLst>
          </p:cNvPr>
          <p:cNvSpPr>
            <a:spLocks noGrp="1"/>
          </p:cNvSpPr>
          <p:nvPr>
            <p:ph type="body" idx="1"/>
          </p:nvPr>
        </p:nvSpPr>
        <p:spPr>
          <a:xfrm>
            <a:off x="176394" y="911027"/>
            <a:ext cx="4955228" cy="3110923"/>
          </a:xfrm>
        </p:spPr>
        <p:txBody>
          <a:bodyPr/>
          <a:lstStyle/>
          <a:p>
            <a:pPr marL="152400" indent="0" algn="ctr">
              <a:buNone/>
            </a:pPr>
            <a:r>
              <a:rPr lang="en-CA" sz="1800" b="1" dirty="0">
                <a:solidFill>
                  <a:schemeClr val="tx1"/>
                </a:solidFill>
                <a:latin typeface="Times New Roman" panose="02020603050405020304" pitchFamily="18" charset="0"/>
                <a:cs typeface="Times New Roman" panose="02020603050405020304" pitchFamily="18" charset="0"/>
              </a:rPr>
              <a:t>Multiple Linear Regression </a:t>
            </a:r>
          </a:p>
          <a:p>
            <a:pPr marL="152400" indent="0">
              <a:buNone/>
            </a:pPr>
            <a:endParaRPr lang="en-CA" dirty="0"/>
          </a:p>
          <a:p>
            <a:pPr marL="152400" indent="0">
              <a:buNone/>
            </a:pPr>
            <a:endParaRPr lang="en-CA" dirty="0"/>
          </a:p>
        </p:txBody>
      </p:sp>
      <p:sp>
        <p:nvSpPr>
          <p:cNvPr id="3" name="Title 2">
            <a:extLst>
              <a:ext uri="{FF2B5EF4-FFF2-40B4-BE49-F238E27FC236}">
                <a16:creationId xmlns:a16="http://schemas.microsoft.com/office/drawing/2014/main" id="{85A49F79-9E2B-6ACA-7326-801A57A54807}"/>
              </a:ext>
            </a:extLst>
          </p:cNvPr>
          <p:cNvSpPr>
            <a:spLocks noGrp="1"/>
          </p:cNvSpPr>
          <p:nvPr>
            <p:ph type="title"/>
          </p:nvPr>
        </p:nvSpPr>
        <p:spPr>
          <a:xfrm>
            <a:off x="125268" y="85816"/>
            <a:ext cx="7704000" cy="702000"/>
          </a:xfrm>
        </p:spPr>
        <p:txBody>
          <a:bodyPr/>
          <a:lstStyle/>
          <a:p>
            <a:r>
              <a:rPr lang="en-CA" dirty="0">
                <a:latin typeface="Times New Roman" panose="02020603050405020304" pitchFamily="18" charset="0"/>
                <a:cs typeface="Times New Roman" panose="02020603050405020304" pitchFamily="18" charset="0"/>
              </a:rPr>
              <a:t>Analysis of Results </a:t>
            </a:r>
          </a:p>
        </p:txBody>
      </p:sp>
      <p:pic>
        <p:nvPicPr>
          <p:cNvPr id="5" name="Picture 4">
            <a:extLst>
              <a:ext uri="{FF2B5EF4-FFF2-40B4-BE49-F238E27FC236}">
                <a16:creationId xmlns:a16="http://schemas.microsoft.com/office/drawing/2014/main" id="{C786C5A8-5269-D9CD-12AB-F0AEB7972F4F}"/>
              </a:ext>
            </a:extLst>
          </p:cNvPr>
          <p:cNvPicPr>
            <a:picLocks noChangeAspect="1"/>
          </p:cNvPicPr>
          <p:nvPr/>
        </p:nvPicPr>
        <p:blipFill>
          <a:blip r:embed="rId2"/>
          <a:stretch>
            <a:fillRect/>
          </a:stretch>
        </p:blipFill>
        <p:spPr>
          <a:xfrm>
            <a:off x="5558152" y="1165303"/>
            <a:ext cx="3326193" cy="3548132"/>
          </a:xfrm>
          <a:prstGeom prst="rect">
            <a:avLst/>
          </a:prstGeom>
          <a:ln>
            <a:solidFill>
              <a:schemeClr val="tx1"/>
            </a:solidFill>
          </a:ln>
        </p:spPr>
      </p:pic>
      <p:sp>
        <p:nvSpPr>
          <p:cNvPr id="4" name="Rectangle 3">
            <a:extLst>
              <a:ext uri="{FF2B5EF4-FFF2-40B4-BE49-F238E27FC236}">
                <a16:creationId xmlns:a16="http://schemas.microsoft.com/office/drawing/2014/main" id="{1E87B0F5-982D-B02C-8FA0-136789EF0E99}"/>
              </a:ext>
            </a:extLst>
          </p:cNvPr>
          <p:cNvSpPr/>
          <p:nvPr/>
        </p:nvSpPr>
        <p:spPr>
          <a:xfrm>
            <a:off x="455298" y="1546502"/>
            <a:ext cx="2044800" cy="570734"/>
          </a:xfrm>
          <a:prstGeom prst="rect">
            <a:avLst/>
          </a:prstGeom>
          <a:ln w="9525">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Dependent Variable</a:t>
            </a:r>
          </a:p>
          <a:p>
            <a:pPr algn="ctr"/>
            <a:r>
              <a:rPr lang="en-CA" sz="1200" dirty="0">
                <a:solidFill>
                  <a:schemeClr val="tx1"/>
                </a:solidFill>
                <a:latin typeface="Times New Roman" panose="02020603050405020304" pitchFamily="18" charset="0"/>
                <a:cs typeface="Times New Roman" panose="02020603050405020304" pitchFamily="18" charset="0"/>
              </a:rPr>
              <a:t>Exam Score</a:t>
            </a:r>
          </a:p>
        </p:txBody>
      </p:sp>
      <p:sp>
        <p:nvSpPr>
          <p:cNvPr id="6" name="Rectangle 5">
            <a:extLst>
              <a:ext uri="{FF2B5EF4-FFF2-40B4-BE49-F238E27FC236}">
                <a16:creationId xmlns:a16="http://schemas.microsoft.com/office/drawing/2014/main" id="{71C0C0F8-4B33-9BDF-AE85-B5AAFEB28202}"/>
              </a:ext>
            </a:extLst>
          </p:cNvPr>
          <p:cNvSpPr/>
          <p:nvPr/>
        </p:nvSpPr>
        <p:spPr>
          <a:xfrm>
            <a:off x="2779002" y="1546502"/>
            <a:ext cx="2043592" cy="570734"/>
          </a:xfrm>
          <a:prstGeom prst="rect">
            <a:avLst/>
          </a:prstGeom>
          <a:ln w="9525">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Independent Variable</a:t>
            </a:r>
          </a:p>
          <a:p>
            <a:pPr algn="ctr"/>
            <a:r>
              <a:rPr lang="en-CA" sz="1200" dirty="0">
                <a:solidFill>
                  <a:schemeClr val="tx1"/>
                </a:solidFill>
                <a:latin typeface="Times New Roman" panose="02020603050405020304" pitchFamily="18" charset="0"/>
                <a:cs typeface="Times New Roman" panose="02020603050405020304" pitchFamily="18" charset="0"/>
              </a:rPr>
              <a:t>All IP variables</a:t>
            </a:r>
          </a:p>
        </p:txBody>
      </p:sp>
      <p:sp>
        <p:nvSpPr>
          <p:cNvPr id="7" name="Rectangle 6">
            <a:extLst>
              <a:ext uri="{FF2B5EF4-FFF2-40B4-BE49-F238E27FC236}">
                <a16:creationId xmlns:a16="http://schemas.microsoft.com/office/drawing/2014/main" id="{0BA8CF44-CE57-80AF-8571-3B9E7000D673}"/>
              </a:ext>
            </a:extLst>
          </p:cNvPr>
          <p:cNvSpPr/>
          <p:nvPr/>
        </p:nvSpPr>
        <p:spPr>
          <a:xfrm>
            <a:off x="451761" y="2368635"/>
            <a:ext cx="2044799" cy="2166544"/>
          </a:xfrm>
          <a:prstGeom prst="rect">
            <a:avLst/>
          </a:prstGeom>
          <a:ln w="9525">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CA" dirty="0">
                <a:solidFill>
                  <a:schemeClr val="tx1"/>
                </a:solidFill>
                <a:latin typeface="Times New Roman" panose="02020603050405020304" pitchFamily="18" charset="0"/>
                <a:cs typeface="Times New Roman" panose="02020603050405020304" pitchFamily="18" charset="0"/>
              </a:rPr>
              <a:t>Insignificant Variables</a:t>
            </a:r>
          </a:p>
          <a:p>
            <a:pPr algn="ctr">
              <a:lnSpc>
                <a:spcPct val="150000"/>
              </a:lnSpc>
            </a:pPr>
            <a:endParaRPr lang="en-CA" dirty="0">
              <a:solidFill>
                <a:schemeClr val="tx1"/>
              </a:solidFill>
              <a:latin typeface="Times New Roman" panose="02020603050405020304" pitchFamily="18" charset="0"/>
              <a:cs typeface="Times New Roman" panose="02020603050405020304" pitchFamily="18" charset="0"/>
            </a:endParaRPr>
          </a:p>
          <a:p>
            <a:pPr lvl="2" algn="ctr">
              <a:lnSpc>
                <a:spcPct val="150000"/>
              </a:lnSpc>
            </a:pPr>
            <a:r>
              <a:rPr lang="en-US" sz="1100" dirty="0">
                <a:solidFill>
                  <a:srgbClr val="000000"/>
                </a:solidFill>
                <a:latin typeface="Times New Roman"/>
              </a:rPr>
              <a:t>Sleep Hours</a:t>
            </a:r>
          </a:p>
          <a:p>
            <a:pPr lvl="2" algn="ctr">
              <a:lnSpc>
                <a:spcPct val="150000"/>
              </a:lnSpc>
            </a:pPr>
            <a:r>
              <a:rPr lang="en-US" sz="1100" dirty="0">
                <a:solidFill>
                  <a:srgbClr val="000000"/>
                </a:solidFill>
                <a:latin typeface="Times New Roman"/>
              </a:rPr>
              <a:t>School Type </a:t>
            </a:r>
          </a:p>
          <a:p>
            <a:pPr lvl="2" algn="ctr">
              <a:lnSpc>
                <a:spcPct val="150000"/>
              </a:lnSpc>
            </a:pPr>
            <a:r>
              <a:rPr lang="en-US" sz="1100" dirty="0">
                <a:solidFill>
                  <a:srgbClr val="000000"/>
                </a:solidFill>
                <a:latin typeface="Times New Roman"/>
              </a:rPr>
              <a:t>Gender</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1D65084-20CE-FCD1-6806-479863DAB796}"/>
              </a:ext>
            </a:extLst>
          </p:cNvPr>
          <p:cNvSpPr/>
          <p:nvPr/>
        </p:nvSpPr>
        <p:spPr>
          <a:xfrm>
            <a:off x="2792295" y="2368635"/>
            <a:ext cx="2043592" cy="2166544"/>
          </a:xfrm>
          <a:prstGeom prst="rect">
            <a:avLst/>
          </a:prstGeom>
          <a:ln w="9525">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CA" dirty="0">
                <a:solidFill>
                  <a:schemeClr val="tx1"/>
                </a:solidFill>
                <a:latin typeface="Times New Roman" panose="02020603050405020304" pitchFamily="18" charset="0"/>
                <a:cs typeface="Times New Roman" panose="02020603050405020304" pitchFamily="18" charset="0"/>
              </a:rPr>
              <a:t>Model is significant  </a:t>
            </a:r>
            <a:r>
              <a:rPr lang="en-US" sz="1050" dirty="0">
                <a:solidFill>
                  <a:srgbClr val="000000"/>
                </a:solidFill>
                <a:latin typeface="Times New Roman"/>
                <a:cs typeface="Times New Roman" panose="02020603050405020304" pitchFamily="18" charset="0"/>
              </a:rPr>
              <a:t>H</a:t>
            </a:r>
            <a:r>
              <a:rPr lang="en-US" sz="1050" dirty="0">
                <a:solidFill>
                  <a:srgbClr val="000000"/>
                </a:solidFill>
                <a:latin typeface="Times New Roman"/>
              </a:rPr>
              <a:t>igh</a:t>
            </a:r>
            <a:r>
              <a:rPr lang="en-US" sz="1050" b="0" i="0" dirty="0">
                <a:solidFill>
                  <a:srgbClr val="000000"/>
                </a:solidFill>
                <a:effectLst/>
                <a:latin typeface="Times New Roman"/>
              </a:rPr>
              <a:t> F-statistic of 451.6 and the extremely low </a:t>
            </a:r>
            <a:r>
              <a:rPr lang="en-US" sz="1050" dirty="0">
                <a:solidFill>
                  <a:srgbClr val="000000"/>
                </a:solidFill>
                <a:latin typeface="Times New Roman"/>
              </a:rPr>
              <a:t>P-Value</a:t>
            </a:r>
            <a:r>
              <a:rPr lang="en-US" sz="1050" b="0" i="0" dirty="0">
                <a:solidFill>
                  <a:srgbClr val="000000"/>
                </a:solidFill>
                <a:effectLst/>
                <a:latin typeface="Times New Roman"/>
              </a:rPr>
              <a:t> (2.2e-16</a:t>
            </a:r>
            <a:r>
              <a:rPr lang="en-US" sz="1050" dirty="0">
                <a:solidFill>
                  <a:srgbClr val="000000"/>
                </a:solidFill>
                <a:latin typeface="Times New Roman"/>
              </a:rPr>
              <a:t>)</a:t>
            </a:r>
          </a:p>
          <a:p>
            <a:pPr algn="ctr">
              <a:lnSpc>
                <a:spcPct val="150000"/>
              </a:lnSpc>
            </a:pPr>
            <a:endParaRPr lang="en-US" sz="1050" dirty="0">
              <a:solidFill>
                <a:srgbClr val="000000"/>
              </a:solidFill>
              <a:latin typeface="Times New Roman"/>
            </a:endParaRPr>
          </a:p>
          <a:p>
            <a:pPr algn="ctr">
              <a:lnSpc>
                <a:spcPct val="150000"/>
              </a:lnSpc>
            </a:pPr>
            <a:r>
              <a:rPr lang="en-CA" dirty="0">
                <a:solidFill>
                  <a:srgbClr val="000000"/>
                </a:solidFill>
                <a:latin typeface="Times New Roman"/>
              </a:rPr>
              <a:t>Adjusted</a:t>
            </a:r>
            <a:r>
              <a:rPr lang="en-CA" b="0" i="0" dirty="0">
                <a:solidFill>
                  <a:srgbClr val="000000"/>
                </a:solidFill>
                <a:effectLst/>
                <a:latin typeface="Times New Roman"/>
              </a:rPr>
              <a:t> R-squared </a:t>
            </a:r>
          </a:p>
          <a:p>
            <a:pPr algn="ctr">
              <a:lnSpc>
                <a:spcPct val="150000"/>
              </a:lnSpc>
            </a:pPr>
            <a:r>
              <a:rPr lang="en-CA" sz="1050" b="0" i="0" dirty="0">
                <a:solidFill>
                  <a:srgbClr val="000000"/>
                </a:solidFill>
                <a:effectLst/>
                <a:latin typeface="Times New Roman"/>
              </a:rPr>
              <a:t>Suggests that approximately 70.46% of the variance in Exam Scores is explained</a:t>
            </a:r>
            <a:endParaRPr lang="en-US" sz="1100" dirty="0">
              <a:solidFill>
                <a:srgbClr val="000000"/>
              </a:solidFill>
              <a:latin typeface="Times New Roman"/>
            </a:endParaRP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5995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BAC48-BA52-4943-4820-1FB9BD03764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307DACF-FA4F-B772-3116-4A9D01D34F99}"/>
              </a:ext>
            </a:extLst>
          </p:cNvPr>
          <p:cNvSpPr>
            <a:spLocks noGrp="1"/>
          </p:cNvSpPr>
          <p:nvPr>
            <p:ph type="body" idx="1"/>
          </p:nvPr>
        </p:nvSpPr>
        <p:spPr>
          <a:xfrm>
            <a:off x="176394" y="911027"/>
            <a:ext cx="4955228" cy="3110923"/>
          </a:xfrm>
        </p:spPr>
        <p:txBody>
          <a:bodyPr/>
          <a:lstStyle/>
          <a:p>
            <a:pPr marL="152400" indent="0" algn="ctr">
              <a:buNone/>
            </a:pPr>
            <a:r>
              <a:rPr lang="en-CA" sz="1800" b="1" dirty="0">
                <a:solidFill>
                  <a:schemeClr val="tx1"/>
                </a:solidFill>
                <a:latin typeface="Times New Roman" panose="02020603050405020304" pitchFamily="18" charset="0"/>
                <a:cs typeface="Times New Roman" panose="02020603050405020304" pitchFamily="18" charset="0"/>
              </a:rPr>
              <a:t>Reduced Linear Regression </a:t>
            </a:r>
          </a:p>
          <a:p>
            <a:pPr marL="152400" indent="0">
              <a:buNone/>
            </a:pPr>
            <a:endParaRPr lang="en-CA" dirty="0"/>
          </a:p>
          <a:p>
            <a:pPr marL="152400" indent="0">
              <a:buNone/>
            </a:pPr>
            <a:endParaRPr lang="en-CA" dirty="0"/>
          </a:p>
        </p:txBody>
      </p:sp>
      <p:sp>
        <p:nvSpPr>
          <p:cNvPr id="3" name="Title 2">
            <a:extLst>
              <a:ext uri="{FF2B5EF4-FFF2-40B4-BE49-F238E27FC236}">
                <a16:creationId xmlns:a16="http://schemas.microsoft.com/office/drawing/2014/main" id="{E3F928A2-05F0-9D69-F6F1-82F6DC6DE4AA}"/>
              </a:ext>
            </a:extLst>
          </p:cNvPr>
          <p:cNvSpPr>
            <a:spLocks noGrp="1"/>
          </p:cNvSpPr>
          <p:nvPr>
            <p:ph type="title"/>
          </p:nvPr>
        </p:nvSpPr>
        <p:spPr>
          <a:xfrm>
            <a:off x="125268" y="85816"/>
            <a:ext cx="7704000" cy="702000"/>
          </a:xfrm>
        </p:spPr>
        <p:txBody>
          <a:bodyPr/>
          <a:lstStyle/>
          <a:p>
            <a:r>
              <a:rPr lang="en-CA" dirty="0">
                <a:latin typeface="Times New Roman" panose="02020603050405020304" pitchFamily="18" charset="0"/>
                <a:cs typeface="Times New Roman" panose="02020603050405020304" pitchFamily="18" charset="0"/>
              </a:rPr>
              <a:t>Analysis of Results </a:t>
            </a:r>
          </a:p>
        </p:txBody>
      </p:sp>
      <p:sp>
        <p:nvSpPr>
          <p:cNvPr id="4" name="Rectangle 3">
            <a:extLst>
              <a:ext uri="{FF2B5EF4-FFF2-40B4-BE49-F238E27FC236}">
                <a16:creationId xmlns:a16="http://schemas.microsoft.com/office/drawing/2014/main" id="{D8BB044C-F7BC-0FCD-D091-9173BC29DB7D}"/>
              </a:ext>
            </a:extLst>
          </p:cNvPr>
          <p:cNvSpPr/>
          <p:nvPr/>
        </p:nvSpPr>
        <p:spPr>
          <a:xfrm>
            <a:off x="455298" y="1546502"/>
            <a:ext cx="2044800" cy="863638"/>
          </a:xfrm>
          <a:prstGeom prst="rect">
            <a:avLst/>
          </a:prstGeom>
          <a:ln w="9525">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Dependent Variable</a:t>
            </a:r>
          </a:p>
          <a:p>
            <a:pPr algn="ctr"/>
            <a:endParaRPr lang="en-CA"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Exam Score</a:t>
            </a:r>
          </a:p>
          <a:p>
            <a:pPr algn="ctr"/>
            <a:endParaRPr lang="en-CA" sz="1100"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D12A4AE-08E7-8140-1832-FBAC880101F9}"/>
              </a:ext>
            </a:extLst>
          </p:cNvPr>
          <p:cNvSpPr/>
          <p:nvPr/>
        </p:nvSpPr>
        <p:spPr>
          <a:xfrm>
            <a:off x="2779002" y="1546502"/>
            <a:ext cx="2043592" cy="863638"/>
          </a:xfrm>
          <a:prstGeom prst="rect">
            <a:avLst/>
          </a:prstGeom>
          <a:ln w="9525">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Independent Variable</a:t>
            </a:r>
          </a:p>
          <a:p>
            <a:pPr algn="ctr"/>
            <a:endParaRPr lang="en-CA"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All IP variables – Sleep Hours, School Type, Gender</a:t>
            </a:r>
          </a:p>
        </p:txBody>
      </p:sp>
      <p:sp>
        <p:nvSpPr>
          <p:cNvPr id="7" name="Rectangle 6">
            <a:extLst>
              <a:ext uri="{FF2B5EF4-FFF2-40B4-BE49-F238E27FC236}">
                <a16:creationId xmlns:a16="http://schemas.microsoft.com/office/drawing/2014/main" id="{423C35D0-3BC0-3620-1783-046C08451F43}"/>
              </a:ext>
            </a:extLst>
          </p:cNvPr>
          <p:cNvSpPr/>
          <p:nvPr/>
        </p:nvSpPr>
        <p:spPr>
          <a:xfrm>
            <a:off x="451761" y="2640253"/>
            <a:ext cx="2044799" cy="1894925"/>
          </a:xfrm>
          <a:prstGeom prst="rect">
            <a:avLst/>
          </a:prstGeom>
          <a:ln w="9525">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0" i="0" dirty="0">
                <a:solidFill>
                  <a:srgbClr val="000000"/>
                </a:solidFill>
                <a:effectLst/>
                <a:latin typeface="Times New Roman" panose="02020603050405020304" pitchFamily="18" charset="0"/>
                <a:cs typeface="Times New Roman" panose="02020603050405020304" pitchFamily="18" charset="0"/>
              </a:rPr>
              <a:t>The </a:t>
            </a:r>
            <a:r>
              <a:rPr lang="en-US" sz="1200" dirty="0">
                <a:solidFill>
                  <a:srgbClr val="000000"/>
                </a:solidFill>
                <a:latin typeface="Times New Roman" panose="02020603050405020304" pitchFamily="18" charset="0"/>
                <a:cs typeface="Times New Roman" panose="02020603050405020304" pitchFamily="18" charset="0"/>
              </a:rPr>
              <a:t>Residual S</a:t>
            </a:r>
            <a:r>
              <a:rPr lang="en-US" sz="1200" b="0" i="0" dirty="0">
                <a:solidFill>
                  <a:srgbClr val="000000"/>
                </a:solidFill>
                <a:effectLst/>
                <a:latin typeface="Times New Roman" panose="02020603050405020304" pitchFamily="18" charset="0"/>
                <a:cs typeface="Times New Roman" panose="02020603050405020304" pitchFamily="18" charset="0"/>
              </a:rPr>
              <a:t>um of Squares for the two models differed only slightly (11.42) suggesting</a:t>
            </a:r>
            <a:r>
              <a:rPr lang="en-US" sz="1200" dirty="0">
                <a:solidFill>
                  <a:srgbClr val="000000"/>
                </a:solidFill>
                <a:latin typeface="Times New Roman" panose="02020603050405020304" pitchFamily="18" charset="0"/>
                <a:cs typeface="Times New Roman" panose="02020603050405020304" pitchFamily="18" charset="0"/>
              </a:rPr>
              <a:t> that removing these variables does not affect the amount of unexplained variability in Exam Score. </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3D0A5E3A-0CBE-2CD3-2345-C4F6C2F56C29}"/>
              </a:ext>
            </a:extLst>
          </p:cNvPr>
          <p:cNvSpPr/>
          <p:nvPr/>
        </p:nvSpPr>
        <p:spPr>
          <a:xfrm>
            <a:off x="2792295" y="2640253"/>
            <a:ext cx="2043592" cy="1894925"/>
          </a:xfrm>
          <a:prstGeom prst="rect">
            <a:avLst/>
          </a:prstGeom>
          <a:ln w="9525">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Times New Roman" panose="02020603050405020304" pitchFamily="18" charset="0"/>
                <a:cs typeface="Times New Roman" panose="02020603050405020304" pitchFamily="18" charset="0"/>
              </a:rPr>
              <a:t>P</a:t>
            </a:r>
            <a:r>
              <a:rPr lang="en-US" sz="1200" b="0" i="0" dirty="0">
                <a:solidFill>
                  <a:srgbClr val="000000"/>
                </a:solidFill>
                <a:effectLst/>
                <a:latin typeface="Times New Roman" panose="02020603050405020304" pitchFamily="18" charset="0"/>
                <a:cs typeface="Times New Roman" panose="02020603050405020304" pitchFamily="18" charset="0"/>
              </a:rPr>
              <a:t>-value from the F-test (0.4787) is greater than the significance level of 0.05, indicating that reduction in model complexity does not lead to a statistically significant loss of explanatory power</a:t>
            </a:r>
            <a:r>
              <a:rPr lang="en-CA" sz="1200" b="0" i="0" dirty="0">
                <a:solidFill>
                  <a:schemeClr val="tx1"/>
                </a:solidFill>
                <a:effectLst/>
                <a:latin typeface="Times New Roman" panose="02020603050405020304" pitchFamily="18" charset="0"/>
                <a:cs typeface="Times New Roman" panose="02020603050405020304" pitchFamily="18" charset="0"/>
              </a:rPr>
              <a:t>.</a:t>
            </a:r>
            <a:endParaRPr lang="en-US" sz="1200" b="0" i="0" dirty="0">
              <a:solidFill>
                <a:srgbClr val="000000"/>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7D87020-37F8-0B58-C2E1-6DB7A30271E6}"/>
              </a:ext>
            </a:extLst>
          </p:cNvPr>
          <p:cNvPicPr>
            <a:picLocks noChangeAspect="1"/>
          </p:cNvPicPr>
          <p:nvPr/>
        </p:nvPicPr>
        <p:blipFill>
          <a:blip r:embed="rId2"/>
          <a:stretch>
            <a:fillRect/>
          </a:stretch>
        </p:blipFill>
        <p:spPr>
          <a:xfrm>
            <a:off x="5209081" y="1983796"/>
            <a:ext cx="3719055" cy="1707361"/>
          </a:xfrm>
          <a:prstGeom prst="rect">
            <a:avLst/>
          </a:prstGeom>
          <a:ln>
            <a:solidFill>
              <a:schemeClr val="tx1"/>
            </a:solidFill>
          </a:ln>
        </p:spPr>
      </p:pic>
    </p:spTree>
    <p:extLst>
      <p:ext uri="{BB962C8B-B14F-4D97-AF65-F5344CB8AC3E}">
        <p14:creationId xmlns:p14="http://schemas.microsoft.com/office/powerpoint/2010/main" val="833871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BDD806-1E0B-D269-809A-F0D6BF089D9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5B586D5-3BA5-87D6-1689-3312C4610D0F}"/>
              </a:ext>
            </a:extLst>
          </p:cNvPr>
          <p:cNvSpPr>
            <a:spLocks noGrp="1"/>
          </p:cNvSpPr>
          <p:nvPr>
            <p:ph type="body" idx="1"/>
          </p:nvPr>
        </p:nvSpPr>
        <p:spPr>
          <a:xfrm>
            <a:off x="60280" y="1043973"/>
            <a:ext cx="4955228" cy="3110923"/>
          </a:xfrm>
        </p:spPr>
        <p:txBody>
          <a:bodyPr/>
          <a:lstStyle/>
          <a:p>
            <a:pPr marL="152400" indent="0" algn="ctr">
              <a:buNone/>
            </a:pPr>
            <a:r>
              <a:rPr lang="en-CA" sz="1800" b="1" dirty="0">
                <a:solidFill>
                  <a:schemeClr val="tx1"/>
                </a:solidFill>
                <a:latin typeface="Times New Roman" panose="02020603050405020304" pitchFamily="18" charset="0"/>
                <a:cs typeface="Times New Roman" panose="02020603050405020304" pitchFamily="18" charset="0"/>
              </a:rPr>
              <a:t>Lasso Regression </a:t>
            </a:r>
          </a:p>
          <a:p>
            <a:pPr marL="152400" indent="0">
              <a:buNone/>
            </a:pPr>
            <a:endParaRPr lang="en-CA" dirty="0"/>
          </a:p>
          <a:p>
            <a:pPr marL="152400" indent="0">
              <a:buNone/>
            </a:pPr>
            <a:endParaRPr lang="en-CA" dirty="0"/>
          </a:p>
        </p:txBody>
      </p:sp>
      <p:sp>
        <p:nvSpPr>
          <p:cNvPr id="3" name="Title 2">
            <a:extLst>
              <a:ext uri="{FF2B5EF4-FFF2-40B4-BE49-F238E27FC236}">
                <a16:creationId xmlns:a16="http://schemas.microsoft.com/office/drawing/2014/main" id="{3E6A6737-0506-EA2F-93E7-858C43C33406}"/>
              </a:ext>
            </a:extLst>
          </p:cNvPr>
          <p:cNvSpPr>
            <a:spLocks noGrp="1"/>
          </p:cNvSpPr>
          <p:nvPr>
            <p:ph type="title"/>
          </p:nvPr>
        </p:nvSpPr>
        <p:spPr>
          <a:xfrm>
            <a:off x="125268" y="85816"/>
            <a:ext cx="7704000" cy="702000"/>
          </a:xfrm>
        </p:spPr>
        <p:txBody>
          <a:bodyPr/>
          <a:lstStyle/>
          <a:p>
            <a:r>
              <a:rPr lang="en-CA" dirty="0">
                <a:latin typeface="Times New Roman" panose="02020603050405020304" pitchFamily="18" charset="0"/>
                <a:cs typeface="Times New Roman" panose="02020603050405020304" pitchFamily="18" charset="0"/>
              </a:rPr>
              <a:t>Analysis of Results </a:t>
            </a:r>
          </a:p>
        </p:txBody>
      </p:sp>
      <p:sp>
        <p:nvSpPr>
          <p:cNvPr id="4" name="Rectangle 3">
            <a:extLst>
              <a:ext uri="{FF2B5EF4-FFF2-40B4-BE49-F238E27FC236}">
                <a16:creationId xmlns:a16="http://schemas.microsoft.com/office/drawing/2014/main" id="{D1D51F5D-7BED-ABC5-3C9F-A9418600E698}"/>
              </a:ext>
            </a:extLst>
          </p:cNvPr>
          <p:cNvSpPr/>
          <p:nvPr/>
        </p:nvSpPr>
        <p:spPr>
          <a:xfrm>
            <a:off x="289642" y="1806260"/>
            <a:ext cx="4082551" cy="654994"/>
          </a:xfrm>
          <a:prstGeom prst="rect">
            <a:avLst/>
          </a:prstGeom>
          <a:ln w="9525">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200" dirty="0">
                <a:solidFill>
                  <a:srgbClr val="000000"/>
                </a:solidFill>
                <a:latin typeface="Times New Roman" panose="02020603050405020304" pitchFamily="18" charset="0"/>
                <a:cs typeface="Times New Roman" panose="02020603050405020304" pitchFamily="18" charset="0"/>
              </a:rPr>
              <a:t>I</a:t>
            </a:r>
            <a:r>
              <a:rPr lang="en-CA" sz="1200" b="0" i="0" dirty="0">
                <a:solidFill>
                  <a:srgbClr val="000000"/>
                </a:solidFill>
                <a:effectLst/>
                <a:latin typeface="Times New Roman" panose="02020603050405020304" pitchFamily="18" charset="0"/>
                <a:cs typeface="Times New Roman" panose="02020603050405020304" pitchFamily="18" charset="0"/>
              </a:rPr>
              <a:t>ncorporates regularization to enhance interpretability and predictive accuracy</a:t>
            </a:r>
            <a:r>
              <a:rPr lang="en-CA" sz="1200" b="0" i="0" dirty="0">
                <a:solidFill>
                  <a:schemeClr val="tx1"/>
                </a:solidFill>
                <a:effectLst/>
                <a:latin typeface="Times New Roman" panose="02020603050405020304" pitchFamily="18" charset="0"/>
                <a:cs typeface="Times New Roman" panose="02020603050405020304" pitchFamily="18" charset="0"/>
              </a:rPr>
              <a:t>.</a:t>
            </a:r>
            <a:endParaRPr lang="en-CA" sz="1200" b="0" i="0" dirty="0">
              <a:solidFill>
                <a:srgbClr val="000000"/>
              </a:solidFill>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4962F61-CC44-E58B-50E4-637C3FFF02E1}"/>
              </a:ext>
            </a:extLst>
          </p:cNvPr>
          <p:cNvSpPr/>
          <p:nvPr/>
        </p:nvSpPr>
        <p:spPr>
          <a:xfrm>
            <a:off x="305040" y="2717410"/>
            <a:ext cx="4080140" cy="738056"/>
          </a:xfrm>
          <a:prstGeom prst="rect">
            <a:avLst/>
          </a:prstGeom>
          <a:ln w="9525">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Times New Roman" panose="02020603050405020304" pitchFamily="18" charset="0"/>
                <a:cs typeface="Times New Roman" panose="02020603050405020304" pitchFamily="18" charset="0"/>
              </a:rPr>
              <a:t>High dimensionality of our dataset, feature selection was crucial to identify and exclude irrelevant variables (those with coefficients equal to zero). This process simplifies the model and helps prevent overfitting. </a:t>
            </a:r>
          </a:p>
        </p:txBody>
      </p:sp>
      <p:sp>
        <p:nvSpPr>
          <p:cNvPr id="7" name="Rectangle 6">
            <a:extLst>
              <a:ext uri="{FF2B5EF4-FFF2-40B4-BE49-F238E27FC236}">
                <a16:creationId xmlns:a16="http://schemas.microsoft.com/office/drawing/2014/main" id="{D050DDC8-6143-19AF-7926-5DB1A53067D2}"/>
              </a:ext>
            </a:extLst>
          </p:cNvPr>
          <p:cNvSpPr/>
          <p:nvPr/>
        </p:nvSpPr>
        <p:spPr>
          <a:xfrm>
            <a:off x="289645" y="3711623"/>
            <a:ext cx="4082550" cy="654994"/>
          </a:xfrm>
          <a:prstGeom prst="rect">
            <a:avLst/>
          </a:prstGeom>
          <a:ln w="9525">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200" dirty="0">
                <a:solidFill>
                  <a:srgbClr val="000000"/>
                </a:solidFill>
                <a:latin typeface="Times New Roman" panose="02020603050405020304" pitchFamily="18" charset="0"/>
                <a:cs typeface="Times New Roman" panose="02020603050405020304" pitchFamily="18" charset="0"/>
              </a:rPr>
              <a:t>The data was divided into 10 folds for cross-validation, the best lambda value that minimized the cross-validation error was found to be 0.003066671</a:t>
            </a:r>
            <a:r>
              <a:rPr lang="en-US" sz="1200" b="1" dirty="0">
                <a:solidFill>
                  <a:srgbClr val="000000"/>
                </a:solidFill>
                <a:latin typeface="Times New Roman" panose="02020603050405020304" pitchFamily="18" charset="0"/>
                <a:cs typeface="Times New Roman" panose="02020603050405020304" pitchFamily="18" charset="0"/>
              </a:rPr>
              <a:t>.</a:t>
            </a:r>
            <a:endParaRPr lang="en-US" sz="1200" dirty="0">
              <a:solidFill>
                <a:srgbClr val="000000"/>
              </a:solidFill>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9B178D09-B01A-E235-49B0-D07AF084CF9D}"/>
              </a:ext>
            </a:extLst>
          </p:cNvPr>
          <p:cNvGraphicFramePr>
            <a:graphicFrameLocks noGrp="1"/>
          </p:cNvGraphicFramePr>
          <p:nvPr>
            <p:extLst>
              <p:ext uri="{D42A27DB-BD31-4B8C-83A1-F6EECF244321}">
                <p14:modId xmlns:p14="http://schemas.microsoft.com/office/powerpoint/2010/main" val="3423884763"/>
              </p:ext>
            </p:extLst>
          </p:nvPr>
        </p:nvGraphicFramePr>
        <p:xfrm>
          <a:off x="4630646" y="1964569"/>
          <a:ext cx="4223709" cy="2267904"/>
        </p:xfrm>
        <a:graphic>
          <a:graphicData uri="http://schemas.openxmlformats.org/drawingml/2006/table">
            <a:tbl>
              <a:tblPr firstRow="1" firstCol="1" bandRow="1">
                <a:tableStyleId>{C8B7B62D-2519-4B8F-871D-81D2F4A60EE1}</a:tableStyleId>
              </a:tblPr>
              <a:tblGrid>
                <a:gridCol w="886104">
                  <a:extLst>
                    <a:ext uri="{9D8B030D-6E8A-4147-A177-3AD203B41FA5}">
                      <a16:colId xmlns:a16="http://schemas.microsoft.com/office/drawing/2014/main" val="2204486329"/>
                    </a:ext>
                  </a:extLst>
                </a:gridCol>
                <a:gridCol w="556464">
                  <a:extLst>
                    <a:ext uri="{9D8B030D-6E8A-4147-A177-3AD203B41FA5}">
                      <a16:colId xmlns:a16="http://schemas.microsoft.com/office/drawing/2014/main" val="1550500395"/>
                    </a:ext>
                  </a:extLst>
                </a:gridCol>
                <a:gridCol w="2781141">
                  <a:extLst>
                    <a:ext uri="{9D8B030D-6E8A-4147-A177-3AD203B41FA5}">
                      <a16:colId xmlns:a16="http://schemas.microsoft.com/office/drawing/2014/main" val="346166916"/>
                    </a:ext>
                  </a:extLst>
                </a:gridCol>
              </a:tblGrid>
              <a:tr h="342900">
                <a:tc>
                  <a:txBody>
                    <a:bodyPr/>
                    <a:lstStyle/>
                    <a:p>
                      <a:pPr algn="ctr">
                        <a:lnSpc>
                          <a:spcPct val="107000"/>
                        </a:lnSpc>
                        <a:spcAft>
                          <a:spcPts val="800"/>
                        </a:spcAft>
                      </a:pPr>
                      <a:r>
                        <a:rPr lang="en-CA" sz="1100" b="1" kern="100" dirty="0">
                          <a:effectLst/>
                          <a:latin typeface="Times New Roman" panose="02020603050405020304" pitchFamily="18" charset="0"/>
                          <a:cs typeface="Times New Roman" panose="02020603050405020304" pitchFamily="18" charset="0"/>
                        </a:rPr>
                        <a:t>Variable</a:t>
                      </a:r>
                      <a:endParaRPr lang="en-CA" sz="11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b="1" kern="100" dirty="0">
                          <a:effectLst/>
                          <a:latin typeface="Times New Roman" panose="02020603050405020304" pitchFamily="18" charset="0"/>
                          <a:cs typeface="Times New Roman" panose="02020603050405020304" pitchFamily="18" charset="0"/>
                        </a:rPr>
                        <a:t>Coeff.</a:t>
                      </a:r>
                      <a:endParaRPr lang="en-CA" sz="11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b="1" kern="100" dirty="0">
                          <a:effectLst/>
                          <a:latin typeface="Times New Roman" panose="02020603050405020304" pitchFamily="18" charset="0"/>
                          <a:cs typeface="Times New Roman" panose="02020603050405020304" pitchFamily="18" charset="0"/>
                        </a:rPr>
                        <a:t>Interpretation</a:t>
                      </a:r>
                      <a:endParaRPr lang="en-CA" sz="11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1992908"/>
                  </a:ext>
                </a:extLst>
              </a:tr>
              <a:tr h="323850">
                <a:tc>
                  <a:txBody>
                    <a:bodyPr/>
                    <a:lstStyle/>
                    <a:p>
                      <a:pPr algn="ctr">
                        <a:lnSpc>
                          <a:spcPct val="107000"/>
                        </a:lnSpc>
                        <a:spcAft>
                          <a:spcPts val="800"/>
                        </a:spcAft>
                      </a:pPr>
                      <a:r>
                        <a:rPr lang="en-CA" sz="1100" kern="100">
                          <a:effectLst/>
                          <a:latin typeface="Times New Roman" panose="02020603050405020304" pitchFamily="18" charset="0"/>
                          <a:cs typeface="Times New Roman" panose="02020603050405020304" pitchFamily="18" charset="0"/>
                        </a:rPr>
                        <a:t>Gender Male</a:t>
                      </a:r>
                      <a:endParaRPr lang="en-CA" sz="11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kern="100">
                          <a:effectLst/>
                          <a:latin typeface="Times New Roman" panose="02020603050405020304" pitchFamily="18" charset="0"/>
                          <a:cs typeface="Times New Roman" panose="02020603050405020304" pitchFamily="18" charset="0"/>
                        </a:rPr>
                        <a:t>-0.055</a:t>
                      </a:r>
                      <a:endParaRPr lang="en-CA" sz="11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kern="100">
                          <a:effectLst/>
                          <a:latin typeface="Times New Roman" panose="02020603050405020304" pitchFamily="18" charset="0"/>
                          <a:cs typeface="Times New Roman" panose="02020603050405020304" pitchFamily="18" charset="0"/>
                        </a:rPr>
                        <a:t>Males score slightly (~0.06 points) lower than females, though the impact is minimal.</a:t>
                      </a:r>
                      <a:endParaRPr lang="en-CA" sz="11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7530679"/>
                  </a:ext>
                </a:extLst>
              </a:tr>
              <a:tr h="323850">
                <a:tc>
                  <a:txBody>
                    <a:bodyPr/>
                    <a:lstStyle/>
                    <a:p>
                      <a:pPr algn="ctr">
                        <a:lnSpc>
                          <a:spcPct val="107000"/>
                        </a:lnSpc>
                        <a:spcAft>
                          <a:spcPts val="800"/>
                        </a:spcAft>
                      </a:pPr>
                      <a:r>
                        <a:rPr lang="en-CA" sz="1100" kern="100" dirty="0">
                          <a:effectLst/>
                          <a:latin typeface="Times New Roman" panose="02020603050405020304" pitchFamily="18" charset="0"/>
                          <a:cs typeface="Times New Roman" panose="02020603050405020304" pitchFamily="18" charset="0"/>
                        </a:rPr>
                        <a:t>Sleep Hours</a:t>
                      </a:r>
                      <a:endParaRPr lang="en-CA" sz="11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kern="100" dirty="0">
                          <a:effectLst/>
                          <a:latin typeface="Times New Roman" panose="02020603050405020304" pitchFamily="18" charset="0"/>
                          <a:cs typeface="Times New Roman" panose="02020603050405020304" pitchFamily="18" charset="0"/>
                        </a:rPr>
                        <a:t>-0.011</a:t>
                      </a:r>
                      <a:endParaRPr lang="en-CA" sz="11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kern="100">
                          <a:effectLst/>
                          <a:latin typeface="Times New Roman" panose="02020603050405020304" pitchFamily="18" charset="0"/>
                          <a:cs typeface="Times New Roman" panose="02020603050405020304" pitchFamily="18" charset="0"/>
                        </a:rPr>
                        <a:t>Negligible impact on scores, suggesting sleep hours in this dataset do not significantly influence academic performance.</a:t>
                      </a:r>
                      <a:endParaRPr lang="en-CA" sz="11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7430486"/>
                  </a:ext>
                </a:extLst>
              </a:tr>
              <a:tr h="342900">
                <a:tc>
                  <a:txBody>
                    <a:bodyPr/>
                    <a:lstStyle/>
                    <a:p>
                      <a:pPr algn="ctr">
                        <a:lnSpc>
                          <a:spcPct val="107000"/>
                        </a:lnSpc>
                        <a:spcAft>
                          <a:spcPts val="800"/>
                        </a:spcAft>
                      </a:pPr>
                      <a:r>
                        <a:rPr lang="en-CA" sz="1100" kern="100" dirty="0">
                          <a:effectLst/>
                          <a:latin typeface="Times New Roman" panose="02020603050405020304" pitchFamily="18" charset="0"/>
                          <a:cs typeface="Times New Roman" panose="02020603050405020304" pitchFamily="18" charset="0"/>
                        </a:rPr>
                        <a:t>School Type Public</a:t>
                      </a:r>
                      <a:endParaRPr lang="en-CA" sz="11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kern="100">
                          <a:effectLst/>
                          <a:latin typeface="Times New Roman" panose="02020603050405020304" pitchFamily="18" charset="0"/>
                          <a:cs typeface="Times New Roman" panose="02020603050405020304" pitchFamily="18" charset="0"/>
                        </a:rPr>
                        <a:t>0.061</a:t>
                      </a:r>
                      <a:endParaRPr lang="en-CA" sz="11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kern="100">
                          <a:effectLst/>
                          <a:latin typeface="Times New Roman" panose="02020603050405020304" pitchFamily="18" charset="0"/>
                          <a:cs typeface="Times New Roman" panose="02020603050405020304" pitchFamily="18" charset="0"/>
                        </a:rPr>
                        <a:t>Minimal positive impact, indicating school type (public/private) is not a strong predictor of exam scores.</a:t>
                      </a:r>
                      <a:endParaRPr lang="en-CA" sz="11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315164"/>
                  </a:ext>
                </a:extLst>
              </a:tr>
              <a:tr h="323850">
                <a:tc>
                  <a:txBody>
                    <a:bodyPr/>
                    <a:lstStyle/>
                    <a:p>
                      <a:pPr algn="ctr">
                        <a:lnSpc>
                          <a:spcPct val="107000"/>
                        </a:lnSpc>
                        <a:spcAft>
                          <a:spcPts val="800"/>
                        </a:spcAft>
                      </a:pPr>
                      <a:r>
                        <a:rPr lang="en-CA" sz="1100" kern="100" dirty="0">
                          <a:effectLst/>
                          <a:latin typeface="Times New Roman" panose="02020603050405020304" pitchFamily="18" charset="0"/>
                          <a:cs typeface="Times New Roman" panose="02020603050405020304" pitchFamily="18" charset="0"/>
                        </a:rPr>
                        <a:t>Parental Involvement Medium</a:t>
                      </a:r>
                      <a:endParaRPr lang="en-CA" sz="11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kern="100">
                          <a:effectLst/>
                          <a:latin typeface="Times New Roman" panose="02020603050405020304" pitchFamily="18" charset="0"/>
                          <a:cs typeface="Times New Roman" panose="02020603050405020304" pitchFamily="18" charset="0"/>
                        </a:rPr>
                        <a:t>0</a:t>
                      </a:r>
                      <a:endParaRPr lang="en-CA" sz="11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kern="100" dirty="0">
                          <a:effectLst/>
                          <a:latin typeface="Times New Roman" panose="02020603050405020304" pitchFamily="18" charset="0"/>
                          <a:cs typeface="Times New Roman" panose="02020603050405020304" pitchFamily="18" charset="0"/>
                        </a:rPr>
                        <a:t>Eliminated by LASSO, meaning medium parental involvement does not significantly differ from the baseline in predicting scores.</a:t>
                      </a:r>
                      <a:endParaRPr lang="en-CA" sz="11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7351243"/>
                  </a:ext>
                </a:extLst>
              </a:tr>
            </a:tbl>
          </a:graphicData>
        </a:graphic>
      </p:graphicFrame>
    </p:spTree>
    <p:extLst>
      <p:ext uri="{BB962C8B-B14F-4D97-AF65-F5344CB8AC3E}">
        <p14:creationId xmlns:p14="http://schemas.microsoft.com/office/powerpoint/2010/main" val="1392869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720000" y="398050"/>
            <a:ext cx="7704000" cy="7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TABLE OF CONTENTS</a:t>
            </a:r>
            <a:endParaRPr dirty="0">
              <a:latin typeface="Times New Roman" panose="02020603050405020304" pitchFamily="18" charset="0"/>
              <a:cs typeface="Times New Roman" panose="02020603050405020304" pitchFamily="18" charset="0"/>
            </a:endParaRPr>
          </a:p>
        </p:txBody>
      </p:sp>
      <p:sp>
        <p:nvSpPr>
          <p:cNvPr id="159" name="Google Shape;159;p30"/>
          <p:cNvSpPr txBox="1">
            <a:spLocks noGrp="1"/>
          </p:cNvSpPr>
          <p:nvPr>
            <p:ph type="title" idx="2"/>
          </p:nvPr>
        </p:nvSpPr>
        <p:spPr>
          <a:xfrm>
            <a:off x="720000" y="1468682"/>
            <a:ext cx="734700" cy="3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01</a:t>
            </a:r>
            <a:endParaRPr>
              <a:latin typeface="Times New Roman" panose="02020603050405020304" pitchFamily="18" charset="0"/>
              <a:cs typeface="Times New Roman" panose="02020603050405020304" pitchFamily="18" charset="0"/>
            </a:endParaRPr>
          </a:p>
        </p:txBody>
      </p:sp>
      <p:sp>
        <p:nvSpPr>
          <p:cNvPr id="160" name="Google Shape;160;p30"/>
          <p:cNvSpPr txBox="1">
            <a:spLocks noGrp="1"/>
          </p:cNvSpPr>
          <p:nvPr>
            <p:ph type="subTitle" idx="1"/>
          </p:nvPr>
        </p:nvSpPr>
        <p:spPr>
          <a:xfrm>
            <a:off x="1454700" y="1468672"/>
            <a:ext cx="3035100" cy="3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Overview</a:t>
            </a:r>
            <a:endParaRPr>
              <a:latin typeface="Times New Roman" panose="02020603050405020304" pitchFamily="18" charset="0"/>
              <a:cs typeface="Times New Roman" panose="02020603050405020304" pitchFamily="18" charset="0"/>
            </a:endParaRPr>
          </a:p>
        </p:txBody>
      </p:sp>
      <p:sp>
        <p:nvSpPr>
          <p:cNvPr id="161" name="Google Shape;161;p30"/>
          <p:cNvSpPr txBox="1">
            <a:spLocks noGrp="1"/>
          </p:cNvSpPr>
          <p:nvPr>
            <p:ph type="title" idx="3"/>
          </p:nvPr>
        </p:nvSpPr>
        <p:spPr>
          <a:xfrm>
            <a:off x="720000" y="2026804"/>
            <a:ext cx="734700" cy="3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02</a:t>
            </a:r>
            <a:endParaRPr>
              <a:latin typeface="Times New Roman" panose="02020603050405020304" pitchFamily="18" charset="0"/>
              <a:cs typeface="Times New Roman" panose="02020603050405020304" pitchFamily="18" charset="0"/>
            </a:endParaRPr>
          </a:p>
        </p:txBody>
      </p:sp>
      <p:sp>
        <p:nvSpPr>
          <p:cNvPr id="162" name="Google Shape;162;p30"/>
          <p:cNvSpPr txBox="1">
            <a:spLocks noGrp="1"/>
          </p:cNvSpPr>
          <p:nvPr>
            <p:ph type="subTitle" idx="4"/>
          </p:nvPr>
        </p:nvSpPr>
        <p:spPr>
          <a:xfrm>
            <a:off x="1454700" y="2562240"/>
            <a:ext cx="3035100" cy="344700"/>
          </a:xfrm>
          <a:prstGeom prst="rect">
            <a:avLst/>
          </a:prstGeom>
        </p:spPr>
        <p:txBody>
          <a:bodyPr spcFirstLastPara="1" wrap="square" lIns="91425" tIns="91425" rIns="91425" bIns="91425" anchor="b" anchorCtr="0">
            <a:noAutofit/>
          </a:bodyPr>
          <a:lstStyle/>
          <a:p>
            <a:pPr marL="0" indent="0"/>
            <a:r>
              <a:rPr lang="en">
                <a:latin typeface="Times New Roman" panose="02020603050405020304" pitchFamily="18" charset="0"/>
                <a:cs typeface="Times New Roman" panose="02020603050405020304" pitchFamily="18" charset="0"/>
              </a:rPr>
              <a:t>Descriptive Data Analysis</a:t>
            </a:r>
            <a:endParaRPr lang="en-US">
              <a:latin typeface="Times New Roman" panose="02020603050405020304" pitchFamily="18" charset="0"/>
              <a:cs typeface="Times New Roman" panose="02020603050405020304" pitchFamily="18" charset="0"/>
            </a:endParaRPr>
          </a:p>
        </p:txBody>
      </p:sp>
      <p:sp>
        <p:nvSpPr>
          <p:cNvPr id="163" name="Google Shape;163;p30"/>
          <p:cNvSpPr txBox="1">
            <a:spLocks noGrp="1"/>
          </p:cNvSpPr>
          <p:nvPr>
            <p:ph type="title" idx="5"/>
          </p:nvPr>
        </p:nvSpPr>
        <p:spPr>
          <a:xfrm>
            <a:off x="720000" y="2584927"/>
            <a:ext cx="734700" cy="3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03</a:t>
            </a:r>
            <a:endParaRPr>
              <a:latin typeface="Times New Roman" panose="02020603050405020304" pitchFamily="18" charset="0"/>
              <a:cs typeface="Times New Roman" panose="02020603050405020304" pitchFamily="18" charset="0"/>
            </a:endParaRPr>
          </a:p>
        </p:txBody>
      </p:sp>
      <p:sp>
        <p:nvSpPr>
          <p:cNvPr id="164" name="Google Shape;164;p30"/>
          <p:cNvSpPr txBox="1">
            <a:spLocks noGrp="1"/>
          </p:cNvSpPr>
          <p:nvPr>
            <p:ph type="subTitle" idx="6"/>
          </p:nvPr>
        </p:nvSpPr>
        <p:spPr>
          <a:xfrm>
            <a:off x="1454700" y="3642619"/>
            <a:ext cx="3035100" cy="3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Results</a:t>
            </a:r>
            <a:endParaRPr>
              <a:latin typeface="Times New Roman" panose="02020603050405020304" pitchFamily="18" charset="0"/>
              <a:cs typeface="Times New Roman" panose="02020603050405020304" pitchFamily="18" charset="0"/>
            </a:endParaRPr>
          </a:p>
        </p:txBody>
      </p:sp>
      <p:sp>
        <p:nvSpPr>
          <p:cNvPr id="165" name="Google Shape;165;p30"/>
          <p:cNvSpPr txBox="1">
            <a:spLocks noGrp="1"/>
          </p:cNvSpPr>
          <p:nvPr>
            <p:ph type="title" idx="7"/>
          </p:nvPr>
        </p:nvSpPr>
        <p:spPr>
          <a:xfrm>
            <a:off x="720000" y="3143052"/>
            <a:ext cx="734700" cy="3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04</a:t>
            </a:r>
            <a:endParaRPr>
              <a:latin typeface="Times New Roman" panose="02020603050405020304" pitchFamily="18" charset="0"/>
              <a:cs typeface="Times New Roman" panose="02020603050405020304" pitchFamily="18" charset="0"/>
            </a:endParaRPr>
          </a:p>
        </p:txBody>
      </p:sp>
      <p:sp>
        <p:nvSpPr>
          <p:cNvPr id="166" name="Google Shape;166;p30"/>
          <p:cNvSpPr txBox="1">
            <a:spLocks noGrp="1"/>
          </p:cNvSpPr>
          <p:nvPr>
            <p:ph type="subTitle" idx="8"/>
          </p:nvPr>
        </p:nvSpPr>
        <p:spPr>
          <a:xfrm>
            <a:off x="1454700" y="1969360"/>
            <a:ext cx="3035100" cy="3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Literature Review</a:t>
            </a:r>
            <a:endParaRPr dirty="0">
              <a:latin typeface="Times New Roman" panose="02020603050405020304" pitchFamily="18" charset="0"/>
              <a:cs typeface="Times New Roman" panose="02020603050405020304" pitchFamily="18" charset="0"/>
            </a:endParaRPr>
          </a:p>
        </p:txBody>
      </p:sp>
      <p:sp>
        <p:nvSpPr>
          <p:cNvPr id="167" name="Google Shape;167;p30"/>
          <p:cNvSpPr txBox="1">
            <a:spLocks noGrp="1"/>
          </p:cNvSpPr>
          <p:nvPr>
            <p:ph type="title" idx="9"/>
          </p:nvPr>
        </p:nvSpPr>
        <p:spPr>
          <a:xfrm>
            <a:off x="720000" y="3701177"/>
            <a:ext cx="734700" cy="3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05</a:t>
            </a:r>
            <a:endParaRPr>
              <a:latin typeface="Times New Roman" panose="02020603050405020304" pitchFamily="18" charset="0"/>
              <a:cs typeface="Times New Roman" panose="02020603050405020304" pitchFamily="18" charset="0"/>
            </a:endParaRPr>
          </a:p>
        </p:txBody>
      </p:sp>
      <p:sp>
        <p:nvSpPr>
          <p:cNvPr id="168" name="Google Shape;168;p30"/>
          <p:cNvSpPr txBox="1">
            <a:spLocks noGrp="1"/>
          </p:cNvSpPr>
          <p:nvPr>
            <p:ph type="subTitle" idx="13"/>
          </p:nvPr>
        </p:nvSpPr>
        <p:spPr>
          <a:xfrm>
            <a:off x="1454700" y="4223431"/>
            <a:ext cx="3737502" cy="3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Limitations and Future Research</a:t>
            </a:r>
            <a:endParaRPr>
              <a:latin typeface="Times New Roman" panose="02020603050405020304" pitchFamily="18" charset="0"/>
              <a:cs typeface="Times New Roman" panose="02020603050405020304" pitchFamily="18" charset="0"/>
            </a:endParaRPr>
          </a:p>
        </p:txBody>
      </p:sp>
      <p:sp>
        <p:nvSpPr>
          <p:cNvPr id="6" name="Google Shape;165;p30">
            <a:extLst>
              <a:ext uri="{FF2B5EF4-FFF2-40B4-BE49-F238E27FC236}">
                <a16:creationId xmlns:a16="http://schemas.microsoft.com/office/drawing/2014/main" id="{3EA46AC4-DCAA-F74C-0EA8-C4F1D36ECFFC}"/>
              </a:ext>
            </a:extLst>
          </p:cNvPr>
          <p:cNvSpPr txBox="1">
            <a:spLocks/>
          </p:cNvSpPr>
          <p:nvPr/>
        </p:nvSpPr>
        <p:spPr>
          <a:xfrm>
            <a:off x="720000" y="4259297"/>
            <a:ext cx="734700" cy="3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chivo"/>
              <a:buNone/>
              <a:defRPr sz="18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9pPr>
          </a:lstStyle>
          <a:p>
            <a:r>
              <a:rPr lang="en">
                <a:latin typeface="Times New Roman" panose="02020603050405020304" pitchFamily="18" charset="0"/>
                <a:cs typeface="Times New Roman" panose="02020603050405020304" pitchFamily="18" charset="0"/>
              </a:rPr>
              <a:t>06</a:t>
            </a:r>
          </a:p>
        </p:txBody>
      </p:sp>
      <p:sp>
        <p:nvSpPr>
          <p:cNvPr id="2" name="Google Shape;162;p30">
            <a:extLst>
              <a:ext uri="{FF2B5EF4-FFF2-40B4-BE49-F238E27FC236}">
                <a16:creationId xmlns:a16="http://schemas.microsoft.com/office/drawing/2014/main" id="{E9E36816-94D1-18F5-E12F-156B8AC36CEE}"/>
              </a:ext>
            </a:extLst>
          </p:cNvPr>
          <p:cNvSpPr txBox="1">
            <a:spLocks/>
          </p:cNvSpPr>
          <p:nvPr/>
        </p:nvSpPr>
        <p:spPr>
          <a:xfrm>
            <a:off x="1450636" y="3141114"/>
            <a:ext cx="3035100" cy="3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Archivo"/>
                <a:ea typeface="Archivo"/>
                <a:cs typeface="Archivo"/>
                <a:sym typeface="Archivo"/>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CA">
                <a:latin typeface="Times New Roman" panose="02020603050405020304" pitchFamily="18" charset="0"/>
                <a:cs typeface="Times New Roman" panose="02020603050405020304" pitchFamily="18" charset="0"/>
              </a:rPr>
              <a:t>Methodology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08FB9-F2AF-3C91-EA17-235D9077B63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34FED12-EFBF-9DFA-E1A3-11C16A0E2CAE}"/>
              </a:ext>
            </a:extLst>
          </p:cNvPr>
          <p:cNvSpPr>
            <a:spLocks noGrp="1"/>
          </p:cNvSpPr>
          <p:nvPr>
            <p:ph type="title"/>
          </p:nvPr>
        </p:nvSpPr>
        <p:spPr>
          <a:xfrm>
            <a:off x="125268" y="85816"/>
            <a:ext cx="7704000" cy="702000"/>
          </a:xfrm>
        </p:spPr>
        <p:txBody>
          <a:bodyPr/>
          <a:lstStyle/>
          <a:p>
            <a:r>
              <a:rPr lang="en-CA" dirty="0">
                <a:latin typeface="Times New Roman" panose="02020603050405020304" pitchFamily="18" charset="0"/>
                <a:cs typeface="Times New Roman" panose="02020603050405020304" pitchFamily="18" charset="0"/>
              </a:rPr>
              <a:t>Analysis of Results </a:t>
            </a:r>
          </a:p>
        </p:txBody>
      </p:sp>
      <p:pic>
        <p:nvPicPr>
          <p:cNvPr id="5" name="Picture 4" descr="A screenshot of a computer&#10;&#10;Description automatically generated">
            <a:extLst>
              <a:ext uri="{FF2B5EF4-FFF2-40B4-BE49-F238E27FC236}">
                <a16:creationId xmlns:a16="http://schemas.microsoft.com/office/drawing/2014/main" id="{156CEF5B-EB65-9A0F-EFC6-3C62F912D10C}"/>
              </a:ext>
            </a:extLst>
          </p:cNvPr>
          <p:cNvPicPr>
            <a:picLocks noChangeAspect="1"/>
          </p:cNvPicPr>
          <p:nvPr/>
        </p:nvPicPr>
        <p:blipFill>
          <a:blip r:embed="rId2"/>
          <a:stretch>
            <a:fillRect/>
          </a:stretch>
        </p:blipFill>
        <p:spPr>
          <a:xfrm>
            <a:off x="4732154" y="1231920"/>
            <a:ext cx="3959860" cy="3509686"/>
          </a:xfrm>
          <a:prstGeom prst="rect">
            <a:avLst/>
          </a:prstGeom>
          <a:ln>
            <a:solidFill>
              <a:schemeClr val="tx1"/>
            </a:solidFill>
          </a:ln>
        </p:spPr>
      </p:pic>
      <p:sp>
        <p:nvSpPr>
          <p:cNvPr id="6" name="Rectangle 5">
            <a:extLst>
              <a:ext uri="{FF2B5EF4-FFF2-40B4-BE49-F238E27FC236}">
                <a16:creationId xmlns:a16="http://schemas.microsoft.com/office/drawing/2014/main" id="{71C1270A-7427-A751-0D21-EA79212F9BF8}"/>
              </a:ext>
            </a:extLst>
          </p:cNvPr>
          <p:cNvSpPr/>
          <p:nvPr/>
        </p:nvSpPr>
        <p:spPr>
          <a:xfrm>
            <a:off x="451986" y="4028933"/>
            <a:ext cx="1788828" cy="350275"/>
          </a:xfrm>
          <a:prstGeom prst="rect">
            <a:avLst/>
          </a:prstGeom>
          <a:ln w="9525">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200" dirty="0">
                <a:solidFill>
                  <a:srgbClr val="000000"/>
                </a:solidFill>
                <a:latin typeface="Times New Roman" panose="02020603050405020304" pitchFamily="18" charset="0"/>
                <a:cs typeface="Times New Roman" panose="02020603050405020304" pitchFamily="18" charset="0"/>
              </a:rPr>
              <a:t>AIC in first step: 7815.77</a:t>
            </a:r>
          </a:p>
        </p:txBody>
      </p:sp>
      <p:sp>
        <p:nvSpPr>
          <p:cNvPr id="7" name="Rectangle 6">
            <a:extLst>
              <a:ext uri="{FF2B5EF4-FFF2-40B4-BE49-F238E27FC236}">
                <a16:creationId xmlns:a16="http://schemas.microsoft.com/office/drawing/2014/main" id="{F4980510-0EBB-BC48-CFF4-0B64FF0466C0}"/>
              </a:ext>
            </a:extLst>
          </p:cNvPr>
          <p:cNvSpPr/>
          <p:nvPr/>
        </p:nvSpPr>
        <p:spPr>
          <a:xfrm>
            <a:off x="2492780" y="4028933"/>
            <a:ext cx="1789200" cy="350275"/>
          </a:xfrm>
          <a:prstGeom prst="rect">
            <a:avLst/>
          </a:prstGeom>
          <a:ln w="9525">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200" dirty="0">
                <a:solidFill>
                  <a:srgbClr val="000000"/>
                </a:solidFill>
                <a:latin typeface="Times New Roman" panose="02020603050405020304" pitchFamily="18" charset="0"/>
                <a:cs typeface="Times New Roman" panose="02020603050405020304" pitchFamily="18" charset="0"/>
              </a:rPr>
              <a:t>AIC in last step: 7812.27</a:t>
            </a:r>
          </a:p>
        </p:txBody>
      </p:sp>
      <p:sp>
        <p:nvSpPr>
          <p:cNvPr id="10" name="Rectangle 9">
            <a:extLst>
              <a:ext uri="{FF2B5EF4-FFF2-40B4-BE49-F238E27FC236}">
                <a16:creationId xmlns:a16="http://schemas.microsoft.com/office/drawing/2014/main" id="{CC48F00B-59D7-DDFD-724C-4FCC58DDCD53}"/>
              </a:ext>
            </a:extLst>
          </p:cNvPr>
          <p:cNvSpPr/>
          <p:nvPr/>
        </p:nvSpPr>
        <p:spPr>
          <a:xfrm>
            <a:off x="478337" y="1655078"/>
            <a:ext cx="3830770" cy="654994"/>
          </a:xfrm>
          <a:prstGeom prst="rect">
            <a:avLst/>
          </a:prstGeom>
          <a:ln w="9525">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200" dirty="0">
                <a:solidFill>
                  <a:srgbClr val="000000"/>
                </a:solidFill>
                <a:latin typeface="Times New Roman" panose="02020603050405020304" pitchFamily="18" charset="0"/>
                <a:cs typeface="Times New Roman" panose="02020603050405020304" pitchFamily="18" charset="0"/>
              </a:rPr>
              <a:t>Used AIC for forward selection and backward elimination.</a:t>
            </a:r>
          </a:p>
        </p:txBody>
      </p:sp>
      <p:sp>
        <p:nvSpPr>
          <p:cNvPr id="11" name="Rectangle 10">
            <a:extLst>
              <a:ext uri="{FF2B5EF4-FFF2-40B4-BE49-F238E27FC236}">
                <a16:creationId xmlns:a16="http://schemas.microsoft.com/office/drawing/2014/main" id="{2FC4C02F-E557-8B3F-8C3D-21EC95E2CA66}"/>
              </a:ext>
            </a:extLst>
          </p:cNvPr>
          <p:cNvSpPr/>
          <p:nvPr/>
        </p:nvSpPr>
        <p:spPr>
          <a:xfrm>
            <a:off x="478337" y="2636314"/>
            <a:ext cx="3830770" cy="1057572"/>
          </a:xfrm>
          <a:prstGeom prst="rect">
            <a:avLst/>
          </a:prstGeom>
          <a:ln w="9525">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200" dirty="0">
                <a:solidFill>
                  <a:srgbClr val="000000"/>
                </a:solidFill>
                <a:latin typeface="Times New Roman" panose="02020603050405020304" pitchFamily="18" charset="0"/>
                <a:cs typeface="Times New Roman" panose="02020603050405020304" pitchFamily="18" charset="0"/>
              </a:rPr>
              <a:t>The final model after the removal of sleep hours, gender, and school type strikes an optimal balance between model fit and predictive performance, as evidenced by the AIC reduction and minimal change in RSS. </a:t>
            </a:r>
          </a:p>
        </p:txBody>
      </p:sp>
      <p:sp>
        <p:nvSpPr>
          <p:cNvPr id="14" name="Text Placeholder 1">
            <a:extLst>
              <a:ext uri="{FF2B5EF4-FFF2-40B4-BE49-F238E27FC236}">
                <a16:creationId xmlns:a16="http://schemas.microsoft.com/office/drawing/2014/main" id="{BE022456-1DA0-819C-F322-8EBF4D4E067C}"/>
              </a:ext>
            </a:extLst>
          </p:cNvPr>
          <p:cNvSpPr txBox="1">
            <a:spLocks/>
          </p:cNvSpPr>
          <p:nvPr/>
        </p:nvSpPr>
        <p:spPr>
          <a:xfrm>
            <a:off x="1901" y="972045"/>
            <a:ext cx="4955228" cy="70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9pPr>
          </a:lstStyle>
          <a:p>
            <a:pPr marL="152400" indent="0" algn="ctr">
              <a:buFont typeface="Nunito Light"/>
              <a:buNone/>
            </a:pPr>
            <a:r>
              <a:rPr lang="en-CA" sz="1800" b="1" dirty="0">
                <a:solidFill>
                  <a:schemeClr val="tx1"/>
                </a:solidFill>
                <a:latin typeface="Times New Roman" panose="02020603050405020304" pitchFamily="18" charset="0"/>
                <a:cs typeface="Times New Roman" panose="02020603050405020304" pitchFamily="18" charset="0"/>
              </a:rPr>
              <a:t>Stepwise Selection Model</a:t>
            </a:r>
          </a:p>
          <a:p>
            <a:pPr marL="152400" indent="0">
              <a:buFont typeface="Nunito Light"/>
              <a:buNone/>
            </a:pPr>
            <a:endParaRPr lang="en-CA" dirty="0"/>
          </a:p>
          <a:p>
            <a:pPr marL="152400" indent="0">
              <a:buFont typeface="Nunito Light"/>
              <a:buNone/>
            </a:pPr>
            <a:endParaRPr lang="en-CA" dirty="0"/>
          </a:p>
        </p:txBody>
      </p:sp>
    </p:spTree>
    <p:extLst>
      <p:ext uri="{BB962C8B-B14F-4D97-AF65-F5344CB8AC3E}">
        <p14:creationId xmlns:p14="http://schemas.microsoft.com/office/powerpoint/2010/main" val="3190933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29BA2-E969-8180-407B-98E86FBBF7A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B25D20B-2838-EEB9-53A5-24722B7EFBD9}"/>
              </a:ext>
            </a:extLst>
          </p:cNvPr>
          <p:cNvSpPr>
            <a:spLocks noGrp="1"/>
          </p:cNvSpPr>
          <p:nvPr>
            <p:ph type="title"/>
          </p:nvPr>
        </p:nvSpPr>
        <p:spPr>
          <a:xfrm>
            <a:off x="125268" y="85816"/>
            <a:ext cx="7704000" cy="702000"/>
          </a:xfrm>
        </p:spPr>
        <p:txBody>
          <a:bodyPr/>
          <a:lstStyle/>
          <a:p>
            <a:r>
              <a:rPr lang="en-CA" dirty="0">
                <a:latin typeface="Times New Roman" panose="02020603050405020304" pitchFamily="18" charset="0"/>
                <a:cs typeface="Times New Roman" panose="02020603050405020304" pitchFamily="18" charset="0"/>
              </a:rPr>
              <a:t>Analysis of Results </a:t>
            </a:r>
          </a:p>
        </p:txBody>
      </p:sp>
      <p:sp>
        <p:nvSpPr>
          <p:cNvPr id="11" name="Rectangle 10">
            <a:extLst>
              <a:ext uri="{FF2B5EF4-FFF2-40B4-BE49-F238E27FC236}">
                <a16:creationId xmlns:a16="http://schemas.microsoft.com/office/drawing/2014/main" id="{8568A3B3-2857-443F-7D01-AEA97F8EA315}"/>
              </a:ext>
            </a:extLst>
          </p:cNvPr>
          <p:cNvSpPr/>
          <p:nvPr/>
        </p:nvSpPr>
        <p:spPr>
          <a:xfrm>
            <a:off x="698386" y="1731844"/>
            <a:ext cx="2712471" cy="2541209"/>
          </a:xfrm>
          <a:prstGeom prst="rect">
            <a:avLst/>
          </a:prstGeom>
          <a:ln w="9525">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200" b="0" i="0" dirty="0">
                <a:solidFill>
                  <a:srgbClr val="000000"/>
                </a:solidFill>
                <a:effectLst/>
                <a:latin typeface="Times New Roman" panose="02020603050405020304" pitchFamily="18" charset="0"/>
                <a:cs typeface="Times New Roman" panose="02020603050405020304" pitchFamily="18" charset="0"/>
              </a:rPr>
              <a:t>F-test </a:t>
            </a:r>
            <a:r>
              <a:rPr lang="en-US" sz="1200" dirty="0">
                <a:solidFill>
                  <a:srgbClr val="000000"/>
                </a:solidFill>
                <a:latin typeface="Times New Roman" panose="02020603050405020304" pitchFamily="18" charset="0"/>
                <a:cs typeface="Times New Roman" panose="02020603050405020304" pitchFamily="18" charset="0"/>
              </a:rPr>
              <a:t>with a</a:t>
            </a:r>
            <a:r>
              <a:rPr lang="en-CA" sz="1200" dirty="0">
                <a:solidFill>
                  <a:srgbClr val="000000"/>
                </a:solidFill>
                <a:latin typeface="Times New Roman" panose="02020603050405020304" pitchFamily="18" charset="0"/>
                <a:cs typeface="Times New Roman" panose="02020603050405020304" pitchFamily="18" charset="0"/>
              </a:rPr>
              <a:t> p-value of less than 0.05 (&lt; 2.2e-16) showed that the additional variables in the full model are significant and capture a large proportion of variability in the dependent variable, so it may be necessary to include some other predictors.</a:t>
            </a:r>
          </a:p>
        </p:txBody>
      </p:sp>
      <p:sp>
        <p:nvSpPr>
          <p:cNvPr id="14" name="Text Placeholder 1">
            <a:extLst>
              <a:ext uri="{FF2B5EF4-FFF2-40B4-BE49-F238E27FC236}">
                <a16:creationId xmlns:a16="http://schemas.microsoft.com/office/drawing/2014/main" id="{FED2C9B9-0E58-5634-8D10-4DC67487E6FF}"/>
              </a:ext>
            </a:extLst>
          </p:cNvPr>
          <p:cNvSpPr txBox="1">
            <a:spLocks/>
          </p:cNvSpPr>
          <p:nvPr/>
        </p:nvSpPr>
        <p:spPr>
          <a:xfrm>
            <a:off x="-106956" y="1029844"/>
            <a:ext cx="4955228" cy="70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9pPr>
          </a:lstStyle>
          <a:p>
            <a:pPr marL="152400" indent="0" algn="ctr">
              <a:buFont typeface="Nunito Light"/>
              <a:buNone/>
            </a:pPr>
            <a:r>
              <a:rPr lang="en-CA" sz="1800" b="1" dirty="0">
                <a:solidFill>
                  <a:schemeClr val="tx1"/>
                </a:solidFill>
                <a:latin typeface="Times New Roman" panose="02020603050405020304" pitchFamily="18" charset="0"/>
                <a:cs typeface="Times New Roman" panose="02020603050405020304" pitchFamily="18" charset="0"/>
              </a:rPr>
              <a:t>Handpicked Model</a:t>
            </a:r>
          </a:p>
          <a:p>
            <a:pPr marL="152400" indent="0">
              <a:buFont typeface="Nunito Light"/>
              <a:buNone/>
            </a:pPr>
            <a:endParaRPr lang="en-CA" dirty="0"/>
          </a:p>
          <a:p>
            <a:pPr marL="152400" indent="0">
              <a:buFont typeface="Nunito Light"/>
              <a:buNone/>
            </a:pPr>
            <a:endParaRPr lang="en-CA" dirty="0"/>
          </a:p>
        </p:txBody>
      </p:sp>
      <p:pic>
        <p:nvPicPr>
          <p:cNvPr id="2" name="Picture 1" descr="A screenshot of a computer program&#10;&#10;Description automatically generated">
            <a:extLst>
              <a:ext uri="{FF2B5EF4-FFF2-40B4-BE49-F238E27FC236}">
                <a16:creationId xmlns:a16="http://schemas.microsoft.com/office/drawing/2014/main" id="{DB03CF1F-5CDB-D3DC-1813-0BA8E5BCDEC5}"/>
              </a:ext>
            </a:extLst>
          </p:cNvPr>
          <p:cNvPicPr>
            <a:picLocks noChangeAspect="1"/>
          </p:cNvPicPr>
          <p:nvPr/>
        </p:nvPicPr>
        <p:blipFill>
          <a:blip r:embed="rId2"/>
          <a:stretch>
            <a:fillRect/>
          </a:stretch>
        </p:blipFill>
        <p:spPr>
          <a:xfrm>
            <a:off x="3871023" y="1985844"/>
            <a:ext cx="5096569" cy="1766099"/>
          </a:xfrm>
          <a:prstGeom prst="rect">
            <a:avLst/>
          </a:prstGeom>
          <a:ln>
            <a:solidFill>
              <a:schemeClr val="tx1"/>
            </a:solidFill>
          </a:ln>
        </p:spPr>
      </p:pic>
    </p:spTree>
    <p:extLst>
      <p:ext uri="{BB962C8B-B14F-4D97-AF65-F5344CB8AC3E}">
        <p14:creationId xmlns:p14="http://schemas.microsoft.com/office/powerpoint/2010/main" val="3250695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18DF2-57BF-7DFC-8AAB-FEAB77A73E4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5E3ED95-AA4F-0B4F-85F2-912CE6DEA953}"/>
              </a:ext>
            </a:extLst>
          </p:cNvPr>
          <p:cNvSpPr>
            <a:spLocks noGrp="1"/>
          </p:cNvSpPr>
          <p:nvPr>
            <p:ph type="title"/>
          </p:nvPr>
        </p:nvSpPr>
        <p:spPr>
          <a:xfrm>
            <a:off x="125268" y="85816"/>
            <a:ext cx="7704000" cy="702000"/>
          </a:xfrm>
        </p:spPr>
        <p:txBody>
          <a:bodyPr/>
          <a:lstStyle/>
          <a:p>
            <a:r>
              <a:rPr lang="en-CA" dirty="0">
                <a:latin typeface="Times New Roman" panose="02020603050405020304" pitchFamily="18" charset="0"/>
                <a:cs typeface="Times New Roman" panose="02020603050405020304" pitchFamily="18" charset="0"/>
              </a:rPr>
              <a:t>Analysis of Results </a:t>
            </a:r>
          </a:p>
        </p:txBody>
      </p:sp>
      <p:sp>
        <p:nvSpPr>
          <p:cNvPr id="6" name="Rectangle 5">
            <a:extLst>
              <a:ext uri="{FF2B5EF4-FFF2-40B4-BE49-F238E27FC236}">
                <a16:creationId xmlns:a16="http://schemas.microsoft.com/office/drawing/2014/main" id="{4DDF957F-34F1-D2A0-A784-CA0A7F24271F}"/>
              </a:ext>
            </a:extLst>
          </p:cNvPr>
          <p:cNvSpPr/>
          <p:nvPr/>
        </p:nvSpPr>
        <p:spPr>
          <a:xfrm>
            <a:off x="513457" y="2735443"/>
            <a:ext cx="1788828" cy="1640616"/>
          </a:xfrm>
          <a:prstGeom prst="rect">
            <a:avLst/>
          </a:prstGeom>
          <a:ln w="9525">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200" dirty="0">
                <a:solidFill>
                  <a:srgbClr val="000000"/>
                </a:solidFill>
                <a:latin typeface="Times New Roman" panose="02020603050405020304" pitchFamily="18" charset="0"/>
                <a:cs typeface="Times New Roman" panose="02020603050405020304" pitchFamily="18" charset="0"/>
              </a:rPr>
              <a:t>Reduced, Stepwise, and Lasso Models have low AIC values of 7812.267 and 7814.304</a:t>
            </a:r>
          </a:p>
        </p:txBody>
      </p:sp>
      <p:sp>
        <p:nvSpPr>
          <p:cNvPr id="10" name="Rectangle 9">
            <a:extLst>
              <a:ext uri="{FF2B5EF4-FFF2-40B4-BE49-F238E27FC236}">
                <a16:creationId xmlns:a16="http://schemas.microsoft.com/office/drawing/2014/main" id="{29F335DC-A3A9-EB4C-7559-650729579796}"/>
              </a:ext>
            </a:extLst>
          </p:cNvPr>
          <p:cNvSpPr/>
          <p:nvPr/>
        </p:nvSpPr>
        <p:spPr>
          <a:xfrm>
            <a:off x="513457" y="1792963"/>
            <a:ext cx="3830770" cy="654994"/>
          </a:xfrm>
          <a:prstGeom prst="rect">
            <a:avLst/>
          </a:prstGeom>
          <a:ln w="9525">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200" dirty="0">
                <a:solidFill>
                  <a:srgbClr val="000000"/>
                </a:solidFill>
                <a:latin typeface="Times New Roman" panose="02020603050405020304" pitchFamily="18" charset="0"/>
                <a:cs typeface="Times New Roman" panose="02020603050405020304" pitchFamily="18" charset="0"/>
              </a:rPr>
              <a:t>A lower AIC value suggests a better model fit when comparing models that have been fit on the same dataset.</a:t>
            </a:r>
          </a:p>
        </p:txBody>
      </p:sp>
      <p:sp>
        <p:nvSpPr>
          <p:cNvPr id="14" name="Text Placeholder 1">
            <a:extLst>
              <a:ext uri="{FF2B5EF4-FFF2-40B4-BE49-F238E27FC236}">
                <a16:creationId xmlns:a16="http://schemas.microsoft.com/office/drawing/2014/main" id="{22BB32BF-1053-A434-DCC8-F1D470BF9D9F}"/>
              </a:ext>
            </a:extLst>
          </p:cNvPr>
          <p:cNvSpPr txBox="1">
            <a:spLocks/>
          </p:cNvSpPr>
          <p:nvPr/>
        </p:nvSpPr>
        <p:spPr>
          <a:xfrm>
            <a:off x="0" y="1059629"/>
            <a:ext cx="4955228" cy="70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9pPr>
          </a:lstStyle>
          <a:p>
            <a:pPr marL="152400" indent="0" algn="ctr">
              <a:buFont typeface="Nunito Light"/>
              <a:buNone/>
            </a:pPr>
            <a:r>
              <a:rPr lang="en-CA" sz="1800" b="1" dirty="0">
                <a:solidFill>
                  <a:schemeClr val="tx1"/>
                </a:solidFill>
                <a:latin typeface="Times New Roman" panose="02020603050405020304" pitchFamily="18" charset="0"/>
                <a:cs typeface="Times New Roman" panose="02020603050405020304" pitchFamily="18" charset="0"/>
              </a:rPr>
              <a:t>Comparing Models using AIC</a:t>
            </a:r>
          </a:p>
          <a:p>
            <a:pPr marL="152400" indent="0">
              <a:buFont typeface="Nunito Light"/>
              <a:buNone/>
            </a:pPr>
            <a:endParaRPr lang="en-CA" dirty="0"/>
          </a:p>
          <a:p>
            <a:pPr marL="152400" indent="0">
              <a:buFont typeface="Nunito Light"/>
              <a:buNone/>
            </a:pPr>
            <a:endParaRPr lang="en-CA" dirty="0"/>
          </a:p>
        </p:txBody>
      </p:sp>
      <p:pic>
        <p:nvPicPr>
          <p:cNvPr id="2" name="Picture 1" descr="A black text on a white background&#10;&#10;Description automatically generated">
            <a:extLst>
              <a:ext uri="{FF2B5EF4-FFF2-40B4-BE49-F238E27FC236}">
                <a16:creationId xmlns:a16="http://schemas.microsoft.com/office/drawing/2014/main" id="{DAD091D1-A418-6076-A94D-F0BBAFB42954}"/>
              </a:ext>
            </a:extLst>
          </p:cNvPr>
          <p:cNvPicPr>
            <a:picLocks noChangeAspect="1"/>
          </p:cNvPicPr>
          <p:nvPr/>
        </p:nvPicPr>
        <p:blipFill>
          <a:blip r:embed="rId2"/>
          <a:stretch>
            <a:fillRect/>
          </a:stretch>
        </p:blipFill>
        <p:spPr>
          <a:xfrm>
            <a:off x="5232399" y="2522679"/>
            <a:ext cx="3517041" cy="986982"/>
          </a:xfrm>
          <a:prstGeom prst="rect">
            <a:avLst/>
          </a:prstGeom>
          <a:ln>
            <a:solidFill>
              <a:schemeClr val="tx1"/>
            </a:solidFill>
          </a:ln>
        </p:spPr>
      </p:pic>
      <p:sp>
        <p:nvSpPr>
          <p:cNvPr id="4" name="Rectangle 3">
            <a:extLst>
              <a:ext uri="{FF2B5EF4-FFF2-40B4-BE49-F238E27FC236}">
                <a16:creationId xmlns:a16="http://schemas.microsoft.com/office/drawing/2014/main" id="{CE94839C-F6D9-761E-87E1-E5AB546617F0}"/>
              </a:ext>
            </a:extLst>
          </p:cNvPr>
          <p:cNvSpPr/>
          <p:nvPr/>
        </p:nvSpPr>
        <p:spPr>
          <a:xfrm>
            <a:off x="2565593" y="2735443"/>
            <a:ext cx="1788828" cy="1640616"/>
          </a:xfrm>
          <a:prstGeom prst="rect">
            <a:avLst/>
          </a:prstGeom>
          <a:ln w="9525">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200" dirty="0">
                <a:solidFill>
                  <a:srgbClr val="000000"/>
                </a:solidFill>
                <a:latin typeface="Times New Roman" panose="02020603050405020304" pitchFamily="18" charset="0"/>
                <a:cs typeface="Times New Roman" panose="02020603050405020304" pitchFamily="18" charset="0"/>
              </a:rPr>
              <a:t>Custom model has the highest AIC value, indicating underfitting due to its lack of complexity of the model which compromised the model’s predictive power. </a:t>
            </a:r>
          </a:p>
          <a:p>
            <a:pPr marL="152400" indent="0" algn="ctr">
              <a:buNone/>
            </a:pPr>
            <a:endParaRPr lang="en-CA" sz="12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2409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6D68B-D3D6-DC1C-BB1D-69C65A4F907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A3980D4-EF50-40ED-E66C-BACE42F2A8AC}"/>
              </a:ext>
            </a:extLst>
          </p:cNvPr>
          <p:cNvSpPr>
            <a:spLocks noGrp="1"/>
          </p:cNvSpPr>
          <p:nvPr>
            <p:ph type="title"/>
          </p:nvPr>
        </p:nvSpPr>
        <p:spPr>
          <a:xfrm>
            <a:off x="125268" y="85816"/>
            <a:ext cx="7704000" cy="702000"/>
          </a:xfrm>
        </p:spPr>
        <p:txBody>
          <a:bodyPr/>
          <a:lstStyle/>
          <a:p>
            <a:r>
              <a:rPr lang="en-CA" dirty="0">
                <a:latin typeface="Times New Roman" panose="02020603050405020304" pitchFamily="18" charset="0"/>
                <a:cs typeface="Times New Roman" panose="02020603050405020304" pitchFamily="18" charset="0"/>
              </a:rPr>
              <a:t>Analysis of Results </a:t>
            </a:r>
          </a:p>
        </p:txBody>
      </p:sp>
      <p:sp>
        <p:nvSpPr>
          <p:cNvPr id="6" name="Rectangle 5">
            <a:extLst>
              <a:ext uri="{FF2B5EF4-FFF2-40B4-BE49-F238E27FC236}">
                <a16:creationId xmlns:a16="http://schemas.microsoft.com/office/drawing/2014/main" id="{EEA35995-AE38-C99D-A000-6E11A877FA6F}"/>
              </a:ext>
            </a:extLst>
          </p:cNvPr>
          <p:cNvSpPr/>
          <p:nvPr/>
        </p:nvSpPr>
        <p:spPr>
          <a:xfrm>
            <a:off x="513457" y="2735443"/>
            <a:ext cx="1788828" cy="1640616"/>
          </a:xfrm>
          <a:prstGeom prst="rect">
            <a:avLst/>
          </a:prstGeom>
          <a:ln w="9525">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200" dirty="0">
                <a:solidFill>
                  <a:srgbClr val="000000"/>
                </a:solidFill>
                <a:latin typeface="Times New Roman" panose="02020603050405020304" pitchFamily="18" charset="0"/>
                <a:cs typeface="Times New Roman" panose="02020603050405020304" pitchFamily="18" charset="0"/>
              </a:rPr>
              <a:t>Stepwise and reduced models have the highest R^2 suggesting that the models have identified the relevant predictors.</a:t>
            </a:r>
          </a:p>
        </p:txBody>
      </p:sp>
      <p:sp>
        <p:nvSpPr>
          <p:cNvPr id="10" name="Rectangle 9">
            <a:extLst>
              <a:ext uri="{FF2B5EF4-FFF2-40B4-BE49-F238E27FC236}">
                <a16:creationId xmlns:a16="http://schemas.microsoft.com/office/drawing/2014/main" id="{B0553D2E-6168-3A4F-5EF0-4D7755F98344}"/>
              </a:ext>
            </a:extLst>
          </p:cNvPr>
          <p:cNvSpPr/>
          <p:nvPr/>
        </p:nvSpPr>
        <p:spPr>
          <a:xfrm>
            <a:off x="513457" y="1792963"/>
            <a:ext cx="3830770" cy="654994"/>
          </a:xfrm>
          <a:prstGeom prst="rect">
            <a:avLst/>
          </a:prstGeom>
          <a:ln w="9525">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200" dirty="0">
                <a:solidFill>
                  <a:srgbClr val="000000"/>
                </a:solidFill>
                <a:latin typeface="Times New Roman" panose="02020603050405020304" pitchFamily="18" charset="0"/>
                <a:cs typeface="Times New Roman" panose="02020603050405020304" pitchFamily="18" charset="0"/>
              </a:rPr>
              <a:t>Adjusted R squared shows the amount of variance in the dependent variable that can be explained by the independent variables.</a:t>
            </a:r>
          </a:p>
        </p:txBody>
      </p:sp>
      <p:sp>
        <p:nvSpPr>
          <p:cNvPr id="14" name="Text Placeholder 1">
            <a:extLst>
              <a:ext uri="{FF2B5EF4-FFF2-40B4-BE49-F238E27FC236}">
                <a16:creationId xmlns:a16="http://schemas.microsoft.com/office/drawing/2014/main" id="{1A8F4349-082A-5DD0-DDAA-26EC1DB08278}"/>
              </a:ext>
            </a:extLst>
          </p:cNvPr>
          <p:cNvSpPr txBox="1">
            <a:spLocks/>
          </p:cNvSpPr>
          <p:nvPr/>
        </p:nvSpPr>
        <p:spPr>
          <a:xfrm>
            <a:off x="0" y="1059629"/>
            <a:ext cx="4955228" cy="70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rchivo"/>
                <a:ea typeface="Archivo"/>
                <a:cs typeface="Archivo"/>
                <a:sym typeface="Archivo"/>
              </a:defRPr>
            </a:lvl9pPr>
          </a:lstStyle>
          <a:p>
            <a:pPr marL="152400" indent="0" algn="ctr">
              <a:buFont typeface="Nunito Light"/>
              <a:buNone/>
            </a:pPr>
            <a:r>
              <a:rPr lang="en-CA" sz="1800" b="1" dirty="0">
                <a:solidFill>
                  <a:schemeClr val="tx1"/>
                </a:solidFill>
                <a:latin typeface="Times New Roman" panose="02020603050405020304" pitchFamily="18" charset="0"/>
                <a:cs typeface="Times New Roman" panose="02020603050405020304" pitchFamily="18" charset="0"/>
              </a:rPr>
              <a:t>Comparing Models using R Squared</a:t>
            </a:r>
          </a:p>
          <a:p>
            <a:pPr marL="152400" indent="0">
              <a:buFont typeface="Nunito Light"/>
              <a:buNone/>
            </a:pPr>
            <a:endParaRPr lang="en-CA" dirty="0"/>
          </a:p>
          <a:p>
            <a:pPr marL="152400" indent="0">
              <a:buFont typeface="Nunito Light"/>
              <a:buNone/>
            </a:pPr>
            <a:endParaRPr lang="en-CA" dirty="0"/>
          </a:p>
        </p:txBody>
      </p:sp>
      <p:pic>
        <p:nvPicPr>
          <p:cNvPr id="2" name="Picture 1" descr="A black text on a white background&#10;&#10;Description automatically generated">
            <a:extLst>
              <a:ext uri="{FF2B5EF4-FFF2-40B4-BE49-F238E27FC236}">
                <a16:creationId xmlns:a16="http://schemas.microsoft.com/office/drawing/2014/main" id="{12826C88-80E1-8CFB-B9F3-0E7CEA6E4D9C}"/>
              </a:ext>
            </a:extLst>
          </p:cNvPr>
          <p:cNvPicPr>
            <a:picLocks noChangeAspect="1"/>
          </p:cNvPicPr>
          <p:nvPr/>
        </p:nvPicPr>
        <p:blipFill>
          <a:blip r:embed="rId2"/>
          <a:stretch>
            <a:fillRect/>
          </a:stretch>
        </p:blipFill>
        <p:spPr>
          <a:xfrm>
            <a:off x="5232399" y="2522679"/>
            <a:ext cx="3517041" cy="986982"/>
          </a:xfrm>
          <a:prstGeom prst="rect">
            <a:avLst/>
          </a:prstGeom>
          <a:ln>
            <a:solidFill>
              <a:schemeClr val="tx1"/>
            </a:solidFill>
          </a:ln>
        </p:spPr>
      </p:pic>
      <p:sp>
        <p:nvSpPr>
          <p:cNvPr id="4" name="Rectangle 3">
            <a:extLst>
              <a:ext uri="{FF2B5EF4-FFF2-40B4-BE49-F238E27FC236}">
                <a16:creationId xmlns:a16="http://schemas.microsoft.com/office/drawing/2014/main" id="{421B382C-8713-7EB5-373A-1E3F0AC5129B}"/>
              </a:ext>
            </a:extLst>
          </p:cNvPr>
          <p:cNvSpPr/>
          <p:nvPr/>
        </p:nvSpPr>
        <p:spPr>
          <a:xfrm>
            <a:off x="2565593" y="2735443"/>
            <a:ext cx="1788828" cy="1640616"/>
          </a:xfrm>
          <a:prstGeom prst="rect">
            <a:avLst/>
          </a:prstGeom>
          <a:ln w="9525">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200" dirty="0">
                <a:solidFill>
                  <a:srgbClr val="000000"/>
                </a:solidFill>
                <a:latin typeface="Times New Roman" panose="02020603050405020304" pitchFamily="18" charset="0"/>
                <a:cs typeface="Times New Roman" panose="02020603050405020304" pitchFamily="18" charset="0"/>
              </a:rPr>
              <a:t>Lasso has a slightly lower R^2 indicating it doesn’t reduce explanatory power</a:t>
            </a:r>
          </a:p>
          <a:p>
            <a:pPr algn="ctr"/>
            <a:r>
              <a:rPr lang="en-CA" sz="1200" dirty="0">
                <a:solidFill>
                  <a:srgbClr val="000000"/>
                </a:solidFill>
                <a:latin typeface="Times New Roman" panose="02020603050405020304" pitchFamily="18" charset="0"/>
                <a:cs typeface="Times New Roman" panose="02020603050405020304" pitchFamily="18" charset="0"/>
              </a:rPr>
              <a:t>Custom model has the lowest R^2 indicating over simplicity or non-linear relationships</a:t>
            </a:r>
          </a:p>
          <a:p>
            <a:pPr marL="152400" indent="0" algn="ctr">
              <a:buNone/>
            </a:pPr>
            <a:endParaRPr lang="en-CA" sz="12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2836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78FB7-CCA9-49D1-6333-158009E3DC4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246E39C-E8A9-FB41-F9FC-D0A2A88BA78C}"/>
              </a:ext>
            </a:extLst>
          </p:cNvPr>
          <p:cNvSpPr>
            <a:spLocks noGrp="1"/>
          </p:cNvSpPr>
          <p:nvPr>
            <p:ph type="title"/>
          </p:nvPr>
        </p:nvSpPr>
        <p:spPr>
          <a:xfrm>
            <a:off x="125268" y="85816"/>
            <a:ext cx="7704000" cy="702000"/>
          </a:xfrm>
        </p:spPr>
        <p:txBody>
          <a:bodyPr/>
          <a:lstStyle/>
          <a:p>
            <a:r>
              <a:rPr lang="en-CA" dirty="0">
                <a:latin typeface="Times New Roman" panose="02020603050405020304" pitchFamily="18" charset="0"/>
                <a:cs typeface="Times New Roman" panose="02020603050405020304" pitchFamily="18" charset="0"/>
              </a:rPr>
              <a:t>Analysis of Results </a:t>
            </a:r>
          </a:p>
        </p:txBody>
      </p:sp>
      <p:pic>
        <p:nvPicPr>
          <p:cNvPr id="5" name="Picture 4">
            <a:extLst>
              <a:ext uri="{FF2B5EF4-FFF2-40B4-BE49-F238E27FC236}">
                <a16:creationId xmlns:a16="http://schemas.microsoft.com/office/drawing/2014/main" id="{C21131EE-9DFB-D6FA-725C-C37F94485AE2}"/>
              </a:ext>
            </a:extLst>
          </p:cNvPr>
          <p:cNvPicPr>
            <a:picLocks noChangeAspect="1"/>
          </p:cNvPicPr>
          <p:nvPr/>
        </p:nvPicPr>
        <p:blipFill>
          <a:blip r:embed="rId2"/>
          <a:stretch>
            <a:fillRect/>
          </a:stretch>
        </p:blipFill>
        <p:spPr>
          <a:xfrm>
            <a:off x="5560741" y="1772905"/>
            <a:ext cx="3583259" cy="320609"/>
          </a:xfrm>
          <a:prstGeom prst="rect">
            <a:avLst/>
          </a:prstGeom>
          <a:ln>
            <a:solidFill>
              <a:schemeClr val="tx1"/>
            </a:solidFill>
          </a:ln>
        </p:spPr>
      </p:pic>
      <p:sp>
        <p:nvSpPr>
          <p:cNvPr id="6" name="Arrow: Pentagon 5">
            <a:extLst>
              <a:ext uri="{FF2B5EF4-FFF2-40B4-BE49-F238E27FC236}">
                <a16:creationId xmlns:a16="http://schemas.microsoft.com/office/drawing/2014/main" id="{5E05D831-2178-2FFF-C3F1-8AA96956FE46}"/>
              </a:ext>
            </a:extLst>
          </p:cNvPr>
          <p:cNvSpPr/>
          <p:nvPr/>
        </p:nvSpPr>
        <p:spPr>
          <a:xfrm>
            <a:off x="282940" y="862600"/>
            <a:ext cx="3570603" cy="720000"/>
          </a:xfrm>
          <a:prstGeom prst="homePlate">
            <a:avLst/>
          </a:prstGeom>
          <a:solidFill>
            <a:schemeClr val="bg2"/>
          </a:solidFill>
          <a:ln w="63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A" sz="1200" dirty="0">
                <a:solidFill>
                  <a:srgbClr val="000000"/>
                </a:solidFill>
                <a:latin typeface="Times New Roman" panose="02020603050405020304" pitchFamily="18" charset="0"/>
                <a:cs typeface="Times New Roman" panose="02020603050405020304" pitchFamily="18" charset="0"/>
              </a:rPr>
              <a:t>Lasso model emerged as the top choice for predicting the effect of various factors on student performance</a:t>
            </a:r>
          </a:p>
        </p:txBody>
      </p:sp>
      <p:sp>
        <p:nvSpPr>
          <p:cNvPr id="7" name="Arrow: Pentagon 6">
            <a:extLst>
              <a:ext uri="{FF2B5EF4-FFF2-40B4-BE49-F238E27FC236}">
                <a16:creationId xmlns:a16="http://schemas.microsoft.com/office/drawing/2014/main" id="{489053B8-C5BC-0ECD-A035-B17DEB8E19DB}"/>
              </a:ext>
            </a:extLst>
          </p:cNvPr>
          <p:cNvSpPr/>
          <p:nvPr/>
        </p:nvSpPr>
        <p:spPr>
          <a:xfrm>
            <a:off x="282940" y="1692583"/>
            <a:ext cx="4238260" cy="720000"/>
          </a:xfrm>
          <a:prstGeom prst="homePlate">
            <a:avLst/>
          </a:prstGeom>
          <a:solidFill>
            <a:schemeClr val="bg2"/>
          </a:solidFill>
          <a:ln w="63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A" sz="1200" dirty="0">
                <a:solidFill>
                  <a:srgbClr val="000000"/>
                </a:solidFill>
                <a:latin typeface="Times New Roman" panose="02020603050405020304" pitchFamily="18" charset="0"/>
                <a:cs typeface="Times New Roman" panose="02020603050405020304" pitchFamily="18" charset="0"/>
              </a:rPr>
              <a:t>Had an AIC slightly higher than reduced and stepwise model – negligible difference can be ignored since Lasso regularization improves the interpretability and prevents overfitting</a:t>
            </a:r>
          </a:p>
          <a:p>
            <a:endParaRPr lang="en-CA" sz="1200" dirty="0">
              <a:solidFill>
                <a:srgbClr val="000000"/>
              </a:solidFill>
              <a:latin typeface="Times New Roman" panose="02020603050405020304" pitchFamily="18" charset="0"/>
              <a:cs typeface="Times New Roman" panose="02020603050405020304" pitchFamily="18" charset="0"/>
            </a:endParaRPr>
          </a:p>
        </p:txBody>
      </p:sp>
      <p:sp>
        <p:nvSpPr>
          <p:cNvPr id="8" name="Arrow: Pentagon 7">
            <a:extLst>
              <a:ext uri="{FF2B5EF4-FFF2-40B4-BE49-F238E27FC236}">
                <a16:creationId xmlns:a16="http://schemas.microsoft.com/office/drawing/2014/main" id="{A157B03E-3061-1042-6CFD-4F0AFFE11BD0}"/>
              </a:ext>
            </a:extLst>
          </p:cNvPr>
          <p:cNvSpPr/>
          <p:nvPr/>
        </p:nvSpPr>
        <p:spPr>
          <a:xfrm>
            <a:off x="282940" y="2540612"/>
            <a:ext cx="5152533" cy="720000"/>
          </a:xfrm>
          <a:prstGeom prst="homePlate">
            <a:avLst/>
          </a:prstGeom>
          <a:solidFill>
            <a:schemeClr val="bg2"/>
          </a:solidFill>
          <a:ln w="63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A" sz="1200" dirty="0">
                <a:solidFill>
                  <a:srgbClr val="000000"/>
                </a:solidFill>
                <a:latin typeface="Times New Roman" panose="02020603050405020304" pitchFamily="18" charset="0"/>
                <a:cs typeface="Times New Roman" panose="02020603050405020304" pitchFamily="18" charset="0"/>
              </a:rPr>
              <a:t>Stepwise and reduced models depend on variable selection methods like the stepwise regression or the backward elimination, they might not effectively handle data that is highly dimensional and multicollinear. </a:t>
            </a:r>
          </a:p>
        </p:txBody>
      </p:sp>
      <p:sp>
        <p:nvSpPr>
          <p:cNvPr id="9" name="Arrow: Pentagon 8">
            <a:extLst>
              <a:ext uri="{FF2B5EF4-FFF2-40B4-BE49-F238E27FC236}">
                <a16:creationId xmlns:a16="http://schemas.microsoft.com/office/drawing/2014/main" id="{134B1F21-58C2-306E-E88F-AA6C4D1BA945}"/>
              </a:ext>
            </a:extLst>
          </p:cNvPr>
          <p:cNvSpPr/>
          <p:nvPr/>
        </p:nvSpPr>
        <p:spPr>
          <a:xfrm>
            <a:off x="282940" y="3370595"/>
            <a:ext cx="5842089" cy="720000"/>
          </a:xfrm>
          <a:prstGeom prst="homePlate">
            <a:avLst/>
          </a:prstGeom>
          <a:solidFill>
            <a:schemeClr val="bg2"/>
          </a:solidFill>
          <a:ln w="63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A" sz="1200" dirty="0">
                <a:solidFill>
                  <a:srgbClr val="000000"/>
                </a:solidFill>
                <a:latin typeface="Times New Roman" panose="02020603050405020304" pitchFamily="18" charset="0"/>
                <a:cs typeface="Times New Roman" panose="02020603050405020304" pitchFamily="18" charset="0"/>
              </a:rPr>
              <a:t>There were some outliers that could introduce bias but for the most part the linearity, independence, constant variances and normality assumptions hold.</a:t>
            </a:r>
          </a:p>
        </p:txBody>
      </p:sp>
      <p:sp>
        <p:nvSpPr>
          <p:cNvPr id="10" name="Arrow: Pentagon 9">
            <a:extLst>
              <a:ext uri="{FF2B5EF4-FFF2-40B4-BE49-F238E27FC236}">
                <a16:creationId xmlns:a16="http://schemas.microsoft.com/office/drawing/2014/main" id="{22B928EF-E4AB-D8DA-6B1F-BE225E750418}"/>
              </a:ext>
            </a:extLst>
          </p:cNvPr>
          <p:cNvSpPr/>
          <p:nvPr/>
        </p:nvSpPr>
        <p:spPr>
          <a:xfrm>
            <a:off x="282939" y="4200578"/>
            <a:ext cx="6299289" cy="720000"/>
          </a:xfrm>
          <a:prstGeom prst="homePlate">
            <a:avLst/>
          </a:prstGeom>
          <a:solidFill>
            <a:schemeClr val="bg2"/>
          </a:solidFill>
          <a:ln w="63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A" sz="1200" dirty="0">
                <a:solidFill>
                  <a:srgbClr val="000000"/>
                </a:solidFill>
                <a:latin typeface="Times New Roman" panose="02020603050405020304" pitchFamily="18" charset="0"/>
                <a:cs typeface="Times New Roman" panose="02020603050405020304" pitchFamily="18" charset="0"/>
              </a:rPr>
              <a:t>RMSE on test data = 1.74 – indicates small errors and better performance of the model</a:t>
            </a:r>
          </a:p>
        </p:txBody>
      </p:sp>
    </p:spTree>
    <p:extLst>
      <p:ext uri="{BB962C8B-B14F-4D97-AF65-F5344CB8AC3E}">
        <p14:creationId xmlns:p14="http://schemas.microsoft.com/office/powerpoint/2010/main" val="1824314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title"/>
          </p:nvPr>
        </p:nvSpPr>
        <p:spPr>
          <a:xfrm>
            <a:off x="3360875" y="2232350"/>
            <a:ext cx="5783100" cy="1912500"/>
          </a:xfrm>
          <a:prstGeom prst="rect">
            <a:avLst/>
          </a:prstGeom>
        </p:spPr>
        <p:txBody>
          <a:bodyPr spcFirstLastPara="1" wrap="square" lIns="91425" tIns="91425" rIns="731500" bIns="91425" anchor="ctr" anchorCtr="0">
            <a:noAutofit/>
          </a:bodyPr>
          <a:lstStyle/>
          <a:p>
            <a:r>
              <a:rPr lang="en-CA">
                <a:latin typeface="Times New Roman" panose="02020603050405020304" pitchFamily="18" charset="0"/>
                <a:cs typeface="Times New Roman" panose="02020603050405020304" pitchFamily="18" charset="0"/>
              </a:rPr>
              <a:t>Limitations and Future Research</a:t>
            </a:r>
            <a:endParaRPr lang="en-US">
              <a:latin typeface="Times New Roman" panose="02020603050405020304" pitchFamily="18" charset="0"/>
              <a:cs typeface="Times New Roman" panose="02020603050405020304" pitchFamily="18" charset="0"/>
            </a:endParaRPr>
          </a:p>
        </p:txBody>
      </p:sp>
      <p:sp>
        <p:nvSpPr>
          <p:cNvPr id="183" name="Google Shape;183;p32"/>
          <p:cNvSpPr txBox="1">
            <a:spLocks noGrp="1"/>
          </p:cNvSpPr>
          <p:nvPr>
            <p:ph type="title" idx="2"/>
          </p:nvPr>
        </p:nvSpPr>
        <p:spPr>
          <a:xfrm>
            <a:off x="3360875" y="1052400"/>
            <a:ext cx="1642200" cy="97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05</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1406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069B82B6-179A-5D02-F773-5C472437459F}"/>
              </a:ext>
            </a:extLst>
          </p:cNvPr>
          <p:cNvSpPr/>
          <p:nvPr/>
        </p:nvSpPr>
        <p:spPr>
          <a:xfrm>
            <a:off x="3827326" y="1639874"/>
            <a:ext cx="2619620" cy="2803657"/>
          </a:xfrm>
          <a:prstGeom prst="roundRect">
            <a:avLst/>
          </a:prstGeom>
          <a:solidFill>
            <a:schemeClr val="bg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Rounded Corners 4">
            <a:extLst>
              <a:ext uri="{FF2B5EF4-FFF2-40B4-BE49-F238E27FC236}">
                <a16:creationId xmlns:a16="http://schemas.microsoft.com/office/drawing/2014/main" id="{28FEC072-3AB1-DF5C-2333-0F866826BB20}"/>
              </a:ext>
            </a:extLst>
          </p:cNvPr>
          <p:cNvSpPr/>
          <p:nvPr/>
        </p:nvSpPr>
        <p:spPr>
          <a:xfrm>
            <a:off x="664028" y="1639874"/>
            <a:ext cx="2619620" cy="2803657"/>
          </a:xfrm>
          <a:prstGeom prst="roundRect">
            <a:avLst/>
          </a:prstGeom>
          <a:solidFill>
            <a:schemeClr val="bg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AA1E577A-6184-C3D1-EC2C-CFFCDE8130B8}"/>
              </a:ext>
            </a:extLst>
          </p:cNvPr>
          <p:cNvSpPr>
            <a:spLocks noGrp="1"/>
          </p:cNvSpPr>
          <p:nvPr>
            <p:ph type="title"/>
          </p:nvPr>
        </p:nvSpPr>
        <p:spPr/>
        <p:txBody>
          <a:bodyPr/>
          <a:lstStyle/>
          <a:p>
            <a:pPr algn="ctr"/>
            <a:r>
              <a:rPr lang="en-US">
                <a:latin typeface="Times New Roman" panose="02020603050405020304" pitchFamily="18" charset="0"/>
                <a:cs typeface="Times New Roman" panose="02020603050405020304" pitchFamily="18" charset="0"/>
              </a:rPr>
              <a:t>Limitations </a:t>
            </a:r>
          </a:p>
        </p:txBody>
      </p:sp>
      <p:sp>
        <p:nvSpPr>
          <p:cNvPr id="3" name="Title 2">
            <a:extLst>
              <a:ext uri="{FF2B5EF4-FFF2-40B4-BE49-F238E27FC236}">
                <a16:creationId xmlns:a16="http://schemas.microsoft.com/office/drawing/2014/main" id="{2F3B6AFB-0A75-6AED-4398-05AA6ACC07F2}"/>
              </a:ext>
            </a:extLst>
          </p:cNvPr>
          <p:cNvSpPr>
            <a:spLocks noGrp="1"/>
          </p:cNvSpPr>
          <p:nvPr>
            <p:ph type="title" idx="2"/>
          </p:nvPr>
        </p:nvSpPr>
        <p:spPr>
          <a:xfrm>
            <a:off x="1606488" y="2078254"/>
            <a:ext cx="734700" cy="344700"/>
          </a:xfrm>
        </p:spPr>
        <p:txBody>
          <a:bodyPr/>
          <a:lstStyle/>
          <a:p>
            <a:pPr algn="ctr"/>
            <a:r>
              <a:rPr lang="en-US" sz="4000" dirty="0">
                <a:latin typeface="Times New Roman" panose="02020603050405020304" pitchFamily="18" charset="0"/>
                <a:cs typeface="Times New Roman" panose="02020603050405020304" pitchFamily="18" charset="0"/>
              </a:rPr>
              <a:t>01</a:t>
            </a:r>
          </a:p>
        </p:txBody>
      </p:sp>
      <p:sp>
        <p:nvSpPr>
          <p:cNvPr id="4" name="Subtitle 3">
            <a:extLst>
              <a:ext uri="{FF2B5EF4-FFF2-40B4-BE49-F238E27FC236}">
                <a16:creationId xmlns:a16="http://schemas.microsoft.com/office/drawing/2014/main" id="{4F464C4C-AB35-F968-005E-B35DFDC88E56}"/>
              </a:ext>
            </a:extLst>
          </p:cNvPr>
          <p:cNvSpPr>
            <a:spLocks noGrp="1"/>
          </p:cNvSpPr>
          <p:nvPr>
            <p:ph type="subTitle" idx="1"/>
          </p:nvPr>
        </p:nvSpPr>
        <p:spPr>
          <a:xfrm>
            <a:off x="664028" y="2750084"/>
            <a:ext cx="2612246" cy="344700"/>
          </a:xfrm>
        </p:spPr>
        <p:txBody>
          <a:bodyPr/>
          <a:lstStyle/>
          <a:p>
            <a:pPr algn="ctr"/>
            <a:r>
              <a:rPr lang="en-US" sz="2200" dirty="0">
                <a:latin typeface="Times New Roman" panose="02020603050405020304" pitchFamily="18" charset="0"/>
                <a:cs typeface="Times New Roman" panose="02020603050405020304" pitchFamily="18" charset="0"/>
              </a:rPr>
              <a:t>Artificially generated data</a:t>
            </a:r>
          </a:p>
        </p:txBody>
      </p:sp>
      <p:sp>
        <p:nvSpPr>
          <p:cNvPr id="6" name="TextBox 5">
            <a:extLst>
              <a:ext uri="{FF2B5EF4-FFF2-40B4-BE49-F238E27FC236}">
                <a16:creationId xmlns:a16="http://schemas.microsoft.com/office/drawing/2014/main" id="{8EA06370-605B-EB97-B4C0-BAFBF27530FC}"/>
              </a:ext>
            </a:extLst>
          </p:cNvPr>
          <p:cNvSpPr txBox="1"/>
          <p:nvPr/>
        </p:nvSpPr>
        <p:spPr>
          <a:xfrm>
            <a:off x="748618" y="3210742"/>
            <a:ext cx="2535030" cy="738664"/>
          </a:xfrm>
          <a:prstGeom prst="rect">
            <a:avLst/>
          </a:prstGeom>
          <a:noFill/>
        </p:spPr>
        <p:txBody>
          <a:bodyPr wrap="square" lIns="91440" tIns="45720" rIns="91440" bIns="45720" rtlCol="0" anchor="t">
            <a:spAutoFit/>
          </a:bodyPr>
          <a:lstStyle/>
          <a:p>
            <a:pPr algn="ctr"/>
            <a:r>
              <a:rPr lang="en-CA" dirty="0">
                <a:latin typeface="Times New Roman" panose="02020603050405020304" pitchFamily="18" charset="0"/>
                <a:ea typeface="Aptos" panose="020B0004020202020204" pitchFamily="34" charset="0"/>
                <a:cs typeface="Times New Roman" panose="02020603050405020304" pitchFamily="18" charset="0"/>
              </a:rPr>
              <a:t>T</a:t>
            </a:r>
            <a:r>
              <a:rPr lang="en-CA" dirty="0">
                <a:effectLst/>
                <a:latin typeface="Times New Roman" panose="02020603050405020304" pitchFamily="18" charset="0"/>
                <a:ea typeface="Aptos" panose="020B0004020202020204" pitchFamily="34" charset="0"/>
                <a:cs typeface="Times New Roman" panose="02020603050405020304" pitchFamily="18" charset="0"/>
              </a:rPr>
              <a:t>he data set was synthetically generated </a:t>
            </a:r>
            <a:r>
              <a:rPr lang="en-CA" dirty="0">
                <a:latin typeface="Times New Roman" panose="02020603050405020304" pitchFamily="18" charset="0"/>
                <a:ea typeface="Aptos" panose="020B0004020202020204" pitchFamily="34" charset="0"/>
                <a:cs typeface="Times New Roman" panose="02020603050405020304" pitchFamily="18" charset="0"/>
              </a:rPr>
              <a:t>making</a:t>
            </a:r>
            <a:r>
              <a:rPr lang="en-CA" dirty="0">
                <a:effectLst/>
                <a:latin typeface="Times New Roman" panose="02020603050405020304" pitchFamily="18" charset="0"/>
                <a:ea typeface="Aptos" panose="020B0004020202020204" pitchFamily="34" charset="0"/>
                <a:cs typeface="Times New Roman" panose="02020603050405020304" pitchFamily="18" charset="0"/>
              </a:rPr>
              <a:t> </a:t>
            </a:r>
            <a:r>
              <a:rPr lang="en-CA" dirty="0">
                <a:latin typeface="Times New Roman" panose="02020603050405020304" pitchFamily="18" charset="0"/>
                <a:ea typeface="Aptos" panose="020B0004020202020204" pitchFamily="34" charset="0"/>
                <a:cs typeface="Times New Roman" panose="02020603050405020304" pitchFamily="18" charset="0"/>
              </a:rPr>
              <a:t>real</a:t>
            </a:r>
            <a:r>
              <a:rPr lang="en-CA" dirty="0">
                <a:effectLst/>
                <a:latin typeface="Times New Roman" panose="02020603050405020304" pitchFamily="18" charset="0"/>
                <a:ea typeface="Aptos" panose="020B0004020202020204" pitchFamily="34" charset="0"/>
                <a:cs typeface="Times New Roman" panose="02020603050405020304" pitchFamily="18" charset="0"/>
              </a:rPr>
              <a:t> </a:t>
            </a:r>
            <a:r>
              <a:rPr lang="en-CA" dirty="0">
                <a:latin typeface="Times New Roman" panose="02020603050405020304" pitchFamily="18" charset="0"/>
                <a:ea typeface="Aptos" panose="020B0004020202020204" pitchFamily="34" charset="0"/>
                <a:cs typeface="Times New Roman" panose="02020603050405020304" pitchFamily="18" charset="0"/>
              </a:rPr>
              <a:t>world application </a:t>
            </a:r>
            <a:r>
              <a:rPr lang="en-CA" dirty="0">
                <a:effectLst/>
                <a:latin typeface="Times New Roman" panose="02020603050405020304" pitchFamily="18" charset="0"/>
                <a:ea typeface="Aptos" panose="020B0004020202020204" pitchFamily="34" charset="0"/>
                <a:cs typeface="Times New Roman" panose="02020603050405020304" pitchFamily="18" charset="0"/>
              </a:rPr>
              <a:t> difficult</a:t>
            </a:r>
            <a:r>
              <a:rPr lang="en-CA" dirty="0">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9" name="Title 6">
            <a:extLst>
              <a:ext uri="{FF2B5EF4-FFF2-40B4-BE49-F238E27FC236}">
                <a16:creationId xmlns:a16="http://schemas.microsoft.com/office/drawing/2014/main" id="{049E78F0-38D9-5724-00DC-D29C9D9A17E4}"/>
              </a:ext>
            </a:extLst>
          </p:cNvPr>
          <p:cNvSpPr txBox="1">
            <a:spLocks/>
          </p:cNvSpPr>
          <p:nvPr/>
        </p:nvSpPr>
        <p:spPr>
          <a:xfrm>
            <a:off x="4769786" y="2090517"/>
            <a:ext cx="734700" cy="3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chivo"/>
              <a:buNone/>
              <a:defRPr sz="18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9pPr>
          </a:lstStyle>
          <a:p>
            <a:pPr algn="ctr"/>
            <a:r>
              <a:rPr lang="en-US" sz="4000" dirty="0">
                <a:latin typeface="Times New Roman" panose="02020603050405020304" pitchFamily="18" charset="0"/>
                <a:cs typeface="Times New Roman" panose="02020603050405020304" pitchFamily="18" charset="0"/>
              </a:rPr>
              <a:t>02</a:t>
            </a:r>
          </a:p>
        </p:txBody>
      </p:sp>
      <p:sp>
        <p:nvSpPr>
          <p:cNvPr id="11" name="Subtitle 7">
            <a:extLst>
              <a:ext uri="{FF2B5EF4-FFF2-40B4-BE49-F238E27FC236}">
                <a16:creationId xmlns:a16="http://schemas.microsoft.com/office/drawing/2014/main" id="{A59648EE-E4C1-1CCD-81A6-B9BC9FCB519A}"/>
              </a:ext>
            </a:extLst>
          </p:cNvPr>
          <p:cNvSpPr txBox="1">
            <a:spLocks/>
          </p:cNvSpPr>
          <p:nvPr/>
        </p:nvSpPr>
        <p:spPr>
          <a:xfrm>
            <a:off x="3818725" y="2779633"/>
            <a:ext cx="2535030" cy="3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Archivo"/>
                <a:ea typeface="Archivo"/>
                <a:cs typeface="Archivo"/>
                <a:sym typeface="Archivo"/>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algn="ctr"/>
            <a:r>
              <a:rPr lang="en-US" sz="2200" dirty="0">
                <a:latin typeface="Times New Roman" panose="02020603050405020304" pitchFamily="18" charset="0"/>
                <a:cs typeface="Times New Roman" panose="02020603050405020304" pitchFamily="18" charset="0"/>
              </a:rPr>
              <a:t>Missing Data and Outliers</a:t>
            </a:r>
          </a:p>
        </p:txBody>
      </p:sp>
      <p:sp>
        <p:nvSpPr>
          <p:cNvPr id="12" name="TextBox 11">
            <a:extLst>
              <a:ext uri="{FF2B5EF4-FFF2-40B4-BE49-F238E27FC236}">
                <a16:creationId xmlns:a16="http://schemas.microsoft.com/office/drawing/2014/main" id="{1ED75D06-CF78-0C65-F8C5-0DD78F51682C}"/>
              </a:ext>
            </a:extLst>
          </p:cNvPr>
          <p:cNvSpPr txBox="1"/>
          <p:nvPr/>
        </p:nvSpPr>
        <p:spPr>
          <a:xfrm>
            <a:off x="3920517" y="3054873"/>
            <a:ext cx="2535030" cy="1384995"/>
          </a:xfrm>
          <a:prstGeom prst="rect">
            <a:avLst/>
          </a:prstGeom>
          <a:noFill/>
        </p:spPr>
        <p:txBody>
          <a:bodyPr wrap="square" lIns="91440" tIns="45720" rIns="91440" bIns="45720" rtlCol="0" anchor="t">
            <a:spAutoFit/>
          </a:bodyPr>
          <a:lstStyle/>
          <a:p>
            <a:pPr algn="ctr"/>
            <a:r>
              <a:rPr lang="en-CA" dirty="0">
                <a:latin typeface="Times New Roman" panose="02020603050405020304" pitchFamily="18" charset="0"/>
                <a:cs typeface="Times New Roman" panose="02020603050405020304" pitchFamily="18" charset="0"/>
              </a:rPr>
              <a:t>The data set has some rows with missing data that were removed, and outliers present in the data. These outliers and missing values may have created bias in model’s predictions.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4154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82D6EDAF-9FE1-1122-6593-6FA509C5A4EB}"/>
              </a:ext>
            </a:extLst>
          </p:cNvPr>
          <p:cNvSpPr/>
          <p:nvPr/>
        </p:nvSpPr>
        <p:spPr>
          <a:xfrm>
            <a:off x="665018" y="3201476"/>
            <a:ext cx="5825994" cy="1653275"/>
          </a:xfrm>
          <a:prstGeom prst="roundRect">
            <a:avLst/>
          </a:prstGeom>
          <a:solidFill>
            <a:schemeClr val="bg2"/>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Rounded Corners 4">
            <a:extLst>
              <a:ext uri="{FF2B5EF4-FFF2-40B4-BE49-F238E27FC236}">
                <a16:creationId xmlns:a16="http://schemas.microsoft.com/office/drawing/2014/main" id="{BBCB67C9-50E5-FDC6-CED6-051C6D42DDE1}"/>
              </a:ext>
            </a:extLst>
          </p:cNvPr>
          <p:cNvSpPr/>
          <p:nvPr/>
        </p:nvSpPr>
        <p:spPr>
          <a:xfrm>
            <a:off x="665018" y="1345150"/>
            <a:ext cx="5825994" cy="1653275"/>
          </a:xfrm>
          <a:prstGeom prst="roundRect">
            <a:avLst/>
          </a:prstGeom>
          <a:solidFill>
            <a:schemeClr val="bg2"/>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AA1E577A-6184-C3D1-EC2C-CFFCDE8130B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Research </a:t>
            </a:r>
          </a:p>
        </p:txBody>
      </p:sp>
      <p:sp>
        <p:nvSpPr>
          <p:cNvPr id="3" name="Title 2">
            <a:extLst>
              <a:ext uri="{FF2B5EF4-FFF2-40B4-BE49-F238E27FC236}">
                <a16:creationId xmlns:a16="http://schemas.microsoft.com/office/drawing/2014/main" id="{2F3B6AFB-0A75-6AED-4398-05AA6ACC07F2}"/>
              </a:ext>
            </a:extLst>
          </p:cNvPr>
          <p:cNvSpPr>
            <a:spLocks noGrp="1"/>
          </p:cNvSpPr>
          <p:nvPr>
            <p:ph type="title" idx="2"/>
          </p:nvPr>
        </p:nvSpPr>
        <p:spPr>
          <a:xfrm>
            <a:off x="375710" y="1815531"/>
            <a:ext cx="1184788" cy="806888"/>
          </a:xfrm>
        </p:spPr>
        <p:txBody>
          <a:bodyPr/>
          <a:lstStyle/>
          <a:p>
            <a:r>
              <a:rPr lang="en-US" sz="6000" dirty="0"/>
              <a:t>1</a:t>
            </a:r>
          </a:p>
        </p:txBody>
      </p:sp>
      <p:sp>
        <p:nvSpPr>
          <p:cNvPr id="4" name="Subtitle 3">
            <a:extLst>
              <a:ext uri="{FF2B5EF4-FFF2-40B4-BE49-F238E27FC236}">
                <a16:creationId xmlns:a16="http://schemas.microsoft.com/office/drawing/2014/main" id="{4F464C4C-AB35-F968-005E-B35DFDC88E56}"/>
              </a:ext>
            </a:extLst>
          </p:cNvPr>
          <p:cNvSpPr>
            <a:spLocks noGrp="1"/>
          </p:cNvSpPr>
          <p:nvPr>
            <p:ph type="subTitle" idx="1"/>
          </p:nvPr>
        </p:nvSpPr>
        <p:spPr>
          <a:xfrm>
            <a:off x="1060617" y="1578385"/>
            <a:ext cx="5825994" cy="344700"/>
          </a:xfrm>
        </p:spPr>
        <p:txBody>
          <a:bodyPr/>
          <a:lstStyle/>
          <a:p>
            <a:r>
              <a:rPr lang="en-US" sz="2000" dirty="0">
                <a:latin typeface="Times New Roman" panose="02020603050405020304" pitchFamily="18" charset="0"/>
                <a:cs typeface="Times New Roman" panose="02020603050405020304" pitchFamily="18" charset="0"/>
              </a:rPr>
              <a:t>Expand Variables</a:t>
            </a:r>
          </a:p>
        </p:txBody>
      </p:sp>
      <p:sp>
        <p:nvSpPr>
          <p:cNvPr id="8" name="Subtitle 7">
            <a:extLst>
              <a:ext uri="{FF2B5EF4-FFF2-40B4-BE49-F238E27FC236}">
                <a16:creationId xmlns:a16="http://schemas.microsoft.com/office/drawing/2014/main" id="{DE86873D-4472-55BA-E605-61A9AD11871C}"/>
              </a:ext>
            </a:extLst>
          </p:cNvPr>
          <p:cNvSpPr>
            <a:spLocks noGrp="1"/>
          </p:cNvSpPr>
          <p:nvPr>
            <p:ph type="subTitle" idx="6"/>
          </p:nvPr>
        </p:nvSpPr>
        <p:spPr>
          <a:xfrm>
            <a:off x="1131818" y="3465270"/>
            <a:ext cx="5023738" cy="344700"/>
          </a:xfrm>
        </p:spPr>
        <p:txBody>
          <a:bodyPr/>
          <a:lstStyle/>
          <a:p>
            <a:r>
              <a:rPr lang="en-US" sz="2000" dirty="0">
                <a:latin typeface="Times New Roman" panose="02020603050405020304" pitchFamily="18" charset="0"/>
                <a:cs typeface="Times New Roman" panose="02020603050405020304" pitchFamily="18" charset="0"/>
              </a:rPr>
              <a:t>Real world data collection</a:t>
            </a:r>
          </a:p>
        </p:txBody>
      </p:sp>
      <p:sp>
        <p:nvSpPr>
          <p:cNvPr id="6" name="TextBox 5">
            <a:extLst>
              <a:ext uri="{FF2B5EF4-FFF2-40B4-BE49-F238E27FC236}">
                <a16:creationId xmlns:a16="http://schemas.microsoft.com/office/drawing/2014/main" id="{8EA06370-605B-EB97-B4C0-BAFBF27530FC}"/>
              </a:ext>
            </a:extLst>
          </p:cNvPr>
          <p:cNvSpPr txBox="1"/>
          <p:nvPr/>
        </p:nvSpPr>
        <p:spPr>
          <a:xfrm>
            <a:off x="1202412" y="1859372"/>
            <a:ext cx="5168160" cy="830997"/>
          </a:xfrm>
          <a:prstGeom prst="rect">
            <a:avLst/>
          </a:prstGeom>
          <a:noFill/>
        </p:spPr>
        <p:txBody>
          <a:bodyPr wrap="square" rtlCol="0">
            <a:spAutoFit/>
          </a:bodyPr>
          <a:lstStyle/>
          <a:p>
            <a:r>
              <a:rPr lang="en-CA" sz="1600" dirty="0">
                <a:latin typeface="Times New Roman" panose="02020603050405020304" pitchFamily="18" charset="0"/>
                <a:ea typeface="Aptos" panose="020B0004020202020204" pitchFamily="34" charset="0"/>
                <a:cs typeface="Times New Roman" panose="02020603050405020304" pitchFamily="18" charset="0"/>
              </a:rPr>
              <a:t>To create a better predictability for our model we suggest expanding the variables. Many different variables impact grades, much more than explored in this data set. </a:t>
            </a:r>
            <a:endParaRPr lang="en-US" sz="12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8E701F5-8CD2-3E91-3C2B-1B2F3FD37387}"/>
              </a:ext>
            </a:extLst>
          </p:cNvPr>
          <p:cNvSpPr txBox="1"/>
          <p:nvPr/>
        </p:nvSpPr>
        <p:spPr>
          <a:xfrm>
            <a:off x="1202412" y="3919981"/>
            <a:ext cx="4882551" cy="584775"/>
          </a:xfrm>
          <a:prstGeom prst="rect">
            <a:avLst/>
          </a:prstGeom>
          <a:noFill/>
        </p:spPr>
        <p:txBody>
          <a:bodyPr wrap="square" rtlCol="0">
            <a:spAutoFit/>
          </a:bodyPr>
          <a:lstStyle/>
          <a:p>
            <a:r>
              <a:rPr lang="en-CA" sz="1600" dirty="0">
                <a:latin typeface="Times New Roman" panose="02020603050405020304" pitchFamily="18" charset="0"/>
                <a:ea typeface="Aptos" panose="020B0004020202020204" pitchFamily="34" charset="0"/>
                <a:cs typeface="Times New Roman" panose="02020603050405020304" pitchFamily="18" charset="0"/>
              </a:rPr>
              <a:t>Comparing our model to real world data would</a:t>
            </a:r>
            <a:r>
              <a:rPr lang="en-CA" sz="1600" dirty="0">
                <a:effectLst/>
                <a:latin typeface="Times New Roman" panose="02020603050405020304" pitchFamily="18" charset="0"/>
                <a:ea typeface="Aptos" panose="020B0004020202020204" pitchFamily="34" charset="0"/>
                <a:cs typeface="Times New Roman" panose="02020603050405020304" pitchFamily="18" charset="0"/>
              </a:rPr>
              <a:t> help </a:t>
            </a:r>
            <a:r>
              <a:rPr lang="en-CA" sz="1600" dirty="0">
                <a:latin typeface="Times New Roman" panose="02020603050405020304" pitchFamily="18" charset="0"/>
                <a:ea typeface="Aptos" panose="020B0004020202020204" pitchFamily="34" charset="0"/>
                <a:cs typeface="Times New Roman" panose="02020603050405020304" pitchFamily="18" charset="0"/>
              </a:rPr>
              <a:t>determine how applicable our model is to real situations</a:t>
            </a:r>
            <a:endParaRPr lang="en-US" sz="1200" dirty="0">
              <a:latin typeface="Times New Roman" panose="02020603050405020304" pitchFamily="18" charset="0"/>
              <a:cs typeface="Times New Roman" panose="02020603050405020304" pitchFamily="18" charset="0"/>
            </a:endParaRPr>
          </a:p>
        </p:txBody>
      </p:sp>
      <p:sp>
        <p:nvSpPr>
          <p:cNvPr id="10" name="Title 2">
            <a:extLst>
              <a:ext uri="{FF2B5EF4-FFF2-40B4-BE49-F238E27FC236}">
                <a16:creationId xmlns:a16="http://schemas.microsoft.com/office/drawing/2014/main" id="{EA247238-3402-9288-A24B-AB1A7DBEC072}"/>
              </a:ext>
            </a:extLst>
          </p:cNvPr>
          <p:cNvSpPr txBox="1">
            <a:spLocks/>
          </p:cNvSpPr>
          <p:nvPr/>
        </p:nvSpPr>
        <p:spPr>
          <a:xfrm>
            <a:off x="355122" y="3624669"/>
            <a:ext cx="1184788" cy="8068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chivo"/>
              <a:buNone/>
              <a:defRPr sz="18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9pPr>
          </a:lstStyle>
          <a:p>
            <a:r>
              <a:rPr lang="en-US" sz="6000" dirty="0"/>
              <a:t>2</a:t>
            </a:r>
          </a:p>
        </p:txBody>
      </p:sp>
    </p:spTree>
    <p:extLst>
      <p:ext uri="{BB962C8B-B14F-4D97-AF65-F5344CB8AC3E}">
        <p14:creationId xmlns:p14="http://schemas.microsoft.com/office/powerpoint/2010/main" val="2717649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F4F66-66C1-73CE-5FF5-8F88441CDF4E}"/>
            </a:ext>
          </a:extLst>
        </p:cNvPr>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EDB093CC-921D-C232-1C8F-FFD4BB0D0339}"/>
              </a:ext>
            </a:extLst>
          </p:cNvPr>
          <p:cNvSpPr/>
          <p:nvPr/>
        </p:nvSpPr>
        <p:spPr>
          <a:xfrm>
            <a:off x="665018" y="3201476"/>
            <a:ext cx="5825994" cy="1653275"/>
          </a:xfrm>
          <a:prstGeom prst="roundRect">
            <a:avLst/>
          </a:prstGeom>
          <a:solidFill>
            <a:schemeClr val="bg2"/>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Rounded Corners 4">
            <a:extLst>
              <a:ext uri="{FF2B5EF4-FFF2-40B4-BE49-F238E27FC236}">
                <a16:creationId xmlns:a16="http://schemas.microsoft.com/office/drawing/2014/main" id="{F121B375-1B54-FA29-5AE6-A4345509BECD}"/>
              </a:ext>
            </a:extLst>
          </p:cNvPr>
          <p:cNvSpPr/>
          <p:nvPr/>
        </p:nvSpPr>
        <p:spPr>
          <a:xfrm>
            <a:off x="665018" y="1345150"/>
            <a:ext cx="5825994" cy="1653275"/>
          </a:xfrm>
          <a:prstGeom prst="roundRect">
            <a:avLst/>
          </a:prstGeom>
          <a:solidFill>
            <a:schemeClr val="bg2"/>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03FDD5A3-D203-2B91-BED0-4031F6A50A3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Research </a:t>
            </a:r>
          </a:p>
        </p:txBody>
      </p:sp>
      <p:sp>
        <p:nvSpPr>
          <p:cNvPr id="3" name="Title 2">
            <a:extLst>
              <a:ext uri="{FF2B5EF4-FFF2-40B4-BE49-F238E27FC236}">
                <a16:creationId xmlns:a16="http://schemas.microsoft.com/office/drawing/2014/main" id="{D7DCE374-C643-533D-3A25-E4218E8258BA}"/>
              </a:ext>
            </a:extLst>
          </p:cNvPr>
          <p:cNvSpPr>
            <a:spLocks noGrp="1"/>
          </p:cNvSpPr>
          <p:nvPr>
            <p:ph type="title" idx="2"/>
          </p:nvPr>
        </p:nvSpPr>
        <p:spPr>
          <a:xfrm>
            <a:off x="375710" y="1815531"/>
            <a:ext cx="1184788" cy="806888"/>
          </a:xfrm>
        </p:spPr>
        <p:txBody>
          <a:bodyPr/>
          <a:lstStyle/>
          <a:p>
            <a:r>
              <a:rPr lang="en-US" sz="6000" dirty="0"/>
              <a:t>3</a:t>
            </a:r>
          </a:p>
        </p:txBody>
      </p:sp>
      <p:sp>
        <p:nvSpPr>
          <p:cNvPr id="4" name="Subtitle 3">
            <a:extLst>
              <a:ext uri="{FF2B5EF4-FFF2-40B4-BE49-F238E27FC236}">
                <a16:creationId xmlns:a16="http://schemas.microsoft.com/office/drawing/2014/main" id="{C0F86091-3369-EE88-5075-5473D612E140}"/>
              </a:ext>
            </a:extLst>
          </p:cNvPr>
          <p:cNvSpPr>
            <a:spLocks noGrp="1"/>
          </p:cNvSpPr>
          <p:nvPr>
            <p:ph type="subTitle" idx="1"/>
          </p:nvPr>
        </p:nvSpPr>
        <p:spPr>
          <a:xfrm>
            <a:off x="1060617" y="1578385"/>
            <a:ext cx="5825994" cy="344700"/>
          </a:xfrm>
        </p:spPr>
        <p:txBody>
          <a:bodyPr/>
          <a:lstStyle/>
          <a:p>
            <a:r>
              <a:rPr lang="en-US" sz="2000" dirty="0">
                <a:latin typeface="Times New Roman" panose="02020603050405020304" pitchFamily="18" charset="0"/>
                <a:cs typeface="Times New Roman" panose="02020603050405020304" pitchFamily="18" charset="0"/>
              </a:rPr>
              <a:t>Use advanced techniques for outlier handling</a:t>
            </a:r>
          </a:p>
        </p:txBody>
      </p:sp>
      <p:sp>
        <p:nvSpPr>
          <p:cNvPr id="8" name="Subtitle 7">
            <a:extLst>
              <a:ext uri="{FF2B5EF4-FFF2-40B4-BE49-F238E27FC236}">
                <a16:creationId xmlns:a16="http://schemas.microsoft.com/office/drawing/2014/main" id="{F5BC0715-C608-EFF6-D146-69C964C568AC}"/>
              </a:ext>
            </a:extLst>
          </p:cNvPr>
          <p:cNvSpPr>
            <a:spLocks noGrp="1"/>
          </p:cNvSpPr>
          <p:nvPr>
            <p:ph type="subTitle" idx="6"/>
          </p:nvPr>
        </p:nvSpPr>
        <p:spPr>
          <a:xfrm>
            <a:off x="1131817" y="3655975"/>
            <a:ext cx="5023738" cy="344700"/>
          </a:xfrm>
        </p:spPr>
        <p:txBody>
          <a:bodyPr/>
          <a:lstStyle/>
          <a:p>
            <a:r>
              <a:rPr lang="en-US" sz="2000" dirty="0">
                <a:latin typeface="Times New Roman" panose="02020603050405020304" pitchFamily="18" charset="0"/>
                <a:cs typeface="Times New Roman" panose="02020603050405020304" pitchFamily="18" charset="0"/>
              </a:rPr>
              <a:t>Try Classification Model instead of Prediction Model</a:t>
            </a:r>
          </a:p>
        </p:txBody>
      </p:sp>
      <p:sp>
        <p:nvSpPr>
          <p:cNvPr id="6" name="TextBox 5">
            <a:extLst>
              <a:ext uri="{FF2B5EF4-FFF2-40B4-BE49-F238E27FC236}">
                <a16:creationId xmlns:a16="http://schemas.microsoft.com/office/drawing/2014/main" id="{C18A026D-7413-6BC9-E170-9F918A6988C5}"/>
              </a:ext>
            </a:extLst>
          </p:cNvPr>
          <p:cNvSpPr txBox="1"/>
          <p:nvPr/>
        </p:nvSpPr>
        <p:spPr>
          <a:xfrm>
            <a:off x="1202412" y="1987043"/>
            <a:ext cx="5168160" cy="338554"/>
          </a:xfrm>
          <a:prstGeom prst="rect">
            <a:avLst/>
          </a:prstGeom>
          <a:noFill/>
        </p:spPr>
        <p:txBody>
          <a:bodyPr wrap="square" rtlCol="0">
            <a:spAutoFit/>
          </a:bodyPr>
          <a:lstStyle/>
          <a:p>
            <a:r>
              <a:rPr lang="en-CA" sz="1600" dirty="0">
                <a:latin typeface="Times New Roman" panose="02020603050405020304" pitchFamily="18" charset="0"/>
                <a:ea typeface="Aptos" panose="020B0004020202020204" pitchFamily="34" charset="0"/>
                <a:cs typeface="Times New Roman" panose="02020603050405020304" pitchFamily="18" charset="0"/>
              </a:rPr>
              <a:t>Transformations, imputations</a:t>
            </a:r>
            <a:endParaRPr lang="en-US" sz="12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FAA32D4-4820-AC6F-2E0C-9E38DE92570E}"/>
              </a:ext>
            </a:extLst>
          </p:cNvPr>
          <p:cNvSpPr txBox="1"/>
          <p:nvPr/>
        </p:nvSpPr>
        <p:spPr>
          <a:xfrm>
            <a:off x="1202411" y="4093003"/>
            <a:ext cx="4882551" cy="338554"/>
          </a:xfrm>
          <a:prstGeom prst="rect">
            <a:avLst/>
          </a:prstGeom>
          <a:noFill/>
        </p:spPr>
        <p:txBody>
          <a:bodyPr wrap="square" rtlCol="0">
            <a:spAutoFit/>
          </a:bodyPr>
          <a:lstStyle/>
          <a:p>
            <a:r>
              <a:rPr lang="en-CA" sz="1600" dirty="0">
                <a:latin typeface="Times New Roman" panose="02020603050405020304" pitchFamily="18" charset="0"/>
                <a:ea typeface="Aptos" panose="020B0004020202020204" pitchFamily="34" charset="0"/>
                <a:cs typeface="Times New Roman" panose="02020603050405020304" pitchFamily="18" charset="0"/>
              </a:rPr>
              <a:t>May be more practical and offer better insights </a:t>
            </a:r>
            <a:endParaRPr lang="en-US" sz="1200" dirty="0">
              <a:latin typeface="Times New Roman" panose="02020603050405020304" pitchFamily="18" charset="0"/>
              <a:cs typeface="Times New Roman" panose="02020603050405020304" pitchFamily="18" charset="0"/>
            </a:endParaRPr>
          </a:p>
        </p:txBody>
      </p:sp>
      <p:sp>
        <p:nvSpPr>
          <p:cNvPr id="10" name="Title 2">
            <a:extLst>
              <a:ext uri="{FF2B5EF4-FFF2-40B4-BE49-F238E27FC236}">
                <a16:creationId xmlns:a16="http://schemas.microsoft.com/office/drawing/2014/main" id="{09B73287-F2D8-0623-E7A4-6192983CB321}"/>
              </a:ext>
            </a:extLst>
          </p:cNvPr>
          <p:cNvSpPr txBox="1">
            <a:spLocks/>
          </p:cNvSpPr>
          <p:nvPr/>
        </p:nvSpPr>
        <p:spPr>
          <a:xfrm>
            <a:off x="355122" y="3624669"/>
            <a:ext cx="1184788" cy="8068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chivo"/>
              <a:buNone/>
              <a:defRPr sz="18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9pPr>
          </a:lstStyle>
          <a:p>
            <a:r>
              <a:rPr lang="en-US" sz="6000" dirty="0"/>
              <a:t>4</a:t>
            </a:r>
          </a:p>
        </p:txBody>
      </p:sp>
    </p:spTree>
    <p:extLst>
      <p:ext uri="{BB962C8B-B14F-4D97-AF65-F5344CB8AC3E}">
        <p14:creationId xmlns:p14="http://schemas.microsoft.com/office/powerpoint/2010/main" val="2768123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45C5A-0BE2-28D2-AE48-D4777366FA53}"/>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Thank You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5192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title"/>
          </p:nvPr>
        </p:nvSpPr>
        <p:spPr>
          <a:xfrm>
            <a:off x="3360875" y="2232350"/>
            <a:ext cx="5783100" cy="1912500"/>
          </a:xfrm>
          <a:prstGeom prst="rect">
            <a:avLst/>
          </a:prstGeom>
        </p:spPr>
        <p:txBody>
          <a:bodyPr spcFirstLastPara="1" wrap="square" lIns="91425" tIns="91425" rIns="731500" bIns="91425" anchor="ctr" anchorCtr="0">
            <a:noAutofit/>
          </a:bodyPr>
          <a:lstStyle/>
          <a:p>
            <a:pPr marL="0" lvl="0" indent="0" algn="ctr" rtl="0">
              <a:spcBef>
                <a:spcPts val="0"/>
              </a:spcBef>
              <a:spcAft>
                <a:spcPts val="0"/>
              </a:spcAft>
              <a:buNone/>
            </a:pPr>
            <a:r>
              <a:rPr lang="en-CA" dirty="0">
                <a:latin typeface="Times New Roman" panose="02020603050405020304" pitchFamily="18" charset="0"/>
                <a:cs typeface="Times New Roman" panose="02020603050405020304" pitchFamily="18" charset="0"/>
              </a:rPr>
              <a:t>Project Overview</a:t>
            </a:r>
            <a:endParaRPr dirty="0">
              <a:latin typeface="Times New Roman" panose="02020603050405020304" pitchFamily="18" charset="0"/>
              <a:cs typeface="Times New Roman" panose="02020603050405020304" pitchFamily="18" charset="0"/>
            </a:endParaRPr>
          </a:p>
        </p:txBody>
      </p:sp>
      <p:sp>
        <p:nvSpPr>
          <p:cNvPr id="183" name="Google Shape;183;p32"/>
          <p:cNvSpPr txBox="1">
            <a:spLocks noGrp="1"/>
          </p:cNvSpPr>
          <p:nvPr>
            <p:ph type="title" idx="2"/>
          </p:nvPr>
        </p:nvSpPr>
        <p:spPr>
          <a:xfrm>
            <a:off x="3360875" y="1052400"/>
            <a:ext cx="1642200" cy="97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01</a:t>
            </a:r>
            <a:endParaRPr>
              <a:latin typeface="Times New Roman" panose="02020603050405020304" pitchFamily="18" charset="0"/>
              <a:cs typeface="Times New Roman" panose="02020603050405020304" pitchFamily="18" charset="0"/>
            </a:endParaRPr>
          </a:p>
        </p:txBody>
      </p:sp>
      <p:pic>
        <p:nvPicPr>
          <p:cNvPr id="3" name="Graphic 2" descr="Storytelling with solid fill">
            <a:extLst>
              <a:ext uri="{FF2B5EF4-FFF2-40B4-BE49-F238E27FC236}">
                <a16:creationId xmlns:a16="http://schemas.microsoft.com/office/drawing/2014/main" id="{814855EA-EE3D-0BE6-6CE6-92B0C83FE9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74950" y="1198479"/>
            <a:ext cx="560951" cy="56095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AF508B-281C-7253-F71E-52327AD445F9}"/>
              </a:ext>
            </a:extLst>
          </p:cNvPr>
          <p:cNvSpPr>
            <a:spLocks noGrp="1"/>
          </p:cNvSpPr>
          <p:nvPr>
            <p:ph type="title"/>
          </p:nvPr>
        </p:nvSpPr>
        <p:spPr>
          <a:xfrm>
            <a:off x="245547" y="160350"/>
            <a:ext cx="7704000" cy="702000"/>
          </a:xfrm>
        </p:spPr>
        <p:txBody>
          <a:bodyPr/>
          <a:lstStyle/>
          <a:p>
            <a:r>
              <a:rPr lang="en-US" dirty="0">
                <a:latin typeface="Times New Roman" panose="02020603050405020304" pitchFamily="18" charset="0"/>
                <a:cs typeface="Times New Roman" panose="02020603050405020304" pitchFamily="18" charset="0"/>
              </a:rPr>
              <a:t>Literary Overview</a:t>
            </a:r>
          </a:p>
        </p:txBody>
      </p:sp>
      <p:sp>
        <p:nvSpPr>
          <p:cNvPr id="4" name="Rounded Rectangle 3">
            <a:extLst>
              <a:ext uri="{FF2B5EF4-FFF2-40B4-BE49-F238E27FC236}">
                <a16:creationId xmlns:a16="http://schemas.microsoft.com/office/drawing/2014/main" id="{EE5D5AEA-5DDF-E024-0B64-F1EBE5245000}"/>
              </a:ext>
            </a:extLst>
          </p:cNvPr>
          <p:cNvSpPr/>
          <p:nvPr/>
        </p:nvSpPr>
        <p:spPr>
          <a:xfrm>
            <a:off x="188363" y="1675954"/>
            <a:ext cx="1800000" cy="1080000"/>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Times New Roman" panose="02020603050405020304" pitchFamily="18" charset="0"/>
                <a:cs typeface="Times New Roman" panose="02020603050405020304" pitchFamily="18" charset="0"/>
              </a:rPr>
              <a:t>Sleep Quality and Well being</a:t>
            </a:r>
          </a:p>
        </p:txBody>
      </p:sp>
      <p:sp>
        <p:nvSpPr>
          <p:cNvPr id="5" name="Rounded Rectangle 4">
            <a:extLst>
              <a:ext uri="{FF2B5EF4-FFF2-40B4-BE49-F238E27FC236}">
                <a16:creationId xmlns:a16="http://schemas.microsoft.com/office/drawing/2014/main" id="{B4924DAD-C177-96C2-320C-D73E495C43DF}"/>
              </a:ext>
            </a:extLst>
          </p:cNvPr>
          <p:cNvSpPr/>
          <p:nvPr/>
        </p:nvSpPr>
        <p:spPr>
          <a:xfrm>
            <a:off x="2306627" y="1675954"/>
            <a:ext cx="1800000" cy="1080000"/>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Times New Roman" panose="02020603050405020304" pitchFamily="18" charset="0"/>
                <a:cs typeface="Times New Roman" panose="02020603050405020304" pitchFamily="18" charset="0"/>
              </a:rPr>
              <a:t>Hours Studied</a:t>
            </a:r>
          </a:p>
        </p:txBody>
      </p:sp>
      <p:sp>
        <p:nvSpPr>
          <p:cNvPr id="6" name="Rounded Rectangle 5">
            <a:extLst>
              <a:ext uri="{FF2B5EF4-FFF2-40B4-BE49-F238E27FC236}">
                <a16:creationId xmlns:a16="http://schemas.microsoft.com/office/drawing/2014/main" id="{4C497470-7AF5-C874-B4D9-72B92946292F}"/>
              </a:ext>
            </a:extLst>
          </p:cNvPr>
          <p:cNvSpPr/>
          <p:nvPr/>
        </p:nvSpPr>
        <p:spPr>
          <a:xfrm>
            <a:off x="4424891" y="1675954"/>
            <a:ext cx="1800000" cy="1080000"/>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Times New Roman" panose="02020603050405020304" pitchFamily="18" charset="0"/>
                <a:cs typeface="Times New Roman" panose="02020603050405020304" pitchFamily="18" charset="0"/>
              </a:rPr>
              <a:t>Attendance</a:t>
            </a:r>
          </a:p>
        </p:txBody>
      </p:sp>
      <p:sp>
        <p:nvSpPr>
          <p:cNvPr id="7" name="Rounded Rectangle 6">
            <a:extLst>
              <a:ext uri="{FF2B5EF4-FFF2-40B4-BE49-F238E27FC236}">
                <a16:creationId xmlns:a16="http://schemas.microsoft.com/office/drawing/2014/main" id="{485C935B-0278-40F4-089A-C116D0607C85}"/>
              </a:ext>
            </a:extLst>
          </p:cNvPr>
          <p:cNvSpPr/>
          <p:nvPr/>
        </p:nvSpPr>
        <p:spPr>
          <a:xfrm>
            <a:off x="3404554" y="3174476"/>
            <a:ext cx="1800000" cy="1080000"/>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ea typeface="Times New Roman" panose="02020603050405020304" pitchFamily="18" charset="0"/>
              </a:rPr>
              <a:t>Socio-economic Status</a:t>
            </a:r>
          </a:p>
        </p:txBody>
      </p:sp>
      <p:sp>
        <p:nvSpPr>
          <p:cNvPr id="2" name="Rounded Rectangle 6">
            <a:extLst>
              <a:ext uri="{FF2B5EF4-FFF2-40B4-BE49-F238E27FC236}">
                <a16:creationId xmlns:a16="http://schemas.microsoft.com/office/drawing/2014/main" id="{F80EEFA7-5A8F-A786-1234-6EA72DEE636F}"/>
              </a:ext>
            </a:extLst>
          </p:cNvPr>
          <p:cNvSpPr/>
          <p:nvPr/>
        </p:nvSpPr>
        <p:spPr>
          <a:xfrm>
            <a:off x="1197034" y="3174476"/>
            <a:ext cx="1800000" cy="1080000"/>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Times New Roman" panose="02020603050405020304" pitchFamily="18" charset="0"/>
                <a:ea typeface="Times New Roman" panose="02020603050405020304" pitchFamily="18" charset="0"/>
              </a:rPr>
              <a:t>Access to Resources</a:t>
            </a:r>
          </a:p>
        </p:txBody>
      </p:sp>
      <p:pic>
        <p:nvPicPr>
          <p:cNvPr id="9" name="Picture 8" descr="A magnifying glass on top of a stack of books&#10;&#10;Description automatically generated">
            <a:extLst>
              <a:ext uri="{FF2B5EF4-FFF2-40B4-BE49-F238E27FC236}">
                <a16:creationId xmlns:a16="http://schemas.microsoft.com/office/drawing/2014/main" id="{F39163FC-E82D-FA57-BA79-675D535EBE9D}"/>
              </a:ext>
            </a:extLst>
          </p:cNvPr>
          <p:cNvPicPr>
            <a:picLocks noChangeAspect="1"/>
          </p:cNvPicPr>
          <p:nvPr/>
        </p:nvPicPr>
        <p:blipFill>
          <a:blip r:embed="rId2"/>
          <a:stretch>
            <a:fillRect/>
          </a:stretch>
        </p:blipFill>
        <p:spPr>
          <a:xfrm>
            <a:off x="6596209" y="1758465"/>
            <a:ext cx="3890244" cy="2612566"/>
          </a:xfrm>
          <a:prstGeom prst="rect">
            <a:avLst/>
          </a:prstGeom>
        </p:spPr>
      </p:pic>
    </p:spTree>
    <p:extLst>
      <p:ext uri="{BB962C8B-B14F-4D97-AF65-F5344CB8AC3E}">
        <p14:creationId xmlns:p14="http://schemas.microsoft.com/office/powerpoint/2010/main" val="1341206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title"/>
          </p:nvPr>
        </p:nvSpPr>
        <p:spPr>
          <a:xfrm>
            <a:off x="3360875" y="2232350"/>
            <a:ext cx="5783100" cy="1912500"/>
          </a:xfrm>
          <a:prstGeom prst="rect">
            <a:avLst/>
          </a:prstGeom>
        </p:spPr>
        <p:txBody>
          <a:bodyPr spcFirstLastPara="1" wrap="square" lIns="91425" tIns="91425" rIns="731500" bIns="91425" anchor="ctr" anchorCtr="0">
            <a:noAutofit/>
          </a:bodyPr>
          <a:lstStyle/>
          <a:p>
            <a:pPr algn="ctr"/>
            <a:r>
              <a:rPr lang="en-CA" dirty="0">
                <a:latin typeface="Times New Roman" panose="02020603050405020304" pitchFamily="18" charset="0"/>
                <a:cs typeface="Times New Roman" panose="02020603050405020304" pitchFamily="18" charset="0"/>
              </a:rPr>
              <a:t>Descriptive Data Analysis</a:t>
            </a:r>
            <a:endParaRPr lang="en-US" dirty="0">
              <a:latin typeface="Times New Roman" panose="02020603050405020304" pitchFamily="18" charset="0"/>
              <a:cs typeface="Times New Roman" panose="02020603050405020304" pitchFamily="18" charset="0"/>
            </a:endParaRPr>
          </a:p>
        </p:txBody>
      </p:sp>
      <p:sp>
        <p:nvSpPr>
          <p:cNvPr id="183" name="Google Shape;183;p32"/>
          <p:cNvSpPr txBox="1">
            <a:spLocks noGrp="1"/>
          </p:cNvSpPr>
          <p:nvPr>
            <p:ph type="title" idx="2"/>
          </p:nvPr>
        </p:nvSpPr>
        <p:spPr>
          <a:xfrm>
            <a:off x="3360875" y="1052400"/>
            <a:ext cx="1642200" cy="97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02</a:t>
            </a:r>
            <a:endParaRPr dirty="0">
              <a:latin typeface="Times New Roman" panose="02020603050405020304" pitchFamily="18" charset="0"/>
              <a:cs typeface="Times New Roman" panose="02020603050405020304" pitchFamily="18" charset="0"/>
            </a:endParaRPr>
          </a:p>
        </p:txBody>
      </p:sp>
      <p:pic>
        <p:nvPicPr>
          <p:cNvPr id="5" name="Graphic 4" descr="Research with solid fill">
            <a:extLst>
              <a:ext uri="{FF2B5EF4-FFF2-40B4-BE49-F238E27FC236}">
                <a16:creationId xmlns:a16="http://schemas.microsoft.com/office/drawing/2014/main" id="{9B675210-AEC8-2C55-13A8-7E01DC9669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51760" y="1216652"/>
            <a:ext cx="647395" cy="647395"/>
          </a:xfrm>
          <a:prstGeom prst="rect">
            <a:avLst/>
          </a:prstGeom>
        </p:spPr>
      </p:pic>
    </p:spTree>
    <p:extLst>
      <p:ext uri="{BB962C8B-B14F-4D97-AF65-F5344CB8AC3E}">
        <p14:creationId xmlns:p14="http://schemas.microsoft.com/office/powerpoint/2010/main" val="1892524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ACC67-226C-6DB1-AFD7-B73DFD11D256}"/>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DBCA6244-0199-BBB5-1105-E7D81403877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Pre-Processing </a:t>
            </a:r>
          </a:p>
        </p:txBody>
      </p:sp>
      <p:sp>
        <p:nvSpPr>
          <p:cNvPr id="2" name="Rectangle 1">
            <a:extLst>
              <a:ext uri="{FF2B5EF4-FFF2-40B4-BE49-F238E27FC236}">
                <a16:creationId xmlns:a16="http://schemas.microsoft.com/office/drawing/2014/main" id="{797EFE55-F0DD-B50F-0CB8-F87975E88E58}"/>
              </a:ext>
            </a:extLst>
          </p:cNvPr>
          <p:cNvSpPr/>
          <p:nvPr/>
        </p:nvSpPr>
        <p:spPr>
          <a:xfrm>
            <a:off x="946710" y="1377609"/>
            <a:ext cx="3035036" cy="1693889"/>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latin typeface="Times New Roman" panose="02020603050405020304" pitchFamily="18" charset="0"/>
                <a:cs typeface="Times New Roman" panose="02020603050405020304" pitchFamily="18" charset="0"/>
              </a:rPr>
              <a:t>Check for Missing Values</a:t>
            </a:r>
          </a:p>
          <a:p>
            <a:pPr algn="ctr"/>
            <a:endParaRPr lang="en-CA" dirty="0">
              <a:solidFill>
                <a:schemeClr val="tx1"/>
              </a:solidFill>
              <a:latin typeface="Times New Roman" panose="02020603050405020304" pitchFamily="18" charset="0"/>
              <a:cs typeface="Times New Roman" panose="02020603050405020304" pitchFamily="18" charset="0"/>
            </a:endParaRPr>
          </a:p>
          <a:p>
            <a:pPr algn="ctr"/>
            <a:r>
              <a:rPr lang="en-CA" dirty="0">
                <a:solidFill>
                  <a:schemeClr val="tx1"/>
                </a:solidFill>
                <a:latin typeface="Times New Roman" panose="02020603050405020304" pitchFamily="18" charset="0"/>
                <a:cs typeface="Times New Roman" panose="02020603050405020304" pitchFamily="18" charset="0"/>
              </a:rPr>
              <a:t>235 rows with missing values</a:t>
            </a:r>
          </a:p>
          <a:p>
            <a:pPr algn="ctr"/>
            <a:endParaRPr lang="en-CA" dirty="0">
              <a:solidFill>
                <a:schemeClr val="tx1"/>
              </a:solidFill>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rPr>
              <a:t>Percentage of missing data plotted</a:t>
            </a:r>
          </a:p>
          <a:p>
            <a:pPr algn="ctr"/>
            <a:endParaRPr lang="en-US" dirty="0">
              <a:solidFill>
                <a:schemeClr val="tx1"/>
              </a:solidFill>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rPr>
              <a:t>Missing rows set N/A and removed </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C437E2E-9DB3-1B9F-9C69-5B6983D310E1}"/>
              </a:ext>
            </a:extLst>
          </p:cNvPr>
          <p:cNvSpPr/>
          <p:nvPr/>
        </p:nvSpPr>
        <p:spPr>
          <a:xfrm>
            <a:off x="946710" y="3244193"/>
            <a:ext cx="3035036" cy="1693889"/>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latin typeface="Times New Roman" panose="02020603050405020304" pitchFamily="18" charset="0"/>
                <a:cs typeface="Times New Roman" panose="02020603050405020304" pitchFamily="18" charset="0"/>
              </a:rPr>
              <a:t>Check for Outliers</a:t>
            </a:r>
          </a:p>
          <a:p>
            <a:pPr algn="ctr"/>
            <a:endParaRPr lang="en-CA" dirty="0">
              <a:solidFill>
                <a:schemeClr val="tx1"/>
              </a:solidFill>
              <a:latin typeface="Times New Roman" panose="02020603050405020304" pitchFamily="18" charset="0"/>
              <a:cs typeface="Times New Roman" panose="02020603050405020304" pitchFamily="18" charset="0"/>
            </a:endParaRPr>
          </a:p>
          <a:p>
            <a:pPr algn="ctr"/>
            <a:r>
              <a:rPr lang="en-CA" dirty="0">
                <a:solidFill>
                  <a:schemeClr val="tx1"/>
                </a:solidFill>
                <a:latin typeface="Times New Roman" panose="02020603050405020304" pitchFamily="18" charset="0"/>
                <a:cs typeface="Times New Roman" panose="02020603050405020304" pitchFamily="18" charset="0"/>
              </a:rPr>
              <a:t>Exam Score had an outlier i.e. 101</a:t>
            </a:r>
          </a:p>
          <a:p>
            <a:pPr algn="ctr"/>
            <a:endParaRPr lang="en-CA" dirty="0">
              <a:solidFill>
                <a:schemeClr val="tx1"/>
              </a:solidFill>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rPr>
              <a:t>Percentage of missing data plotted in a box plot </a:t>
            </a:r>
            <a:endParaRPr lang="en-CA" dirty="0">
              <a:solidFill>
                <a:schemeClr val="tx1"/>
              </a:solidFill>
              <a:latin typeface="Times New Roman" panose="02020603050405020304" pitchFamily="18" charset="0"/>
              <a:cs typeface="Times New Roman" panose="02020603050405020304" pitchFamily="18" charset="0"/>
            </a:endParaRPr>
          </a:p>
        </p:txBody>
      </p:sp>
      <p:pic>
        <p:nvPicPr>
          <p:cNvPr id="4" name="Picture 3" descr="A graph of missing data&#10;&#10;Description automatically generated">
            <a:extLst>
              <a:ext uri="{FF2B5EF4-FFF2-40B4-BE49-F238E27FC236}">
                <a16:creationId xmlns:a16="http://schemas.microsoft.com/office/drawing/2014/main" id="{A6ECA3A0-3AB6-3532-1E7D-748EBEA1EFC2}"/>
              </a:ext>
            </a:extLst>
          </p:cNvPr>
          <p:cNvPicPr>
            <a:picLocks noChangeAspect="1"/>
          </p:cNvPicPr>
          <p:nvPr/>
        </p:nvPicPr>
        <p:blipFill>
          <a:blip r:embed="rId2"/>
          <a:stretch>
            <a:fillRect/>
          </a:stretch>
        </p:blipFill>
        <p:spPr>
          <a:xfrm>
            <a:off x="4692912" y="1951098"/>
            <a:ext cx="4004984" cy="2474146"/>
          </a:xfrm>
          <a:prstGeom prst="rect">
            <a:avLst/>
          </a:prstGeom>
          <a:ln>
            <a:solidFill>
              <a:schemeClr val="tx2"/>
            </a:solidFill>
          </a:ln>
        </p:spPr>
      </p:pic>
    </p:spTree>
    <p:extLst>
      <p:ext uri="{BB962C8B-B14F-4D97-AF65-F5344CB8AC3E}">
        <p14:creationId xmlns:p14="http://schemas.microsoft.com/office/powerpoint/2010/main" val="789026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a:extLst>
            <a:ext uri="{FF2B5EF4-FFF2-40B4-BE49-F238E27FC236}">
              <a16:creationId xmlns:a16="http://schemas.microsoft.com/office/drawing/2014/main" id="{A140D27F-AD4D-8814-9EA1-9FFA86ED1A86}"/>
            </a:ext>
          </a:extLst>
        </p:cNvPr>
        <p:cNvGrpSpPr/>
        <p:nvPr/>
      </p:nvGrpSpPr>
      <p:grpSpPr>
        <a:xfrm>
          <a:off x="0" y="0"/>
          <a:ext cx="0" cy="0"/>
          <a:chOff x="0" y="0"/>
          <a:chExt cx="0" cy="0"/>
        </a:xfrm>
      </p:grpSpPr>
      <p:sp>
        <p:nvSpPr>
          <p:cNvPr id="175" name="Google Shape;175;p31">
            <a:extLst>
              <a:ext uri="{FF2B5EF4-FFF2-40B4-BE49-F238E27FC236}">
                <a16:creationId xmlns:a16="http://schemas.microsoft.com/office/drawing/2014/main" id="{7F566D8E-9E7E-2EAA-5D3C-EC4E1DDD1DF8}"/>
              </a:ext>
            </a:extLst>
          </p:cNvPr>
          <p:cNvSpPr txBox="1">
            <a:spLocks noGrp="1"/>
          </p:cNvSpPr>
          <p:nvPr>
            <p:ph type="title"/>
          </p:nvPr>
        </p:nvSpPr>
        <p:spPr>
          <a:xfrm>
            <a:off x="147506" y="113029"/>
            <a:ext cx="7704000" cy="702000"/>
          </a:xfrm>
          <a:prstGeom prst="rect">
            <a:avLst/>
          </a:prstGeom>
        </p:spPr>
        <p:txBody>
          <a:bodyPr spcFirstLastPara="1" wrap="square" lIns="91425" tIns="91425" rIns="91425" bIns="91425" anchor="ctr" anchorCtr="0">
            <a:noAutofit/>
          </a:bodyPr>
          <a:lstStyle/>
          <a:p>
            <a:r>
              <a:rPr lang="en"/>
              <a:t>Descriptive Data Analysis</a:t>
            </a:r>
            <a:endParaRPr lang="en-CA"/>
          </a:p>
        </p:txBody>
      </p:sp>
      <p:pic>
        <p:nvPicPr>
          <p:cNvPr id="5" name="Picture Placeholder 4" descr="A screenshot of a computer&#10;&#10;Description automatically generated">
            <a:extLst>
              <a:ext uri="{FF2B5EF4-FFF2-40B4-BE49-F238E27FC236}">
                <a16:creationId xmlns:a16="http://schemas.microsoft.com/office/drawing/2014/main" id="{BEF9F6D9-78CC-386C-D244-C1070CDC1212}"/>
              </a:ext>
            </a:extLst>
          </p:cNvPr>
          <p:cNvPicPr>
            <a:picLocks noGrp="1" noChangeAspect="1"/>
          </p:cNvPicPr>
          <p:nvPr>
            <p:ph type="pic" idx="2"/>
          </p:nvPr>
        </p:nvPicPr>
        <p:blipFill>
          <a:blip r:embed="rId3"/>
          <a:srcRect l="-169" t="-833" r="-675"/>
          <a:stretch/>
        </p:blipFill>
        <p:spPr>
          <a:xfrm>
            <a:off x="5065143" y="926427"/>
            <a:ext cx="3982421" cy="1210127"/>
          </a:xfrm>
          <a:ln>
            <a:solidFill>
              <a:schemeClr val="tx2"/>
            </a:solidFill>
          </a:ln>
        </p:spPr>
      </p:pic>
      <p:pic>
        <p:nvPicPr>
          <p:cNvPr id="6" name="Picture 5" descr="A white background with black text&#10;&#10;Description automatically generated">
            <a:extLst>
              <a:ext uri="{FF2B5EF4-FFF2-40B4-BE49-F238E27FC236}">
                <a16:creationId xmlns:a16="http://schemas.microsoft.com/office/drawing/2014/main" id="{63D34549-10CF-351A-7EB7-E1F67CD4A528}"/>
              </a:ext>
            </a:extLst>
          </p:cNvPr>
          <p:cNvPicPr>
            <a:picLocks noChangeAspect="1"/>
          </p:cNvPicPr>
          <p:nvPr/>
        </p:nvPicPr>
        <p:blipFill>
          <a:blip r:embed="rId4"/>
          <a:stretch>
            <a:fillRect/>
          </a:stretch>
        </p:blipFill>
        <p:spPr>
          <a:xfrm>
            <a:off x="5095370" y="2207726"/>
            <a:ext cx="3982421" cy="1085850"/>
          </a:xfrm>
          <a:prstGeom prst="rect">
            <a:avLst/>
          </a:prstGeom>
          <a:ln>
            <a:solidFill>
              <a:schemeClr val="tx2"/>
            </a:solidFill>
          </a:ln>
        </p:spPr>
      </p:pic>
      <p:pic>
        <p:nvPicPr>
          <p:cNvPr id="7" name="Picture 6" descr="A red squares with white text&#10;&#10;Description automatically generated">
            <a:extLst>
              <a:ext uri="{FF2B5EF4-FFF2-40B4-BE49-F238E27FC236}">
                <a16:creationId xmlns:a16="http://schemas.microsoft.com/office/drawing/2014/main" id="{97C08163-54C3-3CFC-20E7-CCBF25AE3CBA}"/>
              </a:ext>
            </a:extLst>
          </p:cNvPr>
          <p:cNvPicPr>
            <a:picLocks noChangeAspect="1"/>
          </p:cNvPicPr>
          <p:nvPr/>
        </p:nvPicPr>
        <p:blipFill>
          <a:blip r:embed="rId5"/>
          <a:stretch>
            <a:fillRect/>
          </a:stretch>
        </p:blipFill>
        <p:spPr>
          <a:xfrm>
            <a:off x="5095370" y="3349633"/>
            <a:ext cx="3982421" cy="1746288"/>
          </a:xfrm>
          <a:prstGeom prst="rect">
            <a:avLst/>
          </a:prstGeom>
          <a:ln>
            <a:solidFill>
              <a:schemeClr val="tx2"/>
            </a:solidFill>
          </a:ln>
        </p:spPr>
      </p:pic>
      <p:sp>
        <p:nvSpPr>
          <p:cNvPr id="4" name="Rectangle: Rounded Corners 3">
            <a:extLst>
              <a:ext uri="{FF2B5EF4-FFF2-40B4-BE49-F238E27FC236}">
                <a16:creationId xmlns:a16="http://schemas.microsoft.com/office/drawing/2014/main" id="{23288FF7-7049-D777-5421-170980E67E38}"/>
              </a:ext>
            </a:extLst>
          </p:cNvPr>
          <p:cNvSpPr/>
          <p:nvPr/>
        </p:nvSpPr>
        <p:spPr>
          <a:xfrm>
            <a:off x="333771" y="1073097"/>
            <a:ext cx="2047953" cy="19421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0"/>
              </a:spcBef>
            </a:pPr>
            <a:r>
              <a:rPr lang="en-CA" sz="1200" dirty="0">
                <a:solidFill>
                  <a:srgbClr val="000000"/>
                </a:solidFill>
                <a:latin typeface="Times New Roman" panose="02020603050405020304" pitchFamily="18" charset="0"/>
                <a:cs typeface="Times New Roman" panose="02020603050405020304" pitchFamily="18" charset="0"/>
              </a:rPr>
              <a:t>E</a:t>
            </a:r>
            <a:r>
              <a:rPr lang="en-CA" sz="1200" b="0" i="0" dirty="0">
                <a:solidFill>
                  <a:srgbClr val="000000"/>
                </a:solidFill>
                <a:effectLst/>
                <a:latin typeface="Times New Roman" panose="02020603050405020304" pitchFamily="18" charset="0"/>
                <a:cs typeface="Times New Roman" panose="02020603050405020304" pitchFamily="18" charset="0"/>
              </a:rPr>
              <a:t>xam scores show moderate skewness</a:t>
            </a:r>
            <a:r>
              <a:rPr lang="en-CA" sz="1200" dirty="0">
                <a:solidFill>
                  <a:srgbClr val="000000"/>
                </a:solidFill>
                <a:latin typeface="Times New Roman" panose="02020603050405020304" pitchFamily="18" charset="0"/>
                <a:cs typeface="Times New Roman" panose="02020603050405020304" pitchFamily="18" charset="0"/>
              </a:rPr>
              <a:t>  </a:t>
            </a:r>
            <a:r>
              <a:rPr lang="en-CA" sz="1200" b="0" i="0" dirty="0">
                <a:solidFill>
                  <a:srgbClr val="000000"/>
                </a:solidFill>
                <a:effectLst/>
                <a:latin typeface="Times New Roman" panose="02020603050405020304" pitchFamily="18" charset="0"/>
                <a:cs typeface="Times New Roman" panose="02020603050405020304" pitchFamily="18" charset="0"/>
              </a:rPr>
              <a:t>Gender, school type and access to </a:t>
            </a:r>
            <a:r>
              <a:rPr lang="en-CA" sz="1200" dirty="0">
                <a:solidFill>
                  <a:srgbClr val="000000"/>
                </a:solidFill>
                <a:latin typeface="Times New Roman" panose="02020603050405020304" pitchFamily="18" charset="0"/>
                <a:cs typeface="Times New Roman" panose="02020603050405020304" pitchFamily="18" charset="0"/>
              </a:rPr>
              <a:t>resources </a:t>
            </a:r>
            <a:r>
              <a:rPr lang="en-CA" sz="1200" b="0" i="0" dirty="0">
                <a:solidFill>
                  <a:srgbClr val="000000"/>
                </a:solidFill>
                <a:effectLst/>
                <a:latin typeface="Times New Roman" panose="02020603050405020304" pitchFamily="18" charset="0"/>
                <a:cs typeface="Times New Roman" panose="02020603050405020304" pitchFamily="18" charset="0"/>
              </a:rPr>
              <a:t>display balanced distribution while extracurricular is skewed towards fewer participants</a:t>
            </a:r>
            <a:r>
              <a:rPr lang="en-CA" sz="1200" dirty="0">
                <a:solidFill>
                  <a:srgbClr val="000000"/>
                </a:solidFill>
                <a:latin typeface="Times New Roman" panose="02020603050405020304" pitchFamily="18" charset="0"/>
                <a:cs typeface="Times New Roman" panose="02020603050405020304" pitchFamily="18" charset="0"/>
              </a:rPr>
              <a:t> as observed from data summary.</a:t>
            </a:r>
            <a:endParaRPr lang="en-CA" sz="1200" b="0" i="0" dirty="0">
              <a:solidFill>
                <a:srgbClr val="000000"/>
              </a:solidFill>
              <a:effectLst/>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6F8C65B4-BE94-37FA-EC1C-080FB3CF5736}"/>
              </a:ext>
            </a:extLst>
          </p:cNvPr>
          <p:cNvSpPr/>
          <p:nvPr/>
        </p:nvSpPr>
        <p:spPr>
          <a:xfrm>
            <a:off x="2699457" y="1073097"/>
            <a:ext cx="2047953" cy="19421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0"/>
              </a:spcBef>
            </a:pPr>
            <a:r>
              <a:rPr lang="en-CA" sz="1200" dirty="0">
                <a:solidFill>
                  <a:srgbClr val="000000"/>
                </a:solidFill>
                <a:latin typeface="Times New Roman" panose="02020603050405020304" pitchFamily="18" charset="0"/>
                <a:cs typeface="Times New Roman" panose="02020603050405020304" pitchFamily="18" charset="0"/>
              </a:rPr>
              <a:t>M</a:t>
            </a:r>
            <a:r>
              <a:rPr lang="en-CA" sz="1200" b="0" i="0" dirty="0">
                <a:solidFill>
                  <a:srgbClr val="000000"/>
                </a:solidFill>
                <a:effectLst/>
                <a:latin typeface="Times New Roman" panose="02020603050405020304" pitchFamily="18" charset="0"/>
                <a:cs typeface="Times New Roman" panose="02020603050405020304" pitchFamily="18" charset="0"/>
              </a:rPr>
              <a:t>otivation levels depict a strong association where high parental engagement correlates with higher motivation in students</a:t>
            </a:r>
            <a:r>
              <a:rPr lang="en-CA" sz="1200" dirty="0">
                <a:solidFill>
                  <a:srgbClr val="000000"/>
                </a:solidFill>
                <a:latin typeface="Times New Roman" panose="02020603050405020304" pitchFamily="18" charset="0"/>
                <a:cs typeface="Times New Roman" panose="02020603050405020304" pitchFamily="18" charset="0"/>
              </a:rPr>
              <a:t> as seen in cross tabulation</a:t>
            </a:r>
          </a:p>
        </p:txBody>
      </p:sp>
      <p:sp>
        <p:nvSpPr>
          <p:cNvPr id="9" name="Rectangle: Rounded Corners 8">
            <a:extLst>
              <a:ext uri="{FF2B5EF4-FFF2-40B4-BE49-F238E27FC236}">
                <a16:creationId xmlns:a16="http://schemas.microsoft.com/office/drawing/2014/main" id="{EEDF0673-E275-65B1-4615-F62D5BC3B94D}"/>
              </a:ext>
            </a:extLst>
          </p:cNvPr>
          <p:cNvSpPr/>
          <p:nvPr/>
        </p:nvSpPr>
        <p:spPr>
          <a:xfrm>
            <a:off x="333771" y="3293576"/>
            <a:ext cx="4413640" cy="14937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52400" lvl="0" algn="ctr" rtl="0">
              <a:spcBef>
                <a:spcPts val="1000"/>
              </a:spcBef>
              <a:spcAft>
                <a:spcPts val="0"/>
              </a:spcAft>
              <a:buSzPts val="1200"/>
            </a:pPr>
            <a:r>
              <a:rPr lang="en-CA" sz="1200" b="0" i="0" dirty="0">
                <a:solidFill>
                  <a:srgbClr val="000000"/>
                </a:solidFill>
                <a:effectLst/>
                <a:latin typeface="Times New Roman" panose="02020603050405020304" pitchFamily="18" charset="0"/>
                <a:cs typeface="Times New Roman" panose="02020603050405020304" pitchFamily="18" charset="0"/>
              </a:rPr>
              <a:t>Hours Studied and Exam Scores: 0.45 shows a moderate positive correlation</a:t>
            </a:r>
            <a:endParaRPr lang="en-CA" sz="1200" dirty="0">
              <a:solidFill>
                <a:srgbClr val="000000"/>
              </a:solidFill>
              <a:latin typeface="Times New Roman" panose="02020603050405020304" pitchFamily="18" charset="0"/>
              <a:cs typeface="Times New Roman" panose="02020603050405020304" pitchFamily="18" charset="0"/>
            </a:endParaRPr>
          </a:p>
          <a:p>
            <a:pPr marL="152400" lvl="0" algn="ctr" rtl="0">
              <a:spcBef>
                <a:spcPts val="1000"/>
              </a:spcBef>
              <a:spcAft>
                <a:spcPts val="0"/>
              </a:spcAft>
              <a:buSzPts val="1200"/>
            </a:pPr>
            <a:r>
              <a:rPr lang="en-CA" sz="1200" b="0" i="0" dirty="0">
                <a:solidFill>
                  <a:srgbClr val="000000"/>
                </a:solidFill>
                <a:effectLst/>
                <a:latin typeface="Times New Roman" panose="02020603050405020304" pitchFamily="18" charset="0"/>
                <a:cs typeface="Times New Roman" panose="02020603050405020304" pitchFamily="18" charset="0"/>
              </a:rPr>
              <a:t>Attendance and Exam Scores: 0.58 shows strong positive correlation</a:t>
            </a:r>
          </a:p>
          <a:p>
            <a:pPr marL="152400" lvl="0" algn="ctr" rtl="0">
              <a:spcBef>
                <a:spcPts val="1000"/>
              </a:spcBef>
              <a:spcAft>
                <a:spcPts val="0"/>
              </a:spcAft>
              <a:buSzPts val="1200"/>
            </a:pPr>
            <a:r>
              <a:rPr lang="en-CA" sz="1200" b="0" i="0" dirty="0">
                <a:solidFill>
                  <a:srgbClr val="000000"/>
                </a:solidFill>
                <a:effectLst/>
                <a:latin typeface="Times New Roman" panose="02020603050405020304" pitchFamily="18" charset="0"/>
                <a:cs typeface="Times New Roman" panose="02020603050405020304" pitchFamily="18" charset="0"/>
              </a:rPr>
              <a:t>Previous Scores and Exam Scores: 0.18 shows weak positive correlation </a:t>
            </a:r>
            <a:endParaRPr lang="en-CA"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68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D77C7E-643D-D169-BD95-FF3ABE987FA1}"/>
              </a:ext>
            </a:extLst>
          </p:cNvPr>
          <p:cNvSpPr>
            <a:spLocks noGrp="1"/>
          </p:cNvSpPr>
          <p:nvPr>
            <p:ph type="title"/>
          </p:nvPr>
        </p:nvSpPr>
        <p:spPr>
          <a:xfrm>
            <a:off x="105368" y="182390"/>
            <a:ext cx="7704000" cy="702000"/>
          </a:xfrm>
        </p:spPr>
        <p:txBody>
          <a:bodyPr/>
          <a:lstStyle/>
          <a:p>
            <a:r>
              <a:rPr lang="en-US" dirty="0">
                <a:latin typeface="Times New Roman" panose="02020603050405020304" pitchFamily="18" charset="0"/>
                <a:cs typeface="Times New Roman" panose="02020603050405020304" pitchFamily="18" charset="0"/>
              </a:rPr>
              <a:t>Descriptive Data Analysis</a:t>
            </a:r>
          </a:p>
        </p:txBody>
      </p:sp>
      <p:pic>
        <p:nvPicPr>
          <p:cNvPr id="3" name="Picture 2">
            <a:extLst>
              <a:ext uri="{FF2B5EF4-FFF2-40B4-BE49-F238E27FC236}">
                <a16:creationId xmlns:a16="http://schemas.microsoft.com/office/drawing/2014/main" id="{A5BD94E3-3CD0-669A-3328-F7D3433455A8}"/>
              </a:ext>
            </a:extLst>
          </p:cNvPr>
          <p:cNvPicPr>
            <a:picLocks noChangeAspect="1"/>
          </p:cNvPicPr>
          <p:nvPr/>
        </p:nvPicPr>
        <p:blipFill>
          <a:blip r:embed="rId2"/>
          <a:stretch>
            <a:fillRect/>
          </a:stretch>
        </p:blipFill>
        <p:spPr>
          <a:xfrm>
            <a:off x="5461751" y="3109504"/>
            <a:ext cx="3400862" cy="1842181"/>
          </a:xfrm>
          <a:prstGeom prst="rect">
            <a:avLst/>
          </a:prstGeom>
          <a:ln>
            <a:solidFill>
              <a:schemeClr val="tx2"/>
            </a:solidFill>
          </a:ln>
        </p:spPr>
      </p:pic>
      <p:pic>
        <p:nvPicPr>
          <p:cNvPr id="9" name="Picture Placeholder 8" descr="A graph of a number of blue bars&#10;&#10;Description automatically generated">
            <a:extLst>
              <a:ext uri="{FF2B5EF4-FFF2-40B4-BE49-F238E27FC236}">
                <a16:creationId xmlns:a16="http://schemas.microsoft.com/office/drawing/2014/main" id="{EB93822D-1B8A-FC6D-B9FC-7CFAFCA26AAC}"/>
              </a:ext>
            </a:extLst>
          </p:cNvPr>
          <p:cNvPicPr>
            <a:picLocks noGrp="1" noChangeAspect="1"/>
          </p:cNvPicPr>
          <p:nvPr>
            <p:ph type="pic" idx="2"/>
          </p:nvPr>
        </p:nvPicPr>
        <p:blipFill>
          <a:blip r:embed="rId3"/>
          <a:srcRect l="171" t="-4211" r="-774" b="3243"/>
          <a:stretch/>
        </p:blipFill>
        <p:spPr>
          <a:xfrm>
            <a:off x="5461751" y="1066689"/>
            <a:ext cx="3382787" cy="1842181"/>
          </a:xfrm>
          <a:ln>
            <a:solidFill>
              <a:schemeClr val="tx2"/>
            </a:solidFill>
          </a:ln>
        </p:spPr>
      </p:pic>
      <p:sp>
        <p:nvSpPr>
          <p:cNvPr id="5" name="Rectangle: Rounded Corners 4">
            <a:extLst>
              <a:ext uri="{FF2B5EF4-FFF2-40B4-BE49-F238E27FC236}">
                <a16:creationId xmlns:a16="http://schemas.microsoft.com/office/drawing/2014/main" id="{4B30CD2E-CC8B-AD82-0006-2852B96286B0}"/>
              </a:ext>
            </a:extLst>
          </p:cNvPr>
          <p:cNvSpPr/>
          <p:nvPr/>
        </p:nvSpPr>
        <p:spPr>
          <a:xfrm>
            <a:off x="299462" y="1377302"/>
            <a:ext cx="4413640" cy="1493783"/>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Slightly skewed distribution of exam scores with many students scoring from mid to mid-high range, showing moderate to mid high academic performance while also showing a percentage of low performers</a:t>
            </a:r>
          </a:p>
        </p:txBody>
      </p:sp>
      <p:sp>
        <p:nvSpPr>
          <p:cNvPr id="6" name="Rectangle: Rounded Corners 5">
            <a:extLst>
              <a:ext uri="{FF2B5EF4-FFF2-40B4-BE49-F238E27FC236}">
                <a16:creationId xmlns:a16="http://schemas.microsoft.com/office/drawing/2014/main" id="{67AFE7E9-E063-2547-7A9D-91447DBA762D}"/>
              </a:ext>
            </a:extLst>
          </p:cNvPr>
          <p:cNvSpPr/>
          <p:nvPr/>
        </p:nvSpPr>
        <p:spPr>
          <a:xfrm>
            <a:off x="299462" y="3283704"/>
            <a:ext cx="4413640" cy="1493783"/>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52400" indent="0">
              <a:buNone/>
            </a:pPr>
            <a:r>
              <a:rPr lang="en-US" dirty="0">
                <a:solidFill>
                  <a:schemeClr val="tx1"/>
                </a:solidFill>
                <a:latin typeface="Times New Roman" panose="02020603050405020304" pitchFamily="18" charset="0"/>
                <a:cs typeface="Times New Roman" panose="02020603050405020304" pitchFamily="18" charset="0"/>
              </a:rPr>
              <a:t>Box plot highlights that most students  in the range 65-68 range while some exceptional performers  are seen above the typical range while few are below</a:t>
            </a:r>
          </a:p>
        </p:txBody>
      </p:sp>
    </p:spTree>
    <p:extLst>
      <p:ext uri="{BB962C8B-B14F-4D97-AF65-F5344CB8AC3E}">
        <p14:creationId xmlns:p14="http://schemas.microsoft.com/office/powerpoint/2010/main" val="3518763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147506" y="188599"/>
            <a:ext cx="7704000" cy="702000"/>
          </a:xfrm>
          <a:prstGeom prst="rect">
            <a:avLst/>
          </a:prstGeom>
        </p:spPr>
        <p:txBody>
          <a:bodyPr spcFirstLastPara="1" wrap="square" lIns="91425" tIns="91425" rIns="91425" bIns="91425" anchor="ctr" anchorCtr="0">
            <a:noAutofit/>
          </a:bodyPr>
          <a:lstStyle/>
          <a:p>
            <a:r>
              <a:rPr lang="en" dirty="0">
                <a:latin typeface="Times New Roman" panose="02020603050405020304" pitchFamily="18" charset="0"/>
                <a:cs typeface="Times New Roman" panose="02020603050405020304" pitchFamily="18" charset="0"/>
              </a:rPr>
              <a:t>Descriptive Data Analysis</a:t>
            </a:r>
            <a:endParaRPr lang="en-CA" dirty="0">
              <a:latin typeface="Times New Roman" panose="02020603050405020304" pitchFamily="18" charset="0"/>
              <a:cs typeface="Times New Roman" panose="02020603050405020304" pitchFamily="18" charset="0"/>
            </a:endParaRPr>
          </a:p>
        </p:txBody>
      </p:sp>
      <p:pic>
        <p:nvPicPr>
          <p:cNvPr id="2" name="Picture Placeholder 1" descr="A graph of attendance level&#10;&#10;Description automatically generated">
            <a:extLst>
              <a:ext uri="{FF2B5EF4-FFF2-40B4-BE49-F238E27FC236}">
                <a16:creationId xmlns:a16="http://schemas.microsoft.com/office/drawing/2014/main" id="{CF1FD4BF-E78B-E02C-E86F-3C6FE441E64C}"/>
              </a:ext>
            </a:extLst>
          </p:cNvPr>
          <p:cNvPicPr>
            <a:picLocks noGrp="1" noChangeAspect="1"/>
          </p:cNvPicPr>
          <p:nvPr>
            <p:ph type="pic" idx="2"/>
          </p:nvPr>
        </p:nvPicPr>
        <p:blipFill>
          <a:blip r:embed="rId3"/>
          <a:srcRect l="-292" t="-481" r="380"/>
          <a:stretch/>
        </p:blipFill>
        <p:spPr>
          <a:xfrm>
            <a:off x="348654" y="3439346"/>
            <a:ext cx="2520000" cy="1352799"/>
          </a:xfrm>
          <a:ln>
            <a:solidFill>
              <a:schemeClr val="tx2"/>
            </a:solidFill>
          </a:ln>
        </p:spPr>
      </p:pic>
      <p:pic>
        <p:nvPicPr>
          <p:cNvPr id="4098" name="Picture 2">
            <a:extLst>
              <a:ext uri="{FF2B5EF4-FFF2-40B4-BE49-F238E27FC236}">
                <a16:creationId xmlns:a16="http://schemas.microsoft.com/office/drawing/2014/main" id="{F42455F4-080C-1ABE-87B0-4328BF5D83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3214" y="1046428"/>
            <a:ext cx="3164740" cy="2053941"/>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pic>
        <p:nvPicPr>
          <p:cNvPr id="6" name="Picture 5" descr="A graph of purple dots&#10;&#10;Description automatically generated">
            <a:extLst>
              <a:ext uri="{FF2B5EF4-FFF2-40B4-BE49-F238E27FC236}">
                <a16:creationId xmlns:a16="http://schemas.microsoft.com/office/drawing/2014/main" id="{3801BB17-8CC3-67EC-D1D0-A5B9CA8D2A17}"/>
              </a:ext>
            </a:extLst>
          </p:cNvPr>
          <p:cNvPicPr>
            <a:picLocks noChangeAspect="1"/>
          </p:cNvPicPr>
          <p:nvPr/>
        </p:nvPicPr>
        <p:blipFill>
          <a:blip r:embed="rId5"/>
          <a:stretch>
            <a:fillRect/>
          </a:stretch>
        </p:blipFill>
        <p:spPr>
          <a:xfrm>
            <a:off x="3144237" y="3439348"/>
            <a:ext cx="2520000" cy="1352798"/>
          </a:xfrm>
          <a:prstGeom prst="rect">
            <a:avLst/>
          </a:prstGeom>
          <a:ln>
            <a:solidFill>
              <a:schemeClr val="tx2"/>
            </a:solidFill>
          </a:ln>
        </p:spPr>
      </p:pic>
      <p:pic>
        <p:nvPicPr>
          <p:cNvPr id="8" name="Picture 7" descr="A diagram of a diagram&#10;&#10;Description automatically generated">
            <a:extLst>
              <a:ext uri="{FF2B5EF4-FFF2-40B4-BE49-F238E27FC236}">
                <a16:creationId xmlns:a16="http://schemas.microsoft.com/office/drawing/2014/main" id="{419A5F1E-C002-217D-FBB8-D77FCEFDF902}"/>
              </a:ext>
            </a:extLst>
          </p:cNvPr>
          <p:cNvPicPr>
            <a:picLocks noChangeAspect="1"/>
          </p:cNvPicPr>
          <p:nvPr/>
        </p:nvPicPr>
        <p:blipFill>
          <a:blip r:embed="rId6"/>
          <a:stretch>
            <a:fillRect/>
          </a:stretch>
        </p:blipFill>
        <p:spPr>
          <a:xfrm>
            <a:off x="5939820" y="3441664"/>
            <a:ext cx="2520000" cy="1352797"/>
          </a:xfrm>
          <a:prstGeom prst="rect">
            <a:avLst/>
          </a:prstGeom>
          <a:ln>
            <a:solidFill>
              <a:schemeClr val="tx2"/>
            </a:solidFill>
          </a:ln>
        </p:spPr>
      </p:pic>
      <p:sp>
        <p:nvSpPr>
          <p:cNvPr id="3" name="Rectangle: Rounded Corners 2">
            <a:extLst>
              <a:ext uri="{FF2B5EF4-FFF2-40B4-BE49-F238E27FC236}">
                <a16:creationId xmlns:a16="http://schemas.microsoft.com/office/drawing/2014/main" id="{36AA8598-EA82-5379-20DA-5A069C792EEC}"/>
              </a:ext>
            </a:extLst>
          </p:cNvPr>
          <p:cNvSpPr/>
          <p:nvPr/>
        </p:nvSpPr>
        <p:spPr>
          <a:xfrm>
            <a:off x="386046" y="1195653"/>
            <a:ext cx="4472728" cy="19405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52400" lvl="0" algn="l" rtl="0">
              <a:spcBef>
                <a:spcPts val="1000"/>
              </a:spcBef>
              <a:spcAft>
                <a:spcPts val="0"/>
              </a:spcAft>
              <a:buSzPts val="1200"/>
            </a:pPr>
            <a:r>
              <a:rPr lang="en-CA" sz="1200" dirty="0">
                <a:solidFill>
                  <a:srgbClr val="000000"/>
                </a:solidFill>
                <a:latin typeface="Times New Roman" panose="02020603050405020304" pitchFamily="18" charset="0"/>
                <a:cs typeface="Times New Roman" panose="02020603050405020304" pitchFamily="18" charset="0"/>
              </a:rPr>
              <a:t>P</a:t>
            </a:r>
            <a:r>
              <a:rPr lang="en-CA" sz="1200" b="0" i="0" dirty="0">
                <a:solidFill>
                  <a:srgbClr val="000000"/>
                </a:solidFill>
                <a:effectLst/>
                <a:latin typeface="Times New Roman" panose="02020603050405020304" pitchFamily="18" charset="0"/>
                <a:cs typeface="Times New Roman" panose="02020603050405020304" pitchFamily="18" charset="0"/>
              </a:rPr>
              <a:t>ositive relationship between attendance level of students and their average exam score </a:t>
            </a:r>
          </a:p>
          <a:p>
            <a:pPr marL="152400" lvl="0" algn="l" rtl="0">
              <a:spcBef>
                <a:spcPts val="1000"/>
              </a:spcBef>
              <a:spcAft>
                <a:spcPts val="0"/>
              </a:spcAft>
              <a:buSzPts val="1200"/>
            </a:pPr>
            <a:r>
              <a:rPr lang="en-CA" sz="1200" dirty="0">
                <a:solidFill>
                  <a:srgbClr val="000000"/>
                </a:solidFill>
                <a:latin typeface="Times New Roman" panose="02020603050405020304" pitchFamily="18" charset="0"/>
                <a:cs typeface="Times New Roman" panose="02020603050405020304" pitchFamily="18" charset="0"/>
              </a:rPr>
              <a:t>P</a:t>
            </a:r>
            <a:r>
              <a:rPr lang="en-CA" sz="1200" b="0" i="0" dirty="0">
                <a:solidFill>
                  <a:srgbClr val="000000"/>
                </a:solidFill>
                <a:effectLst/>
                <a:latin typeface="Times New Roman" panose="02020603050405020304" pitchFamily="18" charset="0"/>
                <a:cs typeface="Times New Roman" panose="02020603050405020304" pitchFamily="18" charset="0"/>
              </a:rPr>
              <a:t>ositive</a:t>
            </a:r>
            <a:r>
              <a:rPr lang="en-CA" sz="1200" dirty="0">
                <a:solidFill>
                  <a:srgbClr val="000000"/>
                </a:solidFill>
                <a:latin typeface="Times New Roman" panose="02020603050405020304" pitchFamily="18" charset="0"/>
                <a:cs typeface="Times New Roman" panose="02020603050405020304" pitchFamily="18" charset="0"/>
              </a:rPr>
              <a:t> linear relationship</a:t>
            </a:r>
            <a:r>
              <a:rPr lang="en-CA" sz="1200" b="0" i="0" dirty="0">
                <a:solidFill>
                  <a:srgbClr val="000000"/>
                </a:solidFill>
                <a:effectLst/>
                <a:latin typeface="Times New Roman" panose="02020603050405020304" pitchFamily="18" charset="0"/>
                <a:cs typeface="Times New Roman" panose="02020603050405020304" pitchFamily="18" charset="0"/>
              </a:rPr>
              <a:t> between hours studied and exam scores</a:t>
            </a:r>
          </a:p>
          <a:p>
            <a:pPr marL="152400" lvl="0" algn="l" rtl="0">
              <a:spcBef>
                <a:spcPts val="1000"/>
              </a:spcBef>
              <a:spcAft>
                <a:spcPts val="0"/>
              </a:spcAft>
              <a:buSzPts val="1200"/>
            </a:pPr>
            <a:r>
              <a:rPr lang="en-CA" sz="1200" b="0" i="0" dirty="0">
                <a:solidFill>
                  <a:srgbClr val="000000"/>
                </a:solidFill>
                <a:effectLst/>
                <a:latin typeface="Times New Roman" panose="02020603050405020304" pitchFamily="18" charset="0"/>
                <a:cs typeface="Times New Roman" panose="02020603050405020304" pitchFamily="18" charset="0"/>
              </a:rPr>
              <a:t>Teacher quality is observed to have similar positive impact on both public and private schools</a:t>
            </a:r>
          </a:p>
          <a:p>
            <a:pPr marL="152400" lvl="0" algn="l" rtl="0">
              <a:spcBef>
                <a:spcPts val="1000"/>
              </a:spcBef>
              <a:spcAft>
                <a:spcPts val="0"/>
              </a:spcAft>
              <a:buSzPts val="1200"/>
            </a:pPr>
            <a:r>
              <a:rPr lang="en-CA" sz="1200" b="0" i="0" dirty="0">
                <a:solidFill>
                  <a:srgbClr val="000000"/>
                </a:solidFill>
                <a:effectLst/>
                <a:latin typeface="Times New Roman" panose="02020603050405020304" pitchFamily="18" charset="0"/>
                <a:cs typeface="Times New Roman" panose="02020603050405020304" pitchFamily="18" charset="0"/>
              </a:rPr>
              <a:t>High motivation plot shows positive skewness, low motivation plot shows high positive skewness</a:t>
            </a:r>
            <a:endParaRPr lang="en-CA"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8756010"/>
      </p:ext>
    </p:extLst>
  </p:cSld>
  <p:clrMapOvr>
    <a:masterClrMapping/>
  </p:clrMapOvr>
</p:sld>
</file>

<file path=ppt/theme/theme1.xml><?xml version="1.0" encoding="utf-8"?>
<a:theme xmlns:a="http://schemas.openxmlformats.org/drawingml/2006/main" name="Social Market Economy Proposal by Slidesgo">
  <a:themeElements>
    <a:clrScheme name="Simple Light">
      <a:dk1>
        <a:srgbClr val="191919"/>
      </a:dk1>
      <a:lt1>
        <a:srgbClr val="FFFFFF"/>
      </a:lt1>
      <a:dk2>
        <a:srgbClr val="EDEDE9"/>
      </a:dk2>
      <a:lt2>
        <a:srgbClr val="D6CCC2"/>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582</TotalTime>
  <Words>1477</Words>
  <Application>Microsoft Office PowerPoint</Application>
  <PresentationFormat>On-screen Show (16:9)</PresentationFormat>
  <Paragraphs>187</Paragraphs>
  <Slides>29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Times New Roman</vt:lpstr>
      <vt:lpstr>Archivo</vt:lpstr>
      <vt:lpstr>Anaheim</vt:lpstr>
      <vt:lpstr>Raleway</vt:lpstr>
      <vt:lpstr>Arial</vt:lpstr>
      <vt:lpstr>Open Sans</vt:lpstr>
      <vt:lpstr>Nunito Light</vt:lpstr>
      <vt:lpstr>Social Market Economy Proposal by Slidesgo</vt:lpstr>
      <vt:lpstr> </vt:lpstr>
      <vt:lpstr>TABLE OF CONTENTS</vt:lpstr>
      <vt:lpstr>Project Overview</vt:lpstr>
      <vt:lpstr>Literary Overview</vt:lpstr>
      <vt:lpstr>Descriptive Data Analysis</vt:lpstr>
      <vt:lpstr>Data Pre-Processing </vt:lpstr>
      <vt:lpstr>Descriptive Data Analysis</vt:lpstr>
      <vt:lpstr>Descriptive Data Analysis</vt:lpstr>
      <vt:lpstr>Descriptive Data Analysis</vt:lpstr>
      <vt:lpstr>Methodology</vt:lpstr>
      <vt:lpstr>Initial Model Selection</vt:lpstr>
      <vt:lpstr>Creating a Reduce Model</vt:lpstr>
      <vt:lpstr>Creating a Custom Model</vt:lpstr>
      <vt:lpstr>Lasso Regression Model</vt:lpstr>
      <vt:lpstr>Stepwise Selection</vt:lpstr>
      <vt:lpstr>Results</vt:lpstr>
      <vt:lpstr>Analysis of Results </vt:lpstr>
      <vt:lpstr>Analysis of Results </vt:lpstr>
      <vt:lpstr>Analysis of Results </vt:lpstr>
      <vt:lpstr>Analysis of Results </vt:lpstr>
      <vt:lpstr>Analysis of Results </vt:lpstr>
      <vt:lpstr>Analysis of Results </vt:lpstr>
      <vt:lpstr>Analysis of Results </vt:lpstr>
      <vt:lpstr>Analysis of Results </vt:lpstr>
      <vt:lpstr>Limitations and Future Research</vt:lpstr>
      <vt:lpstr>Limitations </vt:lpstr>
      <vt:lpstr>Future Research </vt:lpstr>
      <vt:lpstr>Future Research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Anjiya Adil</dc:creator>
  <cp:lastModifiedBy>Anjiya Nooruddin</cp:lastModifiedBy>
  <cp:revision>153</cp:revision>
  <dcterms:modified xsi:type="dcterms:W3CDTF">2024-11-21T19:27:42Z</dcterms:modified>
</cp:coreProperties>
</file>