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1" r:id="rId1"/>
  </p:sldMasterIdLst>
  <p:notesMasterIdLst>
    <p:notesMasterId r:id="rId17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60" r:id="rId12"/>
    <p:sldId id="261" r:id="rId13"/>
    <p:sldId id="262" r:id="rId14"/>
    <p:sldId id="287" r:id="rId15"/>
    <p:sldId id="288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5F6277-844A-410B-A03F-FF1E3F90E41B}">
  <a:tblStyle styleId="{125F6277-844A-410B-A03F-FF1E3F90E4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30470-C079-CF41-90AE-A783CEA1838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579014-2A33-5E48-B6AF-5C061D53358F}">
      <dgm:prSet phldrT="[Text]"/>
      <dgm:spPr/>
      <dgm:t>
        <a:bodyPr/>
        <a:lstStyle/>
        <a:p>
          <a:r>
            <a:rPr lang="en-US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More female customer</a:t>
          </a:r>
          <a:r>
            <a: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904F26-44DD-B240-A4AD-21E803536ECB}" type="parTrans" cxnId="{6F8D70B6-BF4D-5849-A8DA-E5DB033A5F55}">
      <dgm:prSet/>
      <dgm:spPr/>
      <dgm:t>
        <a:bodyPr/>
        <a:lstStyle/>
        <a:p>
          <a:endParaRPr lang="en-US"/>
        </a:p>
      </dgm:t>
    </dgm:pt>
    <dgm:pt modelId="{6F9EC08F-737C-A947-891C-B150A79BE08C}" type="sibTrans" cxnId="{6F8D70B6-BF4D-5849-A8DA-E5DB033A5F55}">
      <dgm:prSet/>
      <dgm:spPr/>
      <dgm:t>
        <a:bodyPr/>
        <a:lstStyle/>
        <a:p>
          <a:endParaRPr lang="en-US"/>
        </a:p>
      </dgm:t>
    </dgm:pt>
    <dgm:pt modelId="{CCF87924-469D-F64C-9CEB-F57FFFD9EEDE}">
      <dgm:prSet phldrT="[Text]"/>
      <dgm:spPr/>
      <dgm:t>
        <a:bodyPr/>
        <a:lstStyle/>
        <a:p>
          <a:r>
            <a:rPr lang="en-US" b="0" i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potential purchase</a:t>
          </a:r>
          <a:endParaRPr lang="en-US" b="0" u="sng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E32823-2AC2-5340-B73A-AAA5EA77513E}" type="parTrans" cxnId="{E249326C-17B2-0549-8C1D-FEEBA29C7CAD}">
      <dgm:prSet/>
      <dgm:spPr/>
      <dgm:t>
        <a:bodyPr/>
        <a:lstStyle/>
        <a:p>
          <a:endParaRPr lang="en-US"/>
        </a:p>
      </dgm:t>
    </dgm:pt>
    <dgm:pt modelId="{A4A60C8E-1D1E-E04C-A4B1-07A7F1C470DC}" type="sibTrans" cxnId="{E249326C-17B2-0549-8C1D-FEEBA29C7CAD}">
      <dgm:prSet/>
      <dgm:spPr/>
      <dgm:t>
        <a:bodyPr/>
        <a:lstStyle/>
        <a:p>
          <a:endParaRPr lang="en-US"/>
        </a:p>
      </dgm:t>
    </dgm:pt>
    <dgm:pt modelId="{46BE7295-0463-974B-AE02-A7349E2BFE8E}" type="pres">
      <dgm:prSet presAssocID="{61E30470-C079-CF41-90AE-A783CEA1838E}" presName="Name0" presStyleCnt="0">
        <dgm:presLayoutVars>
          <dgm:dir/>
          <dgm:resizeHandles val="exact"/>
        </dgm:presLayoutVars>
      </dgm:prSet>
      <dgm:spPr/>
    </dgm:pt>
    <dgm:pt modelId="{FF6F426F-6A00-1A49-8DA1-F74883C59E16}" type="pres">
      <dgm:prSet presAssocID="{EE579014-2A33-5E48-B6AF-5C061D53358F}" presName="node" presStyleLbl="node1" presStyleIdx="0" presStyleCnt="2" custLinFactNeighborX="825" custLinFactNeighborY="558">
        <dgm:presLayoutVars>
          <dgm:bulletEnabled val="1"/>
        </dgm:presLayoutVars>
      </dgm:prSet>
      <dgm:spPr/>
    </dgm:pt>
    <dgm:pt modelId="{8CEFC320-CEF4-574F-9E6C-918AE02A3728}" type="pres">
      <dgm:prSet presAssocID="{6F9EC08F-737C-A947-891C-B150A79BE08C}" presName="sibTrans" presStyleLbl="sibTrans2D1" presStyleIdx="0" presStyleCnt="1"/>
      <dgm:spPr/>
    </dgm:pt>
    <dgm:pt modelId="{134DB127-A0FA-5944-B83D-B2BEBBBBDDAD}" type="pres">
      <dgm:prSet presAssocID="{6F9EC08F-737C-A947-891C-B150A79BE08C}" presName="connectorText" presStyleLbl="sibTrans2D1" presStyleIdx="0" presStyleCnt="1"/>
      <dgm:spPr/>
    </dgm:pt>
    <dgm:pt modelId="{F380ED3F-4446-1543-BC05-E8E289A9F1F4}" type="pres">
      <dgm:prSet presAssocID="{CCF87924-469D-F64C-9CEB-F57FFFD9EEDE}" presName="node" presStyleLbl="node1" presStyleIdx="1" presStyleCnt="2" custScaleX="146363" custLinFactNeighborX="-1968">
        <dgm:presLayoutVars>
          <dgm:bulletEnabled val="1"/>
        </dgm:presLayoutVars>
      </dgm:prSet>
      <dgm:spPr/>
    </dgm:pt>
  </dgm:ptLst>
  <dgm:cxnLst>
    <dgm:cxn modelId="{5C851D5F-0999-4A43-8B35-64C2B059C879}" type="presOf" srcId="{6F9EC08F-737C-A947-891C-B150A79BE08C}" destId="{134DB127-A0FA-5944-B83D-B2BEBBBBDDAD}" srcOrd="1" destOrd="0" presId="urn:microsoft.com/office/officeart/2005/8/layout/process1"/>
    <dgm:cxn modelId="{E249326C-17B2-0549-8C1D-FEEBA29C7CAD}" srcId="{61E30470-C079-CF41-90AE-A783CEA1838E}" destId="{CCF87924-469D-F64C-9CEB-F57FFFD9EEDE}" srcOrd="1" destOrd="0" parTransId="{88E32823-2AC2-5340-B73A-AAA5EA77513E}" sibTransId="{A4A60C8E-1D1E-E04C-A4B1-07A7F1C470DC}"/>
    <dgm:cxn modelId="{6C287979-7403-9044-BDB8-B53F22B6AF7D}" type="presOf" srcId="{61E30470-C079-CF41-90AE-A783CEA1838E}" destId="{46BE7295-0463-974B-AE02-A7349E2BFE8E}" srcOrd="0" destOrd="0" presId="urn:microsoft.com/office/officeart/2005/8/layout/process1"/>
    <dgm:cxn modelId="{5C9E2790-7A09-574D-909F-29D252CA5752}" type="presOf" srcId="{CCF87924-469D-F64C-9CEB-F57FFFD9EEDE}" destId="{F380ED3F-4446-1543-BC05-E8E289A9F1F4}" srcOrd="0" destOrd="0" presId="urn:microsoft.com/office/officeart/2005/8/layout/process1"/>
    <dgm:cxn modelId="{4F933B90-83AB-C94C-82C6-FCDF60A7DBCB}" type="presOf" srcId="{EE579014-2A33-5E48-B6AF-5C061D53358F}" destId="{FF6F426F-6A00-1A49-8DA1-F74883C59E16}" srcOrd="0" destOrd="0" presId="urn:microsoft.com/office/officeart/2005/8/layout/process1"/>
    <dgm:cxn modelId="{6F8D70B6-BF4D-5849-A8DA-E5DB033A5F55}" srcId="{61E30470-C079-CF41-90AE-A783CEA1838E}" destId="{EE579014-2A33-5E48-B6AF-5C061D53358F}" srcOrd="0" destOrd="0" parTransId="{B2904F26-44DD-B240-A4AD-21E803536ECB}" sibTransId="{6F9EC08F-737C-A947-891C-B150A79BE08C}"/>
    <dgm:cxn modelId="{2679D6F5-6476-DB41-B73C-9E38C033A308}" type="presOf" srcId="{6F9EC08F-737C-A947-891C-B150A79BE08C}" destId="{8CEFC320-CEF4-574F-9E6C-918AE02A3728}" srcOrd="0" destOrd="0" presId="urn:microsoft.com/office/officeart/2005/8/layout/process1"/>
    <dgm:cxn modelId="{DAC8E330-B0D4-A44A-B01A-F8CE363A3479}" type="presParOf" srcId="{46BE7295-0463-974B-AE02-A7349E2BFE8E}" destId="{FF6F426F-6A00-1A49-8DA1-F74883C59E16}" srcOrd="0" destOrd="0" presId="urn:microsoft.com/office/officeart/2005/8/layout/process1"/>
    <dgm:cxn modelId="{A2F20D25-9A8E-2043-B764-ADC9D75D0EE0}" type="presParOf" srcId="{46BE7295-0463-974B-AE02-A7349E2BFE8E}" destId="{8CEFC320-CEF4-574F-9E6C-918AE02A3728}" srcOrd="1" destOrd="0" presId="urn:microsoft.com/office/officeart/2005/8/layout/process1"/>
    <dgm:cxn modelId="{E5BDBD79-967D-F44B-BA3C-C644776963EA}" type="presParOf" srcId="{8CEFC320-CEF4-574F-9E6C-918AE02A3728}" destId="{134DB127-A0FA-5944-B83D-B2BEBBBBDDAD}" srcOrd="0" destOrd="0" presId="urn:microsoft.com/office/officeart/2005/8/layout/process1"/>
    <dgm:cxn modelId="{F2F553F0-5CEB-0E41-9F29-3FC5C967FD8C}" type="presParOf" srcId="{46BE7295-0463-974B-AE02-A7349E2BFE8E}" destId="{F380ED3F-4446-1543-BC05-E8E289A9F1F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30470-C079-CF41-90AE-A783CEA1838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579014-2A33-5E48-B6AF-5C061D53358F}">
      <dgm:prSet phldrT="[Text]"/>
      <dgm:spPr/>
      <dgm:t>
        <a:bodyPr/>
        <a:lstStyle/>
        <a:p>
          <a:r>
            <a:rPr lang="en-US" b="0" i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focus on singles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904F26-44DD-B240-A4AD-21E803536ECB}" type="parTrans" cxnId="{6F8D70B6-BF4D-5849-A8DA-E5DB033A5F55}">
      <dgm:prSet/>
      <dgm:spPr/>
      <dgm:t>
        <a:bodyPr/>
        <a:lstStyle/>
        <a:p>
          <a:endParaRPr lang="en-US"/>
        </a:p>
      </dgm:t>
    </dgm:pt>
    <dgm:pt modelId="{6F9EC08F-737C-A947-891C-B150A79BE08C}" type="sibTrans" cxnId="{6F8D70B6-BF4D-5849-A8DA-E5DB033A5F55}">
      <dgm:prSet/>
      <dgm:spPr/>
      <dgm:t>
        <a:bodyPr/>
        <a:lstStyle/>
        <a:p>
          <a:endParaRPr lang="en-US"/>
        </a:p>
      </dgm:t>
    </dgm:pt>
    <dgm:pt modelId="{CCF87924-469D-F64C-9CEB-F57FFFD9EEDE}">
      <dgm:prSet phldrT="[Text]"/>
      <dgm:spPr/>
      <dgm:t>
        <a:bodyPr/>
        <a:lstStyle/>
        <a:p>
          <a:r>
            <a:rPr lang="en-US" b="0" i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potential purchase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E32823-2AC2-5340-B73A-AAA5EA77513E}" type="parTrans" cxnId="{E249326C-17B2-0549-8C1D-FEEBA29C7CAD}">
      <dgm:prSet/>
      <dgm:spPr/>
      <dgm:t>
        <a:bodyPr/>
        <a:lstStyle/>
        <a:p>
          <a:endParaRPr lang="en-US"/>
        </a:p>
      </dgm:t>
    </dgm:pt>
    <dgm:pt modelId="{A4A60C8E-1D1E-E04C-A4B1-07A7F1C470DC}" type="sibTrans" cxnId="{E249326C-17B2-0549-8C1D-FEEBA29C7CAD}">
      <dgm:prSet/>
      <dgm:spPr/>
      <dgm:t>
        <a:bodyPr/>
        <a:lstStyle/>
        <a:p>
          <a:endParaRPr lang="en-US"/>
        </a:p>
      </dgm:t>
    </dgm:pt>
    <dgm:pt modelId="{46BE7295-0463-974B-AE02-A7349E2BFE8E}" type="pres">
      <dgm:prSet presAssocID="{61E30470-C079-CF41-90AE-A783CEA1838E}" presName="Name0" presStyleCnt="0">
        <dgm:presLayoutVars>
          <dgm:dir/>
          <dgm:resizeHandles val="exact"/>
        </dgm:presLayoutVars>
      </dgm:prSet>
      <dgm:spPr/>
    </dgm:pt>
    <dgm:pt modelId="{FF6F426F-6A00-1A49-8DA1-F74883C59E16}" type="pres">
      <dgm:prSet presAssocID="{EE579014-2A33-5E48-B6AF-5C061D53358F}" presName="node" presStyleLbl="node1" presStyleIdx="0" presStyleCnt="2" custLinFactNeighborX="825" custLinFactNeighborY="558">
        <dgm:presLayoutVars>
          <dgm:bulletEnabled val="1"/>
        </dgm:presLayoutVars>
      </dgm:prSet>
      <dgm:spPr/>
    </dgm:pt>
    <dgm:pt modelId="{8CEFC320-CEF4-574F-9E6C-918AE02A3728}" type="pres">
      <dgm:prSet presAssocID="{6F9EC08F-737C-A947-891C-B150A79BE08C}" presName="sibTrans" presStyleLbl="sibTrans2D1" presStyleIdx="0" presStyleCnt="1"/>
      <dgm:spPr/>
    </dgm:pt>
    <dgm:pt modelId="{134DB127-A0FA-5944-B83D-B2BEBBBBDDAD}" type="pres">
      <dgm:prSet presAssocID="{6F9EC08F-737C-A947-891C-B150A79BE08C}" presName="connectorText" presStyleLbl="sibTrans2D1" presStyleIdx="0" presStyleCnt="1"/>
      <dgm:spPr/>
    </dgm:pt>
    <dgm:pt modelId="{F380ED3F-4446-1543-BC05-E8E289A9F1F4}" type="pres">
      <dgm:prSet presAssocID="{CCF87924-469D-F64C-9CEB-F57FFFD9EEDE}" presName="node" presStyleLbl="node1" presStyleIdx="1" presStyleCnt="2" custScaleX="146363" custLinFactNeighborX="-1968">
        <dgm:presLayoutVars>
          <dgm:bulletEnabled val="1"/>
        </dgm:presLayoutVars>
      </dgm:prSet>
      <dgm:spPr/>
    </dgm:pt>
  </dgm:ptLst>
  <dgm:cxnLst>
    <dgm:cxn modelId="{5C851D5F-0999-4A43-8B35-64C2B059C879}" type="presOf" srcId="{6F9EC08F-737C-A947-891C-B150A79BE08C}" destId="{134DB127-A0FA-5944-B83D-B2BEBBBBDDAD}" srcOrd="1" destOrd="0" presId="urn:microsoft.com/office/officeart/2005/8/layout/process1"/>
    <dgm:cxn modelId="{E249326C-17B2-0549-8C1D-FEEBA29C7CAD}" srcId="{61E30470-C079-CF41-90AE-A783CEA1838E}" destId="{CCF87924-469D-F64C-9CEB-F57FFFD9EEDE}" srcOrd="1" destOrd="0" parTransId="{88E32823-2AC2-5340-B73A-AAA5EA77513E}" sibTransId="{A4A60C8E-1D1E-E04C-A4B1-07A7F1C470DC}"/>
    <dgm:cxn modelId="{6C287979-7403-9044-BDB8-B53F22B6AF7D}" type="presOf" srcId="{61E30470-C079-CF41-90AE-A783CEA1838E}" destId="{46BE7295-0463-974B-AE02-A7349E2BFE8E}" srcOrd="0" destOrd="0" presId="urn:microsoft.com/office/officeart/2005/8/layout/process1"/>
    <dgm:cxn modelId="{5C9E2790-7A09-574D-909F-29D252CA5752}" type="presOf" srcId="{CCF87924-469D-F64C-9CEB-F57FFFD9EEDE}" destId="{F380ED3F-4446-1543-BC05-E8E289A9F1F4}" srcOrd="0" destOrd="0" presId="urn:microsoft.com/office/officeart/2005/8/layout/process1"/>
    <dgm:cxn modelId="{4F933B90-83AB-C94C-82C6-FCDF60A7DBCB}" type="presOf" srcId="{EE579014-2A33-5E48-B6AF-5C061D53358F}" destId="{FF6F426F-6A00-1A49-8DA1-F74883C59E16}" srcOrd="0" destOrd="0" presId="urn:microsoft.com/office/officeart/2005/8/layout/process1"/>
    <dgm:cxn modelId="{6F8D70B6-BF4D-5849-A8DA-E5DB033A5F55}" srcId="{61E30470-C079-CF41-90AE-A783CEA1838E}" destId="{EE579014-2A33-5E48-B6AF-5C061D53358F}" srcOrd="0" destOrd="0" parTransId="{B2904F26-44DD-B240-A4AD-21E803536ECB}" sibTransId="{6F9EC08F-737C-A947-891C-B150A79BE08C}"/>
    <dgm:cxn modelId="{2679D6F5-6476-DB41-B73C-9E38C033A308}" type="presOf" srcId="{6F9EC08F-737C-A947-891C-B150A79BE08C}" destId="{8CEFC320-CEF4-574F-9E6C-918AE02A3728}" srcOrd="0" destOrd="0" presId="urn:microsoft.com/office/officeart/2005/8/layout/process1"/>
    <dgm:cxn modelId="{DAC8E330-B0D4-A44A-B01A-F8CE363A3479}" type="presParOf" srcId="{46BE7295-0463-974B-AE02-A7349E2BFE8E}" destId="{FF6F426F-6A00-1A49-8DA1-F74883C59E16}" srcOrd="0" destOrd="0" presId="urn:microsoft.com/office/officeart/2005/8/layout/process1"/>
    <dgm:cxn modelId="{A2F20D25-9A8E-2043-B764-ADC9D75D0EE0}" type="presParOf" srcId="{46BE7295-0463-974B-AE02-A7349E2BFE8E}" destId="{8CEFC320-CEF4-574F-9E6C-918AE02A3728}" srcOrd="1" destOrd="0" presId="urn:microsoft.com/office/officeart/2005/8/layout/process1"/>
    <dgm:cxn modelId="{E5BDBD79-967D-F44B-BA3C-C644776963EA}" type="presParOf" srcId="{8CEFC320-CEF4-574F-9E6C-918AE02A3728}" destId="{134DB127-A0FA-5944-B83D-B2BEBBBBDDAD}" srcOrd="0" destOrd="0" presId="urn:microsoft.com/office/officeart/2005/8/layout/process1"/>
    <dgm:cxn modelId="{F2F553F0-5CEB-0E41-9F29-3FC5C967FD8C}" type="presParOf" srcId="{46BE7295-0463-974B-AE02-A7349E2BFE8E}" destId="{F380ED3F-4446-1543-BC05-E8E289A9F1F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E30470-C079-CF41-90AE-A783CEA1838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EE579014-2A33-5E48-B6AF-5C061D53358F}">
      <dgm:prSet phldrT="[Text]"/>
      <dgm:spPr/>
      <dgm:t>
        <a:bodyPr/>
        <a:lstStyle/>
        <a:p>
          <a:r>
            <a:rPr lang="en-US" b="0" i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educated individuals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904F26-44DD-B240-A4AD-21E803536ECB}" type="parTrans" cxnId="{6F8D70B6-BF4D-5849-A8DA-E5DB033A5F55}">
      <dgm:prSet/>
      <dgm:spPr/>
      <dgm:t>
        <a:bodyPr/>
        <a:lstStyle/>
        <a:p>
          <a:endParaRPr lang="en-US"/>
        </a:p>
      </dgm:t>
    </dgm:pt>
    <dgm:pt modelId="{6F9EC08F-737C-A947-891C-B150A79BE08C}" type="sibTrans" cxnId="{6F8D70B6-BF4D-5849-A8DA-E5DB033A5F55}">
      <dgm:prSet/>
      <dgm:spPr/>
      <dgm:t>
        <a:bodyPr/>
        <a:lstStyle/>
        <a:p>
          <a:endParaRPr lang="en-US"/>
        </a:p>
      </dgm:t>
    </dgm:pt>
    <dgm:pt modelId="{CCF87924-469D-F64C-9CEB-F57FFFD9EEDE}">
      <dgm:prSet phldrT="[Text]"/>
      <dgm:spPr/>
      <dgm:t>
        <a:bodyPr/>
        <a:lstStyle/>
        <a:p>
          <a:r>
            <a:rPr lang="en-US" b="0" i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health plan purchase</a:t>
          </a:r>
          <a:endParaRPr 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E32823-2AC2-5340-B73A-AAA5EA77513E}" type="parTrans" cxnId="{E249326C-17B2-0549-8C1D-FEEBA29C7CAD}">
      <dgm:prSet/>
      <dgm:spPr/>
      <dgm:t>
        <a:bodyPr/>
        <a:lstStyle/>
        <a:p>
          <a:endParaRPr lang="en-US"/>
        </a:p>
      </dgm:t>
    </dgm:pt>
    <dgm:pt modelId="{A4A60C8E-1D1E-E04C-A4B1-07A7F1C470DC}" type="sibTrans" cxnId="{E249326C-17B2-0549-8C1D-FEEBA29C7CAD}">
      <dgm:prSet/>
      <dgm:spPr/>
      <dgm:t>
        <a:bodyPr/>
        <a:lstStyle/>
        <a:p>
          <a:endParaRPr lang="en-US"/>
        </a:p>
      </dgm:t>
    </dgm:pt>
    <dgm:pt modelId="{46BE7295-0463-974B-AE02-A7349E2BFE8E}" type="pres">
      <dgm:prSet presAssocID="{61E30470-C079-CF41-90AE-A783CEA1838E}" presName="Name0" presStyleCnt="0">
        <dgm:presLayoutVars>
          <dgm:dir/>
          <dgm:resizeHandles val="exact"/>
        </dgm:presLayoutVars>
      </dgm:prSet>
      <dgm:spPr/>
    </dgm:pt>
    <dgm:pt modelId="{FF6F426F-6A00-1A49-8DA1-F74883C59E16}" type="pres">
      <dgm:prSet presAssocID="{EE579014-2A33-5E48-B6AF-5C061D53358F}" presName="node" presStyleLbl="node1" presStyleIdx="0" presStyleCnt="2" custScaleX="146473" custLinFactNeighborX="825" custLinFactNeighborY="558">
        <dgm:presLayoutVars>
          <dgm:bulletEnabled val="1"/>
        </dgm:presLayoutVars>
      </dgm:prSet>
      <dgm:spPr/>
    </dgm:pt>
    <dgm:pt modelId="{8CEFC320-CEF4-574F-9E6C-918AE02A3728}" type="pres">
      <dgm:prSet presAssocID="{6F9EC08F-737C-A947-891C-B150A79BE08C}" presName="sibTrans" presStyleLbl="sibTrans2D1" presStyleIdx="0" presStyleCnt="1"/>
      <dgm:spPr/>
    </dgm:pt>
    <dgm:pt modelId="{134DB127-A0FA-5944-B83D-B2BEBBBBDDAD}" type="pres">
      <dgm:prSet presAssocID="{6F9EC08F-737C-A947-891C-B150A79BE08C}" presName="connectorText" presStyleLbl="sibTrans2D1" presStyleIdx="0" presStyleCnt="1"/>
      <dgm:spPr/>
    </dgm:pt>
    <dgm:pt modelId="{F380ED3F-4446-1543-BC05-E8E289A9F1F4}" type="pres">
      <dgm:prSet presAssocID="{CCF87924-469D-F64C-9CEB-F57FFFD9EEDE}" presName="node" presStyleLbl="node1" presStyleIdx="1" presStyleCnt="2" custScaleX="146363" custLinFactNeighborX="-1968">
        <dgm:presLayoutVars>
          <dgm:bulletEnabled val="1"/>
        </dgm:presLayoutVars>
      </dgm:prSet>
      <dgm:spPr/>
    </dgm:pt>
  </dgm:ptLst>
  <dgm:cxnLst>
    <dgm:cxn modelId="{5C851D5F-0999-4A43-8B35-64C2B059C879}" type="presOf" srcId="{6F9EC08F-737C-A947-891C-B150A79BE08C}" destId="{134DB127-A0FA-5944-B83D-B2BEBBBBDDAD}" srcOrd="1" destOrd="0" presId="urn:microsoft.com/office/officeart/2005/8/layout/process1"/>
    <dgm:cxn modelId="{E249326C-17B2-0549-8C1D-FEEBA29C7CAD}" srcId="{61E30470-C079-CF41-90AE-A783CEA1838E}" destId="{CCF87924-469D-F64C-9CEB-F57FFFD9EEDE}" srcOrd="1" destOrd="0" parTransId="{88E32823-2AC2-5340-B73A-AAA5EA77513E}" sibTransId="{A4A60C8E-1D1E-E04C-A4B1-07A7F1C470DC}"/>
    <dgm:cxn modelId="{6C287979-7403-9044-BDB8-B53F22B6AF7D}" type="presOf" srcId="{61E30470-C079-CF41-90AE-A783CEA1838E}" destId="{46BE7295-0463-974B-AE02-A7349E2BFE8E}" srcOrd="0" destOrd="0" presId="urn:microsoft.com/office/officeart/2005/8/layout/process1"/>
    <dgm:cxn modelId="{5C9E2790-7A09-574D-909F-29D252CA5752}" type="presOf" srcId="{CCF87924-469D-F64C-9CEB-F57FFFD9EEDE}" destId="{F380ED3F-4446-1543-BC05-E8E289A9F1F4}" srcOrd="0" destOrd="0" presId="urn:microsoft.com/office/officeart/2005/8/layout/process1"/>
    <dgm:cxn modelId="{4F933B90-83AB-C94C-82C6-FCDF60A7DBCB}" type="presOf" srcId="{EE579014-2A33-5E48-B6AF-5C061D53358F}" destId="{FF6F426F-6A00-1A49-8DA1-F74883C59E16}" srcOrd="0" destOrd="0" presId="urn:microsoft.com/office/officeart/2005/8/layout/process1"/>
    <dgm:cxn modelId="{6F8D70B6-BF4D-5849-A8DA-E5DB033A5F55}" srcId="{61E30470-C079-CF41-90AE-A783CEA1838E}" destId="{EE579014-2A33-5E48-B6AF-5C061D53358F}" srcOrd="0" destOrd="0" parTransId="{B2904F26-44DD-B240-A4AD-21E803536ECB}" sibTransId="{6F9EC08F-737C-A947-891C-B150A79BE08C}"/>
    <dgm:cxn modelId="{2679D6F5-6476-DB41-B73C-9E38C033A308}" type="presOf" srcId="{6F9EC08F-737C-A947-891C-B150A79BE08C}" destId="{8CEFC320-CEF4-574F-9E6C-918AE02A3728}" srcOrd="0" destOrd="0" presId="urn:microsoft.com/office/officeart/2005/8/layout/process1"/>
    <dgm:cxn modelId="{DAC8E330-B0D4-A44A-B01A-F8CE363A3479}" type="presParOf" srcId="{46BE7295-0463-974B-AE02-A7349E2BFE8E}" destId="{FF6F426F-6A00-1A49-8DA1-F74883C59E16}" srcOrd="0" destOrd="0" presId="urn:microsoft.com/office/officeart/2005/8/layout/process1"/>
    <dgm:cxn modelId="{A2F20D25-9A8E-2043-B764-ADC9D75D0EE0}" type="presParOf" srcId="{46BE7295-0463-974B-AE02-A7349E2BFE8E}" destId="{8CEFC320-CEF4-574F-9E6C-918AE02A3728}" srcOrd="1" destOrd="0" presId="urn:microsoft.com/office/officeart/2005/8/layout/process1"/>
    <dgm:cxn modelId="{E5BDBD79-967D-F44B-BA3C-C644776963EA}" type="presParOf" srcId="{8CEFC320-CEF4-574F-9E6C-918AE02A3728}" destId="{134DB127-A0FA-5944-B83D-B2BEBBBBDDAD}" srcOrd="0" destOrd="0" presId="urn:microsoft.com/office/officeart/2005/8/layout/process1"/>
    <dgm:cxn modelId="{F2F553F0-5CEB-0E41-9F29-3FC5C967FD8C}" type="presParOf" srcId="{46BE7295-0463-974B-AE02-A7349E2BFE8E}" destId="{F380ED3F-4446-1543-BC05-E8E289A9F1F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F426F-6A00-1A49-8DA1-F74883C59E16}">
      <dsp:nvSpPr>
        <dsp:cNvPr id="0" name=""/>
        <dsp:cNvSpPr/>
      </dsp:nvSpPr>
      <dsp:spPr>
        <a:xfrm>
          <a:off x="7126" y="134254"/>
          <a:ext cx="1950942" cy="1170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sng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More female customer</a:t>
          </a:r>
          <a:r>
            <a:rPr lang="en-US" sz="24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11" y="168539"/>
        <a:ext cx="1882372" cy="1101995"/>
      </dsp:txXfrm>
    </dsp:sp>
    <dsp:sp modelId="{8CEFC320-CEF4-574F-9E6C-918AE02A3728}">
      <dsp:nvSpPr>
        <dsp:cNvPr id="0" name=""/>
        <dsp:cNvSpPr/>
      </dsp:nvSpPr>
      <dsp:spPr>
        <a:xfrm rot="21592898">
          <a:off x="2147713" y="474798"/>
          <a:ext cx="402048" cy="483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47713" y="571690"/>
        <a:ext cx="281434" cy="290299"/>
      </dsp:txXfrm>
    </dsp:sp>
    <dsp:sp modelId="{F380ED3F-4446-1543-BC05-E8E289A9F1F4}">
      <dsp:nvSpPr>
        <dsp:cNvPr id="0" name=""/>
        <dsp:cNvSpPr/>
      </dsp:nvSpPr>
      <dsp:spPr>
        <a:xfrm>
          <a:off x="2716649" y="127722"/>
          <a:ext cx="2855457" cy="1170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potential purchase</a:t>
          </a:r>
          <a:endParaRPr lang="en-US" sz="2400" b="0" u="sng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0934" y="162007"/>
        <a:ext cx="2786887" cy="1101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F426F-6A00-1A49-8DA1-F74883C59E16}">
      <dsp:nvSpPr>
        <dsp:cNvPr id="0" name=""/>
        <dsp:cNvSpPr/>
      </dsp:nvSpPr>
      <dsp:spPr>
        <a:xfrm>
          <a:off x="7126" y="134254"/>
          <a:ext cx="1950942" cy="1170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focus on singles</a:t>
          </a:r>
          <a:endParaRPr lang="en-US" sz="27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11" y="168539"/>
        <a:ext cx="1882372" cy="1101995"/>
      </dsp:txXfrm>
    </dsp:sp>
    <dsp:sp modelId="{8CEFC320-CEF4-574F-9E6C-918AE02A3728}">
      <dsp:nvSpPr>
        <dsp:cNvPr id="0" name=""/>
        <dsp:cNvSpPr/>
      </dsp:nvSpPr>
      <dsp:spPr>
        <a:xfrm rot="21592898">
          <a:off x="2147713" y="474798"/>
          <a:ext cx="402048" cy="4838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47713" y="571690"/>
        <a:ext cx="281434" cy="290299"/>
      </dsp:txXfrm>
    </dsp:sp>
    <dsp:sp modelId="{F380ED3F-4446-1543-BC05-E8E289A9F1F4}">
      <dsp:nvSpPr>
        <dsp:cNvPr id="0" name=""/>
        <dsp:cNvSpPr/>
      </dsp:nvSpPr>
      <dsp:spPr>
        <a:xfrm>
          <a:off x="2716649" y="127722"/>
          <a:ext cx="2855457" cy="1170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potential purchase</a:t>
          </a:r>
          <a:endParaRPr lang="en-US" sz="27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0934" y="162007"/>
        <a:ext cx="2786887" cy="1101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F426F-6A00-1A49-8DA1-F74883C59E16}">
      <dsp:nvSpPr>
        <dsp:cNvPr id="0" name=""/>
        <dsp:cNvSpPr/>
      </dsp:nvSpPr>
      <dsp:spPr>
        <a:xfrm>
          <a:off x="7681" y="165332"/>
          <a:ext cx="2704155" cy="110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educated individuals</a:t>
          </a:r>
          <a:endParaRPr lang="en-US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25" y="197776"/>
        <a:ext cx="2639267" cy="1042819"/>
      </dsp:txXfrm>
    </dsp:sp>
    <dsp:sp modelId="{8CEFC320-CEF4-574F-9E6C-918AE02A3728}">
      <dsp:nvSpPr>
        <dsp:cNvPr id="0" name=""/>
        <dsp:cNvSpPr/>
      </dsp:nvSpPr>
      <dsp:spPr>
        <a:xfrm rot="21593789">
          <a:off x="2891297" y="487149"/>
          <a:ext cx="380459" cy="457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891297" y="578822"/>
        <a:ext cx="266321" cy="274712"/>
      </dsp:txXfrm>
    </dsp:sp>
    <dsp:sp modelId="{F380ED3F-4446-1543-BC05-E8E289A9F1F4}">
      <dsp:nvSpPr>
        <dsp:cNvPr id="0" name=""/>
        <dsp:cNvSpPr/>
      </dsp:nvSpPr>
      <dsp:spPr>
        <a:xfrm>
          <a:off x="3429682" y="159151"/>
          <a:ext cx="2702124" cy="1107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More health plan purchase</a:t>
          </a:r>
          <a:endParaRPr lang="en-US" sz="27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2126" y="191595"/>
        <a:ext cx="2637236" cy="1042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that models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an event taking place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having the log-odds for the event be a linear combination of one or more independent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d4e921fa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d4e921fa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4e921fa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4e921fa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Recommendations: We could use the K-NN models for predicting if the potential customers will buy the health plan. By calculating and using the nearest 10 neighbors’ response as prediction, we could gain 97.59% accuracy. We could use K-NN model to define our target customers and marketing to them specifically.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4e921f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d4e921fa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0113-5ACE-779A-D1B6-7DAD74FA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51D98-3BB9-600F-63F0-AF23E4AC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0198-14A1-595C-6B7E-1B78869E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227D-C3E1-0FD0-0C15-748F7F6D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58C3-FCE9-1601-8552-0FC35A0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7287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F9D0-BAC1-90F1-F778-FDC60691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E4A6-D402-152D-1C03-038D0F459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5119-4EEA-140D-68A6-D685B930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9EC0-0CF7-D04A-84A1-89A339D1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844A-EDAB-492C-B49F-E0037E9C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1192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FB409-468E-F585-145E-BC1006E8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C7C75-8023-798E-7C2C-AC7A2E9C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DB51-EBBA-AD60-0B69-EDDEA60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9D1D-6CB7-E7AF-9AD1-D4BCAC20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010E-3127-2946-DB57-0876209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29227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4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7EED-4355-4710-1FA3-6F50BEC6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7B7C-B444-A644-CA4E-DE2C2F70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8D27-3E0D-6A79-1E1D-B7F8D12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D50F-6D04-F8B6-FD4F-30DA3EC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2BA2-37BA-242E-8610-EC532A4C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09242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03B3-AAE2-95D3-87DB-B51DDE47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B24F-F23E-30EA-FF7A-447CF19F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0A9B-0F91-5C4E-07AC-B6E91FE7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9332-4258-53FF-77D3-72A5B51F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3784-CC27-531E-3150-D0B79BB8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3140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B915-8E5A-C2C2-9024-9EBA75B7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FB77-FA80-C960-D059-EBE98BF4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0037D-F634-8F5F-A9C1-23BBA1ED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D1185-013E-23F7-4A0B-41A89442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AD85-A056-9D68-C9F5-6DD2149E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9940-A7B7-42E1-5ED9-CF0FF57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67030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3C0C-C101-96E8-C2B9-4568D641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9122-A339-15A9-B52F-25899708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A3AC8-F307-4C8C-01EA-26DFAB56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2C67-EC39-C68A-D383-10811F76E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1C04D-CAAA-161C-04C5-8F09632FD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32EDC-8348-A9CA-0AAD-2EECE80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D9004-6639-FB2D-6BB5-68E814D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6C0EE-B333-7347-898E-002993C2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32659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A6FF-FF0E-6BD4-6DBA-6973BAEE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FD8AE-0EC9-D8AC-D014-4282FD0D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F327E-A752-F561-1B38-F777D7CF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054B-41F8-9B3B-1F7E-C02A2B32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565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5A0F-C1B5-0B40-6DB9-C963C235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58B5C-A7E4-BA55-078A-7FE9FE87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265E0-B0F0-EE56-1B24-D9A2DEF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63452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BEC-2380-F166-5C71-2B49D19B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6E14-C250-5536-74B5-8843E3C9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CB003-2BC1-FF01-70BB-D2B2E533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DEFC-3C43-EA63-AA82-D07B254D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550C0-0453-36F5-8C9D-0F8F2C1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18CBC-34DF-9690-6853-3BFC4BD3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1212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5CBB-2BBB-9168-4916-C28D0539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3A762-5149-4950-F22D-075AFE1E7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393AE-1102-2743-DB06-A52ADA49D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46DD-D182-2911-9041-61A8D65E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3BB8B-13D5-D897-3068-2A0247E3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B3FA-D7DA-BECC-EC93-5E91122C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3800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35E2F-48EC-CC02-6472-93C64D4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3753-CE41-99FD-03CD-648BE503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5D0F-F9C0-B3A3-76DC-BAD342135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1F58-2CDA-ED2F-E04C-8EF7CE3E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EBB9-7708-6FA1-E279-6736CF65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45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43AF-C1F3-2F35-327D-3BF6152F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9E89-0E2B-8899-5E9D-65F5EE0A4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FE983-EC0B-262F-F323-4614E2CB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28" cy="5148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83E3F8-02F2-FF61-3A68-62AB4FCE49B6}"/>
              </a:ext>
            </a:extLst>
          </p:cNvPr>
          <p:cNvSpPr txBox="1"/>
          <p:nvPr/>
        </p:nvSpPr>
        <p:spPr>
          <a:xfrm>
            <a:off x="0" y="940300"/>
            <a:ext cx="9144000" cy="175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What Kind of Customers are More likely to Purchase a Health Plan</a:t>
            </a: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9ABD-188F-636B-52DF-87002877E019}"/>
              </a:ext>
            </a:extLst>
          </p:cNvPr>
          <p:cNvSpPr txBox="1"/>
          <p:nvPr/>
        </p:nvSpPr>
        <p:spPr>
          <a:xfrm>
            <a:off x="2247138" y="3111683"/>
            <a:ext cx="4649724" cy="109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4</a:t>
            </a:r>
          </a:p>
          <a:p>
            <a:pPr marL="0" lvl="0" indent="0" algn="ctr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10836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60B5-4E07-E220-9754-625BE49B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DBE02-5E2E-2084-9356-6A684465376D}"/>
              </a:ext>
            </a:extLst>
          </p:cNvPr>
          <p:cNvSpPr txBox="1"/>
          <p:nvPr/>
        </p:nvSpPr>
        <p:spPr>
          <a:xfrm>
            <a:off x="314077" y="1417588"/>
            <a:ext cx="46515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from this model that the people that will be more likely to be under a health plan are: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Females with an income greater than $22,000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Unmarried males with an education that is higher than a high school diploma (12 years)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 with income less than 106 and age greater than 19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0105217-9447-A252-0143-43CA7007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24" y="1417588"/>
            <a:ext cx="3652410" cy="21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7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627025"/>
            <a:ext cx="7010076" cy="3018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78450" y="638163"/>
            <a:ext cx="4471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72C4"/>
                </a:solidFill>
              </a:rPr>
              <a:t>K-Nearest Neighbors (K-NN): </a:t>
            </a:r>
            <a:r>
              <a:rPr lang="en" sz="1600">
                <a:solidFill>
                  <a:schemeClr val="dk1"/>
                </a:solidFill>
              </a:rPr>
              <a:t> a </a:t>
            </a:r>
            <a:r>
              <a:rPr lang="en" sz="1600" u="sng">
                <a:solidFill>
                  <a:schemeClr val="dk1"/>
                </a:solidFill>
              </a:rPr>
              <a:t>non-regression based </a:t>
            </a:r>
            <a:r>
              <a:rPr lang="en" sz="1600">
                <a:solidFill>
                  <a:schemeClr val="dk1"/>
                </a:solidFill>
              </a:rPr>
              <a:t>supervised data mining method for relationships and predictions.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988" y="12750"/>
            <a:ext cx="3111175" cy="24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299" y="3803500"/>
            <a:ext cx="1346525" cy="193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2300" y="4383925"/>
            <a:ext cx="928650" cy="261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" name="Google Shape;83;p17"/>
          <p:cNvSpPr txBox="1"/>
          <p:nvPr/>
        </p:nvSpPr>
        <p:spPr>
          <a:xfrm>
            <a:off x="3952300" y="3079925"/>
            <a:ext cx="5196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4472C4"/>
                </a:solidFill>
              </a:rPr>
              <a:t>10-fold cross validation </a:t>
            </a:r>
            <a:r>
              <a:rPr lang="en" sz="1600" dirty="0">
                <a:solidFill>
                  <a:schemeClr val="dk1"/>
                </a:solidFill>
              </a:rPr>
              <a:t>with </a:t>
            </a:r>
            <a:r>
              <a:rPr lang="en" sz="1600" dirty="0">
                <a:solidFill>
                  <a:srgbClr val="4472C4"/>
                </a:solidFill>
              </a:rPr>
              <a:t>60:40 data partition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4" name="Google Shape;84;p17"/>
          <p:cNvCxnSpPr>
            <a:stCxn id="83" idx="1"/>
          </p:cNvCxnSpPr>
          <p:nvPr/>
        </p:nvCxnSpPr>
        <p:spPr>
          <a:xfrm rot="10800000">
            <a:off x="3138700" y="3315875"/>
            <a:ext cx="813600" cy="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311700" y="3011825"/>
          <a:ext cx="4089500" cy="1209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0.9759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0.0977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74480"/>
            <a:ext cx="4030080" cy="17547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Model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250" y="3485963"/>
            <a:ext cx="928650" cy="261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250" y="3887350"/>
            <a:ext cx="928650" cy="261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8"/>
          <p:cNvSpPr txBox="1"/>
          <p:nvPr/>
        </p:nvSpPr>
        <p:spPr>
          <a:xfrm>
            <a:off x="4579050" y="2445650"/>
            <a:ext cx="4572000" cy="1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Specificity =</a:t>
            </a:r>
            <a:r>
              <a:rPr lang="en" sz="1500">
                <a:solidFill>
                  <a:schemeClr val="dk1"/>
                </a:solidFill>
              </a:rPr>
              <a:t>% of Negatives cases that are correctly predicted.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low specificity indicates that this K-NN model performs poorly in predicting customers who will not purchase the health plan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	 	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8"/>
          <p:cNvCxnSpPr>
            <a:stCxn id="93" idx="3"/>
            <a:endCxn id="94" idx="1"/>
          </p:cNvCxnSpPr>
          <p:nvPr/>
        </p:nvCxnSpPr>
        <p:spPr>
          <a:xfrm rot="10800000" flipH="1">
            <a:off x="3337900" y="3274913"/>
            <a:ext cx="12411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8"/>
          <p:cNvSpPr txBox="1"/>
          <p:nvPr/>
        </p:nvSpPr>
        <p:spPr>
          <a:xfrm>
            <a:off x="4341700" y="437875"/>
            <a:ext cx="4572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Sensitivity = </a:t>
            </a:r>
            <a:r>
              <a:rPr lang="en" sz="1500">
                <a:solidFill>
                  <a:schemeClr val="dk1"/>
                </a:solidFill>
              </a:rPr>
              <a:t>% of Positives cases that are correctly predicted.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high sensitivity indicates that this K-NN model is accurate in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predicting new customers who will purchase the health plan</a:t>
            </a:r>
            <a:r>
              <a:rPr lang="en" sz="1500">
                <a:solidFill>
                  <a:schemeClr val="dk1"/>
                </a:solidFill>
              </a:rPr>
              <a:t>.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8"/>
          <p:cNvCxnSpPr>
            <a:stCxn id="92" idx="3"/>
            <a:endCxn id="96" idx="1"/>
          </p:cNvCxnSpPr>
          <p:nvPr/>
        </p:nvCxnSpPr>
        <p:spPr>
          <a:xfrm rot="10800000" flipH="1">
            <a:off x="3337900" y="1158425"/>
            <a:ext cx="1003800" cy="24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45" y="900711"/>
            <a:ext cx="2991000" cy="233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775" y="899418"/>
            <a:ext cx="2930226" cy="233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2910" y="900711"/>
            <a:ext cx="2991000" cy="233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445012" y="625243"/>
            <a:ext cx="2540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curve: 0.6881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Performance Diagram of K-NN Model 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033350" y="3729752"/>
            <a:ext cx="7077300" cy="6195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</a:rPr>
              <a:t>K-NN Model is more accurate than the baseline model! 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EE90-C4B1-5AC2-C76B-6C831CD4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7E3-597D-DC0C-27FA-42595E250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this people who have the following characteristics: </a:t>
            </a:r>
          </a:p>
          <a:p>
            <a:pPr marL="1028700" lvl="1" indent="-457200">
              <a:buFont typeface="Wingdings" pitchFamily="2" charset="2"/>
              <a:buChar char="Ø"/>
            </a:pP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income </a:t>
            </a: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$22,000</a:t>
            </a:r>
          </a:p>
          <a:p>
            <a:pPr marL="1028700" lvl="1" indent="-457200">
              <a:buFont typeface="Wingdings" pitchFamily="2" charset="2"/>
              <a:buChar char="Ø"/>
            </a:pP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Unmarried males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education that is </a:t>
            </a: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 than a high school diploma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 years)</a:t>
            </a:r>
          </a:p>
          <a:p>
            <a:pPr marL="1028700" lvl="1" indent="-457200">
              <a:buFont typeface="Wingdings" pitchFamily="2" charset="2"/>
              <a:buChar char="Ø"/>
            </a:pP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Males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income less than 106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greater than 19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the K-NN models for predicting if the potential customers will buy the health plan. By calculating and using the nearest 10 neighbors’ response as prediction, we could gain 97.59% accuracy. </a:t>
            </a:r>
          </a:p>
          <a:p>
            <a:pPr marL="114300" indent="0">
              <a:buNone/>
            </a:pPr>
            <a:endParaRPr lang="en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could use K-NN model to define our target customers and marketing to them specifically.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8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8F3F-1CCD-B021-9A86-ED97A388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49" y="1544660"/>
            <a:ext cx="5911702" cy="2245012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97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3600" b="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C95653C-249A-1B71-1359-E01EEBD1D8F8}"/>
              </a:ext>
            </a:extLst>
          </p:cNvPr>
          <p:cNvSpPr/>
          <p:nvPr/>
        </p:nvSpPr>
        <p:spPr>
          <a:xfrm>
            <a:off x="607222" y="1641447"/>
            <a:ext cx="1987327" cy="2292484"/>
          </a:xfrm>
          <a:custGeom>
            <a:avLst/>
            <a:gdLst/>
            <a:ahLst/>
            <a:cxnLst/>
            <a:rect l="l" t="t" r="r" b="b"/>
            <a:pathLst>
              <a:path w="2764155" h="2752090">
                <a:moveTo>
                  <a:pt x="2305240" y="2751899"/>
                </a:moveTo>
                <a:lnTo>
                  <a:pt x="458659" y="2751899"/>
                </a:lnTo>
                <a:lnTo>
                  <a:pt x="411763" y="2749531"/>
                </a:lnTo>
                <a:lnTo>
                  <a:pt x="366223" y="2742581"/>
                </a:lnTo>
                <a:lnTo>
                  <a:pt x="322267" y="2731279"/>
                </a:lnTo>
                <a:lnTo>
                  <a:pt x="280128" y="2715856"/>
                </a:lnTo>
                <a:lnTo>
                  <a:pt x="240034" y="2696542"/>
                </a:lnTo>
                <a:lnTo>
                  <a:pt x="202218" y="2673568"/>
                </a:lnTo>
                <a:lnTo>
                  <a:pt x="166909" y="2647164"/>
                </a:lnTo>
                <a:lnTo>
                  <a:pt x="134338" y="2617561"/>
                </a:lnTo>
                <a:lnTo>
                  <a:pt x="104735" y="2584990"/>
                </a:lnTo>
                <a:lnTo>
                  <a:pt x="78331" y="2549681"/>
                </a:lnTo>
                <a:lnTo>
                  <a:pt x="55357" y="2511865"/>
                </a:lnTo>
                <a:lnTo>
                  <a:pt x="36043" y="2471771"/>
                </a:lnTo>
                <a:lnTo>
                  <a:pt x="20620" y="2429632"/>
                </a:lnTo>
                <a:lnTo>
                  <a:pt x="9318" y="2385676"/>
                </a:lnTo>
                <a:lnTo>
                  <a:pt x="2368" y="2340136"/>
                </a:lnTo>
                <a:lnTo>
                  <a:pt x="0" y="2293240"/>
                </a:lnTo>
                <a:lnTo>
                  <a:pt x="0" y="458659"/>
                </a:lnTo>
                <a:lnTo>
                  <a:pt x="2368" y="411763"/>
                </a:lnTo>
                <a:lnTo>
                  <a:pt x="9318" y="366223"/>
                </a:lnTo>
                <a:lnTo>
                  <a:pt x="20620" y="322267"/>
                </a:lnTo>
                <a:lnTo>
                  <a:pt x="36043" y="280128"/>
                </a:lnTo>
                <a:lnTo>
                  <a:pt x="55357" y="240034"/>
                </a:lnTo>
                <a:lnTo>
                  <a:pt x="78331" y="202218"/>
                </a:lnTo>
                <a:lnTo>
                  <a:pt x="104735" y="166909"/>
                </a:lnTo>
                <a:lnTo>
                  <a:pt x="134338" y="134337"/>
                </a:lnTo>
                <a:lnTo>
                  <a:pt x="166909" y="104735"/>
                </a:lnTo>
                <a:lnTo>
                  <a:pt x="202218" y="78331"/>
                </a:lnTo>
                <a:lnTo>
                  <a:pt x="240034" y="55357"/>
                </a:lnTo>
                <a:lnTo>
                  <a:pt x="280128" y="36043"/>
                </a:lnTo>
                <a:lnTo>
                  <a:pt x="322267" y="20620"/>
                </a:lnTo>
                <a:lnTo>
                  <a:pt x="366223" y="9318"/>
                </a:lnTo>
                <a:lnTo>
                  <a:pt x="411763" y="2368"/>
                </a:lnTo>
                <a:lnTo>
                  <a:pt x="458659" y="0"/>
                </a:lnTo>
                <a:lnTo>
                  <a:pt x="2305240" y="0"/>
                </a:lnTo>
                <a:lnTo>
                  <a:pt x="2356994" y="2927"/>
                </a:lnTo>
                <a:lnTo>
                  <a:pt x="2407688" y="11586"/>
                </a:lnTo>
                <a:lnTo>
                  <a:pt x="2456874" y="25790"/>
                </a:lnTo>
                <a:lnTo>
                  <a:pt x="2504104" y="45353"/>
                </a:lnTo>
                <a:lnTo>
                  <a:pt x="2548927" y="70089"/>
                </a:lnTo>
                <a:lnTo>
                  <a:pt x="2590896" y="99813"/>
                </a:lnTo>
                <a:lnTo>
                  <a:pt x="2629562" y="134338"/>
                </a:lnTo>
                <a:lnTo>
                  <a:pt x="2664086" y="173003"/>
                </a:lnTo>
                <a:lnTo>
                  <a:pt x="2693810" y="214972"/>
                </a:lnTo>
                <a:lnTo>
                  <a:pt x="2718546" y="259795"/>
                </a:lnTo>
                <a:lnTo>
                  <a:pt x="2738109" y="307025"/>
                </a:lnTo>
                <a:lnTo>
                  <a:pt x="2752313" y="356211"/>
                </a:lnTo>
                <a:lnTo>
                  <a:pt x="2760972" y="406905"/>
                </a:lnTo>
                <a:lnTo>
                  <a:pt x="2763899" y="458659"/>
                </a:lnTo>
                <a:lnTo>
                  <a:pt x="2763899" y="2293240"/>
                </a:lnTo>
                <a:lnTo>
                  <a:pt x="2761531" y="2340136"/>
                </a:lnTo>
                <a:lnTo>
                  <a:pt x="2754581" y="2385676"/>
                </a:lnTo>
                <a:lnTo>
                  <a:pt x="2743279" y="2429632"/>
                </a:lnTo>
                <a:lnTo>
                  <a:pt x="2727856" y="2471771"/>
                </a:lnTo>
                <a:lnTo>
                  <a:pt x="2708542" y="2511865"/>
                </a:lnTo>
                <a:lnTo>
                  <a:pt x="2685568" y="2549681"/>
                </a:lnTo>
                <a:lnTo>
                  <a:pt x="2659164" y="2584990"/>
                </a:lnTo>
                <a:lnTo>
                  <a:pt x="2629561" y="2617561"/>
                </a:lnTo>
                <a:lnTo>
                  <a:pt x="2596990" y="2647164"/>
                </a:lnTo>
                <a:lnTo>
                  <a:pt x="2561681" y="2673568"/>
                </a:lnTo>
                <a:lnTo>
                  <a:pt x="2523865" y="2696542"/>
                </a:lnTo>
                <a:lnTo>
                  <a:pt x="2483771" y="2715856"/>
                </a:lnTo>
                <a:lnTo>
                  <a:pt x="2441632" y="2731279"/>
                </a:lnTo>
                <a:lnTo>
                  <a:pt x="2397676" y="2742581"/>
                </a:lnTo>
                <a:lnTo>
                  <a:pt x="2352136" y="2749531"/>
                </a:lnTo>
                <a:lnTo>
                  <a:pt x="2305240" y="27518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defTabSz="1219170">
              <a:defRPr/>
            </a:pPr>
            <a:endParaRPr sz="2400" dirty="0">
              <a:solidFill>
                <a:prstClr val="black"/>
              </a:solidFill>
              <a:highlight>
                <a:srgbClr val="FFFF00"/>
              </a:highlight>
              <a:latin typeface="Calibri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F9196-D8C1-D903-7992-7E2A2AA4DF5B}"/>
              </a:ext>
            </a:extLst>
          </p:cNvPr>
          <p:cNvSpPr txBox="1"/>
          <p:nvPr/>
        </p:nvSpPr>
        <p:spPr>
          <a:xfrm>
            <a:off x="829608" y="1641447"/>
            <a:ext cx="1542553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algn="ctr" defTabSz="1219170">
              <a:lnSpc>
                <a:spcPts val="3820"/>
              </a:lnSpc>
              <a:defRPr/>
            </a:pPr>
            <a:r>
              <a:rPr lang="en-US" sz="1800" spc="-7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Big</a:t>
            </a:r>
            <a:r>
              <a:rPr lang="en-US" sz="1800" spc="-40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 </a:t>
            </a:r>
            <a:r>
              <a:rPr lang="en-US" sz="1800" spc="87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Picture</a:t>
            </a:r>
            <a:endParaRPr lang="en-US" sz="1800" dirty="0">
              <a:solidFill>
                <a:prstClr val="black"/>
              </a:solidFill>
              <a:latin typeface="Georgia"/>
              <a:cs typeface="Georgia"/>
              <a:sym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C0849AB-C0AD-237C-2678-C7C7E169FAF7}"/>
              </a:ext>
            </a:extLst>
          </p:cNvPr>
          <p:cNvSpPr/>
          <p:nvPr/>
        </p:nvSpPr>
        <p:spPr>
          <a:xfrm>
            <a:off x="6557946" y="1641447"/>
            <a:ext cx="1987327" cy="2292484"/>
          </a:xfrm>
          <a:custGeom>
            <a:avLst/>
            <a:gdLst/>
            <a:ahLst/>
            <a:cxnLst/>
            <a:rect l="l" t="t" r="r" b="b"/>
            <a:pathLst>
              <a:path w="2764155" h="2752090">
                <a:moveTo>
                  <a:pt x="2305240" y="2751899"/>
                </a:moveTo>
                <a:lnTo>
                  <a:pt x="458659" y="2751899"/>
                </a:lnTo>
                <a:lnTo>
                  <a:pt x="411763" y="2749531"/>
                </a:lnTo>
                <a:lnTo>
                  <a:pt x="366223" y="2742581"/>
                </a:lnTo>
                <a:lnTo>
                  <a:pt x="322267" y="2731279"/>
                </a:lnTo>
                <a:lnTo>
                  <a:pt x="280128" y="2715856"/>
                </a:lnTo>
                <a:lnTo>
                  <a:pt x="240034" y="2696542"/>
                </a:lnTo>
                <a:lnTo>
                  <a:pt x="202218" y="2673568"/>
                </a:lnTo>
                <a:lnTo>
                  <a:pt x="166909" y="2647164"/>
                </a:lnTo>
                <a:lnTo>
                  <a:pt x="134338" y="2617561"/>
                </a:lnTo>
                <a:lnTo>
                  <a:pt x="104735" y="2584990"/>
                </a:lnTo>
                <a:lnTo>
                  <a:pt x="78331" y="2549681"/>
                </a:lnTo>
                <a:lnTo>
                  <a:pt x="55357" y="2511865"/>
                </a:lnTo>
                <a:lnTo>
                  <a:pt x="36043" y="2471771"/>
                </a:lnTo>
                <a:lnTo>
                  <a:pt x="20620" y="2429632"/>
                </a:lnTo>
                <a:lnTo>
                  <a:pt x="9318" y="2385676"/>
                </a:lnTo>
                <a:lnTo>
                  <a:pt x="2368" y="2340136"/>
                </a:lnTo>
                <a:lnTo>
                  <a:pt x="0" y="2293240"/>
                </a:lnTo>
                <a:lnTo>
                  <a:pt x="0" y="458659"/>
                </a:lnTo>
                <a:lnTo>
                  <a:pt x="2368" y="411763"/>
                </a:lnTo>
                <a:lnTo>
                  <a:pt x="9318" y="366223"/>
                </a:lnTo>
                <a:lnTo>
                  <a:pt x="20620" y="322267"/>
                </a:lnTo>
                <a:lnTo>
                  <a:pt x="36043" y="280128"/>
                </a:lnTo>
                <a:lnTo>
                  <a:pt x="55357" y="240034"/>
                </a:lnTo>
                <a:lnTo>
                  <a:pt x="78331" y="202218"/>
                </a:lnTo>
                <a:lnTo>
                  <a:pt x="104735" y="166909"/>
                </a:lnTo>
                <a:lnTo>
                  <a:pt x="134338" y="134337"/>
                </a:lnTo>
                <a:lnTo>
                  <a:pt x="166909" y="104735"/>
                </a:lnTo>
                <a:lnTo>
                  <a:pt x="202218" y="78331"/>
                </a:lnTo>
                <a:lnTo>
                  <a:pt x="240034" y="55357"/>
                </a:lnTo>
                <a:lnTo>
                  <a:pt x="280128" y="36043"/>
                </a:lnTo>
                <a:lnTo>
                  <a:pt x="322267" y="20620"/>
                </a:lnTo>
                <a:lnTo>
                  <a:pt x="366223" y="9318"/>
                </a:lnTo>
                <a:lnTo>
                  <a:pt x="411763" y="2368"/>
                </a:lnTo>
                <a:lnTo>
                  <a:pt x="458659" y="0"/>
                </a:lnTo>
                <a:lnTo>
                  <a:pt x="2305240" y="0"/>
                </a:lnTo>
                <a:lnTo>
                  <a:pt x="2356994" y="2927"/>
                </a:lnTo>
                <a:lnTo>
                  <a:pt x="2407688" y="11586"/>
                </a:lnTo>
                <a:lnTo>
                  <a:pt x="2456874" y="25790"/>
                </a:lnTo>
                <a:lnTo>
                  <a:pt x="2504104" y="45353"/>
                </a:lnTo>
                <a:lnTo>
                  <a:pt x="2548927" y="70089"/>
                </a:lnTo>
                <a:lnTo>
                  <a:pt x="2590896" y="99813"/>
                </a:lnTo>
                <a:lnTo>
                  <a:pt x="2629562" y="134338"/>
                </a:lnTo>
                <a:lnTo>
                  <a:pt x="2664086" y="173003"/>
                </a:lnTo>
                <a:lnTo>
                  <a:pt x="2693810" y="214972"/>
                </a:lnTo>
                <a:lnTo>
                  <a:pt x="2718546" y="259795"/>
                </a:lnTo>
                <a:lnTo>
                  <a:pt x="2738109" y="307025"/>
                </a:lnTo>
                <a:lnTo>
                  <a:pt x="2752313" y="356211"/>
                </a:lnTo>
                <a:lnTo>
                  <a:pt x="2760972" y="406905"/>
                </a:lnTo>
                <a:lnTo>
                  <a:pt x="2763899" y="458659"/>
                </a:lnTo>
                <a:lnTo>
                  <a:pt x="2763899" y="2293240"/>
                </a:lnTo>
                <a:lnTo>
                  <a:pt x="2761531" y="2340136"/>
                </a:lnTo>
                <a:lnTo>
                  <a:pt x="2754581" y="2385676"/>
                </a:lnTo>
                <a:lnTo>
                  <a:pt x="2743279" y="2429632"/>
                </a:lnTo>
                <a:lnTo>
                  <a:pt x="2727856" y="2471771"/>
                </a:lnTo>
                <a:lnTo>
                  <a:pt x="2708542" y="2511865"/>
                </a:lnTo>
                <a:lnTo>
                  <a:pt x="2685568" y="2549681"/>
                </a:lnTo>
                <a:lnTo>
                  <a:pt x="2659164" y="2584990"/>
                </a:lnTo>
                <a:lnTo>
                  <a:pt x="2629561" y="2617561"/>
                </a:lnTo>
                <a:lnTo>
                  <a:pt x="2596990" y="2647164"/>
                </a:lnTo>
                <a:lnTo>
                  <a:pt x="2561681" y="2673568"/>
                </a:lnTo>
                <a:lnTo>
                  <a:pt x="2523865" y="2696542"/>
                </a:lnTo>
                <a:lnTo>
                  <a:pt x="2483771" y="2715856"/>
                </a:lnTo>
                <a:lnTo>
                  <a:pt x="2441632" y="2731279"/>
                </a:lnTo>
                <a:lnTo>
                  <a:pt x="2397676" y="2742581"/>
                </a:lnTo>
                <a:lnTo>
                  <a:pt x="2352136" y="2749531"/>
                </a:lnTo>
                <a:lnTo>
                  <a:pt x="2305240" y="27518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defTabSz="1219170">
              <a:defRPr/>
            </a:pPr>
            <a:endParaRPr lang="en-US" sz="2400" dirty="0">
              <a:solidFill>
                <a:prstClr val="black"/>
              </a:solidFill>
              <a:highlight>
                <a:srgbClr val="FFFF00"/>
              </a:highlight>
              <a:latin typeface="Calibri"/>
              <a:cs typeface="Arial"/>
              <a:sym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320D86C-9608-FFEA-0273-5EC2140AAE08}"/>
              </a:ext>
            </a:extLst>
          </p:cNvPr>
          <p:cNvSpPr/>
          <p:nvPr/>
        </p:nvSpPr>
        <p:spPr>
          <a:xfrm>
            <a:off x="3582584" y="1641447"/>
            <a:ext cx="1987327" cy="2292484"/>
          </a:xfrm>
          <a:custGeom>
            <a:avLst/>
            <a:gdLst/>
            <a:ahLst/>
            <a:cxnLst/>
            <a:rect l="l" t="t" r="r" b="b"/>
            <a:pathLst>
              <a:path w="2764155" h="2752090">
                <a:moveTo>
                  <a:pt x="2305240" y="2751899"/>
                </a:moveTo>
                <a:lnTo>
                  <a:pt x="458659" y="2751899"/>
                </a:lnTo>
                <a:lnTo>
                  <a:pt x="411763" y="2749531"/>
                </a:lnTo>
                <a:lnTo>
                  <a:pt x="366223" y="2742581"/>
                </a:lnTo>
                <a:lnTo>
                  <a:pt x="322267" y="2731279"/>
                </a:lnTo>
                <a:lnTo>
                  <a:pt x="280128" y="2715856"/>
                </a:lnTo>
                <a:lnTo>
                  <a:pt x="240034" y="2696542"/>
                </a:lnTo>
                <a:lnTo>
                  <a:pt x="202218" y="2673568"/>
                </a:lnTo>
                <a:lnTo>
                  <a:pt x="166909" y="2647164"/>
                </a:lnTo>
                <a:lnTo>
                  <a:pt x="134338" y="2617561"/>
                </a:lnTo>
                <a:lnTo>
                  <a:pt x="104735" y="2584990"/>
                </a:lnTo>
                <a:lnTo>
                  <a:pt x="78331" y="2549681"/>
                </a:lnTo>
                <a:lnTo>
                  <a:pt x="55357" y="2511865"/>
                </a:lnTo>
                <a:lnTo>
                  <a:pt x="36043" y="2471771"/>
                </a:lnTo>
                <a:lnTo>
                  <a:pt x="20620" y="2429632"/>
                </a:lnTo>
                <a:lnTo>
                  <a:pt x="9318" y="2385676"/>
                </a:lnTo>
                <a:lnTo>
                  <a:pt x="2368" y="2340136"/>
                </a:lnTo>
                <a:lnTo>
                  <a:pt x="0" y="2293240"/>
                </a:lnTo>
                <a:lnTo>
                  <a:pt x="0" y="458659"/>
                </a:lnTo>
                <a:lnTo>
                  <a:pt x="2368" y="411763"/>
                </a:lnTo>
                <a:lnTo>
                  <a:pt x="9318" y="366223"/>
                </a:lnTo>
                <a:lnTo>
                  <a:pt x="20620" y="322267"/>
                </a:lnTo>
                <a:lnTo>
                  <a:pt x="36043" y="280128"/>
                </a:lnTo>
                <a:lnTo>
                  <a:pt x="55357" y="240034"/>
                </a:lnTo>
                <a:lnTo>
                  <a:pt x="78331" y="202218"/>
                </a:lnTo>
                <a:lnTo>
                  <a:pt x="104735" y="166909"/>
                </a:lnTo>
                <a:lnTo>
                  <a:pt x="134338" y="134337"/>
                </a:lnTo>
                <a:lnTo>
                  <a:pt x="166909" y="104735"/>
                </a:lnTo>
                <a:lnTo>
                  <a:pt x="202218" y="78331"/>
                </a:lnTo>
                <a:lnTo>
                  <a:pt x="240034" y="55357"/>
                </a:lnTo>
                <a:lnTo>
                  <a:pt x="280128" y="36043"/>
                </a:lnTo>
                <a:lnTo>
                  <a:pt x="322267" y="20620"/>
                </a:lnTo>
                <a:lnTo>
                  <a:pt x="366223" y="9318"/>
                </a:lnTo>
                <a:lnTo>
                  <a:pt x="411763" y="2368"/>
                </a:lnTo>
                <a:lnTo>
                  <a:pt x="458659" y="0"/>
                </a:lnTo>
                <a:lnTo>
                  <a:pt x="2305240" y="0"/>
                </a:lnTo>
                <a:lnTo>
                  <a:pt x="2356994" y="2927"/>
                </a:lnTo>
                <a:lnTo>
                  <a:pt x="2407688" y="11586"/>
                </a:lnTo>
                <a:lnTo>
                  <a:pt x="2456874" y="25790"/>
                </a:lnTo>
                <a:lnTo>
                  <a:pt x="2504104" y="45353"/>
                </a:lnTo>
                <a:lnTo>
                  <a:pt x="2548927" y="70089"/>
                </a:lnTo>
                <a:lnTo>
                  <a:pt x="2590896" y="99813"/>
                </a:lnTo>
                <a:lnTo>
                  <a:pt x="2629562" y="134338"/>
                </a:lnTo>
                <a:lnTo>
                  <a:pt x="2664086" y="173003"/>
                </a:lnTo>
                <a:lnTo>
                  <a:pt x="2693810" y="214972"/>
                </a:lnTo>
                <a:lnTo>
                  <a:pt x="2718546" y="259795"/>
                </a:lnTo>
                <a:lnTo>
                  <a:pt x="2738109" y="307025"/>
                </a:lnTo>
                <a:lnTo>
                  <a:pt x="2752313" y="356211"/>
                </a:lnTo>
                <a:lnTo>
                  <a:pt x="2760972" y="406905"/>
                </a:lnTo>
                <a:lnTo>
                  <a:pt x="2763899" y="458659"/>
                </a:lnTo>
                <a:lnTo>
                  <a:pt x="2763899" y="2293240"/>
                </a:lnTo>
                <a:lnTo>
                  <a:pt x="2761531" y="2340136"/>
                </a:lnTo>
                <a:lnTo>
                  <a:pt x="2754581" y="2385676"/>
                </a:lnTo>
                <a:lnTo>
                  <a:pt x="2743279" y="2429632"/>
                </a:lnTo>
                <a:lnTo>
                  <a:pt x="2727856" y="2471771"/>
                </a:lnTo>
                <a:lnTo>
                  <a:pt x="2708542" y="2511865"/>
                </a:lnTo>
                <a:lnTo>
                  <a:pt x="2685568" y="2549681"/>
                </a:lnTo>
                <a:lnTo>
                  <a:pt x="2659164" y="2584990"/>
                </a:lnTo>
                <a:lnTo>
                  <a:pt x="2629561" y="2617561"/>
                </a:lnTo>
                <a:lnTo>
                  <a:pt x="2596990" y="2647164"/>
                </a:lnTo>
                <a:lnTo>
                  <a:pt x="2561681" y="2673568"/>
                </a:lnTo>
                <a:lnTo>
                  <a:pt x="2523865" y="2696542"/>
                </a:lnTo>
                <a:lnTo>
                  <a:pt x="2483771" y="2715856"/>
                </a:lnTo>
                <a:lnTo>
                  <a:pt x="2441632" y="2731279"/>
                </a:lnTo>
                <a:lnTo>
                  <a:pt x="2397676" y="2742581"/>
                </a:lnTo>
                <a:lnTo>
                  <a:pt x="2352136" y="2749531"/>
                </a:lnTo>
                <a:lnTo>
                  <a:pt x="2305240" y="27518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pPr defTabSz="1219170">
              <a:defRPr/>
            </a:pPr>
            <a:endParaRPr sz="2400" dirty="0">
              <a:solidFill>
                <a:prstClr val="black"/>
              </a:solidFill>
              <a:highlight>
                <a:srgbClr val="FFFF00"/>
              </a:highlight>
              <a:latin typeface="Calibri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409DD-9868-DD71-2C6D-6F85010CF783}"/>
              </a:ext>
            </a:extLst>
          </p:cNvPr>
          <p:cNvSpPr txBox="1"/>
          <p:nvPr/>
        </p:nvSpPr>
        <p:spPr>
          <a:xfrm>
            <a:off x="3800723" y="1641446"/>
            <a:ext cx="1542553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algn="ctr" defTabSz="1219170">
              <a:lnSpc>
                <a:spcPts val="3820"/>
              </a:lnSpc>
              <a:defRPr/>
            </a:pPr>
            <a:r>
              <a:rPr lang="en-US" sz="1800" spc="-13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Build</a:t>
            </a:r>
            <a:r>
              <a:rPr lang="en-US" sz="1800" spc="-40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 </a:t>
            </a:r>
            <a:r>
              <a:rPr lang="en-US" sz="1800" spc="67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Model</a:t>
            </a:r>
            <a:endParaRPr lang="en-US" sz="1800" dirty="0">
              <a:solidFill>
                <a:prstClr val="black"/>
              </a:solidFill>
              <a:latin typeface="Georgia"/>
              <a:cs typeface="Georgia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2AE9-D248-B4ED-B9C2-0CA401BD9D8C}"/>
              </a:ext>
            </a:extLst>
          </p:cNvPr>
          <p:cNvSpPr txBox="1"/>
          <p:nvPr/>
        </p:nvSpPr>
        <p:spPr>
          <a:xfrm>
            <a:off x="6549449" y="1641446"/>
            <a:ext cx="1987327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pPr algn="ctr" defTabSz="1219170">
              <a:lnSpc>
                <a:spcPts val="3820"/>
              </a:lnSpc>
              <a:defRPr/>
            </a:pPr>
            <a:r>
              <a:rPr lang="en-US" sz="1800" spc="47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Analyze</a:t>
            </a:r>
            <a:r>
              <a:rPr lang="en-US" sz="1800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 </a:t>
            </a:r>
            <a:r>
              <a:rPr lang="en-US" sz="1800" spc="33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Results</a:t>
            </a:r>
            <a:endParaRPr lang="en-US" sz="1800" dirty="0">
              <a:solidFill>
                <a:prstClr val="black"/>
              </a:solidFill>
              <a:latin typeface="Georgia"/>
              <a:cs typeface="Georgia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74C56-4149-A89D-8263-38B5EBEC897B}"/>
              </a:ext>
            </a:extLst>
          </p:cNvPr>
          <p:cNvSpPr txBox="1"/>
          <p:nvPr/>
        </p:nvSpPr>
        <p:spPr>
          <a:xfrm>
            <a:off x="607222" y="2599941"/>
            <a:ext cx="18417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683" indent="-285750" defTabSz="1219170"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lang="en-US" sz="1400" spc="4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Study</a:t>
            </a:r>
            <a:r>
              <a:rPr lang="en-US" sz="14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spc="3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Goal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02683" indent="-285750" defTabSz="121917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lang="en-US" sz="1400" spc="6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Target</a:t>
            </a:r>
            <a:r>
              <a:rPr lang="en-US" sz="14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spc="1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Variable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02683" indent="-285750" defTabSz="121917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lang="en-US" sz="1400" spc="1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Input</a:t>
            </a:r>
            <a:r>
              <a:rPr lang="en-US" sz="1400" spc="-7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spc="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Variables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96933-5B3C-BC5A-AD64-7F6F95388FD1}"/>
              </a:ext>
            </a:extLst>
          </p:cNvPr>
          <p:cNvSpPr txBox="1"/>
          <p:nvPr/>
        </p:nvSpPr>
        <p:spPr>
          <a:xfrm>
            <a:off x="3501133" y="2599941"/>
            <a:ext cx="2389391" cy="962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683" marR="6773" indent="-285750" defTabSz="1219170">
              <a:lnSpc>
                <a:spcPct val="101600"/>
              </a:lnSpc>
              <a:spcBef>
                <a:spcPts val="93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lang="en-US" sz="1400" spc="7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</a:t>
            </a:r>
            <a:r>
              <a:rPr lang="en-US" sz="1400" spc="4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for</a:t>
            </a:r>
            <a:r>
              <a:rPr lang="en-US" sz="1400" spc="-7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spc="3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Significant  </a:t>
            </a:r>
            <a:r>
              <a:rPr lang="en-US" sz="1400" spc="5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Predictors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02683" indent="-285750" defTabSz="121917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lang="en-US" sz="1400" spc="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Perform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spc="4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Cross-Validation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EB56521-01FF-DDB3-F0E2-CFE76853841D}"/>
              </a:ext>
            </a:extLst>
          </p:cNvPr>
          <p:cNvSpPr txBox="1"/>
          <p:nvPr/>
        </p:nvSpPr>
        <p:spPr>
          <a:xfrm>
            <a:off x="6594329" y="2612460"/>
            <a:ext cx="1942448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2683" indent="-285750" defTabSz="1219170"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sz="1400" spc="47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Interpret</a:t>
            </a:r>
            <a:r>
              <a:rPr sz="1400" spc="-60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Results</a:t>
            </a:r>
            <a:endParaRPr sz="1400" dirty="0">
              <a:solidFill>
                <a:prstClr val="black"/>
              </a:solidFill>
              <a:latin typeface="Georgia"/>
              <a:cs typeface="Georgia"/>
              <a:sym typeface="Arial"/>
            </a:endParaRPr>
          </a:p>
          <a:p>
            <a:pPr marL="302683" indent="-285750" defTabSz="121917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485128" algn="l"/>
                <a:tab pos="485975" algn="l"/>
              </a:tabLst>
              <a:defRPr/>
            </a:pPr>
            <a:r>
              <a:rPr sz="1400" spc="40" dirty="0">
                <a:solidFill>
                  <a:srgbClr val="FFFFFF"/>
                </a:solidFill>
                <a:latin typeface="Georgia"/>
                <a:cs typeface="Georgia"/>
                <a:sym typeface="Arial"/>
              </a:rPr>
              <a:t>Recommendations</a:t>
            </a:r>
            <a:endParaRPr sz="1400" dirty="0">
              <a:solidFill>
                <a:prstClr val="black"/>
              </a:solidFill>
              <a:latin typeface="Georgia"/>
              <a:cs typeface="Georgia"/>
              <a:sym typeface="Arial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14F5A7-F1D6-4E51-42D4-B9349A71B257}"/>
              </a:ext>
            </a:extLst>
          </p:cNvPr>
          <p:cNvSpPr/>
          <p:nvPr/>
        </p:nvSpPr>
        <p:spPr>
          <a:xfrm>
            <a:off x="2809754" y="2531951"/>
            <a:ext cx="596348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D23676B-9BAE-CDC3-CD12-890E4CB653A4}"/>
              </a:ext>
            </a:extLst>
          </p:cNvPr>
          <p:cNvSpPr/>
          <p:nvPr/>
        </p:nvSpPr>
        <p:spPr>
          <a:xfrm>
            <a:off x="5783945" y="2531951"/>
            <a:ext cx="596348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0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96"/>
            <a:ext cx="8520600" cy="57270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1EB18E-F088-6ABD-63D3-6BF386F6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52" y="10171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EE779C-0854-06C6-1956-3DE965B1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11724"/>
              </p:ext>
            </p:extLst>
          </p:nvPr>
        </p:nvGraphicFramePr>
        <p:xfrm>
          <a:off x="4139512" y="100767"/>
          <a:ext cx="4875531" cy="4941965"/>
        </p:xfrm>
        <a:graphic>
          <a:graphicData uri="http://schemas.openxmlformats.org/drawingml/2006/table">
            <a:tbl>
              <a:tblPr/>
              <a:tblGrid>
                <a:gridCol w="1625177">
                  <a:extLst>
                    <a:ext uri="{9D8B030D-6E8A-4147-A177-3AD203B41FA5}">
                      <a16:colId xmlns:a16="http://schemas.microsoft.com/office/drawing/2014/main" val="3515562328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0592155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797404640"/>
                    </a:ext>
                  </a:extLst>
                </a:gridCol>
              </a:tblGrid>
              <a:tr h="2106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en-US" sz="1200" dirty="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  <a:endParaRPr lang="en-US" sz="1200" dirty="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as of 1979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977846"/>
                  </a:ext>
                </a:extLst>
              </a:tr>
              <a:tr h="5063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  <a:endParaRPr lang="en-US" sz="1200" dirty="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 the age of 14, respondent lived in: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1 - Urban area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Non-urban area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87438"/>
                  </a:ext>
                </a:extLst>
              </a:tr>
              <a:tr h="3092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Mother_Edu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years of mother’s education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760768"/>
                  </a:ext>
                </a:extLst>
              </a:tr>
              <a:tr h="21062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 in 2000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10395"/>
                  </a:ext>
                </a:extLst>
              </a:tr>
              <a:tr h="3092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Siblings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siblings in 1979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683956"/>
                  </a:ext>
                </a:extLst>
              </a:tr>
              <a:tr h="3092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1 - Black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Non-Black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887043"/>
                  </a:ext>
                </a:extLst>
              </a:tr>
              <a:tr h="4077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Christian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 of 1979,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1 - Christian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Non-Christian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01359"/>
                  </a:ext>
                </a:extLst>
              </a:tr>
              <a:tr h="3092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Height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Height in inches in 1981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613040"/>
                  </a:ext>
                </a:extLst>
              </a:tr>
              <a:tr h="725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HealthPlan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Binary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Covered by health insurance/ health care plan in 2000: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1 - Yes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0 - No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040464"/>
                  </a:ext>
                </a:extLst>
              </a:tr>
              <a:tr h="1837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…………….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…………….</a:t>
                      </a:r>
                      <a:endParaRPr lang="en-US" sz="120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…………….</a:t>
                      </a:r>
                      <a:endParaRPr lang="en-US" sz="1200" dirty="0">
                        <a:effectLst/>
                      </a:endParaRPr>
                    </a:p>
                  </a:txBody>
                  <a:tcPr marL="52482" marR="52482" marT="52482" marB="52482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55398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BF3BAF1-BA10-436F-6DBA-52A351E9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928" y="864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65394-1B67-D8E9-AE49-142CAD59F78B}"/>
              </a:ext>
            </a:extLst>
          </p:cNvPr>
          <p:cNvSpPr txBox="1"/>
          <p:nvPr/>
        </p:nvSpPr>
        <p:spPr>
          <a:xfrm>
            <a:off x="128957" y="864000"/>
            <a:ext cx="3827812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what makes an individual more likely to purchase a Health Plan</a:t>
            </a:r>
            <a:endParaRPr lang="en-US" sz="12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Data Observations</a:t>
            </a: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row is defined by a unique ID, 12,686 rows in total </a:t>
            </a:r>
          </a:p>
          <a:p>
            <a:pPr marL="17145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 Different Variables</a:t>
            </a:r>
          </a:p>
          <a:p>
            <a:pPr marL="171450" indent="-1714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Mixed data (binary + interval)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6518" indent="-448722" defTabSz="1219170">
              <a:spcBef>
                <a:spcPts val="360"/>
              </a:spcBef>
              <a:buFont typeface="Arial"/>
              <a:buChar char="●"/>
              <a:tabLst>
                <a:tab pos="625671" algn="l"/>
                <a:tab pos="626518" algn="l"/>
              </a:tabLst>
              <a:defRPr/>
            </a:pP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Bin </a:t>
            </a:r>
            <a:r>
              <a:rPr lang="en-US" sz="1200" spc="-53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0: </a:t>
            </a:r>
            <a:r>
              <a:rPr lang="en-US" sz="1200" spc="33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Buy the health plan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626518" indent="-448722" defTabSz="1219170">
              <a:spcBef>
                <a:spcPts val="360"/>
              </a:spcBef>
              <a:buFont typeface="Arial"/>
              <a:buChar char="●"/>
              <a:tabLst>
                <a:tab pos="625671" algn="l"/>
                <a:tab pos="626518" algn="l"/>
              </a:tabLst>
              <a:defRPr/>
            </a:pP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Bin </a:t>
            </a:r>
            <a:r>
              <a:rPr lang="en-US" sz="1200" spc="-12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1:  </a:t>
            </a:r>
            <a:r>
              <a:rPr lang="en-US" sz="1200" spc="33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Do not buy the health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3600" b="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US" sz="36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2843118-107C-1554-99E7-1FC1C78C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11" y="1160700"/>
            <a:ext cx="5405989" cy="33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CCEED-B51F-87EF-E448-E04641945A25}"/>
              </a:ext>
            </a:extLst>
          </p:cNvPr>
          <p:cNvSpPr txBox="1"/>
          <p:nvPr/>
        </p:nvSpPr>
        <p:spPr>
          <a:xfrm>
            <a:off x="103367" y="1160700"/>
            <a:ext cx="3466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performing logistic regression and observing all the variables’ p value, we found only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variables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statistically significant in predicting the target variable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Gender impact Health Plan purchase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E5EB9-89D2-0780-14D2-30D86EADE6DA}"/>
              </a:ext>
            </a:extLst>
          </p:cNvPr>
          <p:cNvSpPr txBox="1"/>
          <p:nvPr/>
        </p:nvSpPr>
        <p:spPr>
          <a:xfrm>
            <a:off x="722415" y="2514180"/>
            <a:ext cx="733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odds of health plan purchase decrease by 47.57% for every one unit increase in female customer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11A3E-2A82-DD65-505D-86DCC8FFF3A6}"/>
              </a:ext>
            </a:extLst>
          </p:cNvPr>
          <p:cNvSpPr txBox="1"/>
          <p:nvPr/>
        </p:nvSpPr>
        <p:spPr>
          <a:xfrm>
            <a:off x="722415" y="1173551"/>
            <a:ext cx="4090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odds of health plan purchase decrease by 52.43% for every one unit increase in male customer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173B14-F874-7B1C-C335-78645245D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70558"/>
              </p:ext>
            </p:extLst>
          </p:nvPr>
        </p:nvGraphicFramePr>
        <p:xfrm>
          <a:off x="5676570" y="1110556"/>
          <a:ext cx="2362200" cy="80772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194452676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548038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Exp(Est)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23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-0.7429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53610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07E6BAD-4B53-A3B0-A411-538E36F0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600" y="12418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B9C434-F055-F3DF-307E-2957EF605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958747"/>
              </p:ext>
            </p:extLst>
          </p:nvPr>
        </p:nvGraphicFramePr>
        <p:xfrm>
          <a:off x="1496458" y="3409975"/>
          <a:ext cx="5588154" cy="142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921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income impact health plan purchase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6D158-F3CF-95CE-7B01-1FD8C98279DB}"/>
              </a:ext>
            </a:extLst>
          </p:cNvPr>
          <p:cNvSpPr txBox="1"/>
          <p:nvPr/>
        </p:nvSpPr>
        <p:spPr>
          <a:xfrm>
            <a:off x="380063" y="3506397"/>
            <a:ext cx="776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income 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doesn’t really have that much effect impact</a:t>
            </a:r>
            <a:r>
              <a:rPr lang="en-US" sz="1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decision of purchasing a health plan.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3F0110-26BC-0883-1C99-B7219C31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1730"/>
              </p:ext>
            </p:extLst>
          </p:nvPr>
        </p:nvGraphicFramePr>
        <p:xfrm>
          <a:off x="491382" y="1015101"/>
          <a:ext cx="3200400" cy="8077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65185279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029951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Exp(Est)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498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3.687e^-05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844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EB8369B-FFCA-56F8-6DF6-11F4B4E1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97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F5928-300A-7D2E-076D-0F0ADA757D35}"/>
              </a:ext>
            </a:extLst>
          </p:cNvPr>
          <p:cNvSpPr txBox="1"/>
          <p:nvPr/>
        </p:nvSpPr>
        <p:spPr>
          <a:xfrm>
            <a:off x="380063" y="2341443"/>
            <a:ext cx="544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odds of health purchase increases by 0.0037% for every one unit increase in income.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1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C5B9-1B1E-09AF-3405-1F4CC6C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marital status impacts health plan purchase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07AFB7-F46D-3500-06F5-90C08495F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27715"/>
              </p:ext>
            </p:extLst>
          </p:nvPr>
        </p:nvGraphicFramePr>
        <p:xfrm>
          <a:off x="516583" y="800917"/>
          <a:ext cx="3086100" cy="8382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336982543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30225396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Exp(Est)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23828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 Status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-0.1118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068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904E60-27D6-A92B-F9C0-BE046A50A07C}"/>
              </a:ext>
            </a:extLst>
          </p:cNvPr>
          <p:cNvSpPr txBox="1"/>
          <p:nvPr/>
        </p:nvSpPr>
        <p:spPr>
          <a:xfrm>
            <a:off x="293947" y="1865409"/>
            <a:ext cx="69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odds of health plan purchase increase by 10.57% for every one unit increase in married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odds of health plan purchase increase by 89.43% for every one unit increase in single individuals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6D4C9F6-22C1-1AAD-69CC-DFC73F63F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880232"/>
              </p:ext>
            </p:extLst>
          </p:nvPr>
        </p:nvGraphicFramePr>
        <p:xfrm>
          <a:off x="1466223" y="3207510"/>
          <a:ext cx="5588154" cy="142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26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education impacts health plan purchase</a:t>
            </a:r>
            <a:b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DCAA0-AC93-A425-1986-A0236DAE49F5}"/>
              </a:ext>
            </a:extLst>
          </p:cNvPr>
          <p:cNvSpPr txBox="1"/>
          <p:nvPr/>
        </p:nvSpPr>
        <p:spPr>
          <a:xfrm>
            <a:off x="906448" y="2137798"/>
            <a:ext cx="721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odds of health plan purchase increase by 22.54% for every one unit increase in educated individuals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156DD6-FF85-0008-2A06-728A65172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53995"/>
              </p:ext>
            </p:extLst>
          </p:nvPr>
        </p:nvGraphicFramePr>
        <p:xfrm>
          <a:off x="962107" y="936149"/>
          <a:ext cx="3467100" cy="838200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3912148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308199955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Exp(Est)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95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0.2033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53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2470507-7617-759D-9DD4-4233494D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07" y="9369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16DC84E-185C-ACB6-F4DF-3BAE2B907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522597"/>
              </p:ext>
            </p:extLst>
          </p:nvPr>
        </p:nvGraphicFramePr>
        <p:xfrm>
          <a:off x="962107" y="3147578"/>
          <a:ext cx="6147929" cy="142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9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781-29D1-E69C-9076-14F22AE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  <a:r>
              <a:rPr lang="en-US" sz="3200"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D2AD8-83D3-7754-EB13-0A57733D5853}"/>
              </a:ext>
            </a:extLst>
          </p:cNvPr>
          <p:cNvSpPr txBox="1"/>
          <p:nvPr/>
        </p:nvSpPr>
        <p:spPr>
          <a:xfrm>
            <a:off x="858741" y="1477871"/>
            <a:ext cx="6472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customers can be the potential target customers since the odds of purchasing the health plan decreased by lesser percentage when compared with 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interesting inference was that income did not really have that much significance in terms of its impact towards health plan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Lastly, educated and single individuals can be also potential targets since they showcased higher odds of health care plan purchase</a:t>
            </a:r>
          </a:p>
        </p:txBody>
      </p:sp>
    </p:spTree>
    <p:extLst>
      <p:ext uri="{BB962C8B-B14F-4D97-AF65-F5344CB8AC3E}">
        <p14:creationId xmlns:p14="http://schemas.microsoft.com/office/powerpoint/2010/main" val="49363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912</Words>
  <Application>Microsoft Office PowerPoint</Application>
  <PresentationFormat>On-screen Show (16:9)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 Light</vt:lpstr>
      <vt:lpstr>Times New Roman</vt:lpstr>
      <vt:lpstr>Wingdings</vt:lpstr>
      <vt:lpstr>Georgia</vt:lpstr>
      <vt:lpstr>Calibri</vt:lpstr>
      <vt:lpstr>Office Theme</vt:lpstr>
      <vt:lpstr>PowerPoint Presentation</vt:lpstr>
      <vt:lpstr>Outline</vt:lpstr>
      <vt:lpstr>Survey Data </vt:lpstr>
      <vt:lpstr>Logistic Regression</vt:lpstr>
      <vt:lpstr>How Gender impact Health Plan purchase</vt:lpstr>
      <vt:lpstr>How income impact health plan purchase</vt:lpstr>
      <vt:lpstr>How marital status impacts health plan purchase</vt:lpstr>
      <vt:lpstr>How education impacts health plan purchase  </vt:lpstr>
      <vt:lpstr>Interesting Finds</vt:lpstr>
      <vt:lpstr>Decision Tree</vt:lpstr>
      <vt:lpstr>K-NN Model</vt:lpstr>
      <vt:lpstr>K-NN Model </vt:lpstr>
      <vt:lpstr>Classification Performance Diagram of K-NN Model  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Utkarsh Singh</cp:lastModifiedBy>
  <cp:revision>6</cp:revision>
  <dcterms:modified xsi:type="dcterms:W3CDTF">2024-03-04T20:53:09Z</dcterms:modified>
</cp:coreProperties>
</file>