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8" r:id="rId10"/>
    <p:sldId id="267" r:id="rId11"/>
    <p:sldId id="264" r:id="rId12"/>
    <p:sldId id="266"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AE5F-A3FA-91BB-1615-BAA38EE08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65399C-4DFA-2636-9EFF-2B8622370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2C17D3-58FD-1505-D2B7-AE56A25A09B3}"/>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5" name="Footer Placeholder 4">
            <a:extLst>
              <a:ext uri="{FF2B5EF4-FFF2-40B4-BE49-F238E27FC236}">
                <a16:creationId xmlns:a16="http://schemas.microsoft.com/office/drawing/2014/main" id="{A695F3E6-02B7-CA4D-E6D9-33D8B4198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55B1E-A7A0-6C5F-22BD-74E70872F17F}"/>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346975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7112-0C93-90DF-35D4-CA2F70F09E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EF052D-D2A4-62C9-C606-C7860DB21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AB699-9AC6-D404-B8F7-53408D200040}"/>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5" name="Footer Placeholder 4">
            <a:extLst>
              <a:ext uri="{FF2B5EF4-FFF2-40B4-BE49-F238E27FC236}">
                <a16:creationId xmlns:a16="http://schemas.microsoft.com/office/drawing/2014/main" id="{66C7EA4C-E3B8-FC34-886F-D79731246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66408-5148-1106-B9E0-CD2D454567B8}"/>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68581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12BAD-D855-E23D-D4D2-915AAF1EBA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81347-5F86-5E65-61A8-4B9C545D6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35C343-0388-D147-4B38-C0A7199A3E0C}"/>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5" name="Footer Placeholder 4">
            <a:extLst>
              <a:ext uri="{FF2B5EF4-FFF2-40B4-BE49-F238E27FC236}">
                <a16:creationId xmlns:a16="http://schemas.microsoft.com/office/drawing/2014/main" id="{7C8F8F21-6B94-F5A8-743C-AAF63A5D2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88F8B-0EC3-4FC4-687C-050E84A61544}"/>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35072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7305-1D6E-D2CB-A937-69C02C865C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263E31-B25B-4EEB-603D-50D2F902A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30E2A-BB70-706A-3878-F5C5B3E678A2}"/>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5" name="Footer Placeholder 4">
            <a:extLst>
              <a:ext uri="{FF2B5EF4-FFF2-40B4-BE49-F238E27FC236}">
                <a16:creationId xmlns:a16="http://schemas.microsoft.com/office/drawing/2014/main" id="{B523A734-2841-9120-3510-926AEF1D9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F881C-AC1F-7FB2-36AD-BC3EA627CDFE}"/>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402340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1B88-7D14-1C74-611B-CABF3A995A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97DD05-60E3-F086-9B59-6F47B2470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C4C1E-0B8F-A5FD-C806-F8F4A57B3B51}"/>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5" name="Footer Placeholder 4">
            <a:extLst>
              <a:ext uri="{FF2B5EF4-FFF2-40B4-BE49-F238E27FC236}">
                <a16:creationId xmlns:a16="http://schemas.microsoft.com/office/drawing/2014/main" id="{9C8E622B-9711-3BA7-337E-18C52FD00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06B2A-CDAE-D04A-A6E2-FD0F1AE56D5B}"/>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113757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7C0-F0FA-518D-2179-5288413A48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29D5ED-9C13-2BB1-2E26-49EEE4B79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56E612-A696-4960-08F7-D30F12729F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03B9DD-3A5E-190A-A081-8B4CE6FE3EE8}"/>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6" name="Footer Placeholder 5">
            <a:extLst>
              <a:ext uri="{FF2B5EF4-FFF2-40B4-BE49-F238E27FC236}">
                <a16:creationId xmlns:a16="http://schemas.microsoft.com/office/drawing/2014/main" id="{A692981E-D65A-B0CC-C372-5DEE4D097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BBC48-5557-144E-C38F-A58D1F67D4B5}"/>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321055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1389-1420-A05B-E69B-E783102D71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E032AA-CD24-9285-54EF-4FA1F7D37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C1839-5111-1E40-93AC-88D04D412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BDA44B-3A3F-9E1B-CEE0-62409368B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CE008B-B275-3447-252C-9CAC43A4E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728CA0-C610-99E3-39FD-FB589A64C8C1}"/>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8" name="Footer Placeholder 7">
            <a:extLst>
              <a:ext uri="{FF2B5EF4-FFF2-40B4-BE49-F238E27FC236}">
                <a16:creationId xmlns:a16="http://schemas.microsoft.com/office/drawing/2014/main" id="{271E35D0-9837-2689-3636-68E723CEF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BFE23F-B761-3B67-627F-E98407911FBA}"/>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376786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40C2-F5C6-926F-7254-F5B5A932B8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D8B354-A7A7-1506-9B82-4FBBF3A522B0}"/>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4" name="Footer Placeholder 3">
            <a:extLst>
              <a:ext uri="{FF2B5EF4-FFF2-40B4-BE49-F238E27FC236}">
                <a16:creationId xmlns:a16="http://schemas.microsoft.com/office/drawing/2014/main" id="{FF2F3A53-A0BE-69E5-CD82-F62F7EC39F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9F5339-21FD-D9A4-A798-79887707B697}"/>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8162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DCA74-2F3E-9722-5934-ECDFB0992EAF}"/>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3" name="Footer Placeholder 2">
            <a:extLst>
              <a:ext uri="{FF2B5EF4-FFF2-40B4-BE49-F238E27FC236}">
                <a16:creationId xmlns:a16="http://schemas.microsoft.com/office/drawing/2014/main" id="{1CE45109-A2CA-D764-0050-2CC6BA060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52EC17-A260-F6C4-4076-B470591E74B1}"/>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195681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30AE-B5D9-146B-63AB-560A81D90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E28DC3-C57A-9BF0-CD58-518611A2C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D14E1-3E0C-F390-0F70-A25941513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2B56F-4EBE-715A-D269-48B6051B7374}"/>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6" name="Footer Placeholder 5">
            <a:extLst>
              <a:ext uri="{FF2B5EF4-FFF2-40B4-BE49-F238E27FC236}">
                <a16:creationId xmlns:a16="http://schemas.microsoft.com/office/drawing/2014/main" id="{11101AB8-36E9-57AC-4109-654703B764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54AFF-070F-5928-4A03-6A789D5D7FA3}"/>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372581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1D45-ED21-5014-DF14-44AAAE86A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4C249D-9A92-6018-DDF8-BC3F013B4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5C6A7-6726-688C-6DC2-D19211EB5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96FA3-9587-FB0E-7770-D86C6254D484}"/>
              </a:ext>
            </a:extLst>
          </p:cNvPr>
          <p:cNvSpPr>
            <a:spLocks noGrp="1"/>
          </p:cNvSpPr>
          <p:nvPr>
            <p:ph type="dt" sz="half" idx="10"/>
          </p:nvPr>
        </p:nvSpPr>
        <p:spPr/>
        <p:txBody>
          <a:bodyPr/>
          <a:lstStyle/>
          <a:p>
            <a:fld id="{455D9AE3-7DFD-4C13-8377-0709B4920238}" type="datetimeFigureOut">
              <a:rPr lang="en-IN" smtClean="0"/>
              <a:t>20-01-2025</a:t>
            </a:fld>
            <a:endParaRPr lang="en-IN"/>
          </a:p>
        </p:txBody>
      </p:sp>
      <p:sp>
        <p:nvSpPr>
          <p:cNvPr id="6" name="Footer Placeholder 5">
            <a:extLst>
              <a:ext uri="{FF2B5EF4-FFF2-40B4-BE49-F238E27FC236}">
                <a16:creationId xmlns:a16="http://schemas.microsoft.com/office/drawing/2014/main" id="{68AB012E-1409-0ABA-5DA0-AFD064140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1110B3-C6FC-099D-170D-D232F2E64AAD}"/>
              </a:ext>
            </a:extLst>
          </p:cNvPr>
          <p:cNvSpPr>
            <a:spLocks noGrp="1"/>
          </p:cNvSpPr>
          <p:nvPr>
            <p:ph type="sldNum" sz="quarter" idx="12"/>
          </p:nvPr>
        </p:nvSpPr>
        <p:spPr/>
        <p:txBody>
          <a:bodyPr/>
          <a:lstStyle/>
          <a:p>
            <a:fld id="{610402A9-5AF7-4F3C-BE16-B67F09DC274C}" type="slidenum">
              <a:rPr lang="en-IN" smtClean="0"/>
              <a:t>‹#›</a:t>
            </a:fld>
            <a:endParaRPr lang="en-IN"/>
          </a:p>
        </p:txBody>
      </p:sp>
    </p:spTree>
    <p:extLst>
      <p:ext uri="{BB962C8B-B14F-4D97-AF65-F5344CB8AC3E}">
        <p14:creationId xmlns:p14="http://schemas.microsoft.com/office/powerpoint/2010/main" val="43831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4A0793-D799-86C3-C019-D179FA87A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780317-99DF-22D0-E812-BDE1CFE14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32A60-3F19-8B5F-4313-1E1BE0851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D9AE3-7DFD-4C13-8377-0709B4920238}" type="datetimeFigureOut">
              <a:rPr lang="en-IN" smtClean="0"/>
              <a:t>20-01-2025</a:t>
            </a:fld>
            <a:endParaRPr lang="en-IN"/>
          </a:p>
        </p:txBody>
      </p:sp>
      <p:sp>
        <p:nvSpPr>
          <p:cNvPr id="5" name="Footer Placeholder 4">
            <a:extLst>
              <a:ext uri="{FF2B5EF4-FFF2-40B4-BE49-F238E27FC236}">
                <a16:creationId xmlns:a16="http://schemas.microsoft.com/office/drawing/2014/main" id="{94F654E4-811A-2FBC-AD4F-6FFCCE07BC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782A9B-E360-6759-B9CC-9432194C2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402A9-5AF7-4F3C-BE16-B67F09DC274C}" type="slidenum">
              <a:rPr lang="en-IN" smtClean="0"/>
              <a:t>‹#›</a:t>
            </a:fld>
            <a:endParaRPr lang="en-IN"/>
          </a:p>
        </p:txBody>
      </p:sp>
    </p:spTree>
    <p:extLst>
      <p:ext uri="{BB962C8B-B14F-4D97-AF65-F5344CB8AC3E}">
        <p14:creationId xmlns:p14="http://schemas.microsoft.com/office/powerpoint/2010/main" val="2313407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yntra_cleaning.xlsx" TargetMode="Externa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9D34-FD08-20ED-A29F-CEE84068F273}"/>
              </a:ext>
            </a:extLst>
          </p:cNvPr>
          <p:cNvSpPr>
            <a:spLocks noGrp="1"/>
          </p:cNvSpPr>
          <p:nvPr>
            <p:ph type="ctrTitle"/>
          </p:nvPr>
        </p:nvSpPr>
        <p:spPr>
          <a:xfrm>
            <a:off x="1289165" y="1475234"/>
            <a:ext cx="9144000" cy="483959"/>
          </a:xfrm>
        </p:spPr>
        <p:txBody>
          <a:bodyPr>
            <a:normAutofit fontScale="90000"/>
          </a:bodyPr>
          <a:lstStyle/>
          <a:p>
            <a:r>
              <a:rPr lang="en-IN" sz="2000" b="1" u="sng" dirty="0">
                <a:latin typeface="Aptos" panose="020B0004020202020204" pitchFamily="34" charset="0"/>
              </a:rPr>
              <a:t>PROJECT</a:t>
            </a:r>
            <a:br>
              <a:rPr lang="en-IN" sz="2000" b="1" u="sng" dirty="0">
                <a:latin typeface="Aptos" panose="020B0004020202020204" pitchFamily="34" charset="0"/>
              </a:rPr>
            </a:br>
            <a:r>
              <a:rPr lang="en-IN" sz="2000" b="1" u="sng" dirty="0">
                <a:latin typeface="Aptos" panose="020B0004020202020204" pitchFamily="34" charset="0"/>
              </a:rPr>
              <a:t>Myntra Dataset Cleaning</a:t>
            </a:r>
          </a:p>
        </p:txBody>
      </p:sp>
      <p:sp>
        <p:nvSpPr>
          <p:cNvPr id="3" name="Subtitle 2">
            <a:extLst>
              <a:ext uri="{FF2B5EF4-FFF2-40B4-BE49-F238E27FC236}">
                <a16:creationId xmlns:a16="http://schemas.microsoft.com/office/drawing/2014/main" id="{D998DA04-D594-F754-3AD8-ADF5C83AF359}"/>
              </a:ext>
            </a:extLst>
          </p:cNvPr>
          <p:cNvSpPr>
            <a:spLocks noGrp="1"/>
          </p:cNvSpPr>
          <p:nvPr>
            <p:ph type="subTitle" idx="1"/>
          </p:nvPr>
        </p:nvSpPr>
        <p:spPr>
          <a:xfrm>
            <a:off x="1524000" y="2799761"/>
            <a:ext cx="9144000" cy="2458039"/>
          </a:xfrm>
        </p:spPr>
        <p:txBody>
          <a:bodyPr/>
          <a:lstStyle/>
          <a:p>
            <a:pPr algn="l"/>
            <a:r>
              <a:rPr lang="en-IN" dirty="0">
                <a:latin typeface="Aptos" panose="020B0004020202020204" pitchFamily="34" charset="0"/>
              </a:rPr>
              <a:t>Intro:- This is a Data Analytics Project where I performed proper </a:t>
            </a:r>
          </a:p>
          <a:p>
            <a:pPr algn="l"/>
            <a:r>
              <a:rPr lang="en-IN" b="1" dirty="0">
                <a:latin typeface="Aptos" panose="020B0004020202020204" pitchFamily="34" charset="0"/>
              </a:rPr>
              <a:t>Data</a:t>
            </a:r>
            <a:r>
              <a:rPr lang="en-IN" dirty="0">
                <a:latin typeface="Aptos" panose="020B0004020202020204" pitchFamily="34" charset="0"/>
              </a:rPr>
              <a:t> </a:t>
            </a:r>
            <a:r>
              <a:rPr lang="en-IN" b="1" dirty="0">
                <a:latin typeface="Aptos" panose="020B0004020202020204" pitchFamily="34" charset="0"/>
              </a:rPr>
              <a:t>cleaning</a:t>
            </a:r>
            <a:r>
              <a:rPr lang="en-IN" dirty="0">
                <a:latin typeface="Aptos" panose="020B0004020202020204" pitchFamily="34" charset="0"/>
              </a:rPr>
              <a:t> on noisy data with lots of inconsistencies and more to handle.. Every step that I took will be shared and explained so it becomes easy to understand</a:t>
            </a:r>
          </a:p>
        </p:txBody>
      </p:sp>
    </p:spTree>
    <p:extLst>
      <p:ext uri="{BB962C8B-B14F-4D97-AF65-F5344CB8AC3E}">
        <p14:creationId xmlns:p14="http://schemas.microsoft.com/office/powerpoint/2010/main" val="285930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18D84-14E2-F31B-B167-34A153743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E6D5D-5EE0-7686-5580-D90574526EB3}"/>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DF061FE9-5184-BD5C-8D0F-DE84330DC976}"/>
              </a:ext>
            </a:extLst>
          </p:cNvPr>
          <p:cNvSpPr>
            <a:spLocks noGrp="1"/>
          </p:cNvSpPr>
          <p:nvPr>
            <p:ph type="subTitle" idx="1"/>
          </p:nvPr>
        </p:nvSpPr>
        <p:spPr>
          <a:xfrm>
            <a:off x="846701" y="1298514"/>
            <a:ext cx="9552973" cy="4700633"/>
          </a:xfrm>
        </p:spPr>
        <p:txBody>
          <a:bodyPr>
            <a:normAutofit lnSpcReduction="10000"/>
          </a:bodyPr>
          <a:lstStyle/>
          <a:p>
            <a:pPr algn="l"/>
            <a:r>
              <a:rPr lang="en-IN" sz="2000" b="1" i="1" dirty="0">
                <a:solidFill>
                  <a:schemeClr val="tx1">
                    <a:lumMod val="65000"/>
                    <a:lumOff val="35000"/>
                  </a:schemeClr>
                </a:solidFill>
                <a:latin typeface="Aptos" panose="020B0004020202020204" pitchFamily="34" charset="0"/>
              </a:rPr>
              <a:t>Handling Duplicates &amp; Nulls (Imputation/Removal)</a:t>
            </a:r>
          </a:p>
          <a:p>
            <a:pPr algn="l"/>
            <a:endParaRPr lang="en-IN" sz="2000" dirty="0">
              <a:latin typeface="Aptos" panose="020B0004020202020204" pitchFamily="34" charset="0"/>
            </a:endParaRPr>
          </a:p>
          <a:p>
            <a:pPr algn="l"/>
            <a:r>
              <a:rPr lang="en-IN" sz="2000" dirty="0">
                <a:latin typeface="Aptos" panose="020B0004020202020204" pitchFamily="34" charset="0"/>
              </a:rPr>
              <a:t>Now the payment method:- we also imputed the nulls in payment method with most occurring, but there is a twist..</a:t>
            </a:r>
          </a:p>
          <a:p>
            <a:pPr algn="l"/>
            <a:endParaRPr lang="en-IN" sz="2000" dirty="0">
              <a:latin typeface="Aptos" panose="020B0004020202020204" pitchFamily="34" charset="0"/>
            </a:endParaRPr>
          </a:p>
          <a:p>
            <a:pPr algn="l"/>
            <a:r>
              <a:rPr lang="en-IN" sz="2000" dirty="0">
                <a:solidFill>
                  <a:schemeClr val="accent2"/>
                </a:solidFill>
                <a:latin typeface="Aptos" panose="020B0004020202020204" pitchFamily="34" charset="0"/>
              </a:rPr>
              <a:t>Explanation:- </a:t>
            </a:r>
            <a:r>
              <a:rPr lang="en-IN" sz="2000" dirty="0">
                <a:latin typeface="Aptos" panose="020B0004020202020204" pitchFamily="34" charset="0"/>
              </a:rPr>
              <a:t> I used (group by) to count the numbers and I found “cash on delivery” and “debit card appeared almost the same time, so I proportionally filled the null values with both (cod was 164, and debit card = 162), </a:t>
            </a:r>
          </a:p>
          <a:p>
            <a:pPr algn="l"/>
            <a:endParaRPr lang="en-IN" sz="2000" dirty="0">
              <a:latin typeface="Aptos" panose="020B0004020202020204" pitchFamily="34" charset="0"/>
            </a:endParaRPr>
          </a:p>
          <a:p>
            <a:pPr algn="l"/>
            <a:r>
              <a:rPr lang="en-IN" sz="2000" dirty="0">
                <a:latin typeface="Aptos" panose="020B0004020202020204" pitchFamily="34" charset="0"/>
              </a:rPr>
              <a:t>The formula used = </a:t>
            </a:r>
          </a:p>
          <a:p>
            <a:pPr algn="l"/>
            <a:r>
              <a:rPr lang="en-IN" sz="2000" dirty="0">
                <a:latin typeface="Aptos" panose="020B0004020202020204" pitchFamily="34" charset="0"/>
              </a:rPr>
              <a:t>= if [</a:t>
            </a:r>
            <a:r>
              <a:rPr lang="en-IN" sz="2000" dirty="0" err="1">
                <a:latin typeface="Aptos" panose="020B0004020202020204" pitchFamily="34" charset="0"/>
              </a:rPr>
              <a:t>PaymentMethod</a:t>
            </a:r>
            <a:r>
              <a:rPr lang="en-IN" sz="2000" dirty="0">
                <a:latin typeface="Aptos" panose="020B0004020202020204" pitchFamily="34" charset="0"/>
              </a:rPr>
              <a:t>] = null and [Index] &lt;= 74 then “Cash on Delivery” </a:t>
            </a:r>
          </a:p>
          <a:p>
            <a:pPr algn="l"/>
            <a:r>
              <a:rPr lang="en-IN" sz="2000" dirty="0">
                <a:latin typeface="Aptos" panose="020B0004020202020204" pitchFamily="34" charset="0"/>
              </a:rPr>
              <a:t>Else “Debit Card”</a:t>
            </a:r>
          </a:p>
          <a:p>
            <a:pPr algn="l"/>
            <a:r>
              <a:rPr lang="en-IN" sz="2000" dirty="0">
                <a:latin typeface="Aptos" panose="020B0004020202020204" pitchFamily="34" charset="0"/>
              </a:rPr>
              <a:t>Else [</a:t>
            </a:r>
            <a:r>
              <a:rPr lang="en-IN" sz="2000" dirty="0" err="1">
                <a:latin typeface="Aptos" panose="020B0004020202020204" pitchFamily="34" charset="0"/>
              </a:rPr>
              <a:t>PaymentMethod</a:t>
            </a:r>
            <a:r>
              <a:rPr lang="en-IN" sz="2000" dirty="0">
                <a:latin typeface="Aptos" panose="020B0004020202020204" pitchFamily="34" charset="0"/>
              </a:rPr>
              <a:t>]  </a:t>
            </a:r>
            <a:endParaRPr lang="en-IN" sz="2000" dirty="0">
              <a:solidFill>
                <a:schemeClr val="accent2"/>
              </a:solidFill>
              <a:latin typeface="Aptos" panose="020B0004020202020204" pitchFamily="34" charset="0"/>
            </a:endParaRPr>
          </a:p>
          <a:p>
            <a:pPr algn="l"/>
            <a:endParaRPr lang="en-IN" sz="2000" b="1" dirty="0">
              <a:latin typeface="Aptos" panose="020B0004020202020204" pitchFamily="34" charset="0"/>
            </a:endParaRP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0CA44E96-8B0E-4050-95A8-AB9BA9E621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spTree>
    <p:extLst>
      <p:ext uri="{BB962C8B-B14F-4D97-AF65-F5344CB8AC3E}">
        <p14:creationId xmlns:p14="http://schemas.microsoft.com/office/powerpoint/2010/main" val="297722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21DD-6850-9AD4-9CDC-700B6D3F2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66DF3-2359-FF75-6C71-ABCF6C692D8F}"/>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2FAB2CE7-947B-C4BF-A309-A42312523F4D}"/>
              </a:ext>
            </a:extLst>
          </p:cNvPr>
          <p:cNvSpPr>
            <a:spLocks noGrp="1"/>
          </p:cNvSpPr>
          <p:nvPr>
            <p:ph type="subTitle" idx="1"/>
          </p:nvPr>
        </p:nvSpPr>
        <p:spPr>
          <a:xfrm>
            <a:off x="846701" y="1298514"/>
            <a:ext cx="9552973" cy="4700633"/>
          </a:xfrm>
        </p:spPr>
        <p:txBody>
          <a:bodyPr>
            <a:normAutofit/>
          </a:bodyPr>
          <a:lstStyle/>
          <a:p>
            <a:pPr algn="l"/>
            <a:r>
              <a:rPr lang="en-IN" sz="2000" b="1" dirty="0">
                <a:solidFill>
                  <a:schemeClr val="tx1">
                    <a:lumMod val="65000"/>
                    <a:lumOff val="35000"/>
                  </a:schemeClr>
                </a:solidFill>
                <a:latin typeface="Aptos" panose="020B0004020202020204" pitchFamily="34" charset="0"/>
              </a:rPr>
              <a:t>Transformation</a:t>
            </a:r>
            <a:r>
              <a:rPr lang="en-IN" sz="2000" b="1" i="1" dirty="0">
                <a:solidFill>
                  <a:schemeClr val="tx1">
                    <a:lumMod val="65000"/>
                    <a:lumOff val="35000"/>
                  </a:schemeClr>
                </a:solidFill>
                <a:latin typeface="Aptos" panose="020B0004020202020204" pitchFamily="34" charset="0"/>
              </a:rPr>
              <a:t>:- </a:t>
            </a:r>
          </a:p>
          <a:p>
            <a:pPr algn="l"/>
            <a:endParaRPr lang="en-IN" sz="2000" dirty="0">
              <a:latin typeface="Aptos" panose="020B0004020202020204" pitchFamily="34" charset="0"/>
            </a:endParaRPr>
          </a:p>
          <a:p>
            <a:pPr algn="l"/>
            <a:r>
              <a:rPr lang="en-IN" sz="2000" dirty="0">
                <a:latin typeface="Aptos" panose="020B0004020202020204" pitchFamily="34" charset="0"/>
              </a:rPr>
              <a:t>Let’s convert the discount column from whole to percentage 11—11%, </a:t>
            </a:r>
          </a:p>
          <a:p>
            <a:pPr marL="342900" indent="-342900" algn="l">
              <a:buFont typeface="Wingdings" panose="05000000000000000000" pitchFamily="2" charset="2"/>
              <a:buChar char="ü"/>
            </a:pPr>
            <a:r>
              <a:rPr lang="en-IN" sz="2000" dirty="0">
                <a:latin typeface="Aptos" panose="020B0004020202020204" pitchFamily="34" charset="0"/>
              </a:rPr>
              <a:t>First, add a column =cell reference/100, convert it to a </a:t>
            </a:r>
            <a:r>
              <a:rPr lang="en-IN" sz="2000" b="1" dirty="0">
                <a:latin typeface="Aptos" panose="020B0004020202020204" pitchFamily="34" charset="0"/>
              </a:rPr>
              <a:t>percentage</a:t>
            </a:r>
            <a:r>
              <a:rPr lang="en-IN" sz="2000" dirty="0">
                <a:latin typeface="Aptos" panose="020B0004020202020204" pitchFamily="34" charset="0"/>
              </a:rPr>
              <a:t>,  and reduce the decimal point!</a:t>
            </a:r>
          </a:p>
          <a:p>
            <a:pPr marL="342900" indent="-342900" algn="l">
              <a:buFont typeface="Wingdings" panose="05000000000000000000" pitchFamily="2" charset="2"/>
              <a:buChar char="ü"/>
            </a:pPr>
            <a:r>
              <a:rPr lang="en-IN" sz="2000" dirty="0">
                <a:latin typeface="Aptos" panose="020B0004020202020204" pitchFamily="34" charset="0"/>
              </a:rPr>
              <a:t>Let’s extract months from Date:- using =text(cell, “mmm”)</a:t>
            </a:r>
          </a:p>
          <a:p>
            <a:pPr marL="342900" indent="-342900" algn="l">
              <a:buFont typeface="Wingdings" panose="05000000000000000000" pitchFamily="2" charset="2"/>
              <a:buChar char="ü"/>
            </a:pPr>
            <a:endParaRPr lang="en-IN" sz="2000" dirty="0">
              <a:latin typeface="Aptos" panose="020B0004020202020204" pitchFamily="34" charset="0"/>
            </a:endParaRPr>
          </a:p>
          <a:p>
            <a:pPr algn="l"/>
            <a:endParaRPr lang="en-IN" sz="2000" b="1" dirty="0">
              <a:latin typeface="Aptos" panose="020B0004020202020204" pitchFamily="34" charset="0"/>
            </a:endParaRP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AEB0BCC9-12BB-CDA1-6730-830DB1BD10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spTree>
    <p:extLst>
      <p:ext uri="{BB962C8B-B14F-4D97-AF65-F5344CB8AC3E}">
        <p14:creationId xmlns:p14="http://schemas.microsoft.com/office/powerpoint/2010/main" val="290507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52461-9C7F-8AC0-F6C2-761DC5A3C6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BF873-A59A-74A7-55FD-45310D64C1BD}"/>
              </a:ext>
            </a:extLst>
          </p:cNvPr>
          <p:cNvSpPr>
            <a:spLocks noGrp="1"/>
          </p:cNvSpPr>
          <p:nvPr>
            <p:ph type="ctrTitle"/>
          </p:nvPr>
        </p:nvSpPr>
        <p:spPr>
          <a:xfrm>
            <a:off x="1524000" y="814555"/>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683EC415-1191-DB1F-2D08-FF6089C078DC}"/>
              </a:ext>
            </a:extLst>
          </p:cNvPr>
          <p:cNvSpPr>
            <a:spLocks noGrp="1"/>
          </p:cNvSpPr>
          <p:nvPr>
            <p:ph type="subTitle" idx="1"/>
          </p:nvPr>
        </p:nvSpPr>
        <p:spPr>
          <a:xfrm>
            <a:off x="846701" y="1298514"/>
            <a:ext cx="9552973" cy="4700633"/>
          </a:xfrm>
        </p:spPr>
        <p:txBody>
          <a:bodyPr>
            <a:normAutofit/>
          </a:bodyPr>
          <a:lstStyle/>
          <a:p>
            <a:pPr algn="l"/>
            <a:r>
              <a:rPr lang="en-IN" sz="2000" b="1" i="1" dirty="0">
                <a:solidFill>
                  <a:schemeClr val="tx1">
                    <a:lumMod val="65000"/>
                    <a:lumOff val="35000"/>
                  </a:schemeClr>
                </a:solidFill>
                <a:latin typeface="Aptos" panose="020B0004020202020204" pitchFamily="34" charset="0"/>
              </a:rPr>
              <a:t>Preview:-</a:t>
            </a:r>
          </a:p>
          <a:p>
            <a:pPr algn="l"/>
            <a:endParaRPr lang="en-IN" sz="2000" b="1" i="1" dirty="0">
              <a:solidFill>
                <a:schemeClr val="tx1">
                  <a:lumMod val="65000"/>
                  <a:lumOff val="35000"/>
                </a:schemeClr>
              </a:solidFill>
              <a:latin typeface="Aptos" panose="020B0004020202020204" pitchFamily="34" charset="0"/>
            </a:endParaRPr>
          </a:p>
          <a:p>
            <a:pPr algn="l"/>
            <a:r>
              <a:rPr lang="en-IN" sz="2000" b="1" u="sng" dirty="0">
                <a:latin typeface="Aptos" panose="020B0004020202020204" pitchFamily="34" charset="0"/>
              </a:rPr>
              <a:t>now we have nothing left for cleaning.</a:t>
            </a:r>
          </a:p>
          <a:p>
            <a:pPr algn="l"/>
            <a:r>
              <a:rPr lang="en-IN" sz="1600" dirty="0">
                <a:latin typeface="Aptos" panose="020B0004020202020204" pitchFamily="34" charset="0"/>
              </a:rPr>
              <a:t>Our data is now consistently formatted, dates are properly formatted as dates</a:t>
            </a:r>
          </a:p>
          <a:p>
            <a:pPr algn="l"/>
            <a:endParaRPr lang="en-IN" sz="2000" dirty="0">
              <a:latin typeface="Aptos" panose="020B0004020202020204" pitchFamily="34" charset="0"/>
            </a:endParaRP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A4BF5300-BB76-0DEF-4736-E274EACFD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sp>
        <p:nvSpPr>
          <p:cNvPr id="6" name="Rectangle 2">
            <a:extLst>
              <a:ext uri="{FF2B5EF4-FFF2-40B4-BE49-F238E27FC236}">
                <a16:creationId xmlns:a16="http://schemas.microsoft.com/office/drawing/2014/main" id="{E5238377-0F09-2A77-89EE-05774DC7568D}"/>
              </a:ext>
            </a:extLst>
          </p:cNvPr>
          <p:cNvSpPr>
            <a:spLocks noChangeArrowheads="1"/>
          </p:cNvSpPr>
          <p:nvPr/>
        </p:nvSpPr>
        <p:spPr bwMode="auto">
          <a:xfrm>
            <a:off x="1129774" y="2676657"/>
            <a:ext cx="88234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Text Columns</a:t>
            </a:r>
            <a:r>
              <a:rPr kumimoji="0" lang="en-US" altLang="en-US" sz="1800" b="0" i="0" u="none" strike="noStrike" cap="none" normalizeH="0" baseline="0" dirty="0">
                <a:ln>
                  <a:noFill/>
                </a:ln>
                <a:solidFill>
                  <a:schemeClr val="tx1"/>
                </a:solidFill>
                <a:effectLst/>
                <a:latin typeface="Aptos" panose="020B0004020202020204" pitchFamily="34" charset="0"/>
              </a:rPr>
              <a:t>: Verified consistent capitalization, spelling, and formatting (e.g., "Cash on Delivery" vs. "cash on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Date Columns</a:t>
            </a:r>
            <a:r>
              <a:rPr kumimoji="0" lang="en-US" altLang="en-US" sz="1800" b="0" i="0" u="none" strike="noStrike" cap="none" normalizeH="0" baseline="0" dirty="0">
                <a:ln>
                  <a:noFill/>
                </a:ln>
                <a:solidFill>
                  <a:schemeClr val="tx1"/>
                </a:solidFill>
                <a:effectLst/>
                <a:latin typeface="Aptos" panose="020B0004020202020204" pitchFamily="34" charset="0"/>
              </a:rPr>
              <a:t>: Ensured all dates follow the same format and are accurate.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Categorical Data</a:t>
            </a:r>
            <a:r>
              <a:rPr kumimoji="0" lang="en-US" altLang="en-US" sz="1800" b="0" i="0" u="none" strike="noStrike" cap="none" normalizeH="0" baseline="0" dirty="0">
                <a:ln>
                  <a:noFill/>
                </a:ln>
                <a:solidFill>
                  <a:schemeClr val="tx1"/>
                </a:solidFill>
                <a:effectLst/>
                <a:latin typeface="Aptos" panose="020B0004020202020204" pitchFamily="34" charset="0"/>
              </a:rPr>
              <a:t>: Verified consistent categories (e.g., "Male", "male", "M" should be standardized).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ptos" panose="020B0004020202020204" pitchFamily="34" charset="0"/>
              </a:rPr>
              <a:t>Product and Category:- The </a:t>
            </a:r>
            <a:r>
              <a:rPr lang="en-US" altLang="en-US" dirty="0">
                <a:latin typeface="Aptos" panose="020B0004020202020204" pitchFamily="34" charset="0"/>
              </a:rPr>
              <a:t>relation between product and category is fixed, each category now belongs to a preferred one!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289018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F29F4-B008-5AA3-F95B-D3C82CCBB613}"/>
              </a:ext>
            </a:extLst>
          </p:cNvPr>
          <p:cNvSpPr txBox="1"/>
          <p:nvPr/>
        </p:nvSpPr>
        <p:spPr>
          <a:xfrm>
            <a:off x="539685" y="616612"/>
            <a:ext cx="6094428" cy="369332"/>
          </a:xfrm>
          <a:prstGeom prst="rect">
            <a:avLst/>
          </a:prstGeom>
          <a:noFill/>
        </p:spPr>
        <p:txBody>
          <a:bodyPr wrap="square">
            <a:spAutoFit/>
          </a:bodyPr>
          <a:lstStyle/>
          <a:p>
            <a:pPr algn="l"/>
            <a:r>
              <a:rPr lang="en-IN" b="1" u="sng" dirty="0">
                <a:latin typeface="Aptos" panose="020B0004020202020204" pitchFamily="34" charset="0"/>
              </a:rPr>
              <a:t>Now Preview of the dataset after Cleaning!</a:t>
            </a:r>
            <a:endParaRPr lang="en-IN" sz="1800" b="1" u="sng" dirty="0">
              <a:latin typeface="Aptos" panose="020B0004020202020204" pitchFamily="34" charset="0"/>
            </a:endParaRPr>
          </a:p>
        </p:txBody>
      </p:sp>
      <p:pic>
        <p:nvPicPr>
          <p:cNvPr id="5" name="Picture 4">
            <a:extLst>
              <a:ext uri="{FF2B5EF4-FFF2-40B4-BE49-F238E27FC236}">
                <a16:creationId xmlns:a16="http://schemas.microsoft.com/office/drawing/2014/main" id="{A6C42353-91FC-F651-70FF-A4A8E7C4E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5" y="1156287"/>
            <a:ext cx="10944520" cy="4828232"/>
          </a:xfrm>
          <a:prstGeom prst="rect">
            <a:avLst/>
          </a:prstGeom>
        </p:spPr>
      </p:pic>
    </p:spTree>
    <p:extLst>
      <p:ext uri="{BB962C8B-B14F-4D97-AF65-F5344CB8AC3E}">
        <p14:creationId xmlns:p14="http://schemas.microsoft.com/office/powerpoint/2010/main" val="296888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4B622-BE7C-4020-0B3B-DDC6CB92D1AE}"/>
              </a:ext>
            </a:extLst>
          </p:cNvPr>
          <p:cNvSpPr txBox="1"/>
          <p:nvPr/>
        </p:nvSpPr>
        <p:spPr>
          <a:xfrm>
            <a:off x="4269731" y="1856722"/>
            <a:ext cx="3652538" cy="923330"/>
          </a:xfrm>
          <a:prstGeom prst="rect">
            <a:avLst/>
          </a:prstGeom>
          <a:noFill/>
        </p:spPr>
        <p:txBody>
          <a:bodyPr wrap="none" rtlCol="0">
            <a:spAutoFit/>
          </a:bodyPr>
          <a:lstStyle/>
          <a:p>
            <a:r>
              <a:rPr lang="en-IN" dirty="0"/>
              <a:t>Now The dataset is ready for </a:t>
            </a:r>
            <a:r>
              <a:rPr lang="en-IN" u="sng" dirty="0"/>
              <a:t>analysis</a:t>
            </a:r>
          </a:p>
          <a:p>
            <a:endParaRPr lang="en-IN" u="sng" dirty="0"/>
          </a:p>
          <a:p>
            <a:r>
              <a:rPr lang="en-IN" u="sng" dirty="0">
                <a:hlinkClick r:id="rId2" action="ppaction://hlinkfile"/>
              </a:rPr>
              <a:t>Here is the link to view the dataset:</a:t>
            </a:r>
            <a:endParaRPr lang="en-IN" u="sng" dirty="0"/>
          </a:p>
        </p:txBody>
      </p:sp>
      <p:pic>
        <p:nvPicPr>
          <p:cNvPr id="7" name="Graphic 6" descr="Star">
            <a:extLst>
              <a:ext uri="{FF2B5EF4-FFF2-40B4-BE49-F238E27FC236}">
                <a16:creationId xmlns:a16="http://schemas.microsoft.com/office/drawing/2014/main" id="{786E8367-F77D-1EE5-3F5A-7D484E857D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6162" y="3611829"/>
            <a:ext cx="457200" cy="457200"/>
          </a:xfrm>
          <a:prstGeom prst="rect">
            <a:avLst/>
          </a:prstGeom>
        </p:spPr>
      </p:pic>
      <p:pic>
        <p:nvPicPr>
          <p:cNvPr id="5" name="Graphic 4" descr="Star">
            <a:extLst>
              <a:ext uri="{FF2B5EF4-FFF2-40B4-BE49-F238E27FC236}">
                <a16:creationId xmlns:a16="http://schemas.microsoft.com/office/drawing/2014/main" id="{F8135AD9-3896-B082-5B35-15F4CECEF2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8138" y="3742730"/>
            <a:ext cx="457200" cy="457200"/>
          </a:xfrm>
          <a:prstGeom prst="rect">
            <a:avLst/>
          </a:prstGeom>
        </p:spPr>
      </p:pic>
      <p:pic>
        <p:nvPicPr>
          <p:cNvPr id="6" name="Graphic 5" descr="Star">
            <a:extLst>
              <a:ext uri="{FF2B5EF4-FFF2-40B4-BE49-F238E27FC236}">
                <a16:creationId xmlns:a16="http://schemas.microsoft.com/office/drawing/2014/main" id="{EC148ED0-A044-CDCA-8291-9EDC1019A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4897" y="3581690"/>
            <a:ext cx="457200" cy="457200"/>
          </a:xfrm>
          <a:prstGeom prst="rect">
            <a:avLst/>
          </a:prstGeom>
        </p:spPr>
      </p:pic>
      <p:pic>
        <p:nvPicPr>
          <p:cNvPr id="8" name="Graphic 7" descr="Star">
            <a:extLst>
              <a:ext uri="{FF2B5EF4-FFF2-40B4-BE49-F238E27FC236}">
                <a16:creationId xmlns:a16="http://schemas.microsoft.com/office/drawing/2014/main" id="{891C0591-B9CD-64F1-914D-1FE84CCA4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309" y="3437930"/>
            <a:ext cx="457200" cy="457200"/>
          </a:xfrm>
          <a:prstGeom prst="rect">
            <a:avLst/>
          </a:prstGeom>
        </p:spPr>
      </p:pic>
      <p:pic>
        <p:nvPicPr>
          <p:cNvPr id="9" name="Graphic 8" descr="Star">
            <a:extLst>
              <a:ext uri="{FF2B5EF4-FFF2-40B4-BE49-F238E27FC236}">
                <a16:creationId xmlns:a16="http://schemas.microsoft.com/office/drawing/2014/main" id="{29030510-6E49-23C0-CFDD-0684F45618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2480" y="3768734"/>
            <a:ext cx="457200" cy="457200"/>
          </a:xfrm>
          <a:prstGeom prst="rect">
            <a:avLst/>
          </a:prstGeom>
        </p:spPr>
      </p:pic>
      <p:sp>
        <p:nvSpPr>
          <p:cNvPr id="12" name="TextBox 11">
            <a:extLst>
              <a:ext uri="{FF2B5EF4-FFF2-40B4-BE49-F238E27FC236}">
                <a16:creationId xmlns:a16="http://schemas.microsoft.com/office/drawing/2014/main" id="{30A5F847-8190-A7BA-E28E-2B95B6F0D644}"/>
              </a:ext>
            </a:extLst>
          </p:cNvPr>
          <p:cNvSpPr txBox="1"/>
          <p:nvPr/>
        </p:nvSpPr>
        <p:spPr>
          <a:xfrm>
            <a:off x="2966695" y="4727270"/>
            <a:ext cx="6094428" cy="646331"/>
          </a:xfrm>
          <a:prstGeom prst="rect">
            <a:avLst/>
          </a:prstGeom>
          <a:noFill/>
        </p:spPr>
        <p:txBody>
          <a:bodyPr wrap="square">
            <a:spAutoFit/>
          </a:bodyPr>
          <a:lstStyle/>
          <a:p>
            <a:pPr algn="ctr"/>
            <a:r>
              <a:rPr lang="en-IN" dirty="0"/>
              <a:t>Share your Opinions </a:t>
            </a:r>
          </a:p>
          <a:p>
            <a:pPr algn="ctr"/>
            <a:r>
              <a:rPr lang="en-IN" u="sng" dirty="0"/>
              <a:t>Thanks!</a:t>
            </a:r>
          </a:p>
        </p:txBody>
      </p:sp>
    </p:spTree>
    <p:extLst>
      <p:ext uri="{BB962C8B-B14F-4D97-AF65-F5344CB8AC3E}">
        <p14:creationId xmlns:p14="http://schemas.microsoft.com/office/powerpoint/2010/main" val="4265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45ABB-5302-7DEE-BFC8-974EAA6AC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5DF913-E806-3523-0721-D3B22BB55183}"/>
              </a:ext>
            </a:extLst>
          </p:cNvPr>
          <p:cNvSpPr>
            <a:spLocks noGrp="1"/>
          </p:cNvSpPr>
          <p:nvPr>
            <p:ph type="ctrTitle"/>
          </p:nvPr>
        </p:nvSpPr>
        <p:spPr>
          <a:xfrm>
            <a:off x="-458613" y="387213"/>
            <a:ext cx="9144000" cy="483959"/>
          </a:xfrm>
        </p:spPr>
        <p:txBody>
          <a:bodyPr>
            <a:normAutofit/>
          </a:bodyPr>
          <a:lstStyle/>
          <a:p>
            <a:r>
              <a:rPr lang="en-IN" sz="2000" b="1" u="sng" dirty="0">
                <a:latin typeface="Aptos" panose="020B0004020202020204" pitchFamily="34" charset="0"/>
              </a:rPr>
              <a:t>Preview of the Dataset before Cleaning and Preparation!</a:t>
            </a:r>
          </a:p>
        </p:txBody>
      </p:sp>
      <p:sp>
        <p:nvSpPr>
          <p:cNvPr id="3" name="Subtitle 2">
            <a:extLst>
              <a:ext uri="{FF2B5EF4-FFF2-40B4-BE49-F238E27FC236}">
                <a16:creationId xmlns:a16="http://schemas.microsoft.com/office/drawing/2014/main" id="{359ED067-06B4-C620-5F22-003C3AFAA1D5}"/>
              </a:ext>
            </a:extLst>
          </p:cNvPr>
          <p:cNvSpPr>
            <a:spLocks noGrp="1"/>
          </p:cNvSpPr>
          <p:nvPr>
            <p:ph type="subTitle" idx="1"/>
          </p:nvPr>
        </p:nvSpPr>
        <p:spPr>
          <a:xfrm>
            <a:off x="1524000" y="2799761"/>
            <a:ext cx="9144000" cy="2458039"/>
          </a:xfrm>
        </p:spPr>
        <p:txBody>
          <a:bodyPr/>
          <a:lstStyle/>
          <a:p>
            <a:pPr algn="l"/>
            <a:r>
              <a:rPr lang="en-IN" dirty="0">
                <a:latin typeface="Aptos" panose="020B0004020202020204" pitchFamily="34" charset="0"/>
              </a:rPr>
              <a:t>Intro:- This is a Data Analytics Project where I performed proper </a:t>
            </a:r>
          </a:p>
          <a:p>
            <a:pPr algn="l"/>
            <a:r>
              <a:rPr lang="en-IN" b="1" dirty="0">
                <a:latin typeface="Aptos" panose="020B0004020202020204" pitchFamily="34" charset="0"/>
              </a:rPr>
              <a:t>Data</a:t>
            </a:r>
            <a:r>
              <a:rPr lang="en-IN" dirty="0">
                <a:latin typeface="Aptos" panose="020B0004020202020204" pitchFamily="34" charset="0"/>
              </a:rPr>
              <a:t> </a:t>
            </a:r>
            <a:r>
              <a:rPr lang="en-IN" b="1" dirty="0">
                <a:latin typeface="Aptos" panose="020B0004020202020204" pitchFamily="34" charset="0"/>
              </a:rPr>
              <a:t>cleaning</a:t>
            </a:r>
            <a:r>
              <a:rPr lang="en-IN" dirty="0">
                <a:latin typeface="Aptos" panose="020B0004020202020204" pitchFamily="34" charset="0"/>
              </a:rPr>
              <a:t> on noisy data with lots of inconsistencies and more to handle.. Every step that I took will be shared and explained so it becomes easy to understand</a:t>
            </a:r>
          </a:p>
        </p:txBody>
      </p:sp>
      <p:pic>
        <p:nvPicPr>
          <p:cNvPr id="5" name="Picture 4">
            <a:extLst>
              <a:ext uri="{FF2B5EF4-FFF2-40B4-BE49-F238E27FC236}">
                <a16:creationId xmlns:a16="http://schemas.microsoft.com/office/drawing/2014/main" id="{C0F2CE66-33E8-8AAB-8BF5-F26B522C9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92" y="871172"/>
            <a:ext cx="10188823" cy="5432377"/>
          </a:xfrm>
          <a:prstGeom prst="rect">
            <a:avLst/>
          </a:prstGeom>
        </p:spPr>
      </p:pic>
    </p:spTree>
    <p:extLst>
      <p:ext uri="{BB962C8B-B14F-4D97-AF65-F5344CB8AC3E}">
        <p14:creationId xmlns:p14="http://schemas.microsoft.com/office/powerpoint/2010/main" val="6769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244DF-4A37-334E-13B0-FEBD0F22C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292F1-BF0C-ED5C-BE4A-23AA8EBFCCD2}"/>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Dataset Info!</a:t>
            </a:r>
          </a:p>
        </p:txBody>
      </p:sp>
      <p:sp>
        <p:nvSpPr>
          <p:cNvPr id="3" name="Subtitle 2">
            <a:extLst>
              <a:ext uri="{FF2B5EF4-FFF2-40B4-BE49-F238E27FC236}">
                <a16:creationId xmlns:a16="http://schemas.microsoft.com/office/drawing/2014/main" id="{239A91FF-1E89-F5A7-6BE2-B1D1F8FDC8C0}"/>
              </a:ext>
            </a:extLst>
          </p:cNvPr>
          <p:cNvSpPr>
            <a:spLocks noGrp="1"/>
          </p:cNvSpPr>
          <p:nvPr>
            <p:ph type="subTitle" idx="1"/>
          </p:nvPr>
        </p:nvSpPr>
        <p:spPr>
          <a:xfrm>
            <a:off x="956839" y="1352926"/>
            <a:ext cx="10374776" cy="5048412"/>
          </a:xfrm>
        </p:spPr>
        <p:txBody>
          <a:bodyPr>
            <a:normAutofit fontScale="70000" lnSpcReduction="20000"/>
          </a:bodyPr>
          <a:lstStyle/>
          <a:p>
            <a:pPr algn="l"/>
            <a:r>
              <a:rPr lang="en-IN" dirty="0">
                <a:latin typeface="Aptos" panose="020B0004020202020204" pitchFamily="34" charset="0"/>
              </a:rPr>
              <a:t>It’s a sales dataset that contains product details, customer details, and other relevant information</a:t>
            </a:r>
          </a:p>
          <a:p>
            <a:pPr algn="l"/>
            <a:endParaRPr lang="en-IN" dirty="0">
              <a:latin typeface="Aptos" panose="020B0004020202020204" pitchFamily="34" charset="0"/>
            </a:endParaRPr>
          </a:p>
          <a:p>
            <a:pPr algn="l"/>
            <a:r>
              <a:rPr lang="en-IN" dirty="0">
                <a:latin typeface="Aptos" panose="020B0004020202020204" pitchFamily="34" charset="0"/>
              </a:rPr>
              <a:t>The columns in the dataset are:-</a:t>
            </a:r>
          </a:p>
          <a:p>
            <a:pPr marL="342900" indent="-342900" algn="l">
              <a:buFont typeface="Arial" panose="020B0604020202020204" pitchFamily="34" charset="0"/>
              <a:buChar char="•"/>
            </a:pPr>
            <a:r>
              <a:rPr lang="en-IN" dirty="0">
                <a:latin typeface="Aptos" panose="020B0004020202020204" pitchFamily="34" charset="0"/>
              </a:rPr>
              <a:t>Order id</a:t>
            </a:r>
          </a:p>
          <a:p>
            <a:pPr marL="342900" indent="-342900" algn="l">
              <a:buFont typeface="Arial" panose="020B0604020202020204" pitchFamily="34" charset="0"/>
              <a:buChar char="•"/>
            </a:pPr>
            <a:r>
              <a:rPr lang="en-IN" dirty="0">
                <a:latin typeface="Aptos" panose="020B0004020202020204" pitchFamily="34" charset="0"/>
              </a:rPr>
              <a:t>Product</a:t>
            </a:r>
          </a:p>
          <a:p>
            <a:pPr marL="342900" indent="-342900" algn="l">
              <a:buFont typeface="Arial" panose="020B0604020202020204" pitchFamily="34" charset="0"/>
              <a:buChar char="•"/>
            </a:pPr>
            <a:r>
              <a:rPr lang="en-IN" dirty="0">
                <a:latin typeface="Aptos" panose="020B0004020202020204" pitchFamily="34" charset="0"/>
              </a:rPr>
              <a:t>Name</a:t>
            </a:r>
          </a:p>
          <a:p>
            <a:pPr marL="342900" indent="-342900" algn="l">
              <a:buFont typeface="Arial" panose="020B0604020202020204" pitchFamily="34" charset="0"/>
              <a:buChar char="•"/>
            </a:pPr>
            <a:r>
              <a:rPr lang="en-IN" dirty="0">
                <a:latin typeface="Aptos" panose="020B0004020202020204" pitchFamily="34" charset="0"/>
              </a:rPr>
              <a:t>Gender</a:t>
            </a:r>
          </a:p>
          <a:p>
            <a:pPr marL="342900" indent="-342900" algn="l">
              <a:buFont typeface="Arial" panose="020B0604020202020204" pitchFamily="34" charset="0"/>
              <a:buChar char="•"/>
            </a:pPr>
            <a:r>
              <a:rPr lang="en-IN" dirty="0">
                <a:latin typeface="Aptos" panose="020B0004020202020204" pitchFamily="34" charset="0"/>
              </a:rPr>
              <a:t>City</a:t>
            </a:r>
          </a:p>
          <a:p>
            <a:pPr marL="342900" indent="-342900" algn="l">
              <a:buFont typeface="Arial" panose="020B0604020202020204" pitchFamily="34" charset="0"/>
              <a:buChar char="•"/>
            </a:pPr>
            <a:r>
              <a:rPr lang="en-IN" dirty="0">
                <a:latin typeface="Aptos" panose="020B0004020202020204" pitchFamily="34" charset="0"/>
              </a:rPr>
              <a:t>Category</a:t>
            </a:r>
          </a:p>
          <a:p>
            <a:pPr marL="342900" indent="-342900" algn="l">
              <a:buFont typeface="Arial" panose="020B0604020202020204" pitchFamily="34" charset="0"/>
              <a:buChar char="•"/>
            </a:pPr>
            <a:r>
              <a:rPr lang="en-IN" dirty="0">
                <a:latin typeface="Aptos" panose="020B0004020202020204" pitchFamily="34" charset="0"/>
              </a:rPr>
              <a:t>Price</a:t>
            </a:r>
          </a:p>
          <a:p>
            <a:pPr marL="342900" indent="-342900" algn="l">
              <a:buFont typeface="Arial" panose="020B0604020202020204" pitchFamily="34" charset="0"/>
              <a:buChar char="•"/>
            </a:pPr>
            <a:r>
              <a:rPr lang="en-IN" dirty="0">
                <a:latin typeface="Aptos" panose="020B0004020202020204" pitchFamily="34" charset="0"/>
              </a:rPr>
              <a:t>Discount</a:t>
            </a:r>
          </a:p>
          <a:p>
            <a:pPr marL="342900" indent="-342900" algn="l">
              <a:buFont typeface="Arial" panose="020B0604020202020204" pitchFamily="34" charset="0"/>
              <a:buChar char="•"/>
            </a:pPr>
            <a:r>
              <a:rPr lang="en-IN" dirty="0">
                <a:latin typeface="Aptos" panose="020B0004020202020204" pitchFamily="34" charset="0"/>
              </a:rPr>
              <a:t>Total Price after discount</a:t>
            </a:r>
          </a:p>
          <a:p>
            <a:pPr marL="342900" indent="-342900" algn="l">
              <a:buFont typeface="Arial" panose="020B0604020202020204" pitchFamily="34" charset="0"/>
              <a:buChar char="•"/>
            </a:pPr>
            <a:r>
              <a:rPr lang="en-IN" dirty="0">
                <a:latin typeface="Aptos" panose="020B0004020202020204" pitchFamily="34" charset="0"/>
              </a:rPr>
              <a:t>Quantity</a:t>
            </a:r>
          </a:p>
          <a:p>
            <a:pPr marL="342900" indent="-342900" algn="l">
              <a:buFont typeface="Arial" panose="020B0604020202020204" pitchFamily="34" charset="0"/>
              <a:buChar char="•"/>
            </a:pPr>
            <a:r>
              <a:rPr lang="en-IN" dirty="0">
                <a:latin typeface="Aptos" panose="020B0004020202020204" pitchFamily="34" charset="0"/>
              </a:rPr>
              <a:t>Payment method</a:t>
            </a:r>
          </a:p>
          <a:p>
            <a:pPr marL="342900" indent="-342900" algn="l">
              <a:buFont typeface="Arial" panose="020B0604020202020204" pitchFamily="34" charset="0"/>
              <a:buChar char="•"/>
            </a:pPr>
            <a:r>
              <a:rPr lang="en-IN" dirty="0">
                <a:latin typeface="Aptos" panose="020B0004020202020204" pitchFamily="34" charset="0"/>
              </a:rPr>
              <a:t>Date                                                                                                                         -- Used Power Query to perform cleaning!</a:t>
            </a:r>
          </a:p>
          <a:p>
            <a:pPr algn="l"/>
            <a:endParaRPr lang="en-IN" dirty="0">
              <a:latin typeface="Aptos" panose="020B0004020202020204" pitchFamily="34" charset="0"/>
            </a:endParaRPr>
          </a:p>
          <a:p>
            <a:pPr algn="l"/>
            <a:endParaRPr lang="en-IN" dirty="0">
              <a:latin typeface="Aptos" panose="020B0004020202020204" pitchFamily="34" charset="0"/>
            </a:endParaRPr>
          </a:p>
        </p:txBody>
      </p:sp>
    </p:spTree>
    <p:extLst>
      <p:ext uri="{BB962C8B-B14F-4D97-AF65-F5344CB8AC3E}">
        <p14:creationId xmlns:p14="http://schemas.microsoft.com/office/powerpoint/2010/main" val="165120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CCE80-1FC1-B9EE-BEEB-CA47808B1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945953-7FAC-F53B-F33B-44E71567ADB9}"/>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AA87335C-945C-7389-F102-97AFACDBB80C}"/>
              </a:ext>
            </a:extLst>
          </p:cNvPr>
          <p:cNvSpPr>
            <a:spLocks noGrp="1"/>
          </p:cNvSpPr>
          <p:nvPr>
            <p:ph type="subTitle" idx="1"/>
          </p:nvPr>
        </p:nvSpPr>
        <p:spPr>
          <a:xfrm>
            <a:off x="922115" y="1364501"/>
            <a:ext cx="9552973" cy="4700633"/>
          </a:xfrm>
        </p:spPr>
        <p:txBody>
          <a:bodyPr>
            <a:normAutofit/>
          </a:bodyPr>
          <a:lstStyle/>
          <a:p>
            <a:pPr algn="l"/>
            <a:r>
              <a:rPr lang="en-IN" sz="2000" dirty="0">
                <a:latin typeface="Aptos" panose="020B0004020202020204" pitchFamily="34" charset="0"/>
              </a:rPr>
              <a:t>First of all it is very important to understand the need for the columns that are there, in this case all the columns are relevant for the overall analysis</a:t>
            </a:r>
          </a:p>
          <a:p>
            <a:pPr algn="l"/>
            <a:endParaRPr lang="en-IN" sz="2000" dirty="0">
              <a:latin typeface="Aptos" panose="020B0004020202020204" pitchFamily="34" charset="0"/>
            </a:endParaRPr>
          </a:p>
          <a:p>
            <a:pPr algn="l"/>
            <a:r>
              <a:rPr lang="en-IN" sz="2000" dirty="0">
                <a:latin typeface="Aptos" panose="020B0004020202020204" pitchFamily="34" charset="0"/>
              </a:rPr>
              <a:t>This means we </a:t>
            </a:r>
            <a:r>
              <a:rPr lang="en-US" sz="2000" dirty="0">
                <a:latin typeface="Aptos" panose="020B0004020202020204" pitchFamily="34" charset="0"/>
              </a:rPr>
              <a:t>must keep the columns and handle blanks/nulls precisely without </a:t>
            </a:r>
            <a:r>
              <a:rPr lang="en-IN" sz="2000" dirty="0">
                <a:latin typeface="Aptos" panose="020B0004020202020204" pitchFamily="34" charset="0"/>
              </a:rPr>
              <a:t>error. Keep further consideration in mind!</a:t>
            </a:r>
          </a:p>
          <a:p>
            <a:pPr algn="l"/>
            <a:endParaRPr lang="en-IN" sz="2000" dirty="0">
              <a:latin typeface="Aptos" panose="020B0004020202020204" pitchFamily="34" charset="0"/>
            </a:endParaRPr>
          </a:p>
          <a:p>
            <a:pPr marL="342900" indent="-342900" algn="l">
              <a:buFont typeface="Wingdings" panose="05000000000000000000" pitchFamily="2" charset="2"/>
              <a:buChar char="§"/>
            </a:pPr>
            <a:r>
              <a:rPr lang="en-IN" sz="2000" dirty="0">
                <a:latin typeface="Aptos" panose="020B0004020202020204" pitchFamily="34" charset="0"/>
              </a:rPr>
              <a:t>There are over </a:t>
            </a:r>
            <a:r>
              <a:rPr lang="en-IN" sz="2000" b="1" dirty="0">
                <a:latin typeface="Aptos" panose="020B0004020202020204" pitchFamily="34" charset="0"/>
              </a:rPr>
              <a:t>1050</a:t>
            </a:r>
            <a:r>
              <a:rPr lang="en-IN" sz="2000" dirty="0">
                <a:latin typeface="Aptos" panose="020B0004020202020204" pitchFamily="34" charset="0"/>
              </a:rPr>
              <a:t> columns and </a:t>
            </a:r>
            <a:r>
              <a:rPr lang="en-IN" sz="2000" b="1" dirty="0">
                <a:latin typeface="Aptos" panose="020B0004020202020204" pitchFamily="34" charset="0"/>
              </a:rPr>
              <a:t>12</a:t>
            </a:r>
            <a:r>
              <a:rPr lang="en-IN" sz="2000" dirty="0">
                <a:latin typeface="Aptos" panose="020B0004020202020204" pitchFamily="34" charset="0"/>
              </a:rPr>
              <a:t> rows!</a:t>
            </a:r>
          </a:p>
          <a:p>
            <a:pPr marL="342900" indent="-342900" algn="l">
              <a:buFont typeface="Wingdings" panose="05000000000000000000" pitchFamily="2" charset="2"/>
              <a:buChar char="§"/>
            </a:pPr>
            <a:r>
              <a:rPr lang="en-IN" sz="2000" dirty="0">
                <a:latin typeface="Aptos" panose="020B0004020202020204" pitchFamily="34" charset="0"/>
              </a:rPr>
              <a:t>After cleaning only </a:t>
            </a:r>
            <a:r>
              <a:rPr lang="en-IN" sz="2000" b="1" dirty="0">
                <a:latin typeface="Aptos" panose="020B0004020202020204" pitchFamily="34" charset="0"/>
              </a:rPr>
              <a:t>858</a:t>
            </a:r>
            <a:r>
              <a:rPr lang="en-IN" sz="2000" dirty="0">
                <a:latin typeface="Aptos" panose="020B0004020202020204" pitchFamily="34" charset="0"/>
              </a:rPr>
              <a:t> rows remains</a:t>
            </a:r>
          </a:p>
          <a:p>
            <a:pPr marL="342900" indent="-342900" algn="l">
              <a:buFont typeface="Wingdings" panose="05000000000000000000" pitchFamily="2" charset="2"/>
              <a:buChar char="§"/>
            </a:pPr>
            <a:endParaRPr lang="en-IN" sz="2000" dirty="0">
              <a:latin typeface="Aptos" panose="020B0004020202020204" pitchFamily="34" charset="0"/>
            </a:endParaRPr>
          </a:p>
          <a:p>
            <a:pPr algn="l"/>
            <a:endParaRPr lang="en-IN" sz="2000"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spTree>
    <p:extLst>
      <p:ext uri="{BB962C8B-B14F-4D97-AF65-F5344CB8AC3E}">
        <p14:creationId xmlns:p14="http://schemas.microsoft.com/office/powerpoint/2010/main" val="217073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DDEC-4DCD-463C-C13C-B3B535FDA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F1FEA-3055-32A7-BFAD-B6A8EF886EBC}"/>
              </a:ext>
            </a:extLst>
          </p:cNvPr>
          <p:cNvSpPr>
            <a:spLocks noGrp="1"/>
          </p:cNvSpPr>
          <p:nvPr>
            <p:ph type="ctrTitle"/>
          </p:nvPr>
        </p:nvSpPr>
        <p:spPr>
          <a:xfrm>
            <a:off x="192912" y="456662"/>
            <a:ext cx="9144000" cy="483959"/>
          </a:xfrm>
        </p:spPr>
        <p:txBody>
          <a:bodyPr>
            <a:normAutofit/>
          </a:bodyPr>
          <a:lstStyle/>
          <a:p>
            <a:pPr algn="l"/>
            <a:r>
              <a:rPr lang="en-IN" sz="2000" b="1" i="1" dirty="0">
                <a:solidFill>
                  <a:schemeClr val="bg2">
                    <a:lumMod val="50000"/>
                  </a:schemeClr>
                </a:solidFill>
                <a:latin typeface="Aptos" panose="020B0004020202020204" pitchFamily="34" charset="0"/>
              </a:rPr>
              <a:t>           Data types                                               Columns and their data type!</a:t>
            </a:r>
          </a:p>
        </p:txBody>
      </p:sp>
      <p:graphicFrame>
        <p:nvGraphicFramePr>
          <p:cNvPr id="8" name="Table 7">
            <a:extLst>
              <a:ext uri="{FF2B5EF4-FFF2-40B4-BE49-F238E27FC236}">
                <a16:creationId xmlns:a16="http://schemas.microsoft.com/office/drawing/2014/main" id="{DE764E5E-1CFF-48AB-B3C4-90419F1325C3}"/>
              </a:ext>
            </a:extLst>
          </p:cNvPr>
          <p:cNvGraphicFramePr>
            <a:graphicFrameLocks noGrp="1"/>
          </p:cNvGraphicFramePr>
          <p:nvPr>
            <p:extLst>
              <p:ext uri="{D42A27DB-BD31-4B8C-83A1-F6EECF244321}">
                <p14:modId xmlns:p14="http://schemas.microsoft.com/office/powerpoint/2010/main" val="1326390830"/>
              </p:ext>
            </p:extLst>
          </p:nvPr>
        </p:nvGraphicFramePr>
        <p:xfrm>
          <a:off x="1916253" y="940621"/>
          <a:ext cx="8128000" cy="55957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2524790"/>
                    </a:ext>
                  </a:extLst>
                </a:gridCol>
                <a:gridCol w="4064000">
                  <a:extLst>
                    <a:ext uri="{9D8B030D-6E8A-4147-A177-3AD203B41FA5}">
                      <a16:colId xmlns:a16="http://schemas.microsoft.com/office/drawing/2014/main" val="3026392170"/>
                    </a:ext>
                  </a:extLst>
                </a:gridCol>
              </a:tblGrid>
              <a:tr h="369524">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Order id</a:t>
                      </a:r>
                    </a:p>
                  </a:txBody>
                  <a:tcPr/>
                </a:tc>
                <a:tc>
                  <a:txBody>
                    <a:bodyPr/>
                    <a:lstStyle/>
                    <a:p>
                      <a:r>
                        <a:rPr lang="en-IN" dirty="0"/>
                        <a:t>Text</a:t>
                      </a:r>
                    </a:p>
                  </a:txBody>
                  <a:tcPr/>
                </a:tc>
                <a:extLst>
                  <a:ext uri="{0D108BD9-81ED-4DB2-BD59-A6C34878D82A}">
                    <a16:rowId xmlns:a16="http://schemas.microsoft.com/office/drawing/2014/main" val="2259275155"/>
                  </a:ext>
                </a:extLst>
              </a:tr>
              <a:tr h="369524">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Product</a:t>
                      </a:r>
                    </a:p>
                  </a:txBody>
                  <a:tcPr/>
                </a:tc>
                <a:tc>
                  <a:txBody>
                    <a:bodyPr/>
                    <a:lstStyle/>
                    <a:p>
                      <a:r>
                        <a:rPr lang="en-IN" dirty="0"/>
                        <a:t>Text</a:t>
                      </a:r>
                    </a:p>
                  </a:txBody>
                  <a:tcPr/>
                </a:tc>
                <a:extLst>
                  <a:ext uri="{0D108BD9-81ED-4DB2-BD59-A6C34878D82A}">
                    <a16:rowId xmlns:a16="http://schemas.microsoft.com/office/drawing/2014/main" val="1725327656"/>
                  </a:ext>
                </a:extLst>
              </a:tr>
              <a:tr h="768302">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Name</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Gender</a:t>
                      </a:r>
                    </a:p>
                  </a:txBody>
                  <a:tcPr/>
                </a:tc>
                <a:tc>
                  <a:txBody>
                    <a:bodyPr/>
                    <a:lstStyle/>
                    <a:p>
                      <a:r>
                        <a:rPr lang="en-IN" dirty="0"/>
                        <a:t>Text</a:t>
                      </a:r>
                    </a:p>
                    <a:p>
                      <a:r>
                        <a:rPr lang="en-IN" dirty="0"/>
                        <a:t>Text</a:t>
                      </a:r>
                    </a:p>
                  </a:txBody>
                  <a:tcPr/>
                </a:tc>
                <a:extLst>
                  <a:ext uri="{0D108BD9-81ED-4DB2-BD59-A6C34878D82A}">
                    <a16:rowId xmlns:a16="http://schemas.microsoft.com/office/drawing/2014/main" val="2401631770"/>
                  </a:ext>
                </a:extLst>
              </a:tr>
              <a:tr h="369524">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City</a:t>
                      </a:r>
                    </a:p>
                  </a:txBody>
                  <a:tcPr/>
                </a:tc>
                <a:tc>
                  <a:txBody>
                    <a:bodyPr/>
                    <a:lstStyle/>
                    <a:p>
                      <a:r>
                        <a:rPr lang="en-IN" dirty="0"/>
                        <a:t>Text</a:t>
                      </a:r>
                    </a:p>
                  </a:txBody>
                  <a:tcPr/>
                </a:tc>
                <a:extLst>
                  <a:ext uri="{0D108BD9-81ED-4DB2-BD59-A6C34878D82A}">
                    <a16:rowId xmlns:a16="http://schemas.microsoft.com/office/drawing/2014/main" val="1167503353"/>
                  </a:ext>
                </a:extLst>
              </a:tr>
              <a:tr h="594100">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Category</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Age</a:t>
                      </a:r>
                    </a:p>
                  </a:txBody>
                  <a:tcPr/>
                </a:tc>
                <a:tc>
                  <a:txBody>
                    <a:bodyPr/>
                    <a:lstStyle/>
                    <a:p>
                      <a:r>
                        <a:rPr lang="en-IN" dirty="0"/>
                        <a:t>Text</a:t>
                      </a:r>
                    </a:p>
                    <a:p>
                      <a:r>
                        <a:rPr lang="en-IN" dirty="0"/>
                        <a:t>Integer</a:t>
                      </a:r>
                    </a:p>
                  </a:txBody>
                  <a:tcPr/>
                </a:tc>
                <a:extLst>
                  <a:ext uri="{0D108BD9-81ED-4DB2-BD59-A6C34878D82A}">
                    <a16:rowId xmlns:a16="http://schemas.microsoft.com/office/drawing/2014/main" val="3548418607"/>
                  </a:ext>
                </a:extLst>
              </a:tr>
              <a:tr h="369524">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Price</a:t>
                      </a:r>
                    </a:p>
                  </a:txBody>
                  <a:tcPr/>
                </a:tc>
                <a:tc>
                  <a:txBody>
                    <a:bodyPr/>
                    <a:lstStyle/>
                    <a:p>
                      <a:r>
                        <a:rPr lang="en-IN" dirty="0"/>
                        <a:t>Integer</a:t>
                      </a:r>
                    </a:p>
                  </a:txBody>
                  <a:tcPr/>
                </a:tc>
                <a:extLst>
                  <a:ext uri="{0D108BD9-81ED-4DB2-BD59-A6C34878D82A}">
                    <a16:rowId xmlns:a16="http://schemas.microsoft.com/office/drawing/2014/main" val="2000398575"/>
                  </a:ext>
                </a:extLst>
              </a:tr>
              <a:tr h="369524">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Discount</a:t>
                      </a:r>
                    </a:p>
                  </a:txBody>
                  <a:tcPr/>
                </a:tc>
                <a:tc>
                  <a:txBody>
                    <a:bodyPr/>
                    <a:lstStyle/>
                    <a:p>
                      <a:r>
                        <a:rPr lang="en-IN" dirty="0"/>
                        <a:t>Integer</a:t>
                      </a:r>
                    </a:p>
                  </a:txBody>
                  <a:tcPr/>
                </a:tc>
                <a:extLst>
                  <a:ext uri="{0D108BD9-81ED-4DB2-BD59-A6C34878D82A}">
                    <a16:rowId xmlns:a16="http://schemas.microsoft.com/office/drawing/2014/main" val="1390457861"/>
                  </a:ext>
                </a:extLst>
              </a:tr>
              <a:tr h="768302">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Total Price after discount</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Quantity</a:t>
                      </a:r>
                    </a:p>
                  </a:txBody>
                  <a:tcPr/>
                </a:tc>
                <a:tc>
                  <a:txBody>
                    <a:bodyPr/>
                    <a:lstStyle/>
                    <a:p>
                      <a:r>
                        <a:rPr lang="en-IN" dirty="0"/>
                        <a:t>Decimal</a:t>
                      </a:r>
                    </a:p>
                    <a:p>
                      <a:r>
                        <a:rPr lang="en-IN" dirty="0"/>
                        <a:t>Integer</a:t>
                      </a:r>
                    </a:p>
                  </a:txBody>
                  <a:tcPr/>
                </a:tc>
                <a:extLst>
                  <a:ext uri="{0D108BD9-81ED-4DB2-BD59-A6C34878D82A}">
                    <a16:rowId xmlns:a16="http://schemas.microsoft.com/office/drawing/2014/main" val="2612126607"/>
                  </a:ext>
                </a:extLst>
              </a:tr>
              <a:tr h="420033">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Payment method</a:t>
                      </a:r>
                    </a:p>
                  </a:txBody>
                  <a:tcPr/>
                </a:tc>
                <a:tc>
                  <a:txBody>
                    <a:bodyPr/>
                    <a:lstStyle/>
                    <a:p>
                      <a:r>
                        <a:rPr lang="en-IN" dirty="0"/>
                        <a:t>Text</a:t>
                      </a:r>
                    </a:p>
                  </a:txBody>
                  <a:tcPr/>
                </a:tc>
                <a:extLst>
                  <a:ext uri="{0D108BD9-81ED-4DB2-BD59-A6C34878D82A}">
                    <a16:rowId xmlns:a16="http://schemas.microsoft.com/office/drawing/2014/main" val="3989440995"/>
                  </a:ext>
                </a:extLst>
              </a:tr>
              <a:tr h="369524">
                <a:tc>
                  <a:txBody>
                    <a:bodyPr/>
                    <a:lstStyle/>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Date</a:t>
                      </a:r>
                    </a:p>
                  </a:txBody>
                  <a:tcPr/>
                </a:tc>
                <a:tc>
                  <a:txBody>
                    <a:bodyPr/>
                    <a:lstStyle/>
                    <a:p>
                      <a:r>
                        <a:rPr lang="en-IN" dirty="0"/>
                        <a:t>Date</a:t>
                      </a:r>
                    </a:p>
                  </a:txBody>
                  <a:tcPr/>
                </a:tc>
                <a:extLst>
                  <a:ext uri="{0D108BD9-81ED-4DB2-BD59-A6C34878D82A}">
                    <a16:rowId xmlns:a16="http://schemas.microsoft.com/office/drawing/2014/main" val="2257448006"/>
                  </a:ext>
                </a:extLst>
              </a:tr>
            </a:tbl>
          </a:graphicData>
        </a:graphic>
      </p:graphicFrame>
    </p:spTree>
    <p:extLst>
      <p:ext uri="{BB962C8B-B14F-4D97-AF65-F5344CB8AC3E}">
        <p14:creationId xmlns:p14="http://schemas.microsoft.com/office/powerpoint/2010/main" val="94149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CE5E1-17F5-2505-648D-B1BFAC5B1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8B20FC-235A-2A05-B5CD-0C2FCB775EFD}"/>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9996B399-A2B3-37B5-8877-2BA4D4E51931}"/>
              </a:ext>
            </a:extLst>
          </p:cNvPr>
          <p:cNvSpPr>
            <a:spLocks noGrp="1"/>
          </p:cNvSpPr>
          <p:nvPr>
            <p:ph type="subTitle" idx="1"/>
          </p:nvPr>
        </p:nvSpPr>
        <p:spPr>
          <a:xfrm>
            <a:off x="922115" y="1364501"/>
            <a:ext cx="9552973" cy="4700633"/>
          </a:xfrm>
        </p:spPr>
        <p:txBody>
          <a:bodyPr>
            <a:normAutofit/>
          </a:bodyPr>
          <a:lstStyle/>
          <a:p>
            <a:pPr algn="l"/>
            <a:r>
              <a:rPr lang="en-IN" sz="2000" b="1" i="1" dirty="0">
                <a:solidFill>
                  <a:schemeClr val="tx1">
                    <a:lumMod val="65000"/>
                    <a:lumOff val="35000"/>
                  </a:schemeClr>
                </a:solidFill>
                <a:latin typeface="Aptos" panose="020B0004020202020204" pitchFamily="34" charset="0"/>
              </a:rPr>
              <a:t>Handling Duplicates &amp; Nulls</a:t>
            </a:r>
          </a:p>
          <a:p>
            <a:pPr algn="l"/>
            <a:endParaRPr lang="en-IN" sz="2000" dirty="0">
              <a:latin typeface="Aptos" panose="020B0004020202020204" pitchFamily="34" charset="0"/>
            </a:endParaRPr>
          </a:p>
          <a:p>
            <a:pPr algn="l"/>
            <a:r>
              <a:rPr lang="en-IN" sz="2000" dirty="0">
                <a:latin typeface="Aptos" panose="020B0004020202020204" pitchFamily="34" charset="0"/>
              </a:rPr>
              <a:t>Check for duplicates and 57 duplicates were found so I deleted them based on the order id column ---</a:t>
            </a:r>
          </a:p>
          <a:p>
            <a:pPr algn="l"/>
            <a:r>
              <a:rPr lang="en-IN" sz="2000" b="1" i="1" dirty="0">
                <a:solidFill>
                  <a:schemeClr val="accent2">
                    <a:lumMod val="50000"/>
                  </a:schemeClr>
                </a:solidFill>
                <a:latin typeface="Aptos" panose="020B0004020202020204" pitchFamily="34" charset="0"/>
              </a:rPr>
              <a:t>Step Taken</a:t>
            </a:r>
            <a:r>
              <a:rPr lang="en-IN" sz="2000" b="1" i="1" dirty="0">
                <a:latin typeface="Aptos" panose="020B0004020202020204" pitchFamily="34" charset="0"/>
              </a:rPr>
              <a:t>:- </a:t>
            </a:r>
            <a:r>
              <a:rPr lang="en-IN" sz="2000" b="1" dirty="0">
                <a:latin typeface="Aptos" panose="020B0004020202020204" pitchFamily="34" charset="0"/>
              </a:rPr>
              <a:t>Using conditions formatting and removing them using remove duplicates</a:t>
            </a:r>
          </a:p>
          <a:p>
            <a:pPr marL="342900" indent="-342900" algn="l">
              <a:buFont typeface="Arial" panose="020B0604020202020204" pitchFamily="34" charset="0"/>
              <a:buChar char="•"/>
            </a:pPr>
            <a:endParaRPr lang="en-IN" sz="2000" b="1" dirty="0">
              <a:latin typeface="Aptos" panose="020B0004020202020204" pitchFamily="34" charset="0"/>
            </a:endParaRPr>
          </a:p>
          <a:p>
            <a:pPr algn="l"/>
            <a:r>
              <a:rPr lang="en-IN" sz="2000" dirty="0">
                <a:latin typeface="Aptos" panose="020B0004020202020204" pitchFamily="34" charset="0"/>
              </a:rPr>
              <a:t>Afterwards, we encountered there were some missing Order Id  at the bottom</a:t>
            </a:r>
          </a:p>
          <a:p>
            <a:pPr algn="l"/>
            <a:r>
              <a:rPr lang="en-IN" sz="2000" b="1" i="1" dirty="0">
                <a:solidFill>
                  <a:schemeClr val="accent2">
                    <a:lumMod val="50000"/>
                  </a:schemeClr>
                </a:solidFill>
                <a:latin typeface="Aptos" panose="020B0004020202020204" pitchFamily="34" charset="0"/>
              </a:rPr>
              <a:t>Step Taken</a:t>
            </a:r>
            <a:r>
              <a:rPr lang="en-IN" sz="2000" b="1" dirty="0">
                <a:latin typeface="Aptos" panose="020B0004020202020204" pitchFamily="34" charset="0"/>
              </a:rPr>
              <a:t>:- as we only had missing order ID’s but there are other details associated with the Order Id, which are crucial, so we impute them with “unknown”</a:t>
            </a:r>
          </a:p>
          <a:p>
            <a:pPr algn="l"/>
            <a:r>
              <a:rPr lang="en-IN" sz="2000" dirty="0">
                <a:latin typeface="Aptos" panose="020B0004020202020204" pitchFamily="34" charset="0"/>
              </a:rPr>
              <a:t>So I imputed all the null vales with most occurring values for text datatype, because removing will cause data loss, or compromised data integrity</a:t>
            </a: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84E29BBC-0070-790C-CE1A-FBF2F20360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spTree>
    <p:extLst>
      <p:ext uri="{BB962C8B-B14F-4D97-AF65-F5344CB8AC3E}">
        <p14:creationId xmlns:p14="http://schemas.microsoft.com/office/powerpoint/2010/main" val="153762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829A-C5B6-09E0-3A41-5BC9A71DE5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68766-EBEC-B1CE-4FF5-2D896F64EF12}"/>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CE8DF4A3-C644-A786-C304-265DBDEB71E0}"/>
              </a:ext>
            </a:extLst>
          </p:cNvPr>
          <p:cNvSpPr>
            <a:spLocks noGrp="1"/>
          </p:cNvSpPr>
          <p:nvPr>
            <p:ph type="subTitle" idx="1"/>
          </p:nvPr>
        </p:nvSpPr>
        <p:spPr>
          <a:xfrm>
            <a:off x="922115" y="1364501"/>
            <a:ext cx="9552973" cy="4700633"/>
          </a:xfrm>
        </p:spPr>
        <p:txBody>
          <a:bodyPr>
            <a:normAutofit lnSpcReduction="10000"/>
          </a:bodyPr>
          <a:lstStyle/>
          <a:p>
            <a:pPr algn="l"/>
            <a:r>
              <a:rPr lang="en-IN" sz="2000" b="1" i="1" dirty="0">
                <a:solidFill>
                  <a:schemeClr val="tx1">
                    <a:lumMod val="65000"/>
                    <a:lumOff val="35000"/>
                  </a:schemeClr>
                </a:solidFill>
                <a:latin typeface="Aptos" panose="020B0004020202020204" pitchFamily="34" charset="0"/>
              </a:rPr>
              <a:t>Handling Duplicates &amp; Nulls (Imputation/Removal)</a:t>
            </a:r>
          </a:p>
          <a:p>
            <a:pPr algn="l"/>
            <a:endParaRPr lang="en-IN" sz="2000" dirty="0">
              <a:latin typeface="Aptos" panose="020B0004020202020204" pitchFamily="34" charset="0"/>
            </a:endParaRPr>
          </a:p>
          <a:p>
            <a:pPr algn="l"/>
            <a:r>
              <a:rPr lang="en-IN" sz="2000" dirty="0">
                <a:latin typeface="Aptos" panose="020B0004020202020204" pitchFamily="34" charset="0"/>
              </a:rPr>
              <a:t>Note:- We are adding a sequence/index column so that it doesn’t cause any problem while modelling data if necessary.</a:t>
            </a:r>
          </a:p>
          <a:p>
            <a:pPr algn="l"/>
            <a:endParaRPr lang="en-IN" sz="2000" dirty="0">
              <a:latin typeface="Aptos" panose="020B0004020202020204" pitchFamily="34" charset="0"/>
            </a:endParaRPr>
          </a:p>
          <a:p>
            <a:pPr algn="l"/>
            <a:r>
              <a:rPr lang="en-IN" sz="2000" dirty="0">
                <a:latin typeface="Aptos" panose="020B0004020202020204" pitchFamily="34" charset="0"/>
              </a:rPr>
              <a:t>We moved to next column which customer id, no problem, no null are found</a:t>
            </a:r>
          </a:p>
          <a:p>
            <a:pPr algn="l"/>
            <a:r>
              <a:rPr lang="en-IN" sz="2000" dirty="0">
                <a:latin typeface="Aptos" panose="020B0004020202020204" pitchFamily="34" charset="0"/>
              </a:rPr>
              <a:t>Next, name has some missing values </a:t>
            </a:r>
          </a:p>
          <a:p>
            <a:pPr algn="l"/>
            <a:endParaRPr lang="en-IN" sz="2000" dirty="0">
              <a:latin typeface="Aptos" panose="020B0004020202020204" pitchFamily="34" charset="0"/>
            </a:endParaRPr>
          </a:p>
          <a:p>
            <a:pPr algn="l"/>
            <a:r>
              <a:rPr lang="en-IN" sz="2000" b="1" i="1" dirty="0">
                <a:solidFill>
                  <a:schemeClr val="accent2">
                    <a:lumMod val="50000"/>
                  </a:schemeClr>
                </a:solidFill>
                <a:latin typeface="Aptos" panose="020B0004020202020204" pitchFamily="34" charset="0"/>
              </a:rPr>
              <a:t>Step Taken:- </a:t>
            </a:r>
            <a:r>
              <a:rPr lang="en-IN" sz="2000" b="1" dirty="0">
                <a:latin typeface="Aptos" panose="020B0004020202020204" pitchFamily="34" charset="0"/>
              </a:rPr>
              <a:t>we impute null values in name column with “unknown”</a:t>
            </a:r>
          </a:p>
          <a:p>
            <a:pPr algn="l"/>
            <a:r>
              <a:rPr lang="en-IN" sz="2000" b="1" dirty="0">
                <a:latin typeface="Aptos" panose="020B0004020202020204" pitchFamily="34" charset="0"/>
              </a:rPr>
              <a:t>because the purchase has been made…</a:t>
            </a:r>
          </a:p>
          <a:p>
            <a:pPr algn="l"/>
            <a:endParaRPr lang="en-IN" sz="2000" b="1" dirty="0">
              <a:latin typeface="Aptos" panose="020B0004020202020204" pitchFamily="34" charset="0"/>
            </a:endParaRPr>
          </a:p>
          <a:p>
            <a:pPr algn="l"/>
            <a:r>
              <a:rPr lang="en-IN" sz="2000" b="1" dirty="0">
                <a:latin typeface="Aptos" panose="020B0004020202020204" pitchFamily="34" charset="0"/>
              </a:rPr>
              <a:t>In City and Product column nulls are filled with the </a:t>
            </a:r>
            <a:r>
              <a:rPr lang="en-IN" sz="2000" b="1" dirty="0">
                <a:solidFill>
                  <a:schemeClr val="accent2">
                    <a:lumMod val="75000"/>
                  </a:schemeClr>
                </a:solidFill>
                <a:latin typeface="Aptos" panose="020B0004020202020204" pitchFamily="34" charset="0"/>
              </a:rPr>
              <a:t>most occurring</a:t>
            </a:r>
            <a:r>
              <a:rPr lang="en-IN" sz="2000" b="1" dirty="0">
                <a:latin typeface="Aptos" panose="020B0004020202020204" pitchFamily="34" charset="0"/>
              </a:rPr>
              <a:t> city and product!</a:t>
            </a:r>
          </a:p>
          <a:p>
            <a:pPr algn="l"/>
            <a:endParaRPr lang="en-IN" sz="2000" b="1" dirty="0">
              <a:latin typeface="Aptos" panose="020B0004020202020204" pitchFamily="34" charset="0"/>
            </a:endParaRP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5A79D483-3892-3180-09F5-A7DACA6013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spTree>
    <p:extLst>
      <p:ext uri="{BB962C8B-B14F-4D97-AF65-F5344CB8AC3E}">
        <p14:creationId xmlns:p14="http://schemas.microsoft.com/office/powerpoint/2010/main" val="107585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EA4A8-69D4-D869-2705-7BDB32A3D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D54FD-055B-C6AE-A5A8-C15BFA7F5C54}"/>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32C870FA-8D95-1587-7EA7-431014DD2652}"/>
              </a:ext>
            </a:extLst>
          </p:cNvPr>
          <p:cNvSpPr>
            <a:spLocks noGrp="1"/>
          </p:cNvSpPr>
          <p:nvPr>
            <p:ph type="subTitle" idx="1"/>
          </p:nvPr>
        </p:nvSpPr>
        <p:spPr>
          <a:xfrm>
            <a:off x="922115" y="1364501"/>
            <a:ext cx="9552973" cy="4700633"/>
          </a:xfrm>
        </p:spPr>
        <p:txBody>
          <a:bodyPr>
            <a:normAutofit/>
          </a:bodyPr>
          <a:lstStyle/>
          <a:p>
            <a:pPr algn="l"/>
            <a:r>
              <a:rPr lang="en-IN" sz="2000" b="1" i="1" dirty="0">
                <a:solidFill>
                  <a:schemeClr val="tx1">
                    <a:lumMod val="65000"/>
                    <a:lumOff val="35000"/>
                  </a:schemeClr>
                </a:solidFill>
                <a:latin typeface="Aptos" panose="020B0004020202020204" pitchFamily="34" charset="0"/>
              </a:rPr>
              <a:t>Handling Duplicates &amp; Nulls (Imputation/Removal)</a:t>
            </a:r>
          </a:p>
          <a:p>
            <a:pPr algn="l"/>
            <a:endParaRPr lang="en-IN" sz="2000" dirty="0">
              <a:latin typeface="Aptos" panose="020B0004020202020204" pitchFamily="34" charset="0"/>
            </a:endParaRPr>
          </a:p>
          <a:p>
            <a:pPr algn="l"/>
            <a:r>
              <a:rPr lang="en-IN" sz="2000" dirty="0">
                <a:latin typeface="Aptos" panose="020B0004020202020204" pitchFamily="34" charset="0"/>
              </a:rPr>
              <a:t>Now two major things here, </a:t>
            </a:r>
          </a:p>
          <a:p>
            <a:pPr marL="342900" indent="-342900" algn="l">
              <a:buFont typeface="Arial" panose="020B0604020202020204" pitchFamily="34" charset="0"/>
              <a:buChar char="•"/>
            </a:pPr>
            <a:r>
              <a:rPr lang="en-IN" sz="2000" b="1" dirty="0">
                <a:latin typeface="Aptos" panose="020B0004020202020204" pitchFamily="34" charset="0"/>
              </a:rPr>
              <a:t>Category</a:t>
            </a:r>
            <a:r>
              <a:rPr lang="en-IN" sz="2000" dirty="0">
                <a:latin typeface="Aptos" panose="020B0004020202020204" pitchFamily="34" charset="0"/>
              </a:rPr>
              <a:t>:- the nulls in the category are filled with not specified because it we impute with most occurring it will cause an error, because the product may be specified with the category that it doesn’t even belong</a:t>
            </a:r>
          </a:p>
          <a:p>
            <a:pPr marL="342900" indent="-342900" algn="l">
              <a:buFont typeface="Arial" panose="020B0604020202020204" pitchFamily="34" charset="0"/>
              <a:buChar char="•"/>
            </a:pPr>
            <a:endParaRPr lang="en-IN" sz="2000" dirty="0">
              <a:latin typeface="Aptos" panose="020B0004020202020204" pitchFamily="34" charset="0"/>
            </a:endParaRPr>
          </a:p>
          <a:p>
            <a:pPr marL="342900" indent="-342900" algn="l">
              <a:buFont typeface="Arial" panose="020B0604020202020204" pitchFamily="34" charset="0"/>
              <a:buChar char="•"/>
            </a:pPr>
            <a:r>
              <a:rPr lang="en-IN" sz="2000" dirty="0">
                <a:solidFill>
                  <a:schemeClr val="accent2">
                    <a:lumMod val="75000"/>
                  </a:schemeClr>
                </a:solidFill>
                <a:latin typeface="Aptos" panose="020B0004020202020204" pitchFamily="34" charset="0"/>
              </a:rPr>
              <a:t>Explanation:- </a:t>
            </a:r>
            <a:r>
              <a:rPr lang="en-IN" sz="2000" dirty="0">
                <a:latin typeface="Aptos" panose="020B0004020202020204" pitchFamily="34" charset="0"/>
              </a:rPr>
              <a:t>we imputed the blank category to </a:t>
            </a:r>
            <a:r>
              <a:rPr lang="en-IN" sz="2000" dirty="0">
                <a:solidFill>
                  <a:schemeClr val="accent2">
                    <a:lumMod val="75000"/>
                  </a:schemeClr>
                </a:solidFill>
                <a:latin typeface="Aptos" panose="020B0004020202020204" pitchFamily="34" charset="0"/>
              </a:rPr>
              <a:t>“Not Specified” </a:t>
            </a:r>
            <a:r>
              <a:rPr lang="en-IN" sz="2000" dirty="0">
                <a:latin typeface="Aptos" panose="020B0004020202020204" pitchFamily="34" charset="0"/>
              </a:rPr>
              <a:t>for precision.</a:t>
            </a:r>
          </a:p>
          <a:p>
            <a:pPr algn="l"/>
            <a:endParaRPr lang="en-IN" sz="2000" b="1" dirty="0">
              <a:latin typeface="Aptos" panose="020B0004020202020204" pitchFamily="34" charset="0"/>
            </a:endParaRP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246527BE-0EAA-92F3-E2AE-C553CE3D6F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spTree>
    <p:extLst>
      <p:ext uri="{BB962C8B-B14F-4D97-AF65-F5344CB8AC3E}">
        <p14:creationId xmlns:p14="http://schemas.microsoft.com/office/powerpoint/2010/main" val="152700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941D3-EE1B-955F-E2F1-FE66F8216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2CCAF-C8D9-86C6-47F1-2947D95D85C6}"/>
              </a:ext>
            </a:extLst>
          </p:cNvPr>
          <p:cNvSpPr>
            <a:spLocks noGrp="1"/>
          </p:cNvSpPr>
          <p:nvPr>
            <p:ph type="ctrTitle"/>
          </p:nvPr>
        </p:nvSpPr>
        <p:spPr>
          <a:xfrm>
            <a:off x="1524000" y="456662"/>
            <a:ext cx="9144000" cy="483959"/>
          </a:xfrm>
        </p:spPr>
        <p:txBody>
          <a:bodyPr>
            <a:normAutofit/>
          </a:bodyPr>
          <a:lstStyle/>
          <a:p>
            <a:r>
              <a:rPr lang="en-IN" sz="2000" b="1" u="sng" dirty="0">
                <a:latin typeface="Aptos" panose="020B0004020202020204" pitchFamily="34" charset="0"/>
              </a:rPr>
              <a:t>Let’s Start!</a:t>
            </a:r>
          </a:p>
        </p:txBody>
      </p:sp>
      <p:sp>
        <p:nvSpPr>
          <p:cNvPr id="3" name="Subtitle 2">
            <a:extLst>
              <a:ext uri="{FF2B5EF4-FFF2-40B4-BE49-F238E27FC236}">
                <a16:creationId xmlns:a16="http://schemas.microsoft.com/office/drawing/2014/main" id="{E0D607DD-B600-08A9-9812-5A6501115495}"/>
              </a:ext>
            </a:extLst>
          </p:cNvPr>
          <p:cNvSpPr>
            <a:spLocks noGrp="1"/>
          </p:cNvSpPr>
          <p:nvPr>
            <p:ph type="subTitle" idx="1"/>
          </p:nvPr>
        </p:nvSpPr>
        <p:spPr>
          <a:xfrm>
            <a:off x="922115" y="1364501"/>
            <a:ext cx="9552973" cy="4700633"/>
          </a:xfrm>
        </p:spPr>
        <p:txBody>
          <a:bodyPr>
            <a:normAutofit/>
          </a:bodyPr>
          <a:lstStyle/>
          <a:p>
            <a:pPr algn="l"/>
            <a:r>
              <a:rPr lang="en-IN" sz="2000" b="1" i="1" dirty="0">
                <a:solidFill>
                  <a:schemeClr val="tx1">
                    <a:lumMod val="65000"/>
                    <a:lumOff val="35000"/>
                  </a:schemeClr>
                </a:solidFill>
                <a:latin typeface="Aptos" panose="020B0004020202020204" pitchFamily="34" charset="0"/>
              </a:rPr>
              <a:t>Problem with </a:t>
            </a:r>
            <a:r>
              <a:rPr lang="en-IN" sz="2000" i="1" dirty="0">
                <a:solidFill>
                  <a:schemeClr val="tx1">
                    <a:lumMod val="65000"/>
                    <a:lumOff val="35000"/>
                  </a:schemeClr>
                </a:solidFill>
                <a:latin typeface="Aptos" panose="020B0004020202020204" pitchFamily="34" charset="0"/>
              </a:rPr>
              <a:t>Product</a:t>
            </a:r>
            <a:r>
              <a:rPr lang="en-IN" sz="2000" b="1" i="1" dirty="0">
                <a:solidFill>
                  <a:schemeClr val="tx1">
                    <a:lumMod val="65000"/>
                    <a:lumOff val="35000"/>
                  </a:schemeClr>
                </a:solidFill>
                <a:latin typeface="Aptos" panose="020B0004020202020204" pitchFamily="34" charset="0"/>
              </a:rPr>
              <a:t> &amp; their </a:t>
            </a:r>
            <a:r>
              <a:rPr lang="en-IN" sz="2000" i="1" dirty="0">
                <a:solidFill>
                  <a:schemeClr val="tx1">
                    <a:lumMod val="65000"/>
                    <a:lumOff val="35000"/>
                  </a:schemeClr>
                </a:solidFill>
                <a:latin typeface="Aptos" panose="020B0004020202020204" pitchFamily="34" charset="0"/>
              </a:rPr>
              <a:t>Category</a:t>
            </a:r>
          </a:p>
          <a:p>
            <a:pPr algn="l"/>
            <a:endParaRPr lang="en-IN" sz="2000" dirty="0">
              <a:latin typeface="Aptos" panose="020B0004020202020204" pitchFamily="34" charset="0"/>
            </a:endParaRPr>
          </a:p>
          <a:p>
            <a:pPr algn="l"/>
            <a:r>
              <a:rPr lang="en-IN" sz="2000" dirty="0">
                <a:latin typeface="Aptos" panose="020B0004020202020204" pitchFamily="34" charset="0"/>
              </a:rPr>
              <a:t>As we can notice the products and their categories are mismatched one single product is associated with multiple categories, so we have two options</a:t>
            </a:r>
          </a:p>
          <a:p>
            <a:pPr marL="457200" indent="-457200" algn="l">
              <a:buFont typeface="+mj-lt"/>
              <a:buAutoNum type="arabicPeriod"/>
            </a:pPr>
            <a:r>
              <a:rPr lang="en-IN" sz="2000" dirty="0">
                <a:latin typeface="Aptos" panose="020B0004020202020204" pitchFamily="34" charset="0"/>
              </a:rPr>
              <a:t>First:- impute them with most occurring, while others remain unchanged</a:t>
            </a:r>
          </a:p>
          <a:p>
            <a:pPr marL="457200" indent="-457200" algn="l">
              <a:buFont typeface="+mj-lt"/>
              <a:buAutoNum type="arabicPeriod"/>
            </a:pPr>
            <a:r>
              <a:rPr lang="en-IN" sz="2000" dirty="0">
                <a:latin typeface="Aptos" panose="020B0004020202020204" pitchFamily="34" charset="0"/>
              </a:rPr>
              <a:t>Second:- Give each product a preferred category, for instance </a:t>
            </a:r>
          </a:p>
          <a:p>
            <a:pPr algn="l"/>
            <a:r>
              <a:rPr lang="en-IN" sz="2000" dirty="0">
                <a:latin typeface="Aptos" panose="020B0004020202020204" pitchFamily="34" charset="0"/>
              </a:rPr>
              <a:t>Bag ---- Accessories</a:t>
            </a:r>
          </a:p>
          <a:p>
            <a:pPr algn="l"/>
            <a:r>
              <a:rPr lang="en-IN" sz="2000" dirty="0">
                <a:latin typeface="Aptos" panose="020B0004020202020204" pitchFamily="34" charset="0"/>
              </a:rPr>
              <a:t>Shoes ---- Footwear</a:t>
            </a:r>
          </a:p>
          <a:p>
            <a:pPr algn="l"/>
            <a:endParaRPr lang="en-IN" sz="2000" dirty="0">
              <a:latin typeface="Aptos" panose="020B0004020202020204" pitchFamily="34" charset="0"/>
            </a:endParaRPr>
          </a:p>
          <a:p>
            <a:pPr algn="l"/>
            <a:r>
              <a:rPr lang="en-IN" sz="2000" dirty="0">
                <a:latin typeface="Aptos" panose="020B0004020202020204" pitchFamily="34" charset="0"/>
              </a:rPr>
              <a:t>           I chose the second option!</a:t>
            </a:r>
          </a:p>
          <a:p>
            <a:pPr algn="l"/>
            <a:endParaRPr lang="en-IN" sz="2000" b="1" dirty="0">
              <a:latin typeface="Aptos" panose="020B0004020202020204" pitchFamily="34" charset="0"/>
            </a:endParaRPr>
          </a:p>
          <a:p>
            <a:pPr marL="342900" indent="-342900" algn="l">
              <a:buFont typeface="Arial" panose="020B0604020202020204" pitchFamily="34" charset="0"/>
              <a:buChar char="•"/>
            </a:pPr>
            <a:endParaRPr lang="en-IN" sz="2000" b="1"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a:p>
            <a:pPr algn="l"/>
            <a:endParaRPr lang="en-IN" dirty="0">
              <a:latin typeface="Aptos" panose="020B0004020202020204" pitchFamily="34" charset="0"/>
            </a:endParaRPr>
          </a:p>
        </p:txBody>
      </p:sp>
      <p:pic>
        <p:nvPicPr>
          <p:cNvPr id="5" name="Graphic 4" descr="Close">
            <a:extLst>
              <a:ext uri="{FF2B5EF4-FFF2-40B4-BE49-F238E27FC236}">
                <a16:creationId xmlns:a16="http://schemas.microsoft.com/office/drawing/2014/main" id="{C5336672-4CBC-A002-D555-E4045122E8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663" y="1698584"/>
            <a:ext cx="457200" cy="457200"/>
          </a:xfrm>
          <a:prstGeom prst="rect">
            <a:avLst/>
          </a:prstGeom>
        </p:spPr>
      </p:pic>
      <p:pic>
        <p:nvPicPr>
          <p:cNvPr id="6" name="Graphic 5" descr="Eye">
            <a:extLst>
              <a:ext uri="{FF2B5EF4-FFF2-40B4-BE49-F238E27FC236}">
                <a16:creationId xmlns:a16="http://schemas.microsoft.com/office/drawing/2014/main" id="{FBD40A2E-2D86-88FD-E6D9-27B9328559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2278" y="4864230"/>
            <a:ext cx="341722" cy="341722"/>
          </a:xfrm>
          <a:prstGeom prst="rect">
            <a:avLst/>
          </a:prstGeom>
        </p:spPr>
      </p:pic>
    </p:spTree>
    <p:extLst>
      <p:ext uri="{BB962C8B-B14F-4D97-AF65-F5344CB8AC3E}">
        <p14:creationId xmlns:p14="http://schemas.microsoft.com/office/powerpoint/2010/main" val="349957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920</Words>
  <Application>Microsoft Office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Calibri Light</vt:lpstr>
      <vt:lpstr>Wingdings</vt:lpstr>
      <vt:lpstr>Office Theme</vt:lpstr>
      <vt:lpstr>PROJECT Myntra Dataset Cleaning</vt:lpstr>
      <vt:lpstr>Preview of the Dataset before Cleaning and Preparation!</vt:lpstr>
      <vt:lpstr>Dataset Info!</vt:lpstr>
      <vt:lpstr>Let’s Start!</vt:lpstr>
      <vt:lpstr>           Data types                                               Columns and their data type!</vt:lpstr>
      <vt:lpstr>Let’s Start!</vt:lpstr>
      <vt:lpstr>Let’s Start!</vt:lpstr>
      <vt:lpstr>Let’s Start!</vt:lpstr>
      <vt:lpstr>Let’s Start!</vt:lpstr>
      <vt:lpstr>Let’s Start!</vt:lpstr>
      <vt:lpstr>Let’s Start!</vt:lpstr>
      <vt:lpstr>Let’s Start!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Thorne Smith</dc:creator>
  <cp:lastModifiedBy>Thorne Smith</cp:lastModifiedBy>
  <cp:revision>6</cp:revision>
  <dcterms:created xsi:type="dcterms:W3CDTF">2025-01-18T05:58:39Z</dcterms:created>
  <dcterms:modified xsi:type="dcterms:W3CDTF">2025-01-20T14:17:55Z</dcterms:modified>
</cp:coreProperties>
</file>