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77b975b4ef556a3/Britannia%20Data%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77b975b4ef556a3/Britannia%20Data%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77b975b4ef556a3/Britannia%20Data%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77b975b4ef556a3/Britannia%20Data%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77b975b4ef556a3/Britannia%20Data%20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[Britannia Data Analysis.xlsx]Sheet13!PivotTable7</c:name>
    <c:fmtId val="17"/>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100" dirty="0">
                <a:latin typeface="Aptos" panose="020B0004020202020204" pitchFamily="34" charset="0"/>
              </a:rPr>
              <a:t>Product</a:t>
            </a:r>
            <a:r>
              <a:rPr lang="en-US" sz="1100" baseline="0" dirty="0">
                <a:latin typeface="Aptos" panose="020B0004020202020204" pitchFamily="34" charset="0"/>
              </a:rPr>
              <a:t> </a:t>
            </a:r>
            <a:r>
              <a:rPr lang="en-US" sz="1100" dirty="0">
                <a:latin typeface="Aptos" panose="020B0004020202020204" pitchFamily="34" charset="0"/>
              </a:rPr>
              <a:t>REVENUE BY CITIES</a:t>
            </a:r>
          </a:p>
        </c:rich>
      </c:tx>
      <c:layout>
        <c:manualLayout>
          <c:xMode val="edge"/>
          <c:yMode val="edge"/>
          <c:x val="0.63100759307896148"/>
          <c:y val="0"/>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diamond"/>
          <c:size val="6"/>
          <c:spPr>
            <a:solidFill>
              <a:schemeClr val="accent4"/>
            </a:solidFill>
            <a:ln w="9525">
              <a:solidFill>
                <a:schemeClr val="accent4"/>
              </a:solidFill>
              <a:round/>
            </a:ln>
            <a:effectLst/>
          </c:spPr>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FF00"/>
          </a:solidFill>
          <a:ln>
            <a:solidFill>
              <a:srgbClr val="4472C4"/>
            </a:solidFill>
            <a:prstDash val="soli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FF00"/>
          </a:solidFill>
          <a:ln>
            <a:solidFill>
              <a:srgbClr val="4472C4"/>
            </a:solidFill>
            <a:prstDash val="soli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FF00"/>
          </a:solidFill>
          <a:ln>
            <a:solidFill>
              <a:srgbClr val="4472C4"/>
            </a:solidFill>
            <a:prstDash val="solid"/>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1145713187235678E-2"/>
          <c:y val="0.13865140181532887"/>
          <c:w val="0.95770857362552864"/>
          <c:h val="0.41800504652354803"/>
        </c:manualLayout>
      </c:layout>
      <c:barChart>
        <c:barDir val="col"/>
        <c:grouping val="clustered"/>
        <c:varyColors val="0"/>
        <c:ser>
          <c:idx val="0"/>
          <c:order val="0"/>
          <c:tx>
            <c:strRef>
              <c:f>Sheet13!$B$3</c:f>
              <c:strCache>
                <c:ptCount val="1"/>
                <c:pt idx="0">
                  <c:v>Total</c:v>
                </c:pt>
              </c:strCache>
            </c:strRef>
          </c:tx>
          <c:spPr>
            <a:solidFill>
              <a:schemeClr val="accent4"/>
            </a:solidFill>
            <a:ln>
              <a:noFill/>
            </a:ln>
            <a:effectLst/>
          </c:spPr>
          <c:invertIfNegative val="0"/>
          <c:dLbls>
            <c:numFmt formatCode="#,##0" sourceLinked="0"/>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Sheet13!$A$4:$A$23</c:f>
              <c:multiLvlStrCache>
                <c:ptCount val="15"/>
                <c:lvl>
                  <c:pt idx="0">
                    <c:v>Premium Bake Rusk</c:v>
                  </c:pt>
                  <c:pt idx="1">
                    <c:v>Milk Rusk</c:v>
                  </c:pt>
                  <c:pt idx="2">
                    <c:v>Toasted Rusk</c:v>
                  </c:pt>
                  <c:pt idx="3">
                    <c:v>Brown Bread</c:v>
                  </c:pt>
                  <c:pt idx="4">
                    <c:v>Milk Rusk</c:v>
                  </c:pt>
                  <c:pt idx="5">
                    <c:v>Butter</c:v>
                  </c:pt>
                  <c:pt idx="6">
                    <c:v>Paneer</c:v>
                  </c:pt>
                  <c:pt idx="7">
                    <c:v>Milk Rusk</c:v>
                  </c:pt>
                  <c:pt idx="8">
                    <c:v>Toasted Rusk</c:v>
                  </c:pt>
                  <c:pt idx="9">
                    <c:v>Milk Rusk</c:v>
                  </c:pt>
                  <c:pt idx="10">
                    <c:v>Swiss Roll</c:v>
                  </c:pt>
                  <c:pt idx="11">
                    <c:v>Butter</c:v>
                  </c:pt>
                  <c:pt idx="12">
                    <c:v>Milk Rusk</c:v>
                  </c:pt>
                  <c:pt idx="13">
                    <c:v>Multigrain Bread</c:v>
                  </c:pt>
                  <c:pt idx="14">
                    <c:v>Toasted Rusk</c:v>
                  </c:pt>
                </c:lvl>
                <c:lvl>
                  <c:pt idx="0">
                    <c:v>Jaipur</c:v>
                  </c:pt>
                  <c:pt idx="3">
                    <c:v>Surat</c:v>
                  </c:pt>
                  <c:pt idx="6">
                    <c:v>Pune</c:v>
                  </c:pt>
                  <c:pt idx="9">
                    <c:v>Bangalore</c:v>
                  </c:pt>
                  <c:pt idx="12">
                    <c:v>Chennai</c:v>
                  </c:pt>
                </c:lvl>
              </c:multiLvlStrCache>
            </c:multiLvlStrRef>
          </c:cat>
          <c:val>
            <c:numRef>
              <c:f>Sheet13!$B$4:$B$23</c:f>
              <c:numCache>
                <c:formatCode>General</c:formatCode>
                <c:ptCount val="15"/>
                <c:pt idx="0">
                  <c:v>204221</c:v>
                </c:pt>
                <c:pt idx="1">
                  <c:v>135773</c:v>
                </c:pt>
                <c:pt idx="2">
                  <c:v>126147</c:v>
                </c:pt>
                <c:pt idx="3">
                  <c:v>219224</c:v>
                </c:pt>
                <c:pt idx="4">
                  <c:v>136081</c:v>
                </c:pt>
                <c:pt idx="5">
                  <c:v>108139</c:v>
                </c:pt>
                <c:pt idx="6">
                  <c:v>167421</c:v>
                </c:pt>
                <c:pt idx="7">
                  <c:v>160265</c:v>
                </c:pt>
                <c:pt idx="8">
                  <c:v>131521</c:v>
                </c:pt>
                <c:pt idx="9">
                  <c:v>153964</c:v>
                </c:pt>
                <c:pt idx="10">
                  <c:v>127805</c:v>
                </c:pt>
                <c:pt idx="11">
                  <c:v>113870</c:v>
                </c:pt>
                <c:pt idx="12">
                  <c:v>173866</c:v>
                </c:pt>
                <c:pt idx="13">
                  <c:v>105805</c:v>
                </c:pt>
                <c:pt idx="14">
                  <c:v>91967</c:v>
                </c:pt>
              </c:numCache>
            </c:numRef>
          </c:val>
          <c:extLst>
            <c:ext xmlns:c16="http://schemas.microsoft.com/office/drawing/2014/chart" uri="{C3380CC4-5D6E-409C-BE32-E72D297353CC}">
              <c16:uniqueId val="{00000000-CD86-48FD-B597-FE68FDD4082F}"/>
            </c:ext>
          </c:extLst>
        </c:ser>
        <c:dLbls>
          <c:dLblPos val="outEnd"/>
          <c:showLegendKey val="0"/>
          <c:showVal val="1"/>
          <c:showCatName val="0"/>
          <c:showSerName val="0"/>
          <c:showPercent val="0"/>
          <c:showBubbleSize val="0"/>
        </c:dLbls>
        <c:gapWidth val="444"/>
        <c:overlap val="-90"/>
        <c:axId val="125429184"/>
        <c:axId val="125451264"/>
      </c:barChart>
      <c:catAx>
        <c:axId val="12542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25451264"/>
        <c:crosses val="autoZero"/>
        <c:auto val="1"/>
        <c:lblAlgn val="ctr"/>
        <c:lblOffset val="100"/>
        <c:noMultiLvlLbl val="0"/>
      </c:catAx>
      <c:valAx>
        <c:axId val="125451264"/>
        <c:scaling>
          <c:orientation val="minMax"/>
        </c:scaling>
        <c:delete val="1"/>
        <c:axPos val="l"/>
        <c:numFmt formatCode="General" sourceLinked="1"/>
        <c:majorTickMark val="none"/>
        <c:minorTickMark val="none"/>
        <c:tickLblPos val="nextTo"/>
        <c:crossAx val="125429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[Britannia Data Analysis.xlsx]Gender Categories!PivotTable1</c:name>
    <c:fmtId val="10"/>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sz="1200" b="1" dirty="0"/>
              <a:t>Favorable Categories By Gender</a:t>
            </a:r>
          </a:p>
        </c:rich>
      </c:tx>
      <c:layout>
        <c:manualLayout>
          <c:xMode val="edge"/>
          <c:yMode val="edge"/>
          <c:x val="0.48176936282324412"/>
          <c:y val="2.8935206381514741E-2"/>
        </c:manualLayout>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918854744242004"/>
          <c:y val="8.7116950833139292E-2"/>
          <c:w val="0.76605736040714623"/>
          <c:h val="0.57359326145571898"/>
        </c:manualLayout>
      </c:layout>
      <c:barChart>
        <c:barDir val="col"/>
        <c:grouping val="clustered"/>
        <c:varyColors val="0"/>
        <c:ser>
          <c:idx val="0"/>
          <c:order val="0"/>
          <c:tx>
            <c:strRef>
              <c:f>'Gender Categories'!$B$3</c:f>
              <c:strCache>
                <c:ptCount val="1"/>
                <c:pt idx="0">
                  <c:v>Total</c:v>
                </c:pt>
              </c:strCache>
            </c:strRef>
          </c:tx>
          <c:spPr>
            <a:solidFill>
              <a:schemeClr val="accent1">
                <a:alpha val="70000"/>
              </a:schemeClr>
            </a:solidFill>
            <a:ln>
              <a:noFill/>
            </a:ln>
            <a:effectLst/>
          </c:spPr>
          <c:invertIfNegative val="0"/>
          <c:cat>
            <c:multiLvlStrRef>
              <c:f>'Gender Categories'!$A$4:$A$21</c:f>
              <c:multiLvlStrCache>
                <c:ptCount val="15"/>
                <c:lvl>
                  <c:pt idx="0">
                    <c:v>Breads</c:v>
                  </c:pt>
                  <c:pt idx="1">
                    <c:v>Cakes</c:v>
                  </c:pt>
                  <c:pt idx="2">
                    <c:v>Rusk</c:v>
                  </c:pt>
                  <c:pt idx="3">
                    <c:v>Biscuits</c:v>
                  </c:pt>
                  <c:pt idx="4">
                    <c:v>Dairy</c:v>
                  </c:pt>
                  <c:pt idx="5">
                    <c:v>Biscuits</c:v>
                  </c:pt>
                  <c:pt idx="6">
                    <c:v>Rusk</c:v>
                  </c:pt>
                  <c:pt idx="7">
                    <c:v>Dairy</c:v>
                  </c:pt>
                  <c:pt idx="8">
                    <c:v>Breads</c:v>
                  </c:pt>
                  <c:pt idx="9">
                    <c:v>Cakes</c:v>
                  </c:pt>
                  <c:pt idx="10">
                    <c:v>Biscuits</c:v>
                  </c:pt>
                  <c:pt idx="11">
                    <c:v>Rusk</c:v>
                  </c:pt>
                  <c:pt idx="12">
                    <c:v>Dairy</c:v>
                  </c:pt>
                  <c:pt idx="13">
                    <c:v>Cakes</c:v>
                  </c:pt>
                  <c:pt idx="14">
                    <c:v>Breads</c:v>
                  </c:pt>
                </c:lvl>
                <c:lvl>
                  <c:pt idx="0">
                    <c:v>Female</c:v>
                  </c:pt>
                  <c:pt idx="5">
                    <c:v>Male</c:v>
                  </c:pt>
                  <c:pt idx="10">
                    <c:v>Other</c:v>
                  </c:pt>
                </c:lvl>
              </c:multiLvlStrCache>
            </c:multiLvlStrRef>
          </c:cat>
          <c:val>
            <c:numRef>
              <c:f>'Gender Categories'!$B$4:$B$21</c:f>
              <c:numCache>
                <c:formatCode>0.00%</c:formatCode>
                <c:ptCount val="15"/>
                <c:pt idx="0">
                  <c:v>7.8522350339598798E-2</c:v>
                </c:pt>
                <c:pt idx="1">
                  <c:v>7.3882483020060022E-2</c:v>
                </c:pt>
                <c:pt idx="2">
                  <c:v>7.3270415416205964E-2</c:v>
                </c:pt>
                <c:pt idx="3">
                  <c:v>6.6438951192544615E-2</c:v>
                </c:pt>
                <c:pt idx="4">
                  <c:v>6.3279892592007586E-2</c:v>
                </c:pt>
                <c:pt idx="5">
                  <c:v>8.0615226662454589E-2</c:v>
                </c:pt>
                <c:pt idx="6">
                  <c:v>6.8729268677933969E-2</c:v>
                </c:pt>
                <c:pt idx="7">
                  <c:v>6.4267098404675413E-2</c:v>
                </c:pt>
                <c:pt idx="8">
                  <c:v>5.9094139946296004E-2</c:v>
                </c:pt>
                <c:pt idx="9">
                  <c:v>5.4197599115463589E-2</c:v>
                </c:pt>
                <c:pt idx="10">
                  <c:v>7.5363291739061755E-2</c:v>
                </c:pt>
                <c:pt idx="11">
                  <c:v>6.7011530563891961E-2</c:v>
                </c:pt>
                <c:pt idx="12">
                  <c:v>6.3279892592007586E-2</c:v>
                </c:pt>
                <c:pt idx="13">
                  <c:v>6.0555204549044388E-2</c:v>
                </c:pt>
                <c:pt idx="14">
                  <c:v>5.1492655188753754E-2</c:v>
                </c:pt>
              </c:numCache>
            </c:numRef>
          </c:val>
          <c:extLst>
            <c:ext xmlns:c16="http://schemas.microsoft.com/office/drawing/2014/chart" uri="{C3380CC4-5D6E-409C-BE32-E72D297353CC}">
              <c16:uniqueId val="{00000000-8963-4FF5-9616-696C4A2FF632}"/>
            </c:ext>
          </c:extLst>
        </c:ser>
        <c:dLbls>
          <c:showLegendKey val="0"/>
          <c:showVal val="0"/>
          <c:showCatName val="0"/>
          <c:showSerName val="0"/>
          <c:showPercent val="0"/>
          <c:showBubbleSize val="0"/>
        </c:dLbls>
        <c:gapWidth val="80"/>
        <c:overlap val="25"/>
        <c:axId val="1453518784"/>
        <c:axId val="1453514464"/>
      </c:barChart>
      <c:catAx>
        <c:axId val="145351878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453514464"/>
        <c:crosses val="autoZero"/>
        <c:auto val="1"/>
        <c:lblAlgn val="ctr"/>
        <c:lblOffset val="100"/>
        <c:noMultiLvlLbl val="0"/>
      </c:catAx>
      <c:valAx>
        <c:axId val="145351446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453518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[Britannia Data Analysis.xlsx]City Revenue!PivotTable3</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atin typeface="Aptos" panose="020B0004020202020204" pitchFamily="34" charset="0"/>
              </a:rPr>
              <a:t>Cities</a:t>
            </a:r>
            <a:r>
              <a:rPr lang="en-US" baseline="0">
                <a:latin typeface="Aptos" panose="020B0004020202020204" pitchFamily="34" charset="0"/>
              </a:rPr>
              <a:t> which have generated highest revenue </a:t>
            </a:r>
            <a:endParaRPr lang="en-US">
              <a:latin typeface="Aptos" panose="020B0004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322466352451947"/>
          <c:y val="0.14846342548985106"/>
          <c:w val="0.74345976513149004"/>
          <c:h val="0.59420907902136744"/>
        </c:manualLayout>
      </c:layout>
      <c:barChart>
        <c:barDir val="bar"/>
        <c:grouping val="clustered"/>
        <c:varyColors val="0"/>
        <c:ser>
          <c:idx val="0"/>
          <c:order val="0"/>
          <c:tx>
            <c:strRef>
              <c:f>'City Revenue'!$B$3</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prstDash val="sysDot"/>
              </a:ln>
              <a:effectLst/>
            </c:spPr>
            <c:trendlineType val="linear"/>
            <c:dispRSqr val="0"/>
            <c:dispEq val="0"/>
          </c:trendline>
          <c:cat>
            <c:strRef>
              <c:f>'City Revenue'!$A$4:$A$8</c:f>
              <c:strCache>
                <c:ptCount val="5"/>
                <c:pt idx="0">
                  <c:v>Bangalore</c:v>
                </c:pt>
                <c:pt idx="1">
                  <c:v>Surat</c:v>
                </c:pt>
                <c:pt idx="2">
                  <c:v>Pune</c:v>
                </c:pt>
                <c:pt idx="3">
                  <c:v>Delhi</c:v>
                </c:pt>
                <c:pt idx="4">
                  <c:v>Chennai</c:v>
                </c:pt>
              </c:strCache>
            </c:strRef>
          </c:cat>
          <c:val>
            <c:numRef>
              <c:f>'City Revenue'!$B$4:$B$8</c:f>
              <c:numCache>
                <c:formatCode>General</c:formatCode>
                <c:ptCount val="5"/>
                <c:pt idx="0">
                  <c:v>1502056</c:v>
                </c:pt>
                <c:pt idx="1">
                  <c:v>1450817</c:v>
                </c:pt>
                <c:pt idx="2">
                  <c:v>1440807</c:v>
                </c:pt>
                <c:pt idx="3">
                  <c:v>1370916</c:v>
                </c:pt>
                <c:pt idx="4">
                  <c:v>1354307</c:v>
                </c:pt>
              </c:numCache>
            </c:numRef>
          </c:val>
          <c:extLst>
            <c:ext xmlns:c16="http://schemas.microsoft.com/office/drawing/2014/chart" uri="{C3380CC4-5D6E-409C-BE32-E72D297353CC}">
              <c16:uniqueId val="{00000000-0F42-4DEB-9C2E-FFAD004B6010}"/>
            </c:ext>
          </c:extLst>
        </c:ser>
        <c:dLbls>
          <c:dLblPos val="outEnd"/>
          <c:showLegendKey val="0"/>
          <c:showVal val="1"/>
          <c:showCatName val="0"/>
          <c:showSerName val="0"/>
          <c:showPercent val="0"/>
          <c:showBubbleSize val="0"/>
        </c:dLbls>
        <c:gapWidth val="182"/>
        <c:axId val="1870692000"/>
        <c:axId val="1870703040"/>
      </c:barChart>
      <c:catAx>
        <c:axId val="18706920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703040"/>
        <c:crosses val="autoZero"/>
        <c:auto val="1"/>
        <c:lblAlgn val="ctr"/>
        <c:lblOffset val="100"/>
        <c:noMultiLvlLbl val="0"/>
      </c:catAx>
      <c:valAx>
        <c:axId val="1870703040"/>
        <c:scaling>
          <c:orientation val="minMax"/>
        </c:scaling>
        <c:delete val="0"/>
        <c:axPos val="b"/>
        <c:numFmt formatCode="#,##0.00" sourceLinked="0"/>
        <c:majorTickMark val="in"/>
        <c:minorTickMark val="none"/>
        <c:tickLblPos val="nextTo"/>
        <c:spPr>
          <a:noFill/>
          <a:ln>
            <a:solidFill>
              <a:sysClr val="windowText" lastClr="000000">
                <a:lumMod val="25000"/>
                <a:lumOff val="75000"/>
              </a:sys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0692000"/>
        <c:crosses val="autoZero"/>
        <c:crossBetween val="between"/>
        <c:dispUnits>
          <c:builtInUnit val="million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[Britannia Data Analysis.xlsx]Revenue to_p_ratio!PivotTable2</c:name>
    <c:fmtId val="16"/>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Aptos" panose="020B0004020202020204" pitchFamily="34" charset="0"/>
              </a:rPr>
              <a:t>Revenue Price To Ratio</a:t>
            </a:r>
          </a:p>
        </c:rich>
      </c:tx>
      <c:layout>
        <c:manualLayout>
          <c:xMode val="edge"/>
          <c:yMode val="edge"/>
          <c:x val="7.4252977993135474E-2"/>
          <c:y val="4.94590403922281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noFill/>
          </a:ln>
          <a:effectLst>
            <a:outerShdw blurRad="254000" sx="102000" sy="102000" algn="ctr" rotWithShape="0">
              <a:prstClr val="black">
                <a:alpha val="20000"/>
              </a:prstClr>
            </a:outerShdw>
          </a:effectLst>
        </c:spPr>
      </c:pivotFmt>
      <c:pivotFmt>
        <c:idx val="4"/>
        <c:spPr>
          <a:solidFill>
            <a:schemeClr val="accent2"/>
          </a:solidFill>
          <a:ln w="19050">
            <a:noFill/>
          </a:ln>
          <a:effectLst>
            <a:outerShdw blurRad="254000" sx="102000" sy="102000" algn="ctr" rotWithShape="0">
              <a:prstClr val="black">
                <a:alpha val="20000"/>
              </a:prstClr>
            </a:outerShdw>
          </a:effectLst>
        </c:spPr>
      </c:pivotFmt>
      <c:pivotFmt>
        <c:idx val="5"/>
        <c:spPr>
          <a:solidFill>
            <a:schemeClr val="accent3"/>
          </a:solidFill>
          <a:ln w="19050">
            <a:noFill/>
          </a:ln>
          <a:effectLst>
            <a:outerShdw blurRad="254000" sx="102000" sy="102000" algn="ctr" rotWithShape="0">
              <a:prstClr val="black">
                <a:alpha val="20000"/>
              </a:prstClr>
            </a:outerShdw>
          </a:effectLst>
        </c:spPr>
      </c:pivotFmt>
      <c:pivotFmt>
        <c:idx val="6"/>
        <c:spPr>
          <a:solidFill>
            <a:schemeClr val="accent4"/>
          </a:solidFill>
          <a:ln w="19050">
            <a:noFill/>
          </a:ln>
          <a:effectLst>
            <a:outerShdw blurRad="254000" sx="102000" sy="102000" algn="ctr" rotWithShape="0">
              <a:prstClr val="black">
                <a:alpha val="20000"/>
              </a:prstClr>
            </a:outerShdw>
          </a:effectLst>
        </c:spPr>
      </c:pivotFmt>
      <c:pivotFmt>
        <c:idx val="7"/>
        <c:spPr>
          <a:solidFill>
            <a:schemeClr val="accent5"/>
          </a:solidFill>
          <a:ln w="19050">
            <a:noFill/>
          </a:ln>
          <a:effectLst>
            <a:outerShdw blurRad="254000" sx="102000" sy="102000" algn="ctr" rotWithShape="0">
              <a:prstClr val="black">
                <a:alpha val="20000"/>
              </a:prstClr>
            </a:outerShdw>
          </a:effectLst>
        </c:spPr>
      </c:pivotFmt>
      <c:pivotFmt>
        <c:idx val="8"/>
        <c:spPr>
          <a:solidFill>
            <a:schemeClr val="accent1"/>
          </a:solidFill>
          <a:ln w="19050">
            <a:noFill/>
          </a:ln>
          <a:effectLst>
            <a:outerShdw blurRad="254000" sx="102000" sy="102000" algn="ctr" rotWithShape="0">
              <a:prstClr val="black">
                <a:alpha val="20000"/>
              </a:prstClr>
            </a:outerShdw>
          </a:effectLst>
        </c:spPr>
      </c:pivotFmt>
      <c:pivotFmt>
        <c:idx val="9"/>
        <c:spPr>
          <a:solidFill>
            <a:schemeClr val="accent2"/>
          </a:solidFill>
          <a:ln w="19050">
            <a:noFill/>
          </a:ln>
          <a:effectLst>
            <a:outerShdw blurRad="254000" sx="102000" sy="102000" algn="ctr" rotWithShape="0">
              <a:prstClr val="black">
                <a:alpha val="20000"/>
              </a:prstClr>
            </a:outerShdw>
          </a:effectLst>
        </c:spPr>
      </c:pivotFmt>
      <c:pivotFmt>
        <c:idx val="10"/>
        <c:spPr>
          <a:solidFill>
            <a:schemeClr val="accent3"/>
          </a:solidFill>
          <a:ln w="19050">
            <a:noFill/>
          </a:ln>
          <a:effectLst>
            <a:outerShdw blurRad="254000" sx="102000" sy="102000" algn="ctr" rotWithShape="0">
              <a:prstClr val="black">
                <a:alpha val="20000"/>
              </a:prstClr>
            </a:outerShdw>
          </a:effectLst>
        </c:spPr>
      </c:pivotFmt>
      <c:pivotFmt>
        <c:idx val="11"/>
        <c:spPr>
          <a:solidFill>
            <a:schemeClr val="accent4"/>
          </a:solidFill>
          <a:ln w="19050">
            <a:noFill/>
          </a:ln>
          <a:effectLst>
            <a:outerShdw blurRad="254000" sx="102000" sy="102000" algn="ctr" rotWithShape="0">
              <a:prstClr val="black">
                <a:alpha val="20000"/>
              </a:prstClr>
            </a:outerShdw>
          </a:effectLst>
        </c:spPr>
      </c:pivotFmt>
      <c:pivotFmt>
        <c:idx val="12"/>
        <c:spPr>
          <a:solidFill>
            <a:schemeClr val="accent5"/>
          </a:solidFill>
          <a:ln w="19050">
            <a:noFill/>
          </a:ln>
          <a:effectLst>
            <a:outerShdw blurRad="254000" sx="102000" sy="102000" algn="ctr" rotWithShape="0">
              <a:prstClr val="black">
                <a:alpha val="20000"/>
              </a:prstClr>
            </a:outerShdw>
          </a:effectLst>
        </c:spPr>
      </c:pivotFmt>
      <c:pivotFmt>
        <c:idx val="13"/>
        <c:spPr>
          <a:solidFill>
            <a:schemeClr val="accent1"/>
          </a:solidFill>
          <a:ln w="19050">
            <a:noFill/>
          </a:ln>
          <a:effectLst>
            <a:outerShdw blurRad="254000" sx="102000" sy="102000" algn="ctr" rotWithShape="0">
              <a:prstClr val="black">
                <a:alpha val="20000"/>
              </a:prstClr>
            </a:outerShdw>
          </a:effectLst>
        </c:spPr>
      </c:pivotFmt>
      <c:pivotFmt>
        <c:idx val="14"/>
        <c:spPr>
          <a:solidFill>
            <a:schemeClr val="accent2"/>
          </a:solidFill>
          <a:ln w="19050">
            <a:noFill/>
          </a:ln>
          <a:effectLst>
            <a:outerShdw blurRad="254000" sx="102000" sy="102000" algn="ctr" rotWithShape="0">
              <a:prstClr val="black">
                <a:alpha val="20000"/>
              </a:prstClr>
            </a:outerShdw>
          </a:effectLst>
        </c:spPr>
      </c:pivotFmt>
      <c:pivotFmt>
        <c:idx val="15"/>
        <c:spPr>
          <a:solidFill>
            <a:schemeClr val="accent3"/>
          </a:solidFill>
          <a:ln w="19050">
            <a:noFill/>
          </a:ln>
          <a:effectLst>
            <a:outerShdw blurRad="254000" sx="102000" sy="102000" algn="ctr" rotWithShape="0">
              <a:prstClr val="black">
                <a:alpha val="20000"/>
              </a:prstClr>
            </a:outerShdw>
          </a:effectLst>
        </c:spPr>
      </c:pivotFmt>
      <c:pivotFmt>
        <c:idx val="16"/>
        <c:spPr>
          <a:solidFill>
            <a:schemeClr val="accent4"/>
          </a:solidFill>
          <a:ln w="19050">
            <a:noFill/>
          </a:ln>
          <a:effectLst>
            <a:outerShdw blurRad="254000" sx="102000" sy="102000" algn="ctr" rotWithShape="0">
              <a:prstClr val="black">
                <a:alpha val="20000"/>
              </a:prstClr>
            </a:outerShdw>
          </a:effectLst>
        </c:spPr>
      </c:pivotFmt>
      <c:pivotFmt>
        <c:idx val="17"/>
        <c:spPr>
          <a:solidFill>
            <a:schemeClr val="accent5"/>
          </a:solidFill>
          <a:ln w="19050">
            <a:noFill/>
          </a:ln>
          <a:effectLst>
            <a:outerShdw blurRad="254000" sx="102000" sy="102000" algn="ctr" rotWithShape="0">
              <a:prstClr val="black">
                <a:alpha val="20000"/>
              </a:prstClr>
            </a:outerShdw>
          </a:effectLst>
        </c:spPr>
      </c:pivotFmt>
      <c:pivotFmt>
        <c:idx val="18"/>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noFill/>
          </a:ln>
          <a:effectLst>
            <a:outerShdw blurRad="254000" sx="102000" sy="102000" algn="ctr" rotWithShape="0">
              <a:prstClr val="black">
                <a:alpha val="20000"/>
              </a:prstClr>
            </a:outerShdw>
          </a:effectLst>
        </c:spPr>
      </c:pivotFmt>
      <c:pivotFmt>
        <c:idx val="20"/>
        <c:spPr>
          <a:solidFill>
            <a:schemeClr val="accent1"/>
          </a:solidFill>
          <a:ln w="19050">
            <a:noFill/>
          </a:ln>
          <a:effectLst>
            <a:outerShdw blurRad="254000" sx="102000" sy="102000" algn="ctr" rotWithShape="0">
              <a:prstClr val="black">
                <a:alpha val="20000"/>
              </a:prstClr>
            </a:outerShdw>
          </a:effectLst>
        </c:spPr>
      </c:pivotFmt>
      <c:pivotFmt>
        <c:idx val="21"/>
        <c:spPr>
          <a:solidFill>
            <a:schemeClr val="accent1"/>
          </a:solidFill>
          <a:ln w="19050">
            <a:noFill/>
          </a:ln>
          <a:effectLst>
            <a:outerShdw blurRad="254000" sx="102000" sy="102000" algn="ctr" rotWithShape="0">
              <a:prstClr val="black">
                <a:alpha val="20000"/>
              </a:prstClr>
            </a:outerShdw>
          </a:effectLst>
        </c:spPr>
      </c:pivotFmt>
      <c:pivotFmt>
        <c:idx val="22"/>
        <c:spPr>
          <a:solidFill>
            <a:schemeClr val="accent1"/>
          </a:solidFill>
          <a:ln w="19050">
            <a:noFill/>
          </a:ln>
          <a:effectLst>
            <a:outerShdw blurRad="254000" sx="102000" sy="102000" algn="ctr" rotWithShape="0">
              <a:prstClr val="black">
                <a:alpha val="20000"/>
              </a:prstClr>
            </a:outerShdw>
          </a:effectLst>
        </c:spPr>
      </c:pivotFmt>
      <c:pivotFmt>
        <c:idx val="23"/>
        <c:spPr>
          <a:solidFill>
            <a:schemeClr val="accent1"/>
          </a:solidFill>
          <a:ln w="19050">
            <a:noFill/>
          </a:ln>
          <a:effectLst>
            <a:outerShdw blurRad="254000" sx="102000" sy="102000" algn="ctr" rotWithShape="0">
              <a:prstClr val="black">
                <a:alpha val="20000"/>
              </a:prstClr>
            </a:outerShdw>
          </a:effectLst>
        </c:spPr>
      </c:pivotFmt>
      <c:pivotFmt>
        <c:idx val="24"/>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w="19050">
            <a:noFill/>
          </a:ln>
          <a:effectLst>
            <a:outerShdw blurRad="254000" sx="102000" sy="102000" algn="ctr" rotWithShape="0">
              <a:prstClr val="black">
                <a:alpha val="20000"/>
              </a:prstClr>
            </a:outerShdw>
          </a:effectLst>
        </c:spPr>
      </c:pivotFmt>
      <c:pivotFmt>
        <c:idx val="26"/>
        <c:spPr>
          <a:solidFill>
            <a:schemeClr val="accent1"/>
          </a:solidFill>
          <a:ln w="19050">
            <a:noFill/>
          </a:ln>
          <a:effectLst>
            <a:outerShdw blurRad="254000" sx="102000" sy="102000" algn="ctr" rotWithShape="0">
              <a:prstClr val="black">
                <a:alpha val="20000"/>
              </a:prstClr>
            </a:outerShdw>
          </a:effectLst>
        </c:spPr>
      </c:pivotFmt>
      <c:pivotFmt>
        <c:idx val="27"/>
        <c:spPr>
          <a:solidFill>
            <a:schemeClr val="accent1"/>
          </a:solidFill>
          <a:ln w="19050">
            <a:noFill/>
          </a:ln>
          <a:effectLst>
            <a:outerShdw blurRad="254000" sx="102000" sy="102000" algn="ctr" rotWithShape="0">
              <a:prstClr val="black">
                <a:alpha val="20000"/>
              </a:prstClr>
            </a:outerShdw>
          </a:effectLst>
        </c:spPr>
      </c:pivotFmt>
      <c:pivotFmt>
        <c:idx val="28"/>
        <c:spPr>
          <a:solidFill>
            <a:schemeClr val="accent1"/>
          </a:solidFill>
          <a:ln w="19050">
            <a:noFill/>
          </a:ln>
          <a:effectLst>
            <a:outerShdw blurRad="254000" sx="102000" sy="102000" algn="ctr" rotWithShape="0">
              <a:prstClr val="black">
                <a:alpha val="20000"/>
              </a:prstClr>
            </a:outerShdw>
          </a:effectLst>
        </c:spPr>
      </c:pivotFmt>
      <c:pivotFmt>
        <c:idx val="29"/>
        <c:spPr>
          <a:solidFill>
            <a:schemeClr val="accent1"/>
          </a:solidFill>
          <a:ln w="19050">
            <a:noFill/>
          </a:ln>
          <a:effectLst>
            <a:outerShdw blurRad="254000" sx="102000" sy="102000" algn="ctr" rotWithShape="0">
              <a:prstClr val="black">
                <a:alpha val="20000"/>
              </a:prstClr>
            </a:outerShdw>
          </a:effectLst>
        </c:spPr>
      </c:pivotFmt>
      <c:pivotFmt>
        <c:idx val="30"/>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1"/>
        <c:spPr>
          <a:solidFill>
            <a:schemeClr val="accent1"/>
          </a:solidFill>
          <a:ln w="19050">
            <a:noFill/>
          </a:ln>
          <a:effectLst>
            <a:outerShdw blurRad="254000" sx="102000" sy="102000" algn="ctr" rotWithShape="0">
              <a:prstClr val="black">
                <a:alpha val="20000"/>
              </a:prstClr>
            </a:outerShdw>
          </a:effectLst>
        </c:spPr>
      </c:pivotFmt>
      <c:pivotFmt>
        <c:idx val="32"/>
        <c:spPr>
          <a:solidFill>
            <a:schemeClr val="accent1"/>
          </a:solidFill>
          <a:ln w="19050">
            <a:noFill/>
          </a:ln>
          <a:effectLst>
            <a:outerShdw blurRad="254000" sx="102000" sy="102000" algn="ctr" rotWithShape="0">
              <a:prstClr val="black">
                <a:alpha val="20000"/>
              </a:prstClr>
            </a:outerShdw>
          </a:effectLst>
        </c:spPr>
      </c:pivotFmt>
      <c:pivotFmt>
        <c:idx val="33"/>
        <c:spPr>
          <a:solidFill>
            <a:schemeClr val="accent1"/>
          </a:solidFill>
          <a:ln w="19050">
            <a:noFill/>
          </a:ln>
          <a:effectLst>
            <a:outerShdw blurRad="254000" sx="102000" sy="102000" algn="ctr" rotWithShape="0">
              <a:prstClr val="black">
                <a:alpha val="20000"/>
              </a:prstClr>
            </a:outerShdw>
          </a:effectLst>
        </c:spPr>
      </c:pivotFmt>
      <c:pivotFmt>
        <c:idx val="34"/>
        <c:spPr>
          <a:solidFill>
            <a:schemeClr val="accent1"/>
          </a:solidFill>
          <a:ln w="19050">
            <a:noFill/>
          </a:ln>
          <a:effectLst>
            <a:outerShdw blurRad="254000" sx="102000" sy="102000" algn="ctr" rotWithShape="0">
              <a:prstClr val="black">
                <a:alpha val="20000"/>
              </a:prstClr>
            </a:outerShdw>
          </a:effectLst>
        </c:spPr>
      </c:pivotFmt>
      <c:pivotFmt>
        <c:idx val="35"/>
        <c:spPr>
          <a:solidFill>
            <a:schemeClr val="accent1"/>
          </a:solidFill>
          <a:ln w="19050">
            <a:noFill/>
          </a:ln>
          <a:effectLst>
            <a:outerShdw blurRad="254000" sx="102000" sy="102000" algn="ctr" rotWithShape="0">
              <a:prstClr val="black">
                <a:alpha val="20000"/>
              </a:prstClr>
            </a:outerShdw>
          </a:effectLst>
        </c:spPr>
      </c:pivotFmt>
      <c:pivotFmt>
        <c:idx val="36"/>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7"/>
        <c:spPr>
          <a:solidFill>
            <a:schemeClr val="accent1"/>
          </a:solidFill>
          <a:ln w="19050">
            <a:noFill/>
          </a:ln>
          <a:effectLst>
            <a:outerShdw blurRad="254000" sx="102000" sy="102000" algn="ctr" rotWithShape="0">
              <a:prstClr val="black">
                <a:alpha val="20000"/>
              </a:prstClr>
            </a:outerShdw>
          </a:effectLst>
        </c:spPr>
      </c:pivotFmt>
      <c:pivotFmt>
        <c:idx val="38"/>
        <c:spPr>
          <a:solidFill>
            <a:schemeClr val="accent1"/>
          </a:solidFill>
          <a:ln w="19050">
            <a:noFill/>
          </a:ln>
          <a:effectLst>
            <a:outerShdw blurRad="254000" sx="102000" sy="102000" algn="ctr" rotWithShape="0">
              <a:prstClr val="black">
                <a:alpha val="20000"/>
              </a:prstClr>
            </a:outerShdw>
          </a:effectLst>
        </c:spPr>
      </c:pivotFmt>
      <c:pivotFmt>
        <c:idx val="39"/>
        <c:spPr>
          <a:solidFill>
            <a:schemeClr val="accent1"/>
          </a:solidFill>
          <a:ln w="19050">
            <a:noFill/>
          </a:ln>
          <a:effectLst>
            <a:outerShdw blurRad="254000" sx="102000" sy="102000" algn="ctr" rotWithShape="0">
              <a:prstClr val="black">
                <a:alpha val="20000"/>
              </a:prstClr>
            </a:outerShdw>
          </a:effectLst>
        </c:spPr>
      </c:pivotFmt>
      <c:pivotFmt>
        <c:idx val="40"/>
        <c:spPr>
          <a:solidFill>
            <a:schemeClr val="accent1"/>
          </a:solidFill>
          <a:ln w="19050">
            <a:noFill/>
          </a:ln>
          <a:effectLst>
            <a:outerShdw blurRad="254000" sx="102000" sy="102000" algn="ctr" rotWithShape="0">
              <a:prstClr val="black">
                <a:alpha val="20000"/>
              </a:prstClr>
            </a:outerShdw>
          </a:effectLst>
        </c:spPr>
      </c:pivotFmt>
      <c:pivotFmt>
        <c:idx val="41"/>
        <c:spPr>
          <a:solidFill>
            <a:schemeClr val="accent1"/>
          </a:solidFill>
          <a:ln w="19050">
            <a:noFill/>
          </a:ln>
          <a:effectLst>
            <a:outerShdw blurRad="254000" sx="102000" sy="102000" algn="ctr" rotWithShape="0">
              <a:prstClr val="black">
                <a:alpha val="20000"/>
              </a:prstClr>
            </a:outerShdw>
          </a:effectLst>
        </c:spPr>
      </c:pivotFmt>
      <c:pivotFmt>
        <c:idx val="42"/>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3"/>
        <c:spPr>
          <a:solidFill>
            <a:schemeClr val="accent1"/>
          </a:solidFill>
          <a:ln w="19050">
            <a:noFill/>
          </a:ln>
          <a:effectLst>
            <a:outerShdw blurRad="254000" sx="102000" sy="102000" algn="ctr" rotWithShape="0">
              <a:prstClr val="black">
                <a:alpha val="20000"/>
              </a:prstClr>
            </a:outerShdw>
          </a:effectLst>
        </c:spPr>
      </c:pivotFmt>
      <c:pivotFmt>
        <c:idx val="44"/>
        <c:spPr>
          <a:solidFill>
            <a:schemeClr val="accent1"/>
          </a:solidFill>
          <a:ln w="19050">
            <a:noFill/>
          </a:ln>
          <a:effectLst>
            <a:outerShdw blurRad="254000" sx="102000" sy="102000" algn="ctr" rotWithShape="0">
              <a:prstClr val="black">
                <a:alpha val="20000"/>
              </a:prstClr>
            </a:outerShdw>
          </a:effectLst>
        </c:spPr>
      </c:pivotFmt>
      <c:pivotFmt>
        <c:idx val="45"/>
        <c:spPr>
          <a:solidFill>
            <a:schemeClr val="accent1"/>
          </a:solidFill>
          <a:ln w="19050">
            <a:noFill/>
          </a:ln>
          <a:effectLst>
            <a:outerShdw blurRad="254000" sx="102000" sy="102000" algn="ctr" rotWithShape="0">
              <a:prstClr val="black">
                <a:alpha val="20000"/>
              </a:prstClr>
            </a:outerShdw>
          </a:effectLst>
        </c:spPr>
      </c:pivotFmt>
      <c:pivotFmt>
        <c:idx val="46"/>
        <c:spPr>
          <a:solidFill>
            <a:schemeClr val="accent1"/>
          </a:solidFill>
          <a:ln w="19050">
            <a:noFill/>
          </a:ln>
          <a:effectLst>
            <a:outerShdw blurRad="254000" sx="102000" sy="102000" algn="ctr" rotWithShape="0">
              <a:prstClr val="black">
                <a:alpha val="20000"/>
              </a:prstClr>
            </a:outerShdw>
          </a:effectLst>
        </c:spPr>
      </c:pivotFmt>
      <c:pivotFmt>
        <c:idx val="47"/>
        <c:spPr>
          <a:solidFill>
            <a:schemeClr val="accent1"/>
          </a:solidFill>
          <a:ln w="19050">
            <a:noFill/>
          </a:ln>
          <a:effectLst>
            <a:outerShdw blurRad="254000" sx="102000" sy="102000" algn="ctr" rotWithShape="0">
              <a:prstClr val="black">
                <a:alpha val="20000"/>
              </a:prstClr>
            </a:outerShdw>
          </a:effectLst>
        </c:spPr>
      </c:pivotFmt>
      <c:pivotFmt>
        <c:idx val="48"/>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9"/>
        <c:spPr>
          <a:solidFill>
            <a:schemeClr val="accent1"/>
          </a:solidFill>
          <a:ln w="19050">
            <a:noFill/>
          </a:ln>
          <a:effectLst>
            <a:outerShdw blurRad="254000" sx="102000" sy="102000" algn="ctr" rotWithShape="0">
              <a:prstClr val="black">
                <a:alpha val="20000"/>
              </a:prstClr>
            </a:outerShdw>
          </a:effectLst>
        </c:spPr>
      </c:pivotFmt>
      <c:pivotFmt>
        <c:idx val="50"/>
        <c:spPr>
          <a:solidFill>
            <a:schemeClr val="accent1"/>
          </a:solidFill>
          <a:ln w="19050">
            <a:noFill/>
          </a:ln>
          <a:effectLst>
            <a:outerShdw blurRad="254000" sx="102000" sy="102000" algn="ctr" rotWithShape="0">
              <a:prstClr val="black">
                <a:alpha val="20000"/>
              </a:prstClr>
            </a:outerShdw>
          </a:effectLst>
        </c:spPr>
      </c:pivotFmt>
      <c:pivotFmt>
        <c:idx val="51"/>
        <c:spPr>
          <a:solidFill>
            <a:schemeClr val="accent1"/>
          </a:solidFill>
          <a:ln w="19050">
            <a:noFill/>
          </a:ln>
          <a:effectLst>
            <a:outerShdw blurRad="254000" sx="102000" sy="102000" algn="ctr" rotWithShape="0">
              <a:prstClr val="black">
                <a:alpha val="20000"/>
              </a:prstClr>
            </a:outerShdw>
          </a:effectLst>
        </c:spPr>
      </c:pivotFmt>
      <c:pivotFmt>
        <c:idx val="52"/>
        <c:spPr>
          <a:solidFill>
            <a:schemeClr val="accent1"/>
          </a:solidFill>
          <a:ln w="19050">
            <a:noFill/>
          </a:ln>
          <a:effectLst>
            <a:outerShdw blurRad="254000" sx="102000" sy="102000" algn="ctr" rotWithShape="0">
              <a:prstClr val="black">
                <a:alpha val="20000"/>
              </a:prstClr>
            </a:outerShdw>
          </a:effectLst>
        </c:spPr>
      </c:pivotFmt>
      <c:pivotFmt>
        <c:idx val="53"/>
        <c:spPr>
          <a:solidFill>
            <a:schemeClr val="accent1"/>
          </a:solidFill>
          <a:ln w="19050">
            <a:noFill/>
          </a:ln>
          <a:effectLst>
            <a:outerShdw blurRad="254000" sx="102000" sy="102000" algn="ctr" rotWithShape="0">
              <a:prstClr val="black">
                <a:alpha val="20000"/>
              </a:prstClr>
            </a:outerShdw>
          </a:effectLst>
        </c:spPr>
      </c:pivotFmt>
      <c:pivotFmt>
        <c:idx val="54"/>
        <c:spPr>
          <a:solidFill>
            <a:schemeClr val="accent1"/>
          </a:solidFill>
          <a:ln w="19050">
            <a:noFill/>
          </a:ln>
          <a:effectLst>
            <a:outerShdw blurRad="254000" sx="102000" sy="102000" algn="ctr" rotWithShape="0">
              <a:prstClr val="black">
                <a:alpha val="20000"/>
              </a:prstClr>
            </a:outerShdw>
          </a:effectLst>
        </c:spPr>
      </c:pivotFmt>
      <c:pivotFmt>
        <c:idx val="55"/>
        <c:spPr>
          <a:solidFill>
            <a:schemeClr val="accent1"/>
          </a:solidFill>
          <a:ln w="19050">
            <a:noFill/>
          </a:ln>
          <a:effectLst>
            <a:outerShdw blurRad="254000" sx="102000" sy="102000" algn="ctr" rotWithShape="0">
              <a:prstClr val="black">
                <a:alpha val="20000"/>
              </a:prstClr>
            </a:outerShdw>
          </a:effectLst>
        </c:spPr>
      </c:pivotFmt>
      <c:pivotFmt>
        <c:idx val="56"/>
        <c:spPr>
          <a:solidFill>
            <a:schemeClr val="accent1"/>
          </a:solidFill>
          <a:ln w="19050">
            <a:noFill/>
          </a:ln>
          <a:effectLst>
            <a:outerShdw blurRad="254000" sx="102000" sy="102000" algn="ctr" rotWithShape="0">
              <a:prstClr val="black">
                <a:alpha val="20000"/>
              </a:prstClr>
            </a:outerShdw>
          </a:effectLst>
        </c:spPr>
      </c:pivotFmt>
      <c:pivotFmt>
        <c:idx val="57"/>
        <c:spPr>
          <a:solidFill>
            <a:schemeClr val="accent1"/>
          </a:solidFill>
          <a:ln w="19050">
            <a:noFill/>
          </a:ln>
          <a:effectLst>
            <a:outerShdw blurRad="254000" sx="102000" sy="102000" algn="ctr" rotWithShape="0">
              <a:prstClr val="black">
                <a:alpha val="20000"/>
              </a:prstClr>
            </a:outerShdw>
          </a:effectLst>
        </c:spPr>
      </c:pivotFmt>
      <c:pivotFmt>
        <c:idx val="58"/>
        <c:spPr>
          <a:solidFill>
            <a:schemeClr val="accent1"/>
          </a:solidFill>
          <a:ln w="19050">
            <a:noFill/>
          </a:ln>
          <a:effectLst>
            <a:outerShdw blurRad="254000" sx="102000" sy="102000" algn="ctr" rotWithShape="0">
              <a:prstClr val="black">
                <a:alpha val="20000"/>
              </a:prstClr>
            </a:outerShdw>
          </a:effectLst>
        </c:spPr>
      </c:pivotFmt>
      <c:pivotFmt>
        <c:idx val="59"/>
        <c:spPr>
          <a:solidFill>
            <a:schemeClr val="accent1"/>
          </a:solidFill>
          <a:ln w="19050">
            <a:noFill/>
          </a:ln>
          <a:effectLst>
            <a:outerShdw blurRad="254000" sx="102000" sy="102000" algn="ctr" rotWithShape="0">
              <a:prstClr val="black">
                <a:alpha val="20000"/>
              </a:prstClr>
            </a:outerShdw>
          </a:effectLst>
        </c:spPr>
      </c:pivotFmt>
      <c:pivotFmt>
        <c:idx val="60"/>
        <c:spPr>
          <a:solidFill>
            <a:schemeClr val="accent1"/>
          </a:solidFill>
          <a:ln w="19050">
            <a:noFill/>
          </a:ln>
          <a:effectLst>
            <a:outerShdw blurRad="254000" sx="102000" sy="102000" algn="ctr" rotWithShape="0">
              <a:prstClr val="black">
                <a:alpha val="20000"/>
              </a:prstClr>
            </a:outerShdw>
          </a:effectLst>
        </c:spPr>
      </c:pivotFmt>
      <c:pivotFmt>
        <c:idx val="61"/>
        <c:spPr>
          <a:solidFill>
            <a:schemeClr val="accent1"/>
          </a:solidFill>
          <a:ln w="19050">
            <a:noFill/>
          </a:ln>
          <a:effectLst>
            <a:outerShdw blurRad="254000" sx="102000" sy="102000" algn="ctr" rotWithShape="0">
              <a:prstClr val="black">
                <a:alpha val="20000"/>
              </a:prstClr>
            </a:outerShdw>
          </a:effectLst>
        </c:spPr>
      </c:pivotFmt>
      <c:pivotFmt>
        <c:idx val="62"/>
        <c:spPr>
          <a:solidFill>
            <a:schemeClr val="accent1"/>
          </a:solidFill>
          <a:ln w="19050">
            <a:noFill/>
          </a:ln>
          <a:effectLst>
            <a:outerShdw blurRad="254000" sx="102000" sy="102000" algn="ctr" rotWithShape="0">
              <a:prstClr val="black">
                <a:alpha val="20000"/>
              </a:prstClr>
            </a:outerShdw>
          </a:effectLst>
        </c:spPr>
      </c:pivotFmt>
      <c:pivotFmt>
        <c:idx val="63"/>
        <c:spPr>
          <a:solidFill>
            <a:schemeClr val="accent1"/>
          </a:solidFill>
          <a:ln w="19050">
            <a:noFill/>
          </a:ln>
          <a:effectLst>
            <a:outerShdw blurRad="254000" sx="102000" sy="102000" algn="ctr" rotWithShape="0">
              <a:prstClr val="black">
                <a:alpha val="20000"/>
              </a:prstClr>
            </a:outerShdw>
          </a:effectLst>
        </c:spPr>
      </c:pivotFmt>
      <c:pivotFmt>
        <c:idx val="64"/>
        <c:spPr>
          <a:solidFill>
            <a:schemeClr val="accent1"/>
          </a:solidFill>
          <a:ln w="19050">
            <a:noFill/>
          </a:ln>
          <a:effectLst>
            <a:outerShdw blurRad="254000" sx="102000" sy="102000" algn="ctr" rotWithShape="0">
              <a:prstClr val="black">
                <a:alpha val="20000"/>
              </a:prstClr>
            </a:outerShdw>
          </a:effectLst>
        </c:spPr>
      </c:pivotFmt>
      <c:pivotFmt>
        <c:idx val="65"/>
        <c:spPr>
          <a:solidFill>
            <a:schemeClr val="accent1"/>
          </a:solidFill>
          <a:ln w="19050">
            <a:noFill/>
          </a:ln>
          <a:effectLst>
            <a:outerShdw blurRad="254000" sx="102000" sy="102000" algn="ctr" rotWithShape="0">
              <a:prstClr val="black">
                <a:alpha val="20000"/>
              </a:prstClr>
            </a:outerShdw>
          </a:effectLst>
        </c:spPr>
      </c:pivotFmt>
      <c:pivotFmt>
        <c:idx val="66"/>
        <c:spPr>
          <a:solidFill>
            <a:schemeClr val="accent1"/>
          </a:solidFill>
          <a:ln w="19050">
            <a:noFill/>
          </a:ln>
          <a:effectLst>
            <a:outerShdw blurRad="254000" sx="102000" sy="102000" algn="ctr" rotWithShape="0">
              <a:prstClr val="black">
                <a:alpha val="20000"/>
              </a:prstClr>
            </a:outerShdw>
          </a:effectLst>
        </c:spPr>
      </c:pivotFmt>
      <c:pivotFmt>
        <c:idx val="67"/>
        <c:spPr>
          <a:solidFill>
            <a:schemeClr val="accent1"/>
          </a:solidFill>
          <a:ln w="19050">
            <a:noFill/>
          </a:ln>
          <a:effectLst>
            <a:outerShdw blurRad="254000" sx="102000" sy="102000" algn="ctr" rotWithShape="0">
              <a:prstClr val="black">
                <a:alpha val="20000"/>
              </a:prstClr>
            </a:outerShdw>
          </a:effectLst>
        </c:spPr>
      </c:pivotFmt>
      <c:pivotFmt>
        <c:idx val="68"/>
        <c:spPr>
          <a:solidFill>
            <a:schemeClr val="accent1"/>
          </a:solidFill>
          <a:ln w="19050">
            <a:noFill/>
          </a:ln>
          <a:effectLst>
            <a:outerShdw blurRad="254000" sx="102000" sy="102000" algn="ctr" rotWithShape="0">
              <a:prstClr val="black">
                <a:alpha val="20000"/>
              </a:prstClr>
            </a:outerShdw>
          </a:effectLst>
        </c:spPr>
      </c:pivotFmt>
      <c:pivotFmt>
        <c:idx val="69"/>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0"/>
        <c:spPr>
          <a:solidFill>
            <a:schemeClr val="accent1"/>
          </a:solidFill>
          <a:ln w="19050">
            <a:noFill/>
          </a:ln>
          <a:effectLst>
            <a:outerShdw blurRad="254000" sx="102000" sy="102000" algn="ctr" rotWithShape="0">
              <a:prstClr val="black">
                <a:alpha val="20000"/>
              </a:prstClr>
            </a:outerShdw>
          </a:effectLst>
        </c:spPr>
      </c:pivotFmt>
      <c:pivotFmt>
        <c:idx val="71"/>
        <c:spPr>
          <a:solidFill>
            <a:schemeClr val="accent1"/>
          </a:solidFill>
          <a:ln w="19050">
            <a:noFill/>
          </a:ln>
          <a:effectLst>
            <a:outerShdw blurRad="254000" sx="102000" sy="102000" algn="ctr" rotWithShape="0">
              <a:prstClr val="black">
                <a:alpha val="20000"/>
              </a:prstClr>
            </a:outerShdw>
          </a:effectLst>
        </c:spPr>
      </c:pivotFmt>
      <c:pivotFmt>
        <c:idx val="72"/>
        <c:spPr>
          <a:solidFill>
            <a:schemeClr val="accent1"/>
          </a:solidFill>
          <a:ln w="19050">
            <a:noFill/>
          </a:ln>
          <a:effectLst>
            <a:outerShdw blurRad="254000" sx="102000" sy="102000" algn="ctr" rotWithShape="0">
              <a:prstClr val="black">
                <a:alpha val="20000"/>
              </a:prstClr>
            </a:outerShdw>
          </a:effectLst>
        </c:spPr>
      </c:pivotFmt>
      <c:pivotFmt>
        <c:idx val="73"/>
        <c:spPr>
          <a:solidFill>
            <a:schemeClr val="accent1"/>
          </a:solidFill>
          <a:ln w="19050">
            <a:noFill/>
          </a:ln>
          <a:effectLst>
            <a:outerShdw blurRad="254000" sx="102000" sy="102000" algn="ctr" rotWithShape="0">
              <a:prstClr val="black">
                <a:alpha val="20000"/>
              </a:prstClr>
            </a:outerShdw>
          </a:effectLst>
        </c:spPr>
      </c:pivotFmt>
      <c:pivotFmt>
        <c:idx val="74"/>
        <c:spPr>
          <a:solidFill>
            <a:schemeClr val="accent1"/>
          </a:solidFill>
          <a:ln w="19050">
            <a:noFill/>
          </a:ln>
          <a:effectLst>
            <a:outerShdw blurRad="254000" sx="102000" sy="102000" algn="ctr" rotWithShape="0">
              <a:prstClr val="black">
                <a:alpha val="20000"/>
              </a:prstClr>
            </a:outerShdw>
          </a:effectLst>
        </c:spPr>
      </c:pivotFmt>
      <c:pivotFmt>
        <c:idx val="75"/>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6"/>
        <c:spPr>
          <a:solidFill>
            <a:schemeClr val="accent1"/>
          </a:solidFill>
          <a:ln w="19050">
            <a:noFill/>
          </a:ln>
          <a:effectLst>
            <a:outerShdw blurRad="254000" sx="102000" sy="102000" algn="ctr" rotWithShape="0">
              <a:prstClr val="black">
                <a:alpha val="20000"/>
              </a:prstClr>
            </a:outerShdw>
          </a:effectLst>
        </c:spPr>
      </c:pivotFmt>
      <c:pivotFmt>
        <c:idx val="77"/>
        <c:spPr>
          <a:solidFill>
            <a:schemeClr val="accent1"/>
          </a:solidFill>
          <a:ln w="19050">
            <a:noFill/>
          </a:ln>
          <a:effectLst>
            <a:outerShdw blurRad="254000" sx="102000" sy="102000" algn="ctr" rotWithShape="0">
              <a:prstClr val="black">
                <a:alpha val="20000"/>
              </a:prstClr>
            </a:outerShdw>
          </a:effectLst>
        </c:spPr>
      </c:pivotFmt>
      <c:pivotFmt>
        <c:idx val="78"/>
        <c:spPr>
          <a:solidFill>
            <a:schemeClr val="accent1"/>
          </a:solidFill>
          <a:ln w="19050">
            <a:noFill/>
          </a:ln>
          <a:effectLst>
            <a:outerShdw blurRad="254000" sx="102000" sy="102000" algn="ctr" rotWithShape="0">
              <a:prstClr val="black">
                <a:alpha val="20000"/>
              </a:prstClr>
            </a:outerShdw>
          </a:effectLst>
        </c:spPr>
      </c:pivotFmt>
      <c:pivotFmt>
        <c:idx val="79"/>
        <c:spPr>
          <a:solidFill>
            <a:schemeClr val="accent1"/>
          </a:solidFill>
          <a:ln w="19050">
            <a:noFill/>
          </a:ln>
          <a:effectLst>
            <a:outerShdw blurRad="254000" sx="102000" sy="102000" algn="ctr" rotWithShape="0">
              <a:prstClr val="black">
                <a:alpha val="20000"/>
              </a:prstClr>
            </a:outerShdw>
          </a:effectLst>
        </c:spPr>
      </c:pivotFmt>
      <c:pivotFmt>
        <c:idx val="80"/>
        <c:spPr>
          <a:solidFill>
            <a:schemeClr val="accent1"/>
          </a:solidFill>
          <a:ln w="19050">
            <a:noFill/>
          </a:ln>
          <a:effectLst>
            <a:outerShdw blurRad="254000" sx="102000" sy="102000" algn="ctr" rotWithShape="0">
              <a:prstClr val="black">
                <a:alpha val="20000"/>
              </a:prstClr>
            </a:outerShdw>
          </a:effectLst>
        </c:spPr>
      </c:pivotFmt>
      <c:pivotFmt>
        <c:idx val="81"/>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2"/>
        <c:spPr>
          <a:solidFill>
            <a:schemeClr val="accent1"/>
          </a:solidFill>
          <a:ln w="19050">
            <a:noFill/>
          </a:ln>
          <a:effectLst>
            <a:outerShdw blurRad="254000" sx="102000" sy="102000" algn="ctr" rotWithShape="0">
              <a:prstClr val="black">
                <a:alpha val="20000"/>
              </a:prstClr>
            </a:outerShdw>
          </a:effectLst>
        </c:spPr>
      </c:pivotFmt>
      <c:pivotFmt>
        <c:idx val="83"/>
        <c:spPr>
          <a:solidFill>
            <a:schemeClr val="accent1"/>
          </a:solidFill>
          <a:ln w="19050">
            <a:noFill/>
          </a:ln>
          <a:effectLst>
            <a:outerShdw blurRad="254000" sx="102000" sy="102000" algn="ctr" rotWithShape="0">
              <a:prstClr val="black">
                <a:alpha val="20000"/>
              </a:prstClr>
            </a:outerShdw>
          </a:effectLst>
        </c:spPr>
      </c:pivotFmt>
      <c:pivotFmt>
        <c:idx val="84"/>
        <c:spPr>
          <a:solidFill>
            <a:schemeClr val="accent1"/>
          </a:solidFill>
          <a:ln w="19050">
            <a:noFill/>
          </a:ln>
          <a:effectLst>
            <a:outerShdw blurRad="254000" sx="102000" sy="102000" algn="ctr" rotWithShape="0">
              <a:prstClr val="black">
                <a:alpha val="20000"/>
              </a:prstClr>
            </a:outerShdw>
          </a:effectLst>
        </c:spPr>
      </c:pivotFmt>
      <c:pivotFmt>
        <c:idx val="85"/>
        <c:spPr>
          <a:solidFill>
            <a:schemeClr val="accent1"/>
          </a:solidFill>
          <a:ln w="19050">
            <a:noFill/>
          </a:ln>
          <a:effectLst>
            <a:outerShdw blurRad="254000" sx="102000" sy="102000" algn="ctr" rotWithShape="0">
              <a:prstClr val="black">
                <a:alpha val="20000"/>
              </a:prstClr>
            </a:outerShdw>
          </a:effectLst>
        </c:spPr>
      </c:pivotFmt>
      <c:pivotFmt>
        <c:idx val="86"/>
        <c:spPr>
          <a:solidFill>
            <a:schemeClr val="accent1"/>
          </a:solidFill>
          <a:ln w="19050">
            <a:noFill/>
          </a:ln>
          <a:effectLst>
            <a:outerShdw blurRad="254000" sx="102000" sy="102000" algn="ctr" rotWithShape="0">
              <a:prstClr val="black">
                <a:alpha val="20000"/>
              </a:prstClr>
            </a:outerShdw>
          </a:effectLst>
        </c:spPr>
      </c:pivotFmt>
      <c:pivotFmt>
        <c:idx val="87"/>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8"/>
        <c:spPr>
          <a:solidFill>
            <a:schemeClr val="accent1"/>
          </a:solidFill>
          <a:ln w="19050">
            <a:noFill/>
          </a:ln>
          <a:effectLst>
            <a:outerShdw blurRad="254000" sx="102000" sy="102000" algn="ctr" rotWithShape="0">
              <a:prstClr val="black">
                <a:alpha val="20000"/>
              </a:prstClr>
            </a:outerShdw>
          </a:effectLst>
        </c:spPr>
      </c:pivotFmt>
      <c:pivotFmt>
        <c:idx val="89"/>
        <c:spPr>
          <a:solidFill>
            <a:schemeClr val="accent1"/>
          </a:solidFill>
          <a:ln w="19050">
            <a:noFill/>
          </a:ln>
          <a:effectLst>
            <a:outerShdw blurRad="254000" sx="102000" sy="102000" algn="ctr" rotWithShape="0">
              <a:prstClr val="black">
                <a:alpha val="20000"/>
              </a:prstClr>
            </a:outerShdw>
          </a:effectLst>
        </c:spPr>
      </c:pivotFmt>
      <c:pivotFmt>
        <c:idx val="90"/>
        <c:spPr>
          <a:solidFill>
            <a:schemeClr val="accent1"/>
          </a:solidFill>
          <a:ln w="19050">
            <a:noFill/>
          </a:ln>
          <a:effectLst>
            <a:outerShdw blurRad="254000" sx="102000" sy="102000" algn="ctr" rotWithShape="0">
              <a:prstClr val="black">
                <a:alpha val="20000"/>
              </a:prstClr>
            </a:outerShdw>
          </a:effectLst>
        </c:spPr>
      </c:pivotFmt>
      <c:pivotFmt>
        <c:idx val="91"/>
        <c:spPr>
          <a:solidFill>
            <a:schemeClr val="accent1"/>
          </a:solidFill>
          <a:ln w="19050">
            <a:noFill/>
          </a:ln>
          <a:effectLst>
            <a:outerShdw blurRad="254000" sx="102000" sy="102000" algn="ctr" rotWithShape="0">
              <a:prstClr val="black">
                <a:alpha val="20000"/>
              </a:prstClr>
            </a:outerShdw>
          </a:effectLst>
        </c:spPr>
      </c:pivotFmt>
      <c:pivotFmt>
        <c:idx val="92"/>
        <c:spPr>
          <a:solidFill>
            <a:schemeClr val="accent1"/>
          </a:solidFill>
          <a:ln w="19050">
            <a:noFill/>
          </a:ln>
          <a:effectLst>
            <a:outerShdw blurRad="254000" sx="102000" sy="102000" algn="ctr" rotWithShape="0">
              <a:prstClr val="black">
                <a:alpha val="20000"/>
              </a:prstClr>
            </a:outerShdw>
          </a:effectLst>
        </c:spPr>
      </c:pivotFmt>
      <c:pivotFmt>
        <c:idx val="93"/>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4"/>
        <c:spPr>
          <a:solidFill>
            <a:schemeClr val="accent1"/>
          </a:solidFill>
          <a:ln w="19050">
            <a:noFill/>
          </a:ln>
          <a:effectLst>
            <a:outerShdw blurRad="254000" sx="102000" sy="102000" algn="ctr" rotWithShape="0">
              <a:prstClr val="black">
                <a:alpha val="20000"/>
              </a:prstClr>
            </a:outerShdw>
          </a:effectLst>
        </c:spPr>
      </c:pivotFmt>
      <c:pivotFmt>
        <c:idx val="95"/>
        <c:spPr>
          <a:solidFill>
            <a:schemeClr val="accent1"/>
          </a:solidFill>
          <a:ln w="19050">
            <a:noFill/>
          </a:ln>
          <a:effectLst>
            <a:outerShdw blurRad="254000" sx="102000" sy="102000" algn="ctr" rotWithShape="0">
              <a:prstClr val="black">
                <a:alpha val="20000"/>
              </a:prstClr>
            </a:outerShdw>
          </a:effectLst>
        </c:spPr>
      </c:pivotFmt>
      <c:pivotFmt>
        <c:idx val="96"/>
        <c:spPr>
          <a:solidFill>
            <a:schemeClr val="accent1"/>
          </a:solidFill>
          <a:ln w="19050">
            <a:noFill/>
          </a:ln>
          <a:effectLst>
            <a:outerShdw blurRad="254000" sx="102000" sy="102000" algn="ctr" rotWithShape="0">
              <a:prstClr val="black">
                <a:alpha val="20000"/>
              </a:prstClr>
            </a:outerShdw>
          </a:effectLst>
        </c:spPr>
      </c:pivotFmt>
      <c:pivotFmt>
        <c:idx val="97"/>
        <c:spPr>
          <a:solidFill>
            <a:schemeClr val="accent1"/>
          </a:solidFill>
          <a:ln w="19050">
            <a:noFill/>
          </a:ln>
          <a:effectLst>
            <a:outerShdw blurRad="254000" sx="102000" sy="102000" algn="ctr" rotWithShape="0">
              <a:prstClr val="black">
                <a:alpha val="20000"/>
              </a:prstClr>
            </a:outerShdw>
          </a:effectLst>
        </c:spPr>
      </c:pivotFmt>
      <c:pivotFmt>
        <c:idx val="98"/>
        <c:spPr>
          <a:solidFill>
            <a:schemeClr val="accent1"/>
          </a:solidFill>
          <a:ln w="19050">
            <a:noFill/>
          </a:ln>
          <a:effectLst>
            <a:outerShdw blurRad="254000" sx="102000" sy="102000" algn="ctr" rotWithShape="0">
              <a:prstClr val="black">
                <a:alpha val="20000"/>
              </a:prstClr>
            </a:outerShdw>
          </a:effectLst>
        </c:spPr>
      </c:pivotFmt>
      <c:pivotFmt>
        <c:idx val="99"/>
        <c:spPr>
          <a:solidFill>
            <a:schemeClr val="accent1"/>
          </a:solidFill>
          <a:ln w="19050">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00"/>
        <c:spPr>
          <a:solidFill>
            <a:schemeClr val="accent1"/>
          </a:solidFill>
          <a:ln w="19050">
            <a:noFill/>
          </a:ln>
          <a:effectLst>
            <a:outerShdw blurRad="254000" sx="102000" sy="102000" algn="ctr" rotWithShape="0">
              <a:prstClr val="black">
                <a:alpha val="20000"/>
              </a:prstClr>
            </a:outerShdw>
          </a:effectLst>
        </c:spPr>
      </c:pivotFmt>
      <c:pivotFmt>
        <c:idx val="101"/>
        <c:spPr>
          <a:solidFill>
            <a:schemeClr val="accent1"/>
          </a:solidFill>
          <a:ln w="19050">
            <a:noFill/>
          </a:ln>
          <a:effectLst>
            <a:outerShdw blurRad="254000" sx="102000" sy="102000" algn="ctr" rotWithShape="0">
              <a:prstClr val="black">
                <a:alpha val="20000"/>
              </a:prstClr>
            </a:outerShdw>
          </a:effectLst>
        </c:spPr>
      </c:pivotFmt>
      <c:pivotFmt>
        <c:idx val="102"/>
        <c:spPr>
          <a:solidFill>
            <a:schemeClr val="accent1"/>
          </a:solidFill>
          <a:ln w="19050">
            <a:noFill/>
          </a:ln>
          <a:effectLst>
            <a:outerShdw blurRad="254000" sx="102000" sy="102000" algn="ctr" rotWithShape="0">
              <a:prstClr val="black">
                <a:alpha val="20000"/>
              </a:prstClr>
            </a:outerShdw>
          </a:effectLst>
        </c:spPr>
      </c:pivotFmt>
      <c:pivotFmt>
        <c:idx val="103"/>
        <c:spPr>
          <a:solidFill>
            <a:schemeClr val="accent1"/>
          </a:solidFill>
          <a:ln w="19050">
            <a:noFill/>
          </a:ln>
          <a:effectLst>
            <a:outerShdw blurRad="254000" sx="102000" sy="102000" algn="ctr" rotWithShape="0">
              <a:prstClr val="black">
                <a:alpha val="20000"/>
              </a:prstClr>
            </a:outerShdw>
          </a:effectLst>
        </c:spPr>
      </c:pivotFmt>
      <c:pivotFmt>
        <c:idx val="104"/>
        <c:spPr>
          <a:solidFill>
            <a:schemeClr val="accent1"/>
          </a:solidFill>
          <a:ln w="19050">
            <a:noFill/>
          </a:ln>
          <a:effectLst>
            <a:outerShdw blurRad="254000" sx="102000" sy="102000" algn="ctr" rotWithShape="0">
              <a:prstClr val="black">
                <a:alpha val="20000"/>
              </a:prstClr>
            </a:outerShdw>
          </a:effectLst>
        </c:spPr>
      </c:pivotFmt>
    </c:pivotFmts>
    <c:plotArea>
      <c:layout>
        <c:manualLayout>
          <c:layoutTarget val="inner"/>
          <c:xMode val="edge"/>
          <c:yMode val="edge"/>
          <c:x val="8.9024992827313604E-2"/>
          <c:y val="0.20636631266906774"/>
          <c:w val="0.46825820608456331"/>
          <c:h val="0.72091462422076491"/>
        </c:manualLayout>
      </c:layout>
      <c:pieChart>
        <c:varyColors val="1"/>
        <c:ser>
          <c:idx val="0"/>
          <c:order val="0"/>
          <c:tx>
            <c:strRef>
              <c:f>'Revenue to_p_ratio'!$B$3</c:f>
              <c:strCache>
                <c:ptCount val="1"/>
                <c:pt idx="0">
                  <c:v>Sum of Total_Revenue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F92-4773-BB23-6D8B0042EF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F92-4773-BB23-6D8B0042EF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F92-4773-BB23-6D8B0042EF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F92-4773-BB23-6D8B0042EF5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F92-4773-BB23-6D8B0042EF57}"/>
              </c:ext>
            </c:extLst>
          </c:dPt>
          <c:dLbls>
            <c:dLbl>
              <c:idx val="0"/>
              <c:tx>
                <c:rich>
                  <a:bodyPr/>
                  <a:lstStyle/>
                  <a:p>
                    <a:fld id="{903DEFF9-5B87-4374-8C66-462B7330D15A}" type="PERCENTAGE">
                      <a:rPr lang="en-US" b="1"/>
                      <a:pPr/>
                      <a:t>[PERCENTAGE]</a:t>
                    </a:fld>
                    <a:endParaRPr lang="en-IN"/>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F92-4773-BB23-6D8B0042EF57}"/>
                </c:ext>
              </c:extLst>
            </c:dLbl>
            <c:dLbl>
              <c:idx val="1"/>
              <c:tx>
                <c:rich>
                  <a:bodyPr/>
                  <a:lstStyle/>
                  <a:p>
                    <a:fld id="{44866BF1-41B3-46ED-AAD0-A666015AFBDE}" type="PERCENTAGE">
                      <a:rPr lang="en-US" b="1"/>
                      <a:pPr/>
                      <a:t>[PERCENTAGE]</a:t>
                    </a:fld>
                    <a:endParaRPr lang="en-IN"/>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F92-4773-BB23-6D8B0042EF57}"/>
                </c:ext>
              </c:extLst>
            </c:dLbl>
            <c:dLbl>
              <c:idx val="2"/>
              <c:tx>
                <c:rich>
                  <a:bodyPr/>
                  <a:lstStyle/>
                  <a:p>
                    <a:fld id="{E3EEC7D7-AEED-4A70-A2FA-03D69D9622A8}" type="PERCENTAGE">
                      <a:rPr lang="en-US" b="1"/>
                      <a:pPr/>
                      <a:t>[PERCENTAGE]</a:t>
                    </a:fld>
                    <a:endParaRPr lang="en-IN"/>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F92-4773-BB23-6D8B0042EF57}"/>
                </c:ext>
              </c:extLst>
            </c:dLbl>
            <c:dLbl>
              <c:idx val="3"/>
              <c:tx>
                <c:rich>
                  <a:bodyPr/>
                  <a:lstStyle/>
                  <a:p>
                    <a:fld id="{BF82CDA8-A012-4524-943F-138418D33202}" type="PERCENTAGE">
                      <a:rPr lang="en-US" b="1"/>
                      <a:pPr/>
                      <a:t>[PERCENTAGE]</a:t>
                    </a:fld>
                    <a:endParaRPr lang="en-IN"/>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FF92-4773-BB23-6D8B0042EF57}"/>
                </c:ext>
              </c:extLst>
            </c:dLbl>
            <c:dLbl>
              <c:idx val="4"/>
              <c:tx>
                <c:rich>
                  <a:bodyPr/>
                  <a:lstStyle/>
                  <a:p>
                    <a:fld id="{B8F32C82-CF7A-4C0E-9CCF-A4FF40E0C18C}" type="PERCENTAGE">
                      <a:rPr lang="en-US" b="1"/>
                      <a:pPr/>
                      <a:t>[PERCENTAGE]</a:t>
                    </a:fld>
                    <a:endParaRPr lang="en-IN"/>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FF92-4773-BB23-6D8B0042EF5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to_p_ratio'!$A$4:$A$9</c:f>
              <c:strCache>
                <c:ptCount val="5"/>
                <c:pt idx="0">
                  <c:v>Marie Gold</c:v>
                </c:pt>
                <c:pt idx="1">
                  <c:v>Tiger</c:v>
                </c:pt>
                <c:pt idx="2">
                  <c:v>Bourbon</c:v>
                </c:pt>
                <c:pt idx="3">
                  <c:v>Milk Rusk</c:v>
                </c:pt>
                <c:pt idx="4">
                  <c:v>NutriChoice</c:v>
                </c:pt>
              </c:strCache>
            </c:strRef>
          </c:cat>
          <c:val>
            <c:numRef>
              <c:f>'Revenue to_p_ratio'!$B$4:$B$9</c:f>
              <c:numCache>
                <c:formatCode>General</c:formatCode>
                <c:ptCount val="5"/>
                <c:pt idx="0">
                  <c:v>378836</c:v>
                </c:pt>
                <c:pt idx="1">
                  <c:v>370428</c:v>
                </c:pt>
                <c:pt idx="2">
                  <c:v>409544</c:v>
                </c:pt>
                <c:pt idx="3">
                  <c:v>1085061</c:v>
                </c:pt>
                <c:pt idx="4">
                  <c:v>286834</c:v>
                </c:pt>
              </c:numCache>
            </c:numRef>
          </c:val>
          <c:extLst>
            <c:ext xmlns:c16="http://schemas.microsoft.com/office/drawing/2014/chart" uri="{C3380CC4-5D6E-409C-BE32-E72D297353CC}">
              <c16:uniqueId val="{0000000A-FF92-4773-BB23-6D8B0042EF57}"/>
            </c:ext>
          </c:extLst>
        </c:ser>
        <c:ser>
          <c:idx val="1"/>
          <c:order val="1"/>
          <c:tx>
            <c:strRef>
              <c:f>'Revenue to_p_ratio'!$C$3</c:f>
              <c:strCache>
                <c:ptCount val="1"/>
                <c:pt idx="0">
                  <c:v>Average of Price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C-FF92-4773-BB23-6D8B0042EF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E-FF92-4773-BB23-6D8B0042EF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0-FF92-4773-BB23-6D8B0042EF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2-FF92-4773-BB23-6D8B0042EF5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4-FF92-4773-BB23-6D8B0042EF5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to_p_ratio'!$A$4:$A$9</c:f>
              <c:strCache>
                <c:ptCount val="5"/>
                <c:pt idx="0">
                  <c:v>Marie Gold</c:v>
                </c:pt>
                <c:pt idx="1">
                  <c:v>Tiger</c:v>
                </c:pt>
                <c:pt idx="2">
                  <c:v>Bourbon</c:v>
                </c:pt>
                <c:pt idx="3">
                  <c:v>Milk Rusk</c:v>
                </c:pt>
                <c:pt idx="4">
                  <c:v>NutriChoice</c:v>
                </c:pt>
              </c:strCache>
            </c:strRef>
          </c:cat>
          <c:val>
            <c:numRef>
              <c:f>'Revenue to_p_ratio'!$C$4:$C$9</c:f>
              <c:numCache>
                <c:formatCode>General</c:formatCode>
                <c:ptCount val="5"/>
                <c:pt idx="0">
                  <c:v>267</c:v>
                </c:pt>
                <c:pt idx="1">
                  <c:v>241.16666666666666</c:v>
                </c:pt>
                <c:pt idx="2">
                  <c:v>310.42857142857144</c:v>
                </c:pt>
                <c:pt idx="3">
                  <c:v>264.62318840579712</c:v>
                </c:pt>
                <c:pt idx="4">
                  <c:v>232.71428571428572</c:v>
                </c:pt>
              </c:numCache>
            </c:numRef>
          </c:val>
          <c:extLst>
            <c:ext xmlns:c16="http://schemas.microsoft.com/office/drawing/2014/chart" uri="{C3380CC4-5D6E-409C-BE32-E72D297353CC}">
              <c16:uniqueId val="{00000015-FF92-4773-BB23-6D8B0042EF57}"/>
            </c:ext>
          </c:extLst>
        </c:ser>
        <c:ser>
          <c:idx val="2"/>
          <c:order val="2"/>
          <c:tx>
            <c:strRef>
              <c:f>'Revenue to_p_ratio'!$D$3</c:f>
              <c:strCache>
                <c:ptCount val="1"/>
                <c:pt idx="0">
                  <c:v>Sum of Revenue_to_Price_ratio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7-FF92-4773-BB23-6D8B0042EF5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9-FF92-4773-BB23-6D8B0042EF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B-FF92-4773-BB23-6D8B0042EF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D-FF92-4773-BB23-6D8B0042EF5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F-FF92-4773-BB23-6D8B0042EF5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to_p_ratio'!$A$4:$A$9</c:f>
              <c:strCache>
                <c:ptCount val="5"/>
                <c:pt idx="0">
                  <c:v>Marie Gold</c:v>
                </c:pt>
                <c:pt idx="1">
                  <c:v>Tiger</c:v>
                </c:pt>
                <c:pt idx="2">
                  <c:v>Bourbon</c:v>
                </c:pt>
                <c:pt idx="3">
                  <c:v>Milk Rusk</c:v>
                </c:pt>
                <c:pt idx="4">
                  <c:v>NutriChoice</c:v>
                </c:pt>
              </c:strCache>
            </c:strRef>
          </c:cat>
          <c:val>
            <c:numRef>
              <c:f>'Revenue to_p_ratio'!$D$4:$D$9</c:f>
              <c:numCache>
                <c:formatCode>General</c:formatCode>
                <c:ptCount val="5"/>
                <c:pt idx="0">
                  <c:v>64.493701055498803</c:v>
                </c:pt>
                <c:pt idx="1">
                  <c:v>63.999308914996547</c:v>
                </c:pt>
                <c:pt idx="2">
                  <c:v>62.823132382267218</c:v>
                </c:pt>
                <c:pt idx="3">
                  <c:v>59.426091242674843</c:v>
                </c:pt>
                <c:pt idx="4">
                  <c:v>58.693267853488848</c:v>
                </c:pt>
              </c:numCache>
            </c:numRef>
          </c:val>
          <c:extLst>
            <c:ext xmlns:c16="http://schemas.microsoft.com/office/drawing/2014/chart" uri="{C3380CC4-5D6E-409C-BE32-E72D297353CC}">
              <c16:uniqueId val="{00000020-FF92-4773-BB23-6D8B0042EF5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[Britannia Data Analysis.xlsx]revenue by month!PivotTable3</c:name>
    <c:fmtId val="9"/>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aseline="0" dirty="0">
                <a:latin typeface="Aptos" panose="020B0004020202020204" pitchFamily="34" charset="0"/>
              </a:rPr>
              <a:t>Quantity sold By Months</a:t>
            </a:r>
            <a:endParaRPr lang="en-US" sz="1600" dirty="0">
              <a:latin typeface="Aptos" panose="020B0004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a:innerShdw blurRad="114300">
              <a:schemeClr val="accent1">
                <a:lumMod val="75000"/>
              </a:schemeClr>
            </a:innerShdw>
          </a:effectLst>
        </c:spPr>
        <c:marker>
          <c:symbol val="circle"/>
          <c:size val="6"/>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a:innerShdw blurRad="114300">
              <a:schemeClr val="accent1">
                <a:lumMod val="75000"/>
              </a:schemeClr>
            </a:innerShdw>
          </a:effectLst>
        </c:spPr>
        <c:dLbl>
          <c:idx val="0"/>
          <c:layout>
            <c:manualLayout>
              <c:x val="1.9444444444444445E-2"/>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a:innerShdw blurRad="114300">
              <a:schemeClr val="accent1">
                <a:lumMod val="75000"/>
              </a:schemeClr>
            </a:innerShdw>
          </a:effectLst>
        </c:spPr>
        <c:dLbl>
          <c:idx val="0"/>
          <c:layout>
            <c:manualLayout>
              <c:x val="1.1111111111111059E-2"/>
              <c:y val="-0.1666666666666667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a:innerShdw blurRad="114300">
              <a:schemeClr val="accent1">
                <a:lumMod val="75000"/>
              </a:schemeClr>
            </a:innerShdw>
          </a:effectLst>
        </c:spPr>
        <c:dLbl>
          <c:idx val="0"/>
          <c:layout>
            <c:manualLayout>
              <c:x val="0"/>
              <c:y val="-0.1296296296296296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a:innerShdw blurRad="114300">
              <a:schemeClr val="accent1">
                <a:lumMod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a:innerShdw blurRad="114300">
              <a:schemeClr val="accent1">
                <a:lumMod val="75000"/>
              </a:schemeClr>
            </a:innerShdw>
          </a:effectLst>
        </c:spPr>
        <c:dLbl>
          <c:idx val="0"/>
          <c:layout>
            <c:manualLayout>
              <c:x val="1.9444444444444445E-2"/>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a:innerShdw blurRad="114300">
              <a:schemeClr val="accent1">
                <a:lumMod val="75000"/>
              </a:schemeClr>
            </a:innerShdw>
          </a:effectLst>
        </c:spPr>
        <c:dLbl>
          <c:idx val="0"/>
          <c:layout>
            <c:manualLayout>
              <c:x val="1.1111111111111059E-2"/>
              <c:y val="-0.1666666666666667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a:innerShdw blurRad="114300">
              <a:schemeClr val="accent1">
                <a:lumMod val="75000"/>
              </a:schemeClr>
            </a:innerShdw>
          </a:effectLst>
        </c:spPr>
        <c:dLbl>
          <c:idx val="0"/>
          <c:layout>
            <c:manualLayout>
              <c:x val="0"/>
              <c:y val="-0.1296296296296296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a:innerShdw blurRad="114300">
              <a:schemeClr val="accent1">
                <a:lumMod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a:innerShdw blurRad="114300">
              <a:schemeClr val="accent1">
                <a:lumMod val="75000"/>
              </a:schemeClr>
            </a:innerShdw>
          </a:effectLst>
        </c:spPr>
        <c:dLbl>
          <c:idx val="0"/>
          <c:layout>
            <c:manualLayout>
              <c:x val="1.9444444444444445E-2"/>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a:innerShdw blurRad="114300">
              <a:schemeClr val="accent1">
                <a:lumMod val="75000"/>
              </a:schemeClr>
            </a:innerShdw>
          </a:effectLst>
        </c:spPr>
        <c:dLbl>
          <c:idx val="0"/>
          <c:layout>
            <c:manualLayout>
              <c:x val="1.1111111111111059E-2"/>
              <c:y val="-0.1666666666666667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a:innerShdw blurRad="114300">
              <a:schemeClr val="accent1">
                <a:lumMod val="75000"/>
              </a:schemeClr>
            </a:innerShdw>
          </a:effectLst>
        </c:spPr>
        <c:dLbl>
          <c:idx val="0"/>
          <c:layout>
            <c:manualLayout>
              <c:x val="0"/>
              <c:y val="-0.1296296296296296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a:innerShdw blurRad="114300">
              <a:schemeClr val="accent1">
                <a:lumMod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a:innerShdw blurRad="114300">
              <a:schemeClr val="accent1">
                <a:lumMod val="75000"/>
              </a:schemeClr>
            </a:innerShdw>
          </a:effectLst>
        </c:spPr>
        <c:dLbl>
          <c:idx val="0"/>
          <c:layout>
            <c:manualLayout>
              <c:x val="1.9444444444444445E-2"/>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a:innerShdw blurRad="114300">
              <a:schemeClr val="accent1">
                <a:lumMod val="75000"/>
              </a:schemeClr>
            </a:innerShdw>
          </a:effectLst>
        </c:spPr>
        <c:dLbl>
          <c:idx val="0"/>
          <c:layout>
            <c:manualLayout>
              <c:x val="1.1111111111111059E-2"/>
              <c:y val="-0.1666666666666667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a:innerShdw blurRad="114300">
              <a:schemeClr val="accent1">
                <a:lumMod val="75000"/>
              </a:schemeClr>
            </a:innerShdw>
          </a:effectLst>
        </c:spPr>
        <c:dLbl>
          <c:idx val="0"/>
          <c:layout>
            <c:manualLayout>
              <c:x val="0"/>
              <c:y val="-0.1296296296296296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a:innerShdw blurRad="114300">
              <a:schemeClr val="accent1">
                <a:lumMod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a:innerShdw blurRad="114300">
              <a:schemeClr val="accent1">
                <a:lumMod val="75000"/>
              </a:schemeClr>
            </a:innerShdw>
          </a:effectLst>
        </c:spPr>
        <c:dLbl>
          <c:idx val="0"/>
          <c:layout>
            <c:manualLayout>
              <c:x val="1.9444444444444445E-2"/>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a:innerShdw blurRad="114300">
              <a:schemeClr val="accent1">
                <a:lumMod val="75000"/>
              </a:schemeClr>
            </a:innerShdw>
          </a:effectLst>
        </c:spPr>
        <c:dLbl>
          <c:idx val="0"/>
          <c:layout>
            <c:manualLayout>
              <c:x val="1.1111111111111059E-2"/>
              <c:y val="-0.16666666666666674"/>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a:innerShdw blurRad="114300">
              <a:schemeClr val="accent1">
                <a:lumMod val="75000"/>
              </a:schemeClr>
            </a:innerShdw>
          </a:effectLst>
        </c:spPr>
        <c:dLbl>
          <c:idx val="0"/>
          <c:layout>
            <c:manualLayout>
              <c:x val="0"/>
              <c:y val="-0.1296296296296296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724718632011067"/>
          <c:y val="0.27201194138901413"/>
          <c:w val="0.74060192475940512"/>
          <c:h val="0.5151279527559055"/>
        </c:manualLayout>
      </c:layout>
      <c:areaChart>
        <c:grouping val="standard"/>
        <c:varyColors val="0"/>
        <c:ser>
          <c:idx val="0"/>
          <c:order val="0"/>
          <c:tx>
            <c:strRef>
              <c:f>'revenue by month'!$B$3</c:f>
              <c:strCache>
                <c:ptCount val="1"/>
                <c:pt idx="0">
                  <c:v>Total</c:v>
                </c:pt>
              </c:strCache>
            </c:strRef>
          </c:tx>
          <c:spPr>
            <a:solidFill>
              <a:schemeClr val="accent5"/>
            </a:solidFill>
            <a:ln>
              <a:noFill/>
            </a:ln>
            <a:effectLst/>
          </c:spPr>
          <c:dPt>
            <c:idx val="0"/>
            <c:bubble3D val="0"/>
            <c:extLst>
              <c:ext xmlns:c16="http://schemas.microsoft.com/office/drawing/2014/chart" uri="{C3380CC4-5D6E-409C-BE32-E72D297353CC}">
                <c16:uniqueId val="{00000000-7AAA-4B33-8A72-8C544F8FB693}"/>
              </c:ext>
            </c:extLst>
          </c:dPt>
          <c:dPt>
            <c:idx val="1"/>
            <c:bubble3D val="0"/>
            <c:extLst>
              <c:ext xmlns:c16="http://schemas.microsoft.com/office/drawing/2014/chart" uri="{C3380CC4-5D6E-409C-BE32-E72D297353CC}">
                <c16:uniqueId val="{00000001-7AAA-4B33-8A72-8C544F8FB693}"/>
              </c:ext>
            </c:extLst>
          </c:dPt>
          <c:dPt>
            <c:idx val="2"/>
            <c:bubble3D val="0"/>
            <c:extLst>
              <c:ext xmlns:c16="http://schemas.microsoft.com/office/drawing/2014/chart" uri="{C3380CC4-5D6E-409C-BE32-E72D297353CC}">
                <c16:uniqueId val="{00000002-7AAA-4B33-8A72-8C544F8FB693}"/>
              </c:ext>
            </c:extLst>
          </c:dPt>
          <c:dLbls>
            <c:dLbl>
              <c:idx val="0"/>
              <c:layout>
                <c:manualLayout>
                  <c:x val="1.9444444444444445E-2"/>
                  <c:y val="-0.2685185185185185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AA-4B33-8A72-8C544F8FB693}"/>
                </c:ext>
              </c:extLst>
            </c:dLbl>
            <c:dLbl>
              <c:idx val="1"/>
              <c:layout>
                <c:manualLayout>
                  <c:x val="1.1111111111111059E-2"/>
                  <c:y val="-0.1666666666666667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AA-4B33-8A72-8C544F8FB693}"/>
                </c:ext>
              </c:extLst>
            </c:dLbl>
            <c:dLbl>
              <c:idx val="2"/>
              <c:layout>
                <c:manualLayout>
                  <c:x val="0"/>
                  <c:y val="-0.1296296296296296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AAA-4B33-8A72-8C544F8FB69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'revenue by month'!$A$4:$A$7</c:f>
              <c:strCache>
                <c:ptCount val="3"/>
                <c:pt idx="0">
                  <c:v>Jul</c:v>
                </c:pt>
                <c:pt idx="1">
                  <c:v>Feb</c:v>
                </c:pt>
                <c:pt idx="2">
                  <c:v>Aug</c:v>
                </c:pt>
              </c:strCache>
            </c:strRef>
          </c:cat>
          <c:val>
            <c:numRef>
              <c:f>'revenue by month'!$B$4:$B$7</c:f>
              <c:numCache>
                <c:formatCode>General</c:formatCode>
                <c:ptCount val="3"/>
                <c:pt idx="0">
                  <c:v>7018</c:v>
                </c:pt>
                <c:pt idx="1">
                  <c:v>6115</c:v>
                </c:pt>
                <c:pt idx="2">
                  <c:v>5962</c:v>
                </c:pt>
              </c:numCache>
            </c:numRef>
          </c:val>
          <c:extLst>
            <c:ext xmlns:c16="http://schemas.microsoft.com/office/drawing/2014/chart" uri="{C3380CC4-5D6E-409C-BE32-E72D297353CC}">
              <c16:uniqueId val="{00000003-7AAA-4B33-8A72-8C544F8FB693}"/>
            </c:ext>
          </c:extLst>
        </c:ser>
        <c:dLbls>
          <c:showLegendKey val="0"/>
          <c:showVal val="1"/>
          <c:showCatName val="0"/>
          <c:showSerName val="0"/>
          <c:showPercent val="0"/>
          <c:showBubbleSize val="0"/>
        </c:dLbls>
        <c:axId val="1773263680"/>
        <c:axId val="1773278080"/>
      </c:areaChart>
      <c:catAx>
        <c:axId val="17732636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3278080"/>
        <c:crosses val="autoZero"/>
        <c:auto val="1"/>
        <c:lblAlgn val="ctr"/>
        <c:lblOffset val="100"/>
        <c:noMultiLvlLbl val="0"/>
      </c:catAx>
      <c:valAx>
        <c:axId val="17732780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7326368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7CFF-39C9-6AF6-217D-4DB0CE7CB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835390-6610-9D6E-78B7-A141E8C66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B5B019-52B0-9C43-6838-3084090BB655}"/>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5" name="Footer Placeholder 4">
            <a:extLst>
              <a:ext uri="{FF2B5EF4-FFF2-40B4-BE49-F238E27FC236}">
                <a16:creationId xmlns:a16="http://schemas.microsoft.com/office/drawing/2014/main" id="{F3C128D2-A14C-2AEF-3136-F1AB185F53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EE5B3-0B01-181F-4BE7-FC2CE3A03F30}"/>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423911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41AAD-200E-5A73-E02C-246C75D119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3B43DE-B9E6-8230-8FBC-4074CEF3BA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D36DB-20BB-E642-CF37-C83F6F1E392E}"/>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5" name="Footer Placeholder 4">
            <a:extLst>
              <a:ext uri="{FF2B5EF4-FFF2-40B4-BE49-F238E27FC236}">
                <a16:creationId xmlns:a16="http://schemas.microsoft.com/office/drawing/2014/main" id="{A18DFA65-3099-F274-2011-38B8F5A0D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E825E-F812-AE4C-7A6C-AC9DC226B39E}"/>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137213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621848-D6D1-B68B-B9A5-2F0E8019DF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7EE292-E6E0-09E3-7AE5-E90FFEFE32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6CB2F3-19A3-8A1C-DDBD-1EA0CFFF41B9}"/>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5" name="Footer Placeholder 4">
            <a:extLst>
              <a:ext uri="{FF2B5EF4-FFF2-40B4-BE49-F238E27FC236}">
                <a16:creationId xmlns:a16="http://schemas.microsoft.com/office/drawing/2014/main" id="{4D42A4F5-1C19-DEA1-BA79-DBE4843B4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919C2B-ADC4-9706-80A8-92BD4C9295F1}"/>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9853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D8E7-DCC5-8D1D-3E1B-F651DF2116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0B8E71-5D74-D3ED-831A-9130A21B1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7B105-94B9-8C99-9AA1-25258DDB9E85}"/>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5" name="Footer Placeholder 4">
            <a:extLst>
              <a:ext uri="{FF2B5EF4-FFF2-40B4-BE49-F238E27FC236}">
                <a16:creationId xmlns:a16="http://schemas.microsoft.com/office/drawing/2014/main" id="{14807B54-68E0-B742-BCEC-C487E6F6C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2CE05-3918-32A2-8348-E0B7D01F704D}"/>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2998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E54B-A204-716E-847A-0831328F55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B52F90-5031-EB0F-3247-546BB657AC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66968-0B50-358B-ADED-403AFECB1433}"/>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5" name="Footer Placeholder 4">
            <a:extLst>
              <a:ext uri="{FF2B5EF4-FFF2-40B4-BE49-F238E27FC236}">
                <a16:creationId xmlns:a16="http://schemas.microsoft.com/office/drawing/2014/main" id="{462B7180-9F54-86F8-AEA8-E674F93F0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E1917-3212-25AD-E89F-2A86954F88B8}"/>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1703336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FD0C-96A1-D0B4-5035-E70F3638D7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21C2A0-ED44-5469-256F-16B8ED962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2E2078-9F4C-BCE6-A49B-975F8FD2CE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2AA28C-8352-126F-E547-B56FB284CB01}"/>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6" name="Footer Placeholder 5">
            <a:extLst>
              <a:ext uri="{FF2B5EF4-FFF2-40B4-BE49-F238E27FC236}">
                <a16:creationId xmlns:a16="http://schemas.microsoft.com/office/drawing/2014/main" id="{BD29595E-222F-C877-A40F-AB1E01D5E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F355F7-55E5-0E31-4544-69F8D1698BCC}"/>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307898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965D-5DD5-E138-9486-6233BEF929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3A285D-017F-2792-3F38-21DF8A95D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68DECD-E2F2-DB5C-BBAF-A60CADB68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E7C5A-BA8B-40A6-6EE5-EAED3780D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92761-9A64-A276-3BE1-79A82E7808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01FD5A-734F-F79C-00F7-2910FE28F4BE}"/>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8" name="Footer Placeholder 7">
            <a:extLst>
              <a:ext uri="{FF2B5EF4-FFF2-40B4-BE49-F238E27FC236}">
                <a16:creationId xmlns:a16="http://schemas.microsoft.com/office/drawing/2014/main" id="{E3545671-BE58-8420-E487-E618AD81DC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583B00-B16F-8585-EC90-C7DE9B9E1D16}"/>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1444990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318B-15F0-6EFC-ED5A-1B6332AFA1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1A3D36-6350-BA83-042E-18C2BD174477}"/>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4" name="Footer Placeholder 3">
            <a:extLst>
              <a:ext uri="{FF2B5EF4-FFF2-40B4-BE49-F238E27FC236}">
                <a16:creationId xmlns:a16="http://schemas.microsoft.com/office/drawing/2014/main" id="{2D132F95-394D-9163-CED4-C06AC89196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75426B-69A3-C7D0-A215-DE54469C820B}"/>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82619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62072-9A02-D90D-A939-F3C3F274311B}"/>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3" name="Footer Placeholder 2">
            <a:extLst>
              <a:ext uri="{FF2B5EF4-FFF2-40B4-BE49-F238E27FC236}">
                <a16:creationId xmlns:a16="http://schemas.microsoft.com/office/drawing/2014/main" id="{8B915231-4186-B2D2-0D4F-B4AAF5F553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9DBA78-6061-57EE-3CA6-A9919EC5F448}"/>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59537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8EC0-D0C6-1BF0-49A0-55D334F9B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050A53-AC8C-BD2D-5020-7C828741F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642D69-0326-4169-4E22-36CB0A84A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88EA8-13D4-1AB5-C7DA-70F345953B8B}"/>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6" name="Footer Placeholder 5">
            <a:extLst>
              <a:ext uri="{FF2B5EF4-FFF2-40B4-BE49-F238E27FC236}">
                <a16:creationId xmlns:a16="http://schemas.microsoft.com/office/drawing/2014/main" id="{5251D3B0-4285-2BFD-85B2-EF1E79FBCF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406902-B4B3-9B7B-2A7E-651D5A00872F}"/>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1782384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FFE3-DB83-D766-91EF-132AA1578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309699-94EC-539D-26A0-147EC6497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E9E5FC-92F1-CB48-BC8B-7991C5E46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C0652-E4E1-07D4-98F7-4322337A273F}"/>
              </a:ext>
            </a:extLst>
          </p:cNvPr>
          <p:cNvSpPr>
            <a:spLocks noGrp="1"/>
          </p:cNvSpPr>
          <p:nvPr>
            <p:ph type="dt" sz="half" idx="10"/>
          </p:nvPr>
        </p:nvSpPr>
        <p:spPr/>
        <p:txBody>
          <a:bodyPr/>
          <a:lstStyle/>
          <a:p>
            <a:fld id="{73B6DA09-7A42-4E8C-A3B4-FA27CF083873}" type="datetimeFigureOut">
              <a:rPr lang="en-IN" smtClean="0"/>
              <a:t>12-01-2025</a:t>
            </a:fld>
            <a:endParaRPr lang="en-IN"/>
          </a:p>
        </p:txBody>
      </p:sp>
      <p:sp>
        <p:nvSpPr>
          <p:cNvPr id="6" name="Footer Placeholder 5">
            <a:extLst>
              <a:ext uri="{FF2B5EF4-FFF2-40B4-BE49-F238E27FC236}">
                <a16:creationId xmlns:a16="http://schemas.microsoft.com/office/drawing/2014/main" id="{9D1E5709-CBF7-5715-2D2C-15D45A140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314D59-7EAB-B519-58D0-DF4C630E5078}"/>
              </a:ext>
            </a:extLst>
          </p:cNvPr>
          <p:cNvSpPr>
            <a:spLocks noGrp="1"/>
          </p:cNvSpPr>
          <p:nvPr>
            <p:ph type="sldNum" sz="quarter" idx="12"/>
          </p:nvPr>
        </p:nvSpPr>
        <p:spPr/>
        <p:txBody>
          <a:bodyPr/>
          <a:lstStyle/>
          <a:p>
            <a:fld id="{017E8587-3A5A-40F0-9606-679203ED8C81}" type="slidenum">
              <a:rPr lang="en-IN" smtClean="0"/>
              <a:t>‹#›</a:t>
            </a:fld>
            <a:endParaRPr lang="en-IN"/>
          </a:p>
        </p:txBody>
      </p:sp>
    </p:spTree>
    <p:extLst>
      <p:ext uri="{BB962C8B-B14F-4D97-AF65-F5344CB8AC3E}">
        <p14:creationId xmlns:p14="http://schemas.microsoft.com/office/powerpoint/2010/main" val="418465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2CBA4-4DCB-2AAE-59D4-A25BE5BCCF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244D88-27A1-058E-47B5-F71E23E650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FA4CF-B5D0-F4C2-2561-E379D600A8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6DA09-7A42-4E8C-A3B4-FA27CF083873}" type="datetimeFigureOut">
              <a:rPr lang="en-IN" smtClean="0"/>
              <a:t>12-01-2025</a:t>
            </a:fld>
            <a:endParaRPr lang="en-IN"/>
          </a:p>
        </p:txBody>
      </p:sp>
      <p:sp>
        <p:nvSpPr>
          <p:cNvPr id="5" name="Footer Placeholder 4">
            <a:extLst>
              <a:ext uri="{FF2B5EF4-FFF2-40B4-BE49-F238E27FC236}">
                <a16:creationId xmlns:a16="http://schemas.microsoft.com/office/drawing/2014/main" id="{BE29FF43-A4C4-E51E-88DE-D00D6DC309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6E8B45-2CFB-BE20-239E-131E48BFD4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E8587-3A5A-40F0-9606-679203ED8C81}" type="slidenum">
              <a:rPr lang="en-IN" smtClean="0"/>
              <a:t>‹#›</a:t>
            </a:fld>
            <a:endParaRPr lang="en-IN"/>
          </a:p>
        </p:txBody>
      </p:sp>
    </p:spTree>
    <p:extLst>
      <p:ext uri="{BB962C8B-B14F-4D97-AF65-F5344CB8AC3E}">
        <p14:creationId xmlns:p14="http://schemas.microsoft.com/office/powerpoint/2010/main" val="1596145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86DF-F834-886F-5234-F33BA3657D34}"/>
              </a:ext>
            </a:extLst>
          </p:cNvPr>
          <p:cNvSpPr>
            <a:spLocks noGrp="1"/>
          </p:cNvSpPr>
          <p:nvPr>
            <p:ph type="ctrTitle"/>
          </p:nvPr>
        </p:nvSpPr>
        <p:spPr>
          <a:xfrm>
            <a:off x="2879101" y="2354345"/>
            <a:ext cx="6058293" cy="446252"/>
          </a:xfrm>
        </p:spPr>
        <p:txBody>
          <a:bodyPr>
            <a:normAutofit/>
          </a:bodyPr>
          <a:lstStyle/>
          <a:p>
            <a:r>
              <a:rPr lang="en-IN" sz="2400" b="1" u="sng" dirty="0">
                <a:latin typeface="Aptos" panose="020B0004020202020204" pitchFamily="34" charset="0"/>
              </a:rPr>
              <a:t>Problem Statement</a:t>
            </a:r>
          </a:p>
        </p:txBody>
      </p:sp>
      <p:sp>
        <p:nvSpPr>
          <p:cNvPr id="3" name="Subtitle 2">
            <a:extLst>
              <a:ext uri="{FF2B5EF4-FFF2-40B4-BE49-F238E27FC236}">
                <a16:creationId xmlns:a16="http://schemas.microsoft.com/office/drawing/2014/main" id="{EFF5B308-450D-000A-0207-9B34858B0A2E}"/>
              </a:ext>
            </a:extLst>
          </p:cNvPr>
          <p:cNvSpPr>
            <a:spLocks noGrp="1"/>
          </p:cNvSpPr>
          <p:nvPr>
            <p:ph type="subTitle" idx="1"/>
          </p:nvPr>
        </p:nvSpPr>
        <p:spPr>
          <a:xfrm>
            <a:off x="909686" y="3429000"/>
            <a:ext cx="9997125" cy="1378670"/>
          </a:xfrm>
        </p:spPr>
        <p:txBody>
          <a:bodyPr>
            <a:normAutofit fontScale="85000" lnSpcReduction="10000"/>
          </a:bodyPr>
          <a:lstStyle/>
          <a:p>
            <a:pPr algn="l"/>
            <a:r>
              <a:rPr lang="en-IN" dirty="0">
                <a:latin typeface="Aptos" panose="020B0004020202020204" pitchFamily="34" charset="0"/>
              </a:rPr>
              <a:t>Britannia, a leading FMCG brand, seeks to optimize its sales strategy by understanding </a:t>
            </a:r>
            <a:r>
              <a:rPr lang="en-IN" i="1" u="sng" dirty="0">
                <a:latin typeface="Aptos" panose="020B0004020202020204" pitchFamily="34" charset="0"/>
              </a:rPr>
              <a:t>customer preferences, product performance, regional sales trends</a:t>
            </a:r>
            <a:r>
              <a:rPr lang="en-IN" dirty="0">
                <a:latin typeface="Aptos" panose="020B0004020202020204" pitchFamily="34" charset="0"/>
              </a:rPr>
              <a:t>, and more, Despite a strong marketing presence, identifying the most profitable products, and gender-based category preferences is a challenge. The goal is to leverage </a:t>
            </a:r>
            <a:r>
              <a:rPr lang="en-IN" b="1" dirty="0">
                <a:latin typeface="Aptos" panose="020B0004020202020204" pitchFamily="34" charset="0"/>
              </a:rPr>
              <a:t>DATA ANALYTICS </a:t>
            </a:r>
            <a:r>
              <a:rPr lang="en-IN" dirty="0">
                <a:latin typeface="Aptos" panose="020B0004020202020204" pitchFamily="34" charset="0"/>
              </a:rPr>
              <a:t>to uncover key metrics and patterns to drive data-driven decisions.</a:t>
            </a:r>
          </a:p>
        </p:txBody>
      </p:sp>
      <p:pic>
        <p:nvPicPr>
          <p:cNvPr id="5" name="Picture 4">
            <a:extLst>
              <a:ext uri="{FF2B5EF4-FFF2-40B4-BE49-F238E27FC236}">
                <a16:creationId xmlns:a16="http://schemas.microsoft.com/office/drawing/2014/main" id="{9C0B70AA-D75A-2734-8075-C46A1EDDD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678" y="771165"/>
            <a:ext cx="1544032" cy="1029355"/>
          </a:xfrm>
          <a:prstGeom prst="rect">
            <a:avLst/>
          </a:prstGeom>
        </p:spPr>
      </p:pic>
    </p:spTree>
    <p:extLst>
      <p:ext uri="{BB962C8B-B14F-4D97-AF65-F5344CB8AC3E}">
        <p14:creationId xmlns:p14="http://schemas.microsoft.com/office/powerpoint/2010/main" val="200844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001BF-8BA5-E00F-5460-3356EA199BF6}"/>
              </a:ext>
            </a:extLst>
          </p:cNvPr>
          <p:cNvSpPr txBox="1"/>
          <p:nvPr/>
        </p:nvSpPr>
        <p:spPr>
          <a:xfrm>
            <a:off x="285750" y="443449"/>
            <a:ext cx="11972925" cy="5755422"/>
          </a:xfrm>
          <a:prstGeom prst="rect">
            <a:avLst/>
          </a:prstGeom>
          <a:noFill/>
        </p:spPr>
        <p:txBody>
          <a:bodyPr wrap="square">
            <a:spAutoFit/>
          </a:bodyPr>
          <a:lstStyle/>
          <a:p>
            <a:r>
              <a:rPr lang="en-US" sz="1600" b="1" i="1" dirty="0">
                <a:latin typeface="Aptos" panose="020B0004020202020204" pitchFamily="34" charset="0"/>
              </a:rPr>
              <a:t>Conclusion &amp; Next Steps:</a:t>
            </a:r>
          </a:p>
          <a:p>
            <a:endParaRPr lang="en-US" sz="1600" dirty="0">
              <a:latin typeface="Aptos" panose="020B0004020202020204" pitchFamily="34" charset="0"/>
            </a:endParaRPr>
          </a:p>
          <a:p>
            <a:endParaRPr lang="en-US" sz="1600" b="1" dirty="0">
              <a:latin typeface="Aptos" panose="020B0004020202020204" pitchFamily="34" charset="0"/>
            </a:endParaRPr>
          </a:p>
          <a:p>
            <a:r>
              <a:rPr lang="en-US" sz="1600" b="1" dirty="0">
                <a:latin typeface="Aptos" panose="020B0004020202020204" pitchFamily="34" charset="0"/>
              </a:rPr>
              <a:t>Business Impact:</a:t>
            </a:r>
          </a:p>
          <a:p>
            <a:br>
              <a:rPr lang="en-US" sz="1600" dirty="0">
                <a:latin typeface="Aptos" panose="020B0004020202020204" pitchFamily="34" charset="0"/>
              </a:rPr>
            </a:br>
            <a:r>
              <a:rPr lang="en-US" sz="1600" dirty="0">
                <a:latin typeface="Aptos" panose="020B0004020202020204" pitchFamily="34" charset="0"/>
              </a:rPr>
              <a:t>By leveraging these insights, Britannia can </a:t>
            </a:r>
            <a:r>
              <a:rPr lang="en-US" sz="1600" b="1" dirty="0">
                <a:latin typeface="Aptos" panose="020B0004020202020204" pitchFamily="34" charset="0"/>
              </a:rPr>
              <a:t>refine product positioning, optimize distribution strategies, and enhance targeted marketing efforts</a:t>
            </a:r>
            <a:r>
              <a:rPr lang="en-US" sz="1600" dirty="0">
                <a:latin typeface="Aptos" panose="020B0004020202020204" pitchFamily="34" charset="0"/>
              </a:rPr>
              <a:t> to drive sustained revenue growth.\</a:t>
            </a:r>
          </a:p>
          <a:p>
            <a:endParaRPr lang="en-US" sz="1600" dirty="0">
              <a:latin typeface="Aptos" panose="020B0004020202020204" pitchFamily="34" charset="0"/>
            </a:endParaRPr>
          </a:p>
          <a:p>
            <a:r>
              <a:rPr lang="en-US" sz="1600" b="1" dirty="0">
                <a:latin typeface="Aptos" panose="020B0004020202020204" pitchFamily="34" charset="0"/>
              </a:rPr>
              <a:t>3. Next Steps:</a:t>
            </a:r>
          </a:p>
          <a:p>
            <a:endParaRPr lang="en-US" sz="1600" dirty="0">
              <a:latin typeface="Aptos" panose="020B0004020202020204" pitchFamily="34" charset="0"/>
            </a:endParaRPr>
          </a:p>
          <a:p>
            <a:pPr>
              <a:buFont typeface="Arial" panose="020B0604020202020204" pitchFamily="34" charset="0"/>
              <a:buChar char="•"/>
            </a:pPr>
            <a:r>
              <a:rPr lang="en-US" sz="1600" dirty="0">
                <a:latin typeface="Aptos" panose="020B0004020202020204" pitchFamily="34" charset="0"/>
              </a:rPr>
              <a:t>Implement </a:t>
            </a:r>
            <a:r>
              <a:rPr lang="en-US" sz="1600" b="1" dirty="0">
                <a:latin typeface="Aptos" panose="020B0004020202020204" pitchFamily="34" charset="0"/>
              </a:rPr>
              <a:t>targeted promotions</a:t>
            </a:r>
            <a:r>
              <a:rPr lang="en-US" sz="1600" dirty="0">
                <a:latin typeface="Aptos" panose="020B0004020202020204" pitchFamily="34" charset="0"/>
              </a:rPr>
              <a:t> based on gender preferences.</a:t>
            </a:r>
          </a:p>
          <a:p>
            <a:pPr>
              <a:buFont typeface="Arial" panose="020B0604020202020204" pitchFamily="34" charset="0"/>
              <a:buChar char="•"/>
            </a:pPr>
            <a:r>
              <a:rPr lang="en-US" sz="1600" dirty="0">
                <a:latin typeface="Aptos" panose="020B0004020202020204" pitchFamily="34" charset="0"/>
              </a:rPr>
              <a:t>Optimize </a:t>
            </a:r>
            <a:r>
              <a:rPr lang="en-US" sz="1600" b="1" dirty="0">
                <a:latin typeface="Aptos" panose="020B0004020202020204" pitchFamily="34" charset="0"/>
              </a:rPr>
              <a:t>inventory and pricing</a:t>
            </a:r>
            <a:r>
              <a:rPr lang="en-US" sz="1600" dirty="0">
                <a:latin typeface="Aptos" panose="020B0004020202020204" pitchFamily="34" charset="0"/>
              </a:rPr>
              <a:t> in high-revenue cities.</a:t>
            </a:r>
          </a:p>
          <a:p>
            <a:pPr>
              <a:buFont typeface="Arial" panose="020B0604020202020204" pitchFamily="34" charset="0"/>
              <a:buChar char="•"/>
            </a:pPr>
            <a:r>
              <a:rPr lang="en-US" sz="1600" dirty="0">
                <a:latin typeface="Aptos" panose="020B0004020202020204" pitchFamily="34" charset="0"/>
              </a:rPr>
              <a:t>Introduce </a:t>
            </a:r>
            <a:r>
              <a:rPr lang="en-US" sz="1600" b="1" dirty="0">
                <a:latin typeface="Aptos" panose="020B0004020202020204" pitchFamily="34" charset="0"/>
              </a:rPr>
              <a:t>personalized engagement strategies</a:t>
            </a:r>
            <a:r>
              <a:rPr lang="en-US" sz="1600" dirty="0">
                <a:latin typeface="Aptos" panose="020B0004020202020204" pitchFamily="34" charset="0"/>
              </a:rPr>
              <a:t> to enhance customer loyalty.</a:t>
            </a:r>
          </a:p>
          <a:p>
            <a:pPr>
              <a:buFont typeface="Arial" panose="020B0604020202020204" pitchFamily="34" charset="0"/>
              <a:buChar char="•"/>
            </a:pPr>
            <a:r>
              <a:rPr lang="en-US" sz="1600" dirty="0">
                <a:latin typeface="Aptos" panose="020B0004020202020204" pitchFamily="34" charset="0"/>
              </a:rPr>
              <a:t>Conduct further analysis on </a:t>
            </a:r>
            <a:r>
              <a:rPr lang="en-US" sz="1600" b="1" dirty="0">
                <a:latin typeface="Aptos" panose="020B0004020202020204" pitchFamily="34" charset="0"/>
              </a:rPr>
              <a:t>seasonal sales variations</a:t>
            </a:r>
            <a:r>
              <a:rPr lang="en-US" sz="1600" dirty="0">
                <a:latin typeface="Aptos" panose="020B0004020202020204" pitchFamily="34" charset="0"/>
              </a:rPr>
              <a:t> to improve demand forecasting.</a:t>
            </a:r>
          </a:p>
          <a:p>
            <a:endParaRPr lang="en-US" sz="1600" dirty="0">
              <a:latin typeface="Aptos" panose="020B0004020202020204" pitchFamily="34" charset="0"/>
            </a:endParaRPr>
          </a:p>
          <a:p>
            <a:endParaRPr lang="en-US" sz="1600" dirty="0">
              <a:latin typeface="Aptos" panose="020B0004020202020204" pitchFamily="34" charset="0"/>
            </a:endParaRPr>
          </a:p>
          <a:p>
            <a:r>
              <a:rPr lang="en-US" sz="1600" b="1" dirty="0">
                <a:latin typeface="Aptos" panose="020B0004020202020204" pitchFamily="34" charset="0"/>
              </a:rPr>
              <a:t>Final Thought:</a:t>
            </a:r>
            <a:br>
              <a:rPr lang="en-US" sz="1600" dirty="0">
                <a:latin typeface="Aptos" panose="020B0004020202020204" pitchFamily="34" charset="0"/>
              </a:rPr>
            </a:br>
            <a:r>
              <a:rPr lang="en-US" sz="1600" b="1" dirty="0">
                <a:latin typeface="Aptos" panose="020B0004020202020204" pitchFamily="34" charset="0"/>
              </a:rPr>
              <a:t>Data-driven decisions empower Britannia to stay ahead in the competitive FMCG market. By aligning strategies with consumer preferences and market trends, the company can unlock new growth opportunities and maximize profitability.</a:t>
            </a:r>
          </a:p>
          <a:p>
            <a:endParaRPr lang="en-US" sz="1600" b="1" dirty="0">
              <a:latin typeface="Aptos" panose="020B0004020202020204" pitchFamily="34" charset="0"/>
            </a:endParaRPr>
          </a:p>
          <a:p>
            <a:endParaRPr lang="en-US" sz="1600" b="1" dirty="0">
              <a:latin typeface="Aptos" panose="020B0004020202020204" pitchFamily="34" charset="0"/>
            </a:endParaRPr>
          </a:p>
          <a:p>
            <a:r>
              <a:rPr lang="en-US" sz="1600" b="1" dirty="0">
                <a:latin typeface="Aptos" panose="020B0004020202020204" pitchFamily="34" charset="0"/>
              </a:rPr>
              <a:t>THANKYOU! -      </a:t>
            </a:r>
          </a:p>
          <a:p>
            <a:r>
              <a:rPr lang="en-US" sz="1600" b="1" dirty="0">
                <a:latin typeface="Aptos" panose="020B0004020202020204" pitchFamily="34" charset="0"/>
              </a:rPr>
              <a:t>Utkarsh (Data Analyst)                                                                                                                                                                                               </a:t>
            </a:r>
            <a:endParaRPr lang="en-US" sz="1600" dirty="0">
              <a:latin typeface="Aptos" panose="020B0004020202020204" pitchFamily="34" charset="0"/>
            </a:endParaRPr>
          </a:p>
        </p:txBody>
      </p:sp>
    </p:spTree>
    <p:extLst>
      <p:ext uri="{BB962C8B-B14F-4D97-AF65-F5344CB8AC3E}">
        <p14:creationId xmlns:p14="http://schemas.microsoft.com/office/powerpoint/2010/main" val="31636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1EC075-A0DA-9AB2-9994-8110DDE2AB84}"/>
              </a:ext>
            </a:extLst>
          </p:cNvPr>
          <p:cNvSpPr txBox="1"/>
          <p:nvPr/>
        </p:nvSpPr>
        <p:spPr>
          <a:xfrm>
            <a:off x="869622" y="729734"/>
            <a:ext cx="9223067" cy="4801314"/>
          </a:xfrm>
          <a:prstGeom prst="rect">
            <a:avLst/>
          </a:prstGeom>
          <a:noFill/>
        </p:spPr>
        <p:txBody>
          <a:bodyPr wrap="square">
            <a:spAutoFit/>
          </a:bodyPr>
          <a:lstStyle/>
          <a:p>
            <a:r>
              <a:rPr lang="en-IN" b="1" u="sng" dirty="0">
                <a:effectLst>
                  <a:outerShdw blurRad="38100" dist="38100" dir="2700000" algn="tl">
                    <a:srgbClr val="000000">
                      <a:alpha val="43137"/>
                    </a:srgbClr>
                  </a:outerShdw>
                </a:effectLst>
                <a:latin typeface="Aptos" panose="020B0004020202020204" pitchFamily="34" charset="0"/>
              </a:rPr>
              <a:t>Business Objectives:</a:t>
            </a:r>
          </a:p>
          <a:p>
            <a:endParaRPr lang="en-IN" b="1" u="sng" dirty="0">
              <a:effectLst>
                <a:outerShdw blurRad="38100" dist="38100" dir="2700000" algn="tl">
                  <a:srgbClr val="000000">
                    <a:alpha val="43137"/>
                  </a:srgbClr>
                </a:outerShdw>
              </a:effectLst>
              <a:latin typeface="Aptos" panose="020B0004020202020204" pitchFamily="34" charset="0"/>
            </a:endParaRPr>
          </a:p>
          <a:p>
            <a:endParaRPr lang="en-IN" b="1" u="sng" dirty="0">
              <a:effectLst>
                <a:outerShdw blurRad="38100" dist="38100" dir="2700000" algn="tl">
                  <a:srgbClr val="000000">
                    <a:alpha val="43137"/>
                  </a:srgbClr>
                </a:outerShdw>
              </a:effectLst>
              <a:latin typeface="Aptos" panose="020B0004020202020204" pitchFamily="34" charset="0"/>
            </a:endParaRPr>
          </a:p>
          <a:p>
            <a:pPr marL="285750" indent="-285750">
              <a:buFont typeface="Arial" panose="020B0604020202020204" pitchFamily="34" charset="0"/>
              <a:buChar char="•"/>
            </a:pPr>
            <a:r>
              <a:rPr lang="en-IN" b="1" dirty="0">
                <a:latin typeface="Aptos" panose="020B0004020202020204" pitchFamily="34" charset="0"/>
              </a:rPr>
              <a:t>Identify Top-Selling Products</a:t>
            </a:r>
            <a:r>
              <a:rPr lang="en-IN" dirty="0">
                <a:latin typeface="Aptos" panose="020B0004020202020204" pitchFamily="34" charset="0"/>
              </a:rPr>
              <a:t>: </a:t>
            </a:r>
            <a:r>
              <a:rPr lang="en-US" dirty="0">
                <a:latin typeface="Aptos" panose="020B0004020202020204" pitchFamily="34" charset="0"/>
              </a:rPr>
              <a:t>Determine which products contribute the most to overall sales and revenue.</a:t>
            </a:r>
          </a:p>
          <a:p>
            <a:endParaRPr lang="en-IN" dirty="0">
              <a:latin typeface="Aptos" panose="020B0004020202020204" pitchFamily="34" charset="0"/>
            </a:endParaRPr>
          </a:p>
          <a:p>
            <a:pPr marL="285750" indent="-285750">
              <a:buFont typeface="Arial" panose="020B0604020202020204" pitchFamily="34" charset="0"/>
              <a:buChar char="•"/>
            </a:pPr>
            <a:r>
              <a:rPr lang="en-US" b="1" dirty="0">
                <a:latin typeface="Aptos" panose="020B0004020202020204" pitchFamily="34" charset="0"/>
              </a:rPr>
              <a:t>Analyze Category Preferences by Gender</a:t>
            </a:r>
            <a:r>
              <a:rPr lang="en-US" dirty="0">
                <a:latin typeface="Aptos" panose="020B0004020202020204" pitchFamily="34" charset="0"/>
              </a:rPr>
              <a:t>: Understand gender-based preferences to enhance targeted marketing and product positioning.</a:t>
            </a:r>
          </a:p>
          <a:p>
            <a:pPr marL="285750" indent="-285750">
              <a:buFont typeface="Arial" panose="020B0604020202020204" pitchFamily="34" charset="0"/>
              <a:buChar char="•"/>
            </a:pPr>
            <a:endParaRPr lang="en-IN" u="sng" dirty="0">
              <a:effectLst>
                <a:outerShdw blurRad="38100" dist="38100" dir="2700000" algn="tl">
                  <a:srgbClr val="000000">
                    <a:alpha val="43137"/>
                  </a:srgbClr>
                </a:outerShdw>
              </a:effectLst>
              <a:latin typeface="Aptos" panose="020B0004020202020204" pitchFamily="34" charset="0"/>
            </a:endParaRPr>
          </a:p>
          <a:p>
            <a:pPr marL="285750" indent="-285750">
              <a:buFont typeface="Arial" panose="020B0604020202020204" pitchFamily="34" charset="0"/>
              <a:buChar char="•"/>
            </a:pPr>
            <a:r>
              <a:rPr lang="en-IN" b="1" dirty="0">
                <a:latin typeface="Aptos" panose="020B0004020202020204" pitchFamily="34" charset="0"/>
              </a:rPr>
              <a:t>Determine High-Revenue Cities</a:t>
            </a:r>
            <a:r>
              <a:rPr lang="en-IN" dirty="0">
                <a:latin typeface="Aptos" panose="020B0004020202020204" pitchFamily="34" charset="0"/>
              </a:rPr>
              <a:t>: </a:t>
            </a:r>
            <a:r>
              <a:rPr lang="en-US" dirty="0">
                <a:latin typeface="Aptos" panose="020B0004020202020204" pitchFamily="34" charset="0"/>
              </a:rPr>
              <a:t>Pinpoint cities with the highest sales to optimize distribution and promotional strategies.</a:t>
            </a:r>
          </a:p>
          <a:p>
            <a:pPr marL="285750" indent="-285750">
              <a:buFont typeface="Arial" panose="020B0604020202020204" pitchFamily="34" charset="0"/>
              <a:buChar char="•"/>
            </a:pPr>
            <a:endParaRPr lang="en-IN" dirty="0">
              <a:latin typeface="Aptos" panose="020B0004020202020204" pitchFamily="34" charset="0"/>
            </a:endParaRPr>
          </a:p>
          <a:p>
            <a:pPr marL="285750" indent="-285750">
              <a:buFont typeface="Arial" panose="020B0604020202020204" pitchFamily="34" charset="0"/>
              <a:buChar char="•"/>
            </a:pPr>
            <a:r>
              <a:rPr lang="en-IN" b="1" dirty="0">
                <a:latin typeface="Aptos" panose="020B0004020202020204" pitchFamily="34" charset="0"/>
              </a:rPr>
              <a:t>Optimize Sales Strategy</a:t>
            </a:r>
            <a:r>
              <a:rPr lang="en-IN" dirty="0">
                <a:latin typeface="Aptos" panose="020B0004020202020204" pitchFamily="34" charset="0"/>
              </a:rPr>
              <a:t>: </a:t>
            </a:r>
            <a:r>
              <a:rPr lang="en-US" dirty="0">
                <a:latin typeface="Aptos" panose="020B0004020202020204" pitchFamily="34" charset="0"/>
              </a:rPr>
              <a:t>Leverage insights to improve pricing, marketing, and product availability.</a:t>
            </a:r>
          </a:p>
          <a:p>
            <a:pPr marL="285750" indent="-285750">
              <a:buFont typeface="Arial" panose="020B0604020202020204" pitchFamily="34" charset="0"/>
              <a:buChar char="•"/>
            </a:pPr>
            <a:endParaRPr lang="en-IN" dirty="0">
              <a:latin typeface="Aptos" panose="020B0004020202020204" pitchFamily="34" charset="0"/>
            </a:endParaRPr>
          </a:p>
          <a:p>
            <a:pPr marL="285750" indent="-285750">
              <a:buFont typeface="Arial" panose="020B0604020202020204" pitchFamily="34" charset="0"/>
              <a:buChar char="•"/>
            </a:pPr>
            <a:r>
              <a:rPr lang="en-IN" b="1" dirty="0">
                <a:latin typeface="Aptos" panose="020B0004020202020204" pitchFamily="34" charset="0"/>
              </a:rPr>
              <a:t>Enhance Customer Engagement</a:t>
            </a:r>
            <a:r>
              <a:rPr lang="en-IN" dirty="0">
                <a:latin typeface="Aptos" panose="020B0004020202020204" pitchFamily="34" charset="0"/>
              </a:rPr>
              <a:t>: </a:t>
            </a:r>
            <a:r>
              <a:rPr lang="en-US" dirty="0">
                <a:latin typeface="Aptos" panose="020B0004020202020204" pitchFamily="34" charset="0"/>
              </a:rPr>
              <a:t>Utilize data-driven insights to create personalized promotions and improve customer experience.</a:t>
            </a:r>
            <a:endParaRPr lang="en-IN" u="sng" dirty="0">
              <a:effectLst>
                <a:outerShdw blurRad="38100" dist="38100" dir="2700000" algn="tl">
                  <a:srgbClr val="000000">
                    <a:alpha val="43137"/>
                  </a:srgbClr>
                </a:outerShdw>
              </a:effectLst>
              <a:latin typeface="Aptos" panose="020B0004020202020204" pitchFamily="34" charset="0"/>
            </a:endParaRPr>
          </a:p>
        </p:txBody>
      </p:sp>
    </p:spTree>
    <p:extLst>
      <p:ext uri="{BB962C8B-B14F-4D97-AF65-F5344CB8AC3E}">
        <p14:creationId xmlns:p14="http://schemas.microsoft.com/office/powerpoint/2010/main" val="183811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9B2793-87E9-A2DF-ECA4-161A26FD1915}"/>
              </a:ext>
            </a:extLst>
          </p:cNvPr>
          <p:cNvSpPr txBox="1"/>
          <p:nvPr/>
        </p:nvSpPr>
        <p:spPr>
          <a:xfrm>
            <a:off x="522923" y="649724"/>
            <a:ext cx="6097904" cy="369332"/>
          </a:xfrm>
          <a:prstGeom prst="rect">
            <a:avLst/>
          </a:prstGeom>
          <a:noFill/>
        </p:spPr>
        <p:txBody>
          <a:bodyPr wrap="square">
            <a:spAutoFit/>
          </a:bodyPr>
          <a:lstStyle/>
          <a:p>
            <a:r>
              <a:rPr lang="en-IN" dirty="0">
                <a:solidFill>
                  <a:schemeClr val="bg1"/>
                </a:solidFill>
                <a:highlight>
                  <a:srgbClr val="FF0000"/>
                </a:highlight>
                <a:latin typeface="Aptos" panose="020B0004020202020204" pitchFamily="34" charset="0"/>
              </a:rPr>
              <a:t>INSIGHTS:</a:t>
            </a:r>
          </a:p>
        </p:txBody>
      </p:sp>
      <p:graphicFrame>
        <p:nvGraphicFramePr>
          <p:cNvPr id="5" name="Chart 4">
            <a:extLst>
              <a:ext uri="{FF2B5EF4-FFF2-40B4-BE49-F238E27FC236}">
                <a16:creationId xmlns:a16="http://schemas.microsoft.com/office/drawing/2014/main" id="{B5FF101A-04E3-4EEF-AB12-AA2019AE7B71}"/>
              </a:ext>
              <a:ext uri="{147F2762-F138-4A5C-976F-8EAC2B608ADB}">
                <a16:predDERef xmlns:a16="http://schemas.microsoft.com/office/drawing/2014/main" pred="{8EF9DC0F-BC21-4265-9905-3503860CD4C5}"/>
              </a:ext>
            </a:extLst>
          </p:cNvPr>
          <p:cNvGraphicFramePr>
            <a:graphicFrameLocks/>
          </p:cNvGraphicFramePr>
          <p:nvPr>
            <p:extLst>
              <p:ext uri="{D42A27DB-BD31-4B8C-83A1-F6EECF244321}">
                <p14:modId xmlns:p14="http://schemas.microsoft.com/office/powerpoint/2010/main" val="189561520"/>
              </p:ext>
            </p:extLst>
          </p:nvPr>
        </p:nvGraphicFramePr>
        <p:xfrm>
          <a:off x="6096000" y="2534395"/>
          <a:ext cx="5475559" cy="32480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9FB7480-E983-9A18-8256-9E29F573561E}"/>
              </a:ext>
            </a:extLst>
          </p:cNvPr>
          <p:cNvSpPr txBox="1"/>
          <p:nvPr/>
        </p:nvSpPr>
        <p:spPr>
          <a:xfrm>
            <a:off x="522923" y="1872616"/>
            <a:ext cx="5287327" cy="954107"/>
          </a:xfrm>
          <a:prstGeom prst="rect">
            <a:avLst/>
          </a:prstGeom>
          <a:noFill/>
        </p:spPr>
        <p:txBody>
          <a:bodyPr wrap="square">
            <a:spAutoFit/>
          </a:bodyPr>
          <a:lstStyle/>
          <a:p>
            <a:r>
              <a:rPr lang="en-IN" sz="1400" b="1" dirty="0">
                <a:latin typeface="Aptos" panose="020B0004020202020204" pitchFamily="34" charset="0"/>
              </a:rPr>
              <a:t>Brown bread</a:t>
            </a:r>
            <a:r>
              <a:rPr lang="en-IN" sz="1400" dirty="0">
                <a:latin typeface="Aptos" panose="020B0004020202020204" pitchFamily="34" charset="0"/>
              </a:rPr>
              <a:t> and </a:t>
            </a:r>
            <a:r>
              <a:rPr lang="en-IN" sz="1400" b="1" dirty="0">
                <a:latin typeface="Aptos" panose="020B0004020202020204" pitchFamily="34" charset="0"/>
              </a:rPr>
              <a:t>premium bake rusk</a:t>
            </a:r>
            <a:r>
              <a:rPr lang="en-IN" sz="1400" dirty="0">
                <a:latin typeface="Aptos" panose="020B0004020202020204" pitchFamily="34" charset="0"/>
              </a:rPr>
              <a:t> </a:t>
            </a:r>
            <a:r>
              <a:rPr lang="en-US" sz="1400" dirty="0">
                <a:latin typeface="Aptos" panose="020B0004020202020204" pitchFamily="34" charset="0"/>
              </a:rPr>
              <a:t>generate the most revenue, over </a:t>
            </a:r>
            <a:r>
              <a:rPr lang="en-US" sz="1400" i="1" dirty="0">
                <a:latin typeface="Aptos" panose="020B0004020202020204" pitchFamily="34" charset="0"/>
              </a:rPr>
              <a:t>219k and 204k</a:t>
            </a:r>
            <a:r>
              <a:rPr lang="en-US" sz="1400" dirty="0">
                <a:latin typeface="Aptos" panose="020B0004020202020204" pitchFamily="34" charset="0"/>
              </a:rPr>
              <a:t> in Surat and Jaipur, respectively. Milk Rusk is the most preferred product in all five top cities: </a:t>
            </a:r>
          </a:p>
          <a:p>
            <a:endParaRPr lang="en-US" sz="1400" dirty="0">
              <a:latin typeface="Aptos" panose="020B0004020202020204" pitchFamily="34" charset="0"/>
            </a:endParaRPr>
          </a:p>
        </p:txBody>
      </p:sp>
    </p:spTree>
    <p:extLst>
      <p:ext uri="{BB962C8B-B14F-4D97-AF65-F5344CB8AC3E}">
        <p14:creationId xmlns:p14="http://schemas.microsoft.com/office/powerpoint/2010/main" val="236014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20533-EFBF-43CD-76E1-3F171768E42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885E32-3C3B-AF8B-B3D4-5FA76A60BC88}"/>
              </a:ext>
            </a:extLst>
          </p:cNvPr>
          <p:cNvSpPr txBox="1"/>
          <p:nvPr/>
        </p:nvSpPr>
        <p:spPr>
          <a:xfrm>
            <a:off x="522923" y="649724"/>
            <a:ext cx="6097904" cy="369332"/>
          </a:xfrm>
          <a:prstGeom prst="rect">
            <a:avLst/>
          </a:prstGeom>
          <a:noFill/>
        </p:spPr>
        <p:txBody>
          <a:bodyPr wrap="square">
            <a:spAutoFit/>
          </a:bodyPr>
          <a:lstStyle/>
          <a:p>
            <a:r>
              <a:rPr lang="en-IN" dirty="0">
                <a:solidFill>
                  <a:schemeClr val="bg1"/>
                </a:solidFill>
                <a:highlight>
                  <a:srgbClr val="FF0000"/>
                </a:highlight>
                <a:latin typeface="Aptos" panose="020B0004020202020204" pitchFamily="34" charset="0"/>
              </a:rPr>
              <a:t>INSIGHTS:</a:t>
            </a:r>
          </a:p>
        </p:txBody>
      </p:sp>
      <p:sp>
        <p:nvSpPr>
          <p:cNvPr id="7" name="TextBox 6">
            <a:extLst>
              <a:ext uri="{FF2B5EF4-FFF2-40B4-BE49-F238E27FC236}">
                <a16:creationId xmlns:a16="http://schemas.microsoft.com/office/drawing/2014/main" id="{6895BAB4-1BF8-585F-D65F-59BE7869CEDE}"/>
              </a:ext>
            </a:extLst>
          </p:cNvPr>
          <p:cNvSpPr txBox="1"/>
          <p:nvPr/>
        </p:nvSpPr>
        <p:spPr>
          <a:xfrm>
            <a:off x="522923" y="1872616"/>
            <a:ext cx="5681232" cy="1600438"/>
          </a:xfrm>
          <a:prstGeom prst="rect">
            <a:avLst/>
          </a:prstGeom>
          <a:noFill/>
        </p:spPr>
        <p:txBody>
          <a:bodyPr wrap="square">
            <a:spAutoFit/>
          </a:bodyPr>
          <a:lstStyle/>
          <a:p>
            <a:pPr marL="285750" indent="-285750">
              <a:buFont typeface="Wingdings" panose="05000000000000000000" pitchFamily="2" charset="2"/>
              <a:buChar char="v"/>
            </a:pPr>
            <a:r>
              <a:rPr lang="en-IN" sz="1400" b="1" dirty="0">
                <a:latin typeface="Aptos" panose="020B0004020202020204" pitchFamily="34" charset="0"/>
              </a:rPr>
              <a:t>Bread (7.85%) and Cakes (7.39%) </a:t>
            </a:r>
            <a:r>
              <a:rPr lang="en-IN" sz="1400" dirty="0">
                <a:latin typeface="Aptos" panose="020B0004020202020204" pitchFamily="34" charset="0"/>
              </a:rPr>
              <a:t>are the most favorable category by </a:t>
            </a:r>
            <a:r>
              <a:rPr lang="en-IN" sz="1400" b="1" i="1" dirty="0">
                <a:latin typeface="Aptos" panose="020B0004020202020204" pitchFamily="34" charset="0"/>
              </a:rPr>
              <a:t>Females </a:t>
            </a:r>
            <a:r>
              <a:rPr lang="en-IN" sz="1400" i="1" dirty="0">
                <a:latin typeface="Aptos" panose="020B0004020202020204" pitchFamily="34" charset="0"/>
              </a:rPr>
              <a:t>with a total of 35.5% contribution</a:t>
            </a:r>
            <a:r>
              <a:rPr lang="en-IN" sz="1400" b="1" i="1" dirty="0">
                <a:latin typeface="Aptos" panose="020B0004020202020204" pitchFamily="34" charset="0"/>
              </a:rPr>
              <a:t>.</a:t>
            </a:r>
          </a:p>
          <a:p>
            <a:pPr marL="285750" indent="-285750">
              <a:buFont typeface="Wingdings" panose="05000000000000000000" pitchFamily="2" charset="2"/>
              <a:buChar char="v"/>
            </a:pPr>
            <a:r>
              <a:rPr lang="en-IN" sz="1400" b="1" dirty="0">
                <a:latin typeface="Aptos" panose="020B0004020202020204" pitchFamily="34" charset="0"/>
              </a:rPr>
              <a:t>Biscuits (8.06% and Rusk (6.87%) </a:t>
            </a:r>
            <a:r>
              <a:rPr lang="en-IN" sz="1400" dirty="0">
                <a:latin typeface="Aptos" panose="020B0004020202020204" pitchFamily="34" charset="0"/>
              </a:rPr>
              <a:t>are by </a:t>
            </a:r>
            <a:r>
              <a:rPr lang="en-IN" sz="1400" b="1" i="1" dirty="0">
                <a:latin typeface="Aptos" panose="020B0004020202020204" pitchFamily="34" charset="0"/>
              </a:rPr>
              <a:t>Males </a:t>
            </a:r>
            <a:r>
              <a:rPr lang="en-IN" sz="1400" i="1" dirty="0">
                <a:latin typeface="Aptos" panose="020B0004020202020204" pitchFamily="34" charset="0"/>
              </a:rPr>
              <a:t>with a total 32.6% contribution</a:t>
            </a:r>
            <a:endParaRPr lang="en-IN" sz="1400" dirty="0">
              <a:latin typeface="Aptos" panose="020B0004020202020204" pitchFamily="34" charset="0"/>
            </a:endParaRPr>
          </a:p>
          <a:p>
            <a:pPr marL="285750" indent="-285750">
              <a:buFont typeface="Wingdings" panose="05000000000000000000" pitchFamily="2" charset="2"/>
              <a:buChar char="v"/>
            </a:pPr>
            <a:r>
              <a:rPr lang="en-IN" sz="1400" dirty="0">
                <a:latin typeface="Aptos" panose="020B0004020202020204" pitchFamily="34" charset="0"/>
              </a:rPr>
              <a:t>And the same by </a:t>
            </a:r>
            <a:r>
              <a:rPr lang="en-IN" sz="1400" b="1" dirty="0">
                <a:latin typeface="Aptos" panose="020B0004020202020204" pitchFamily="34" charset="0"/>
              </a:rPr>
              <a:t>Others</a:t>
            </a:r>
            <a:r>
              <a:rPr lang="en-IN" sz="1400" dirty="0">
                <a:latin typeface="Aptos" panose="020B0004020202020204" pitchFamily="34" charset="0"/>
              </a:rPr>
              <a:t> with a total 31.7% contribution.</a:t>
            </a:r>
          </a:p>
          <a:p>
            <a:endParaRPr lang="en-US" sz="1400" dirty="0">
              <a:latin typeface="Aptos" panose="020B0004020202020204" pitchFamily="34" charset="0"/>
            </a:endParaRPr>
          </a:p>
          <a:p>
            <a:endParaRPr lang="en-US" sz="1400" dirty="0">
              <a:latin typeface="Aptos" panose="020B0004020202020204" pitchFamily="34" charset="0"/>
            </a:endParaRPr>
          </a:p>
        </p:txBody>
      </p:sp>
      <p:graphicFrame>
        <p:nvGraphicFramePr>
          <p:cNvPr id="2" name="Chart 1">
            <a:extLst>
              <a:ext uri="{FF2B5EF4-FFF2-40B4-BE49-F238E27FC236}">
                <a16:creationId xmlns:a16="http://schemas.microsoft.com/office/drawing/2014/main" id="{53C4E116-1CD8-4754-8E0F-36233291E847}"/>
              </a:ext>
            </a:extLst>
          </p:cNvPr>
          <p:cNvGraphicFramePr>
            <a:graphicFrameLocks/>
          </p:cNvGraphicFramePr>
          <p:nvPr>
            <p:extLst>
              <p:ext uri="{D42A27DB-BD31-4B8C-83A1-F6EECF244321}">
                <p14:modId xmlns:p14="http://schemas.microsoft.com/office/powerpoint/2010/main" val="1354272287"/>
              </p:ext>
            </p:extLst>
          </p:nvPr>
        </p:nvGraphicFramePr>
        <p:xfrm>
          <a:off x="6641414" y="3042167"/>
          <a:ext cx="5027663" cy="30578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643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99BF2-DDAC-336F-8541-C7CDE80B3B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74CE1E3-8C2B-75AA-6B1D-874FE01F99C2}"/>
              </a:ext>
            </a:extLst>
          </p:cNvPr>
          <p:cNvSpPr txBox="1"/>
          <p:nvPr/>
        </p:nvSpPr>
        <p:spPr>
          <a:xfrm>
            <a:off x="522923" y="649724"/>
            <a:ext cx="6097904" cy="369332"/>
          </a:xfrm>
          <a:prstGeom prst="rect">
            <a:avLst/>
          </a:prstGeom>
          <a:noFill/>
        </p:spPr>
        <p:txBody>
          <a:bodyPr wrap="square">
            <a:spAutoFit/>
          </a:bodyPr>
          <a:lstStyle/>
          <a:p>
            <a:r>
              <a:rPr lang="en-IN" dirty="0">
                <a:solidFill>
                  <a:schemeClr val="bg1"/>
                </a:solidFill>
                <a:highlight>
                  <a:srgbClr val="FF0000"/>
                </a:highlight>
                <a:latin typeface="Aptos" panose="020B0004020202020204" pitchFamily="34" charset="0"/>
              </a:rPr>
              <a:t>INSIGHTS:</a:t>
            </a:r>
          </a:p>
        </p:txBody>
      </p:sp>
      <p:sp>
        <p:nvSpPr>
          <p:cNvPr id="7" name="TextBox 6">
            <a:extLst>
              <a:ext uri="{FF2B5EF4-FFF2-40B4-BE49-F238E27FC236}">
                <a16:creationId xmlns:a16="http://schemas.microsoft.com/office/drawing/2014/main" id="{6BCDEDE4-25DE-5236-5369-CBAAB85CE468}"/>
              </a:ext>
            </a:extLst>
          </p:cNvPr>
          <p:cNvSpPr txBox="1"/>
          <p:nvPr/>
        </p:nvSpPr>
        <p:spPr>
          <a:xfrm>
            <a:off x="522923" y="1872616"/>
            <a:ext cx="5681232" cy="954107"/>
          </a:xfrm>
          <a:prstGeom prst="rect">
            <a:avLst/>
          </a:prstGeom>
          <a:noFill/>
        </p:spPr>
        <p:txBody>
          <a:bodyPr wrap="square">
            <a:spAutoFit/>
          </a:bodyPr>
          <a:lstStyle/>
          <a:p>
            <a:r>
              <a:rPr lang="en-IN" sz="1400" b="1" dirty="0">
                <a:latin typeface="Aptos" panose="020B0004020202020204" pitchFamily="34" charset="0"/>
              </a:rPr>
              <a:t>Bangalore, Surat, Pune, Delhi and Chennai </a:t>
            </a:r>
            <a:r>
              <a:rPr lang="en-IN" sz="1400" dirty="0">
                <a:latin typeface="Aptos" panose="020B0004020202020204" pitchFamily="34" charset="0"/>
              </a:rPr>
              <a:t>are the top cities by </a:t>
            </a:r>
            <a:r>
              <a:rPr lang="en-IN" sz="1400" b="1" dirty="0">
                <a:latin typeface="Aptos" panose="020B0004020202020204" pitchFamily="34" charset="0"/>
              </a:rPr>
              <a:t>Revenue</a:t>
            </a:r>
          </a:p>
          <a:p>
            <a:r>
              <a:rPr lang="en-IN" sz="1400" b="1" dirty="0">
                <a:latin typeface="Aptos" panose="020B0004020202020204" pitchFamily="34" charset="0"/>
              </a:rPr>
              <a:t>Bangalore </a:t>
            </a:r>
            <a:r>
              <a:rPr lang="en-IN" sz="1400" dirty="0">
                <a:latin typeface="Aptos" panose="020B0004020202020204" pitchFamily="34" charset="0"/>
              </a:rPr>
              <a:t>has the </a:t>
            </a:r>
            <a:r>
              <a:rPr lang="en-IN" sz="1400" i="1" u="sng" dirty="0">
                <a:latin typeface="Aptos" panose="020B0004020202020204" pitchFamily="34" charset="0"/>
              </a:rPr>
              <a:t>highest</a:t>
            </a:r>
            <a:r>
              <a:rPr lang="en-IN" sz="1400" dirty="0">
                <a:latin typeface="Aptos" panose="020B0004020202020204" pitchFamily="34" charset="0"/>
              </a:rPr>
              <a:t> </a:t>
            </a:r>
            <a:r>
              <a:rPr lang="en-IN" sz="1400" i="1" u="sng" dirty="0">
                <a:latin typeface="Aptos" panose="020B0004020202020204" pitchFamily="34" charset="0"/>
              </a:rPr>
              <a:t>revenue</a:t>
            </a:r>
            <a:r>
              <a:rPr lang="en-IN" sz="1400" dirty="0">
                <a:latin typeface="Aptos" panose="020B0004020202020204" pitchFamily="34" charset="0"/>
              </a:rPr>
              <a:t> with over </a:t>
            </a:r>
            <a:r>
              <a:rPr lang="en-IN" sz="1400" b="1" dirty="0">
                <a:latin typeface="Aptos" panose="020B0004020202020204" pitchFamily="34" charset="0"/>
              </a:rPr>
              <a:t>1.50M.</a:t>
            </a:r>
            <a:endParaRPr lang="en-US" sz="1400" dirty="0">
              <a:latin typeface="Aptos" panose="020B0004020202020204" pitchFamily="34" charset="0"/>
            </a:endParaRPr>
          </a:p>
          <a:p>
            <a:endParaRPr lang="en-US" sz="1400" dirty="0">
              <a:latin typeface="Aptos" panose="020B0004020202020204" pitchFamily="34" charset="0"/>
            </a:endParaRPr>
          </a:p>
        </p:txBody>
      </p:sp>
      <p:graphicFrame>
        <p:nvGraphicFramePr>
          <p:cNvPr id="4" name="Chart 3">
            <a:extLst>
              <a:ext uri="{FF2B5EF4-FFF2-40B4-BE49-F238E27FC236}">
                <a16:creationId xmlns:a16="http://schemas.microsoft.com/office/drawing/2014/main" id="{3939A256-286F-786B-E213-13E5F271B677}"/>
              </a:ext>
            </a:extLst>
          </p:cNvPr>
          <p:cNvGraphicFramePr>
            <a:graphicFrameLocks/>
          </p:cNvGraphicFramePr>
          <p:nvPr>
            <p:extLst>
              <p:ext uri="{D42A27DB-BD31-4B8C-83A1-F6EECF244321}">
                <p14:modId xmlns:p14="http://schemas.microsoft.com/office/powerpoint/2010/main" val="273155791"/>
              </p:ext>
            </p:extLst>
          </p:nvPr>
        </p:nvGraphicFramePr>
        <p:xfrm>
          <a:off x="6787299" y="3516199"/>
          <a:ext cx="4734260" cy="2898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140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91377-34D8-8E33-337D-B17A6BC8E3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F42ED4-E559-33F7-4E9D-721EA1F13A66}"/>
              </a:ext>
            </a:extLst>
          </p:cNvPr>
          <p:cNvSpPr txBox="1"/>
          <p:nvPr/>
        </p:nvSpPr>
        <p:spPr>
          <a:xfrm>
            <a:off x="522923" y="649724"/>
            <a:ext cx="6097904" cy="369332"/>
          </a:xfrm>
          <a:prstGeom prst="rect">
            <a:avLst/>
          </a:prstGeom>
          <a:noFill/>
        </p:spPr>
        <p:txBody>
          <a:bodyPr wrap="square">
            <a:spAutoFit/>
          </a:bodyPr>
          <a:lstStyle/>
          <a:p>
            <a:r>
              <a:rPr lang="en-IN" dirty="0">
                <a:solidFill>
                  <a:schemeClr val="bg1"/>
                </a:solidFill>
                <a:highlight>
                  <a:srgbClr val="FF0000"/>
                </a:highlight>
                <a:latin typeface="Aptos" panose="020B0004020202020204" pitchFamily="34" charset="0"/>
              </a:rPr>
              <a:t>INSIGHTS:</a:t>
            </a:r>
          </a:p>
        </p:txBody>
      </p:sp>
      <p:sp>
        <p:nvSpPr>
          <p:cNvPr id="7" name="TextBox 6">
            <a:extLst>
              <a:ext uri="{FF2B5EF4-FFF2-40B4-BE49-F238E27FC236}">
                <a16:creationId xmlns:a16="http://schemas.microsoft.com/office/drawing/2014/main" id="{ADF24991-19A1-BB06-613A-621FA80C36A6}"/>
              </a:ext>
            </a:extLst>
          </p:cNvPr>
          <p:cNvSpPr txBox="1"/>
          <p:nvPr/>
        </p:nvSpPr>
        <p:spPr>
          <a:xfrm>
            <a:off x="522923" y="1872616"/>
            <a:ext cx="5681232" cy="738664"/>
          </a:xfrm>
          <a:prstGeom prst="rect">
            <a:avLst/>
          </a:prstGeom>
          <a:noFill/>
        </p:spPr>
        <p:txBody>
          <a:bodyPr wrap="square">
            <a:spAutoFit/>
          </a:bodyPr>
          <a:lstStyle/>
          <a:p>
            <a:r>
              <a:rPr lang="en-IN" sz="1400" b="1" dirty="0">
                <a:latin typeface="Aptos" panose="020B0004020202020204" pitchFamily="34" charset="0"/>
              </a:rPr>
              <a:t>Milk Rusk </a:t>
            </a:r>
            <a:r>
              <a:rPr lang="en-IN" sz="1400" dirty="0">
                <a:latin typeface="Aptos" panose="020B0004020202020204" pitchFamily="34" charset="0"/>
              </a:rPr>
              <a:t>has contributed</a:t>
            </a:r>
            <a:r>
              <a:rPr lang="en-IN" sz="1400" b="1" dirty="0">
                <a:latin typeface="Aptos" panose="020B0004020202020204" pitchFamily="34" charset="0"/>
              </a:rPr>
              <a:t> 43% </a:t>
            </a:r>
            <a:r>
              <a:rPr lang="en-US" sz="1400" dirty="0">
                <a:latin typeface="Aptos" panose="020B0004020202020204" pitchFamily="34" charset="0"/>
              </a:rPr>
              <a:t>of revenue generation</a:t>
            </a:r>
            <a:r>
              <a:rPr lang="en-US" sz="1400" b="1" dirty="0">
                <a:latin typeface="Aptos" panose="020B0004020202020204" pitchFamily="34" charset="0"/>
              </a:rPr>
              <a:t>, Bourbon 16%, Tiger and Marie Gold</a:t>
            </a:r>
            <a:r>
              <a:rPr lang="en-IN" sz="1400" b="1" dirty="0">
                <a:latin typeface="Aptos" panose="020B0004020202020204" pitchFamily="34" charset="0"/>
              </a:rPr>
              <a:t> </a:t>
            </a:r>
            <a:r>
              <a:rPr lang="en-IN" sz="1400" dirty="0">
                <a:latin typeface="Aptos" panose="020B0004020202020204" pitchFamily="34" charset="0"/>
              </a:rPr>
              <a:t>equally</a:t>
            </a:r>
            <a:r>
              <a:rPr lang="en-IN" sz="1400" b="1" dirty="0">
                <a:latin typeface="Aptos" panose="020B0004020202020204" pitchFamily="34" charset="0"/>
              </a:rPr>
              <a:t> 15%, and Nutri-Choice only 11%.</a:t>
            </a:r>
            <a:endParaRPr lang="en-US" sz="1400" dirty="0">
              <a:latin typeface="Aptos" panose="020B0004020202020204" pitchFamily="34" charset="0"/>
            </a:endParaRPr>
          </a:p>
          <a:p>
            <a:endParaRPr lang="en-US" sz="1400" dirty="0">
              <a:latin typeface="Aptos" panose="020B0004020202020204" pitchFamily="34" charset="0"/>
            </a:endParaRPr>
          </a:p>
        </p:txBody>
      </p:sp>
      <p:graphicFrame>
        <p:nvGraphicFramePr>
          <p:cNvPr id="2" name="Chart 1">
            <a:extLst>
              <a:ext uri="{FF2B5EF4-FFF2-40B4-BE49-F238E27FC236}">
                <a16:creationId xmlns:a16="http://schemas.microsoft.com/office/drawing/2014/main" id="{B1818A62-25EE-4D58-937E-5F0C41F381AE}"/>
              </a:ext>
            </a:extLst>
          </p:cNvPr>
          <p:cNvGraphicFramePr>
            <a:graphicFrameLocks/>
          </p:cNvGraphicFramePr>
          <p:nvPr>
            <p:extLst>
              <p:ext uri="{D42A27DB-BD31-4B8C-83A1-F6EECF244321}">
                <p14:modId xmlns:p14="http://schemas.microsoft.com/office/powerpoint/2010/main" val="3326540933"/>
              </p:ext>
            </p:extLst>
          </p:nvPr>
        </p:nvGraphicFramePr>
        <p:xfrm>
          <a:off x="7301334" y="3580247"/>
          <a:ext cx="3764280" cy="2445026"/>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21F80B66-94FD-BC2E-F924-272357FE5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264439">
            <a:off x="4117739" y="3438979"/>
            <a:ext cx="3110797" cy="2070094"/>
          </a:xfrm>
          <a:prstGeom prst="rect">
            <a:avLst/>
          </a:prstGeom>
        </p:spPr>
      </p:pic>
    </p:spTree>
    <p:extLst>
      <p:ext uri="{BB962C8B-B14F-4D97-AF65-F5344CB8AC3E}">
        <p14:creationId xmlns:p14="http://schemas.microsoft.com/office/powerpoint/2010/main" val="360869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E4E27-F971-B8B3-5327-860A1702D2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5A0F4B-F53B-FCEE-2E0B-A7BDC5CC49AF}"/>
              </a:ext>
            </a:extLst>
          </p:cNvPr>
          <p:cNvSpPr txBox="1"/>
          <p:nvPr/>
        </p:nvSpPr>
        <p:spPr>
          <a:xfrm>
            <a:off x="522923" y="649724"/>
            <a:ext cx="6097904" cy="369332"/>
          </a:xfrm>
          <a:prstGeom prst="rect">
            <a:avLst/>
          </a:prstGeom>
          <a:noFill/>
        </p:spPr>
        <p:txBody>
          <a:bodyPr wrap="square">
            <a:spAutoFit/>
          </a:bodyPr>
          <a:lstStyle/>
          <a:p>
            <a:r>
              <a:rPr lang="en-IN" dirty="0">
                <a:solidFill>
                  <a:schemeClr val="bg1"/>
                </a:solidFill>
                <a:highlight>
                  <a:srgbClr val="FF0000"/>
                </a:highlight>
                <a:latin typeface="Aptos" panose="020B0004020202020204" pitchFamily="34" charset="0"/>
              </a:rPr>
              <a:t>INSIGHTS:</a:t>
            </a:r>
          </a:p>
        </p:txBody>
      </p:sp>
      <p:sp>
        <p:nvSpPr>
          <p:cNvPr id="7" name="TextBox 6">
            <a:extLst>
              <a:ext uri="{FF2B5EF4-FFF2-40B4-BE49-F238E27FC236}">
                <a16:creationId xmlns:a16="http://schemas.microsoft.com/office/drawing/2014/main" id="{A55C121B-0290-A1D0-720E-8E9FC59D9614}"/>
              </a:ext>
            </a:extLst>
          </p:cNvPr>
          <p:cNvSpPr txBox="1"/>
          <p:nvPr/>
        </p:nvSpPr>
        <p:spPr>
          <a:xfrm>
            <a:off x="522923" y="1872616"/>
            <a:ext cx="5681232" cy="738664"/>
          </a:xfrm>
          <a:prstGeom prst="rect">
            <a:avLst/>
          </a:prstGeom>
          <a:noFill/>
        </p:spPr>
        <p:txBody>
          <a:bodyPr wrap="square">
            <a:spAutoFit/>
          </a:bodyPr>
          <a:lstStyle/>
          <a:p>
            <a:r>
              <a:rPr lang="en-IN" sz="1400" dirty="0">
                <a:latin typeface="Aptos" panose="020B0004020202020204" pitchFamily="34" charset="0"/>
              </a:rPr>
              <a:t>Overall</a:t>
            </a:r>
            <a:r>
              <a:rPr lang="en-IN" sz="1400" b="1" dirty="0">
                <a:latin typeface="Aptos" panose="020B0004020202020204" pitchFamily="34" charset="0"/>
              </a:rPr>
              <a:t> 7018 Products </a:t>
            </a:r>
            <a:r>
              <a:rPr lang="en-IN" sz="1400" dirty="0">
                <a:latin typeface="Aptos" panose="020B0004020202020204" pitchFamily="34" charset="0"/>
              </a:rPr>
              <a:t>were sold in July while 6115, and 5972 were in </a:t>
            </a:r>
            <a:r>
              <a:rPr lang="en-IN" sz="1400" b="1" dirty="0">
                <a:latin typeface="Aptos" panose="020B0004020202020204" pitchFamily="34" charset="0"/>
              </a:rPr>
              <a:t>February </a:t>
            </a:r>
            <a:r>
              <a:rPr lang="en-IN" sz="1400" dirty="0">
                <a:latin typeface="Aptos" panose="020B0004020202020204" pitchFamily="34" charset="0"/>
              </a:rPr>
              <a:t>and</a:t>
            </a:r>
            <a:r>
              <a:rPr lang="en-IN" sz="1400" b="1" dirty="0">
                <a:latin typeface="Aptos" panose="020B0004020202020204" pitchFamily="34" charset="0"/>
              </a:rPr>
              <a:t> August </a:t>
            </a:r>
            <a:r>
              <a:rPr lang="en-IN" sz="1400" dirty="0">
                <a:latin typeface="Aptos" panose="020B0004020202020204" pitchFamily="34" charset="0"/>
              </a:rPr>
              <a:t>respectively.</a:t>
            </a:r>
            <a:endParaRPr lang="en-US" sz="1400" dirty="0">
              <a:latin typeface="Aptos" panose="020B0004020202020204" pitchFamily="34" charset="0"/>
            </a:endParaRPr>
          </a:p>
          <a:p>
            <a:endParaRPr lang="en-US" sz="1400" dirty="0">
              <a:latin typeface="Aptos" panose="020B0004020202020204" pitchFamily="34" charset="0"/>
            </a:endParaRPr>
          </a:p>
        </p:txBody>
      </p:sp>
      <p:pic>
        <p:nvPicPr>
          <p:cNvPr id="6" name="Picture 5">
            <a:extLst>
              <a:ext uri="{FF2B5EF4-FFF2-40B4-BE49-F238E27FC236}">
                <a16:creationId xmlns:a16="http://schemas.microsoft.com/office/drawing/2014/main" id="{0990ADF0-D5F6-CAD9-CBF4-77DA30ADC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264439">
            <a:off x="4117739" y="3438979"/>
            <a:ext cx="3110797" cy="2070094"/>
          </a:xfrm>
          <a:prstGeom prst="rect">
            <a:avLst/>
          </a:prstGeom>
        </p:spPr>
      </p:pic>
      <p:graphicFrame>
        <p:nvGraphicFramePr>
          <p:cNvPr id="4" name="Chart 3">
            <a:extLst>
              <a:ext uri="{FF2B5EF4-FFF2-40B4-BE49-F238E27FC236}">
                <a16:creationId xmlns:a16="http://schemas.microsoft.com/office/drawing/2014/main" id="{B215EE39-201F-4D49-880E-152B5EEEFACD}"/>
              </a:ext>
            </a:extLst>
          </p:cNvPr>
          <p:cNvGraphicFramePr>
            <a:graphicFrameLocks/>
          </p:cNvGraphicFramePr>
          <p:nvPr>
            <p:extLst>
              <p:ext uri="{D42A27DB-BD31-4B8C-83A1-F6EECF244321}">
                <p14:modId xmlns:p14="http://schemas.microsoft.com/office/powerpoint/2010/main" val="3760018762"/>
              </p:ext>
            </p:extLst>
          </p:nvPr>
        </p:nvGraphicFramePr>
        <p:xfrm>
          <a:off x="7446645" y="4048125"/>
          <a:ext cx="4431030" cy="25693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241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EC3DD-500E-D762-7609-780E81610B5D}"/>
              </a:ext>
            </a:extLst>
          </p:cNvPr>
          <p:cNvSpPr txBox="1"/>
          <p:nvPr/>
        </p:nvSpPr>
        <p:spPr>
          <a:xfrm>
            <a:off x="495300" y="886510"/>
            <a:ext cx="6096000" cy="923330"/>
          </a:xfrm>
          <a:prstGeom prst="rect">
            <a:avLst/>
          </a:prstGeom>
          <a:noFill/>
        </p:spPr>
        <p:txBody>
          <a:bodyPr wrap="square">
            <a:spAutoFit/>
          </a:bodyPr>
          <a:lstStyle/>
          <a:p>
            <a:r>
              <a:rPr lang="en-IN" b="1" dirty="0">
                <a:solidFill>
                  <a:schemeClr val="bg1"/>
                </a:solidFill>
                <a:highlight>
                  <a:srgbClr val="FF0000"/>
                </a:highlight>
                <a:latin typeface="Aptos" panose="020B0004020202020204" pitchFamily="34" charset="0"/>
              </a:rPr>
              <a:t>Optimize Sales Strategy</a:t>
            </a:r>
          </a:p>
          <a:p>
            <a:r>
              <a:rPr lang="en-IN" b="1" dirty="0">
                <a:solidFill>
                  <a:schemeClr val="bg1"/>
                </a:solidFill>
                <a:highlight>
                  <a:srgbClr val="FF0000"/>
                </a:highlight>
                <a:latin typeface="Aptos" panose="020B0004020202020204" pitchFamily="34" charset="0"/>
              </a:rPr>
              <a:t>---Recommendations</a:t>
            </a:r>
            <a:br>
              <a:rPr lang="en-IN" dirty="0">
                <a:solidFill>
                  <a:schemeClr val="bg1"/>
                </a:solidFill>
                <a:highlight>
                  <a:srgbClr val="FF0000"/>
                </a:highlight>
                <a:latin typeface="Aptos" panose="020B0004020202020204" pitchFamily="34" charset="0"/>
              </a:rPr>
            </a:br>
            <a:endParaRPr lang="en-IN" dirty="0">
              <a:solidFill>
                <a:schemeClr val="bg1"/>
              </a:solidFill>
              <a:highlight>
                <a:srgbClr val="FF0000"/>
              </a:highlight>
              <a:latin typeface="Aptos" panose="020B0004020202020204" pitchFamily="34" charset="0"/>
            </a:endParaRPr>
          </a:p>
        </p:txBody>
      </p:sp>
      <p:sp>
        <p:nvSpPr>
          <p:cNvPr id="5" name="TextBox 4">
            <a:extLst>
              <a:ext uri="{FF2B5EF4-FFF2-40B4-BE49-F238E27FC236}">
                <a16:creationId xmlns:a16="http://schemas.microsoft.com/office/drawing/2014/main" id="{8E9F18F6-96C5-42B4-0B9E-21B7E9DD82ED}"/>
              </a:ext>
            </a:extLst>
          </p:cNvPr>
          <p:cNvSpPr txBox="1"/>
          <p:nvPr/>
        </p:nvSpPr>
        <p:spPr>
          <a:xfrm>
            <a:off x="495300" y="2136339"/>
            <a:ext cx="10782300" cy="2308324"/>
          </a:xfrm>
          <a:prstGeom prst="rect">
            <a:avLst/>
          </a:prstGeom>
          <a:noFill/>
        </p:spPr>
        <p:txBody>
          <a:bodyPr wrap="square">
            <a:spAutoFit/>
          </a:bodyPr>
          <a:lstStyle/>
          <a:p>
            <a:r>
              <a:rPr lang="en-US" dirty="0">
                <a:latin typeface="Aptos" panose="020B0004020202020204" pitchFamily="34" charset="0"/>
              </a:rPr>
              <a:t>To optimize Britannia’s sales strategy</a:t>
            </a:r>
          </a:p>
          <a:p>
            <a:pPr marL="285750" indent="-285750">
              <a:buFont typeface="Wingdings" panose="05000000000000000000" pitchFamily="2" charset="2"/>
              <a:buChar char="ü"/>
            </a:pPr>
            <a:r>
              <a:rPr lang="en-US" dirty="0">
                <a:latin typeface="Aptos" panose="020B0004020202020204" pitchFamily="34" charset="0"/>
              </a:rPr>
              <a:t>the company should focus on </a:t>
            </a:r>
            <a:r>
              <a:rPr lang="en-US" b="1" dirty="0">
                <a:latin typeface="Aptos" panose="020B0004020202020204" pitchFamily="34" charset="0"/>
              </a:rPr>
              <a:t>expanding the distribution and availability</a:t>
            </a:r>
            <a:r>
              <a:rPr lang="en-US" dirty="0">
                <a:latin typeface="Aptos" panose="020B0004020202020204" pitchFamily="34" charset="0"/>
              </a:rPr>
              <a:t> of high-revenue products like </a:t>
            </a:r>
            <a:r>
              <a:rPr lang="en-US" b="1" u="sng" dirty="0">
                <a:latin typeface="Aptos" panose="020B0004020202020204" pitchFamily="34" charset="0"/>
              </a:rPr>
              <a:t>Milk Rusk, Bourbon, and premium bake rusk</a:t>
            </a:r>
            <a:r>
              <a:rPr lang="en-US" dirty="0">
                <a:latin typeface="Aptos" panose="020B0004020202020204" pitchFamily="34" charset="0"/>
              </a:rPr>
              <a:t>, ensuring adequate stock levels in top-performing cities such as Bangalore, Surat, and Pune. </a:t>
            </a:r>
          </a:p>
          <a:p>
            <a:pPr marL="285750" indent="-285750">
              <a:buFont typeface="Wingdings" panose="05000000000000000000" pitchFamily="2" charset="2"/>
              <a:buChar char="ü"/>
            </a:pPr>
            <a:endParaRPr lang="en-US" dirty="0">
              <a:latin typeface="Aptos" panose="020B0004020202020204" pitchFamily="34" charset="0"/>
            </a:endParaRPr>
          </a:p>
          <a:p>
            <a:pPr marL="285750" indent="-285750">
              <a:buFont typeface="Wingdings" panose="05000000000000000000" pitchFamily="2" charset="2"/>
              <a:buChar char="ü"/>
            </a:pPr>
            <a:r>
              <a:rPr lang="en-US" dirty="0">
                <a:latin typeface="Aptos" panose="020B0004020202020204" pitchFamily="34" charset="0"/>
              </a:rPr>
              <a:t>Additionally, pricing strategies can be adjusted based on demand patterns, and promotional efforts should be tailored to drive engagement, particularly in months with lower sales volumes like </a:t>
            </a:r>
            <a:r>
              <a:rPr lang="en-US" b="1" u="sng" dirty="0">
                <a:effectLst>
                  <a:outerShdw blurRad="38100" dist="38100" dir="2700000" algn="tl">
                    <a:srgbClr val="000000">
                      <a:alpha val="43137"/>
                    </a:srgbClr>
                  </a:outerShdw>
                </a:effectLst>
                <a:latin typeface="Aptos" panose="020B0004020202020204" pitchFamily="34" charset="0"/>
              </a:rPr>
              <a:t>February and August</a:t>
            </a:r>
            <a:r>
              <a:rPr lang="en-US" u="sng" dirty="0">
                <a:effectLst>
                  <a:outerShdw blurRad="38100" dist="38100" dir="2700000" algn="tl">
                    <a:srgbClr val="000000">
                      <a:alpha val="43137"/>
                    </a:srgbClr>
                  </a:outerShdw>
                </a:effectLst>
              </a:rPr>
              <a:t>.</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438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0FCC2-6252-7E94-B4E8-833B89C6C3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F9CEE1-C04B-C27D-774D-E4E625EBAE5D}"/>
              </a:ext>
            </a:extLst>
          </p:cNvPr>
          <p:cNvSpPr txBox="1"/>
          <p:nvPr/>
        </p:nvSpPr>
        <p:spPr>
          <a:xfrm>
            <a:off x="495300" y="886510"/>
            <a:ext cx="6096000" cy="646331"/>
          </a:xfrm>
          <a:prstGeom prst="rect">
            <a:avLst/>
          </a:prstGeom>
          <a:noFill/>
        </p:spPr>
        <p:txBody>
          <a:bodyPr wrap="square">
            <a:spAutoFit/>
          </a:bodyPr>
          <a:lstStyle/>
          <a:p>
            <a:r>
              <a:rPr lang="en-IN" dirty="0">
                <a:solidFill>
                  <a:schemeClr val="bg1"/>
                </a:solidFill>
                <a:highlight>
                  <a:srgbClr val="FF0000"/>
                </a:highlight>
              </a:rPr>
              <a:t>Enhance Customer Engagement:</a:t>
            </a:r>
            <a:br>
              <a:rPr lang="en-IN" dirty="0">
                <a:solidFill>
                  <a:schemeClr val="bg1"/>
                </a:solidFill>
                <a:highlight>
                  <a:srgbClr val="FF0000"/>
                </a:highlight>
                <a:latin typeface="Aptos" panose="020B0004020202020204" pitchFamily="34" charset="0"/>
              </a:rPr>
            </a:br>
            <a:endParaRPr lang="en-IN" dirty="0">
              <a:solidFill>
                <a:schemeClr val="bg1"/>
              </a:solidFill>
              <a:highlight>
                <a:srgbClr val="FF0000"/>
              </a:highlight>
              <a:latin typeface="Aptos" panose="020B0004020202020204" pitchFamily="34" charset="0"/>
            </a:endParaRPr>
          </a:p>
        </p:txBody>
      </p:sp>
      <p:sp>
        <p:nvSpPr>
          <p:cNvPr id="10" name="Rectangle 7">
            <a:extLst>
              <a:ext uri="{FF2B5EF4-FFF2-40B4-BE49-F238E27FC236}">
                <a16:creationId xmlns:a16="http://schemas.microsoft.com/office/drawing/2014/main" id="{18B25D99-31BA-E102-B98B-C1D559E441CB}"/>
              </a:ext>
            </a:extLst>
          </p:cNvPr>
          <p:cNvSpPr>
            <a:spLocks noChangeArrowheads="1"/>
          </p:cNvSpPr>
          <p:nvPr/>
        </p:nvSpPr>
        <p:spPr bwMode="auto">
          <a:xfrm>
            <a:off x="666750" y="2532015"/>
            <a:ext cx="108585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ptos" panose="020B0004020202020204" pitchFamily="34" charset="0"/>
              </a:rPr>
              <a:t>Britannia can improve customer engagement by leveraging gender-based preferences—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rPr>
              <a:t>targeting female consumers with bread and cake promotions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rPr>
              <a:t>while focusing on biscuits and rusk for male customers</a:t>
            </a:r>
            <a:r>
              <a:rPr kumimoji="0" lang="en-US" altLang="en-US" sz="1600" b="0" i="0" u="none" strike="noStrike" cap="none" normalizeH="0" baseline="0" dirty="0">
                <a:ln>
                  <a:noFill/>
                </a:ln>
                <a:solidFill>
                  <a:schemeClr val="tx1"/>
                </a:solidFill>
                <a:effectLst/>
                <a:latin typeface="Aptos" panose="020B00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en-US" sz="1600" dirty="0">
              <a:latin typeface="Aptos" panose="020B00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600" b="0" i="0" u="none" strike="noStrike" cap="none" normalizeH="0" baseline="0" dirty="0">
                <a:ln>
                  <a:noFill/>
                </a:ln>
                <a:solidFill>
                  <a:schemeClr val="tx1"/>
                </a:solidFill>
                <a:effectLst/>
                <a:latin typeface="Aptos" panose="020B0004020202020204" pitchFamily="34" charset="0"/>
              </a:rPr>
              <a:t>Personalized marketing campaigns, loyalty programs,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panose="020B0004020202020204" pitchFamily="34" charset="0"/>
              </a:rPr>
              <a:t>and bundled offers for high-performing products like </a:t>
            </a:r>
            <a:r>
              <a:rPr kumimoji="0" lang="en-US" altLang="en-US" sz="1600" b="1" i="0" u="none" strike="noStrike" cap="none" normalizeH="0" baseline="0" dirty="0">
                <a:ln>
                  <a:noFill/>
                </a:ln>
                <a:solidFill>
                  <a:schemeClr val="tx1"/>
                </a:solidFill>
                <a:effectLst/>
                <a:latin typeface="Aptos" panose="020B0004020202020204" pitchFamily="34" charset="0"/>
              </a:rPr>
              <a:t>Milk Rusk (43% revenue contribution)</a:t>
            </a:r>
            <a:r>
              <a:rPr kumimoji="0" lang="en-US" altLang="en-US" sz="1600" b="0" i="0" u="none" strike="noStrike" cap="none" normalizeH="0" baseline="0" dirty="0">
                <a:ln>
                  <a:noFill/>
                </a:ln>
                <a:solidFill>
                  <a:schemeClr val="tx1"/>
                </a:solidFill>
                <a:effectLst/>
                <a:latin typeface="Aptos" panose="020B0004020202020204" pitchFamily="34" charset="0"/>
              </a:rPr>
              <a:t> can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panose="020B0004020202020204" pitchFamily="34" charset="0"/>
              </a:rPr>
              <a:t>enhance customer retention. Additionally, city-specific promotions in high-revenue regions,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ptos" panose="020B0004020202020204" pitchFamily="34" charset="0"/>
              </a:rPr>
              <a:t>particularly </a:t>
            </a:r>
            <a:r>
              <a:rPr kumimoji="0" lang="en-US" altLang="en-US" sz="1600" b="1" i="0" u="none" strike="noStrike" cap="none" normalizeH="0" baseline="0" dirty="0">
                <a:ln>
                  <a:noFill/>
                </a:ln>
                <a:solidFill>
                  <a:schemeClr val="tx1"/>
                </a:solidFill>
                <a:effectLst/>
                <a:latin typeface="Aptos" panose="020B0004020202020204" pitchFamily="34" charset="0"/>
              </a:rPr>
              <a:t>Bangalore</a:t>
            </a:r>
            <a:r>
              <a:rPr kumimoji="0" lang="en-US" altLang="en-US" sz="1600" b="0" i="0" u="none" strike="noStrike" cap="none" normalizeH="0" baseline="0" dirty="0">
                <a:ln>
                  <a:noFill/>
                </a:ln>
                <a:solidFill>
                  <a:schemeClr val="tx1"/>
                </a:solidFill>
                <a:effectLst/>
                <a:latin typeface="Aptos" panose="020B0004020202020204" pitchFamily="34" charset="0"/>
              </a:rPr>
              <a:t>, can further strengthen brand loyalty and increase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1768523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638</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Wingdings</vt:lpstr>
      <vt:lpstr>Office Theme</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Thorne Smith</dc:creator>
  <cp:lastModifiedBy>Thorne Smith</cp:lastModifiedBy>
  <cp:revision>4</cp:revision>
  <dcterms:created xsi:type="dcterms:W3CDTF">2025-01-11T14:57:52Z</dcterms:created>
  <dcterms:modified xsi:type="dcterms:W3CDTF">2025-01-12T07:46:49Z</dcterms:modified>
</cp:coreProperties>
</file>