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89c627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89c627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89c627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89c627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cd913f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3cd913f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nDCG: Normalised Discounted Cumulative Gain</a:t>
            </a:r>
            <a:endParaRPr/>
          </a:p>
          <a:p>
            <a:pPr indent="0" lvl="0" marL="0" rtl="0" algn="l">
              <a:spcBef>
                <a:spcPts val="0"/>
              </a:spcBef>
              <a:spcAft>
                <a:spcPts val="0"/>
              </a:spcAft>
              <a:buNone/>
            </a:pPr>
            <a:r>
              <a:rPr lang="en-GB"/>
              <a:t>IDCG: Ideal Discounted Cumulative Gain</a:t>
            </a:r>
            <a:endParaRPr/>
          </a:p>
          <a:p>
            <a:pPr indent="0" lvl="0" marL="0" rtl="0" algn="l">
              <a:spcBef>
                <a:spcPts val="0"/>
              </a:spcBef>
              <a:spcAft>
                <a:spcPts val="0"/>
              </a:spcAft>
              <a:buNone/>
            </a:pPr>
            <a:r>
              <a:rPr lang="en-GB"/>
              <a:t>DCG: </a:t>
            </a:r>
            <a:r>
              <a:rPr lang="en-GB">
                <a:solidFill>
                  <a:schemeClr val="dk1"/>
                </a:solidFill>
              </a:rPr>
              <a:t>Discounted Cumulative Gain</a:t>
            </a:r>
            <a:endParaRPr>
              <a:solidFill>
                <a:schemeClr val="dk1"/>
              </a:solidFill>
            </a:endParaRPr>
          </a:p>
          <a:p>
            <a:pPr indent="0" lvl="0" marL="0" rtl="0" algn="l">
              <a:spcBef>
                <a:spcPts val="0"/>
              </a:spcBef>
              <a:spcAft>
                <a:spcPts val="0"/>
              </a:spcAft>
              <a:buNone/>
            </a:pPr>
            <a:r>
              <a:rPr lang="en-GB">
                <a:solidFill>
                  <a:schemeClr val="dk1"/>
                </a:solidFill>
              </a:rPr>
              <a:t>CG: Sum of relevance scores of the documents retrieved by the query</a:t>
            </a:r>
            <a:endParaRPr>
              <a:solidFill>
                <a:schemeClr val="dk1"/>
              </a:solidFill>
            </a:endParaRPr>
          </a:p>
          <a:p>
            <a:pPr indent="0" lvl="0" marL="0" rtl="0" algn="l">
              <a:spcBef>
                <a:spcPts val="0"/>
              </a:spcBef>
              <a:spcAft>
                <a:spcPts val="0"/>
              </a:spcAft>
              <a:buNone/>
            </a:pPr>
            <a:r>
              <a:rPr lang="en-GB">
                <a:solidFill>
                  <a:schemeClr val="dk1"/>
                </a:solidFill>
              </a:rPr>
              <a:t>Q: No of queries.</a:t>
            </a:r>
            <a:endParaRPr>
              <a:solidFill>
                <a:schemeClr val="dk1"/>
              </a:solidFill>
            </a:endParaRPr>
          </a:p>
          <a:p>
            <a:pPr indent="0" lvl="0" marL="0" rtl="0" algn="l">
              <a:spcBef>
                <a:spcPts val="0"/>
              </a:spcBef>
              <a:spcAft>
                <a:spcPts val="0"/>
              </a:spcAft>
              <a:buNone/>
            </a:pPr>
            <a:r>
              <a:rPr lang="en-GB">
                <a:solidFill>
                  <a:schemeClr val="dk1"/>
                </a:solidFill>
              </a:rPr>
              <a:t>N: No of positions = p</a:t>
            </a:r>
            <a:endParaRPr>
              <a:solidFill>
                <a:schemeClr val="dk1"/>
              </a:solidFill>
            </a:endParaRPr>
          </a:p>
          <a:p>
            <a:pPr indent="0" lvl="0" marL="0" rtl="0" algn="l">
              <a:spcBef>
                <a:spcPts val="0"/>
              </a:spcBef>
              <a:spcAft>
                <a:spcPts val="0"/>
              </a:spcAft>
              <a:buNone/>
            </a:pPr>
            <a:r>
              <a:rPr lang="en-GB">
                <a:solidFill>
                  <a:schemeClr val="dk1"/>
                </a:solidFill>
              </a:rPr>
              <a:t>Precision = No .of elements in Intersection of Relevant Documents Set and Documents Retrieved by our system divided by the total number of documents in analysis.</a:t>
            </a:r>
            <a:endParaRPr>
              <a:solidFill>
                <a:schemeClr val="dk1"/>
              </a:solidFill>
            </a:endParaRPr>
          </a:p>
          <a:p>
            <a:pPr indent="0" lvl="0" marL="0" rtl="0" algn="l">
              <a:spcBef>
                <a:spcPts val="0"/>
              </a:spcBef>
              <a:spcAft>
                <a:spcPts val="0"/>
              </a:spcAft>
              <a:buNone/>
            </a:pPr>
            <a:r>
              <a:rPr lang="en-GB">
                <a:solidFill>
                  <a:schemeClr val="dk1"/>
                </a:solidFill>
              </a:rPr>
              <a:t>Recall = No .of elements in Intersection of Relevant Documents Set and Documents Retrieved by our system divided by the no. of docs in Relevant Documents Set.</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3cd913f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3cd913f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a:t>
            </a:r>
            <a:r>
              <a:rPr lang="en-GB"/>
              <a:t>pplication of filtering with this threshold, NDCG performance improves consistently across models.</a:t>
            </a:r>
            <a:endParaRPr/>
          </a:p>
          <a:p>
            <a:pPr indent="0" lvl="0" marL="0" rtl="0" algn="l">
              <a:spcBef>
                <a:spcPts val="0"/>
              </a:spcBef>
              <a:spcAft>
                <a:spcPts val="0"/>
              </a:spcAft>
              <a:buNone/>
            </a:pPr>
            <a:r>
              <a:rPr lang="en-GB"/>
              <a:t>this observation underlines the potential of semantic enhancement across domains</a:t>
            </a:r>
            <a:endParaRPr/>
          </a:p>
          <a:p>
            <a:pPr indent="0" lvl="0" marL="0" rtl="0" algn="l">
              <a:spcBef>
                <a:spcPts val="0"/>
              </a:spcBef>
              <a:spcAft>
                <a:spcPts val="0"/>
              </a:spcAft>
              <a:buNone/>
            </a:pPr>
            <a:r>
              <a:rPr lang="en-GB"/>
              <a:t>BERT : trained on Wikipedia and BookCorpus</a:t>
            </a:r>
            <a:endParaRPr/>
          </a:p>
          <a:p>
            <a:pPr indent="0" lvl="0" marL="0" rtl="0" algn="l">
              <a:spcBef>
                <a:spcPts val="0"/>
              </a:spcBef>
              <a:spcAft>
                <a:spcPts val="0"/>
              </a:spcAft>
              <a:buNone/>
            </a:pPr>
            <a:r>
              <a:rPr lang="en-GB"/>
              <a:t>BioBERT: Pubmed papers</a:t>
            </a:r>
            <a:endParaRPr/>
          </a:p>
          <a:p>
            <a:pPr indent="0" lvl="0" marL="0" rtl="0" algn="l">
              <a:spcBef>
                <a:spcPts val="0"/>
              </a:spcBef>
              <a:spcAft>
                <a:spcPts val="0"/>
              </a:spcAft>
              <a:buNone/>
            </a:pPr>
            <a:r>
              <a:rPr lang="en-GB"/>
              <a:t>BlueBERT: trained in a multi-task setting on a combination of biomedical and clinical data </a:t>
            </a:r>
            <a:endParaRPr/>
          </a:p>
          <a:p>
            <a:pPr indent="0" lvl="0" marL="0" rtl="0" algn="l">
              <a:spcBef>
                <a:spcPts val="0"/>
              </a:spcBef>
              <a:spcAft>
                <a:spcPts val="0"/>
              </a:spcAft>
              <a:buNone/>
            </a:pPr>
            <a:r>
              <a:rPr lang="en-GB"/>
              <a:t>BioBERT and BlueBERT outperform BERT due to the expected overlap between the documents they was trained on and the scientific papers in the evaluation datasets</a:t>
            </a:r>
            <a:endParaRPr/>
          </a:p>
          <a:p>
            <a:pPr indent="0" lvl="0" marL="0" rtl="0" algn="l">
              <a:spcBef>
                <a:spcPts val="0"/>
              </a:spcBef>
              <a:spcAft>
                <a:spcPts val="0"/>
              </a:spcAft>
              <a:buNone/>
            </a:pPr>
            <a:r>
              <a:rPr lang="en-GB"/>
              <a:t>RIGHT PICTURE: Performance improvement for NDCG@100 over initial BERT models with the addition of SNOMED-based filtering. We can see the improvement (light blue) for the full dataset (left) and different subsets of the dataset (right) split based on the minimum number of ground truth documents for each query (GTD). </a:t>
            </a:r>
            <a:endParaRPr/>
          </a:p>
          <a:p>
            <a:pPr indent="0" lvl="0" marL="0" rtl="0" algn="l">
              <a:spcBef>
                <a:spcPts val="0"/>
              </a:spcBef>
              <a:spcAft>
                <a:spcPts val="0"/>
              </a:spcAft>
              <a:buNone/>
            </a:pPr>
            <a:r>
              <a:rPr lang="en-GB"/>
              <a:t>LEFT PICTURE: Precision comparison for different models between no threshold and the optimal threshold (5) version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389c6274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389c6274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Performance improvement for NDCG@100 over initial BERT models with the addition of SNOMED-based filtering. </a:t>
            </a:r>
            <a:endParaRPr/>
          </a:p>
          <a:p>
            <a:pPr indent="0" lvl="0" marL="0" rtl="0" algn="l">
              <a:spcBef>
                <a:spcPts val="0"/>
              </a:spcBef>
              <a:spcAft>
                <a:spcPts val="0"/>
              </a:spcAft>
              <a:buNone/>
            </a:pPr>
            <a:r>
              <a:rPr lang="en-GB"/>
              <a:t>We can see the improvement (light blue) for the full dataset (left) and different subsets of the dataset (right) split based </a:t>
            </a:r>
            <a:endParaRPr/>
          </a:p>
          <a:p>
            <a:pPr indent="0" lvl="0" marL="0" rtl="0" algn="l">
              <a:spcBef>
                <a:spcPts val="0"/>
              </a:spcBef>
              <a:spcAft>
                <a:spcPts val="0"/>
              </a:spcAft>
              <a:buNone/>
            </a:pPr>
            <a:r>
              <a:rPr lang="en-GB"/>
              <a:t>on the minimum number of ground truth documents for each query (GTD).</a:t>
            </a:r>
            <a:endParaRPr/>
          </a:p>
          <a:p>
            <a:pPr indent="0" lvl="0" marL="0" rtl="0" algn="l">
              <a:spcBef>
                <a:spcPts val="0"/>
              </a:spcBef>
              <a:spcAft>
                <a:spcPts val="0"/>
              </a:spcAft>
              <a:buNone/>
            </a:pPr>
            <a:r>
              <a:rPr lang="en-GB"/>
              <a:t>When GTD are less, we get less improvement. WHen GTD are more, we get maximum improvement.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89c62748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89c62748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low number of related documents per query significantly impacts the Recall@N values shown in which start from low values for all model and threshold variations. However, we can see that still, comparing the baseline BERT models when there is no concept-based filtering and the case where we use the previously identified optimal threshold for filtering (𝑡ℎ𝑟𝑒𝑠ℎ𝑜𝑙𝑑 = 5), we get a significant improvement for recall, with emphasis on 𝑁 &lt; 200.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3cd913fa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3cd913fa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3cd913f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3cd913f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389c6274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389c6274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a9f72c4d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a9f72c4d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The </a:t>
            </a:r>
            <a:r>
              <a:rPr b="1" lang="en-GB">
                <a:solidFill>
                  <a:schemeClr val="dk1"/>
                </a:solidFill>
              </a:rPr>
              <a:t>rapid emergence</a:t>
            </a:r>
            <a:r>
              <a:rPr lang="en-GB">
                <a:solidFill>
                  <a:schemeClr val="dk1"/>
                </a:solidFill>
              </a:rPr>
              <a:t> of new topics and findings often </a:t>
            </a:r>
            <a:r>
              <a:rPr b="1" lang="en-GB">
                <a:solidFill>
                  <a:schemeClr val="dk1"/>
                </a:solidFill>
              </a:rPr>
              <a:t>hinders the performance of supervised approaches</a:t>
            </a:r>
            <a:r>
              <a:rPr lang="en-GB">
                <a:solidFill>
                  <a:schemeClr val="dk1"/>
                </a:solidFill>
              </a:rPr>
              <a:t>, due to the</a:t>
            </a:r>
            <a:r>
              <a:rPr b="1" lang="en-GB">
                <a:solidFill>
                  <a:schemeClr val="dk1"/>
                </a:solidFill>
              </a:rPr>
              <a:t> lack of relevant data</a:t>
            </a:r>
            <a:r>
              <a:rPr lang="en-GB">
                <a:solidFill>
                  <a:schemeClr val="dk1"/>
                </a:solidFill>
              </a:rPr>
              <a:t>. For example, </a:t>
            </a:r>
            <a:r>
              <a:rPr b="1" lang="en-GB">
                <a:solidFill>
                  <a:schemeClr val="dk1"/>
                </a:solidFill>
              </a:rPr>
              <a:t>during covid</a:t>
            </a:r>
            <a:r>
              <a:rPr lang="en-GB">
                <a:solidFill>
                  <a:schemeClr val="dk1"/>
                </a:solidFill>
              </a:rPr>
              <a:t>, the disease was so new that data couldnt be found for</a:t>
            </a:r>
            <a:r>
              <a:rPr b="1" lang="en-GB">
                <a:solidFill>
                  <a:schemeClr val="dk1"/>
                </a:solidFill>
              </a:rPr>
              <a:t> training the supervised models</a:t>
            </a:r>
            <a:r>
              <a:rPr lang="en-GB">
                <a:solidFill>
                  <a:schemeClr val="dk1"/>
                </a:solidFill>
              </a:rPr>
              <a:t>. With time the supervised models kept improving their accuracy as the data increased, but</a:t>
            </a:r>
            <a:r>
              <a:rPr b="1" lang="en-GB">
                <a:solidFill>
                  <a:schemeClr val="dk1"/>
                </a:solidFill>
              </a:rPr>
              <a:t> the change in trend was very rapid</a:t>
            </a:r>
            <a:r>
              <a:rPr lang="en-GB">
                <a:solidFill>
                  <a:schemeClr val="dk1"/>
                </a:solidFill>
              </a:rPr>
              <a:t> thus hindering the exploitation of the models’ learnings.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9f72c4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9f72c4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rPr>
              <a:t>SNOMED-CT is the most comprehensive clinical healthcare terminology</a:t>
            </a:r>
            <a:r>
              <a:rPr lang="en-GB">
                <a:solidFill>
                  <a:schemeClr val="dk1"/>
                </a:solidFill>
              </a:rPr>
              <a:t>, consisting of more than 350,000 concepts, covering clinical findings, symptoms, diagnoses, etc.</a:t>
            </a:r>
            <a:r>
              <a:rPr lang="en-GB">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a9f72c4d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a9f72c4d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20,000 documents are selected because it is a </a:t>
            </a:r>
            <a:r>
              <a:rPr lang="en-GB"/>
              <a:t>commonly used subset in scientific literature.</a:t>
            </a:r>
            <a:endParaRPr/>
          </a:p>
          <a:p>
            <a:pPr indent="0" lvl="0" marL="0" rtl="0" algn="l">
              <a:spcBef>
                <a:spcPts val="0"/>
              </a:spcBef>
              <a:spcAft>
                <a:spcPts val="0"/>
              </a:spcAft>
              <a:buNone/>
            </a:pPr>
            <a:r>
              <a:rPr lang="en-GB" sz="1200">
                <a:solidFill>
                  <a:srgbClr val="202124"/>
                </a:solidFill>
                <a:highlight>
                  <a:srgbClr val="FFFFFF"/>
                </a:highlight>
              </a:rPr>
              <a:t>Text REtrieval Conference (TREC) is </a:t>
            </a:r>
            <a:r>
              <a:rPr b="1" lang="en-GB" sz="1200">
                <a:solidFill>
                  <a:srgbClr val="202124"/>
                </a:solidFill>
                <a:highlight>
                  <a:srgbClr val="FFFFFF"/>
                </a:highlight>
              </a:rPr>
              <a:t>an ongoing series of workshops focusing on a list of different information retrieval (IR) research areas, or tracks</a:t>
            </a:r>
            <a:r>
              <a:rPr lang="en-GB" sz="1200">
                <a:solidFill>
                  <a:srgbClr val="202124"/>
                </a:solidFill>
                <a:highlight>
                  <a:srgbClr val="FFFFFF"/>
                </a:highlight>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a9f72c4d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a9f72c4d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The diagrams here shows that the input contains two parts i.e. the </a:t>
            </a:r>
            <a:r>
              <a:rPr b="1" lang="en-GB" sz="1300">
                <a:solidFill>
                  <a:schemeClr val="dk1"/>
                </a:solidFill>
              </a:rPr>
              <a:t>raw dataset </a:t>
            </a:r>
            <a:r>
              <a:rPr lang="en-GB" sz="1300">
                <a:solidFill>
                  <a:schemeClr val="dk1"/>
                </a:solidFill>
              </a:rPr>
              <a:t>and</a:t>
            </a:r>
            <a:r>
              <a:rPr b="1" lang="en-GB" sz="1300">
                <a:solidFill>
                  <a:schemeClr val="dk1"/>
                </a:solidFill>
              </a:rPr>
              <a:t> user query</a:t>
            </a:r>
            <a:r>
              <a:rPr lang="en-GB" sz="1300">
                <a:solidFill>
                  <a:schemeClr val="dk1"/>
                </a:solidFill>
              </a:rPr>
              <a:t>. Firstly the raw dataset is </a:t>
            </a:r>
            <a:r>
              <a:rPr b="1" lang="en-GB" sz="1300">
                <a:solidFill>
                  <a:schemeClr val="dk1"/>
                </a:solidFill>
              </a:rPr>
              <a:t>summarized </a:t>
            </a:r>
            <a:r>
              <a:rPr lang="en-GB" sz="1300">
                <a:solidFill>
                  <a:schemeClr val="dk1"/>
                </a:solidFill>
              </a:rPr>
              <a:t>i.e. for every document only to</a:t>
            </a:r>
            <a:r>
              <a:rPr b="1" lang="en-GB" sz="1300">
                <a:solidFill>
                  <a:schemeClr val="dk1"/>
                </a:solidFill>
              </a:rPr>
              <a:t> relevant sentences</a:t>
            </a:r>
            <a:r>
              <a:rPr lang="en-GB" sz="1300">
                <a:solidFill>
                  <a:schemeClr val="dk1"/>
                </a:solidFill>
              </a:rPr>
              <a:t> are selected to represented it. This summarization is then converted into </a:t>
            </a:r>
            <a:r>
              <a:rPr b="1" lang="en-GB" sz="1300">
                <a:solidFill>
                  <a:schemeClr val="dk1"/>
                </a:solidFill>
              </a:rPr>
              <a:t>vectors using the pretrained embeddings</a:t>
            </a:r>
            <a:r>
              <a:rPr lang="en-GB" sz="1300">
                <a:solidFill>
                  <a:schemeClr val="dk1"/>
                </a:solidFill>
              </a:rPr>
              <a:t>. Same is done for the query. Also both of these are </a:t>
            </a:r>
            <a:r>
              <a:rPr b="1" lang="en-GB" sz="1300">
                <a:solidFill>
                  <a:schemeClr val="dk1"/>
                </a:solidFill>
              </a:rPr>
              <a:t>combined with the SNOMED-CT concepts </a:t>
            </a:r>
            <a:r>
              <a:rPr lang="en-GB" sz="1300">
                <a:solidFill>
                  <a:schemeClr val="dk1"/>
                </a:solidFill>
              </a:rPr>
              <a:t>with help of </a:t>
            </a:r>
            <a:r>
              <a:rPr b="1" lang="en-GB" sz="1300">
                <a:solidFill>
                  <a:schemeClr val="dk1"/>
                </a:solidFill>
              </a:rPr>
              <a:t>metamap(</a:t>
            </a:r>
            <a:r>
              <a:rPr lang="en-GB" sz="1300">
                <a:solidFill>
                  <a:schemeClr val="dk1"/>
                </a:solidFill>
              </a:rPr>
              <a:t>maps rich SNOMED-CT concepts to raw text</a:t>
            </a:r>
            <a:r>
              <a:rPr b="1" lang="en-GB" sz="1300">
                <a:solidFill>
                  <a:schemeClr val="dk1"/>
                </a:solidFill>
              </a:rPr>
              <a:t>)</a:t>
            </a:r>
            <a:r>
              <a:rPr lang="en-GB" sz="1300">
                <a:solidFill>
                  <a:schemeClr val="dk1"/>
                </a:solidFill>
              </a:rPr>
              <a:t> thus giving a ranked list according to the SNOMED dataset. Using both these the most relevant docs are retrieved. This will be further explained in next section.</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a9f72c4d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a9f72c4d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89c627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89c627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a9f72c4d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a9f72c4d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89c627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89c627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Semantic Enrichment of Pretrained Embedding Output for Unsupervised IR</a:t>
            </a:r>
            <a:endParaRPr/>
          </a:p>
          <a:p>
            <a:pPr indent="0" lvl="0" marL="0" rtl="0" algn="l">
              <a:lnSpc>
                <a:spcPct val="115000"/>
              </a:lnSpc>
              <a:spcBef>
                <a:spcPts val="0"/>
              </a:spcBef>
              <a:spcAft>
                <a:spcPts val="0"/>
              </a:spcAft>
              <a:buNone/>
            </a:pPr>
            <a:r>
              <a:rPr b="0" i="1" lang="en-GB" sz="1344">
                <a:solidFill>
                  <a:srgbClr val="808080"/>
                </a:solidFill>
                <a:latin typeface="Arial"/>
                <a:ea typeface="Arial"/>
                <a:cs typeface="Arial"/>
                <a:sym typeface="Arial"/>
              </a:rPr>
              <a:t>Edmund </a:t>
            </a:r>
            <a:r>
              <a:rPr b="0" i="1" lang="en-GB" sz="1344">
                <a:solidFill>
                  <a:srgbClr val="000000"/>
                </a:solidFill>
                <a:latin typeface="Arial"/>
                <a:ea typeface="Arial"/>
                <a:cs typeface="Arial"/>
                <a:sym typeface="Arial"/>
              </a:rPr>
              <a:t>Dervakos</a:t>
            </a:r>
            <a:r>
              <a:rPr b="0" i="1" lang="en-GB" sz="1044">
                <a:solidFill>
                  <a:srgbClr val="000000"/>
                </a:solidFill>
                <a:latin typeface="Arial"/>
                <a:ea typeface="Arial"/>
                <a:cs typeface="Arial"/>
                <a:sym typeface="Arial"/>
              </a:rPr>
              <a:t>a,c</a:t>
            </a:r>
            <a:r>
              <a:rPr b="0" i="1" lang="en-GB" sz="1344">
                <a:solidFill>
                  <a:srgbClr val="000000"/>
                </a:solidFill>
                <a:latin typeface="Arial"/>
                <a:ea typeface="Arial"/>
                <a:cs typeface="Arial"/>
                <a:sym typeface="Arial"/>
              </a:rPr>
              <a:t>, </a:t>
            </a:r>
            <a:r>
              <a:rPr b="0" i="1" lang="en-GB" sz="1344">
                <a:solidFill>
                  <a:srgbClr val="808080"/>
                </a:solidFill>
                <a:latin typeface="Arial"/>
                <a:ea typeface="Arial"/>
                <a:cs typeface="Arial"/>
                <a:sym typeface="Arial"/>
              </a:rPr>
              <a:t>Giorgos </a:t>
            </a:r>
            <a:r>
              <a:rPr b="0" i="1" lang="en-GB" sz="1344">
                <a:solidFill>
                  <a:srgbClr val="000000"/>
                </a:solidFill>
                <a:latin typeface="Arial"/>
                <a:ea typeface="Arial"/>
                <a:cs typeface="Arial"/>
                <a:sym typeface="Arial"/>
              </a:rPr>
              <a:t>Filandrianos</a:t>
            </a:r>
            <a:r>
              <a:rPr b="0" i="1" lang="en-GB" sz="1044">
                <a:solidFill>
                  <a:srgbClr val="000000"/>
                </a:solidFill>
                <a:latin typeface="Arial"/>
                <a:ea typeface="Arial"/>
                <a:cs typeface="Arial"/>
                <a:sym typeface="Arial"/>
              </a:rPr>
              <a:t>a,c</a:t>
            </a:r>
            <a:r>
              <a:rPr b="0" i="1" lang="en-GB" sz="1344">
                <a:solidFill>
                  <a:srgbClr val="000000"/>
                </a:solidFill>
                <a:latin typeface="Arial"/>
                <a:ea typeface="Arial"/>
                <a:cs typeface="Arial"/>
                <a:sym typeface="Arial"/>
              </a:rPr>
              <a:t>, </a:t>
            </a:r>
            <a:r>
              <a:rPr b="0" i="1" lang="en-GB" sz="1344">
                <a:solidFill>
                  <a:srgbClr val="808080"/>
                </a:solidFill>
                <a:latin typeface="Arial"/>
                <a:ea typeface="Arial"/>
                <a:cs typeface="Arial"/>
                <a:sym typeface="Arial"/>
              </a:rPr>
              <a:t>Konstantinos </a:t>
            </a:r>
            <a:r>
              <a:rPr b="0" i="1" lang="en-GB" sz="1344">
                <a:solidFill>
                  <a:srgbClr val="000000"/>
                </a:solidFill>
                <a:latin typeface="Arial"/>
                <a:ea typeface="Arial"/>
                <a:cs typeface="Arial"/>
                <a:sym typeface="Arial"/>
              </a:rPr>
              <a:t>Thomas</a:t>
            </a:r>
            <a:r>
              <a:rPr b="0" i="1" lang="en-GB" sz="1044">
                <a:solidFill>
                  <a:srgbClr val="000000"/>
                </a:solidFill>
                <a:latin typeface="Arial"/>
                <a:ea typeface="Arial"/>
                <a:cs typeface="Arial"/>
                <a:sym typeface="Arial"/>
              </a:rPr>
              <a:t>a,c</a:t>
            </a:r>
            <a:r>
              <a:rPr b="0" i="1" lang="en-GB" sz="1344">
                <a:solidFill>
                  <a:srgbClr val="000000"/>
                </a:solidFill>
                <a:latin typeface="Arial"/>
                <a:ea typeface="Arial"/>
                <a:cs typeface="Arial"/>
                <a:sym typeface="Arial"/>
              </a:rPr>
              <a:t>,</a:t>
            </a:r>
            <a:endParaRPr b="0" i="1" sz="1344">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GB" sz="1344">
                <a:solidFill>
                  <a:srgbClr val="808080"/>
                </a:solidFill>
                <a:latin typeface="Arial"/>
                <a:ea typeface="Arial"/>
                <a:cs typeface="Arial"/>
                <a:sym typeface="Arial"/>
              </a:rPr>
              <a:t>Alexios </a:t>
            </a:r>
            <a:r>
              <a:rPr b="0" i="1" lang="en-GB" sz="1344">
                <a:solidFill>
                  <a:srgbClr val="000000"/>
                </a:solidFill>
                <a:latin typeface="Arial"/>
                <a:ea typeface="Arial"/>
                <a:cs typeface="Arial"/>
                <a:sym typeface="Arial"/>
              </a:rPr>
              <a:t>Mandalios</a:t>
            </a:r>
            <a:r>
              <a:rPr b="0" i="1" lang="en-GB" sz="1044">
                <a:solidFill>
                  <a:srgbClr val="000000"/>
                </a:solidFill>
                <a:latin typeface="Arial"/>
                <a:ea typeface="Arial"/>
                <a:cs typeface="Arial"/>
                <a:sym typeface="Arial"/>
              </a:rPr>
              <a:t>a,c</a:t>
            </a:r>
            <a:r>
              <a:rPr b="0" i="1" lang="en-GB" sz="1344">
                <a:solidFill>
                  <a:srgbClr val="000000"/>
                </a:solidFill>
                <a:latin typeface="Arial"/>
                <a:ea typeface="Arial"/>
                <a:cs typeface="Arial"/>
                <a:sym typeface="Arial"/>
              </a:rPr>
              <a:t>, </a:t>
            </a:r>
            <a:r>
              <a:rPr b="0" i="1" lang="en-GB" sz="1344">
                <a:solidFill>
                  <a:srgbClr val="808080"/>
                </a:solidFill>
                <a:latin typeface="Arial"/>
                <a:ea typeface="Arial"/>
                <a:cs typeface="Arial"/>
                <a:sym typeface="Arial"/>
              </a:rPr>
              <a:t>Chrysoula </a:t>
            </a:r>
            <a:r>
              <a:rPr b="0" i="1" lang="en-GB" sz="1344">
                <a:solidFill>
                  <a:srgbClr val="000000"/>
                </a:solidFill>
                <a:latin typeface="Arial"/>
                <a:ea typeface="Arial"/>
                <a:cs typeface="Arial"/>
                <a:sym typeface="Arial"/>
              </a:rPr>
              <a:t>Zerva</a:t>
            </a:r>
            <a:r>
              <a:rPr b="0" i="1" lang="en-GB" sz="1044">
                <a:solidFill>
                  <a:srgbClr val="000000"/>
                </a:solidFill>
                <a:latin typeface="Arial"/>
                <a:ea typeface="Arial"/>
                <a:cs typeface="Arial"/>
                <a:sym typeface="Arial"/>
              </a:rPr>
              <a:t>a,b </a:t>
            </a:r>
            <a:r>
              <a:rPr b="0" i="1" lang="en-GB" sz="1344">
                <a:solidFill>
                  <a:srgbClr val="000000"/>
                </a:solidFill>
                <a:latin typeface="Arial"/>
                <a:ea typeface="Arial"/>
                <a:cs typeface="Arial"/>
                <a:sym typeface="Arial"/>
              </a:rPr>
              <a:t>and </a:t>
            </a:r>
            <a:r>
              <a:rPr b="0" i="1" lang="en-GB" sz="1344">
                <a:solidFill>
                  <a:srgbClr val="808080"/>
                </a:solidFill>
                <a:latin typeface="Arial"/>
                <a:ea typeface="Arial"/>
                <a:cs typeface="Arial"/>
                <a:sym typeface="Arial"/>
              </a:rPr>
              <a:t>Giorgos </a:t>
            </a:r>
            <a:r>
              <a:rPr b="0" i="1" lang="en-GB" sz="1344">
                <a:solidFill>
                  <a:srgbClr val="000000"/>
                </a:solidFill>
                <a:latin typeface="Arial"/>
                <a:ea typeface="Arial"/>
                <a:cs typeface="Arial"/>
                <a:sym typeface="Arial"/>
              </a:rPr>
              <a:t>Stamou</a:t>
            </a:r>
            <a:r>
              <a:rPr b="0" i="1" lang="en-GB" sz="1044">
                <a:solidFill>
                  <a:srgbClr val="000000"/>
                </a:solidFill>
                <a:latin typeface="Arial"/>
                <a:ea typeface="Arial"/>
                <a:cs typeface="Arial"/>
                <a:sym typeface="Arial"/>
              </a:rPr>
              <a:t>a</a:t>
            </a:r>
            <a:endParaRPr b="0" i="1" sz="1044">
              <a:solidFill>
                <a:srgbClr val="000000"/>
              </a:solidFill>
              <a:latin typeface="Arial"/>
              <a:ea typeface="Arial"/>
              <a:cs typeface="Arial"/>
              <a:sym typeface="Arial"/>
            </a:endParaRPr>
          </a:p>
          <a:p>
            <a:pPr indent="0" lvl="0" marL="0" rtl="0" algn="l">
              <a:spcBef>
                <a:spcPts val="0"/>
              </a:spcBef>
              <a:spcAft>
                <a:spcPts val="0"/>
              </a:spcAft>
              <a:buNone/>
            </a:pPr>
            <a:r>
              <a:t/>
            </a:r>
            <a:endParaRPr sz="1100"/>
          </a:p>
        </p:txBody>
      </p:sp>
      <p:sp>
        <p:nvSpPr>
          <p:cNvPr id="87" name="Google Shape;87;p13"/>
          <p:cNvSpPr txBox="1"/>
          <p:nvPr>
            <p:ph idx="1" type="subTitle"/>
          </p:nvPr>
        </p:nvSpPr>
        <p:spPr>
          <a:xfrm>
            <a:off x="4741475" y="3492150"/>
            <a:ext cx="4176300" cy="1815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a:t>Team Members:</a:t>
            </a:r>
            <a:endParaRPr/>
          </a:p>
          <a:p>
            <a:pPr indent="0" lvl="0" marL="0" rtl="0" algn="r">
              <a:spcBef>
                <a:spcPts val="0"/>
              </a:spcBef>
              <a:spcAft>
                <a:spcPts val="0"/>
              </a:spcAft>
              <a:buNone/>
            </a:pPr>
            <a:r>
              <a:rPr lang="en-GB"/>
              <a:t>Gajender Sharma - 21111028</a:t>
            </a:r>
            <a:endParaRPr/>
          </a:p>
          <a:p>
            <a:pPr indent="0" lvl="0" marL="0" rtl="0" algn="r">
              <a:spcBef>
                <a:spcPts val="0"/>
              </a:spcBef>
              <a:spcAft>
                <a:spcPts val="0"/>
              </a:spcAft>
              <a:buNone/>
            </a:pPr>
            <a:r>
              <a:rPr lang="en-GB"/>
              <a:t>Kajal Sethi - 21111033</a:t>
            </a:r>
            <a:endParaRPr/>
          </a:p>
          <a:p>
            <a:pPr indent="0" lvl="0" marL="0" rtl="0" algn="r">
              <a:spcBef>
                <a:spcPts val="0"/>
              </a:spcBef>
              <a:spcAft>
                <a:spcPts val="0"/>
              </a:spcAft>
              <a:buNone/>
            </a:pPr>
            <a:r>
              <a:rPr lang="en-GB"/>
              <a:t>Pranshu Sahijwani - 21111048</a:t>
            </a:r>
            <a:endParaRPr/>
          </a:p>
          <a:p>
            <a:pPr indent="0" lvl="0" marL="0" rtl="0" algn="r">
              <a:spcBef>
                <a:spcPts val="0"/>
              </a:spcBef>
              <a:spcAft>
                <a:spcPts val="0"/>
              </a:spcAft>
              <a:buNone/>
            </a:pPr>
            <a:r>
              <a:rPr lang="en-GB"/>
              <a:t>Utkarsh Srivastava - 21111063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Semantic Based Filtering: SNOMED-CT</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 main attraction to use it was that it implements the concept of </a:t>
            </a:r>
            <a:r>
              <a:rPr b="1" lang="en-GB" sz="1400">
                <a:solidFill>
                  <a:srgbClr val="000000"/>
                </a:solidFill>
                <a:latin typeface="Arial"/>
                <a:ea typeface="Arial"/>
                <a:cs typeface="Arial"/>
                <a:sym typeface="Arial"/>
              </a:rPr>
              <a:t>hierarchy</a:t>
            </a:r>
            <a:r>
              <a:rPr lang="en-GB" sz="1400">
                <a:solidFill>
                  <a:srgbClr val="000000"/>
                </a:solidFill>
                <a:latin typeface="Arial"/>
                <a:ea typeface="Arial"/>
                <a:cs typeface="Arial"/>
                <a:sym typeface="Arial"/>
              </a:rPr>
              <a:t>(useful in the case of searching in a corpus of texts with </a:t>
            </a:r>
            <a:r>
              <a:rPr lang="en-GB" sz="1400" u="sng">
                <a:solidFill>
                  <a:srgbClr val="000000"/>
                </a:solidFill>
                <a:latin typeface="Arial"/>
                <a:ea typeface="Arial"/>
                <a:cs typeface="Arial"/>
                <a:sym typeface="Arial"/>
              </a:rPr>
              <a:t>multi-level information</a:t>
            </a:r>
            <a:r>
              <a:rPr lang="en-GB" sz="1400">
                <a:solidFill>
                  <a:srgbClr val="000000"/>
                </a:solidFill>
                <a:latin typeface="Arial"/>
                <a:ea typeface="Arial"/>
                <a:cs typeface="Arial"/>
                <a:sym typeface="Arial"/>
              </a:rPr>
              <a:t>) and </a:t>
            </a:r>
            <a:r>
              <a:rPr b="1" lang="en-GB" sz="1400">
                <a:solidFill>
                  <a:srgbClr val="000000"/>
                </a:solidFill>
                <a:latin typeface="Arial"/>
                <a:ea typeface="Arial"/>
                <a:cs typeface="Arial"/>
                <a:sym typeface="Arial"/>
              </a:rPr>
              <a:t>descriptions</a:t>
            </a:r>
            <a:r>
              <a:rPr lang="en-GB" sz="1400">
                <a:solidFill>
                  <a:srgbClr val="000000"/>
                </a:solidFill>
                <a:latin typeface="Arial"/>
                <a:ea typeface="Arial"/>
                <a:cs typeface="Arial"/>
                <a:sym typeface="Arial"/>
              </a:rPr>
              <a:t>(containing synonyms)</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One of the challenges in terms of transferring these rich SNOMED-CT concepts to raw text, is to be able to </a:t>
            </a:r>
            <a:r>
              <a:rPr lang="en-GB" sz="1400" u="sng">
                <a:solidFill>
                  <a:srgbClr val="000000"/>
                </a:solidFill>
                <a:latin typeface="Arial"/>
                <a:ea typeface="Arial"/>
                <a:cs typeface="Arial"/>
                <a:sym typeface="Arial"/>
              </a:rPr>
              <a:t>identify the relevant terms in text. </a:t>
            </a:r>
            <a:endParaRPr sz="1400" u="sng">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For this purpose, we employ the MetaMap tool, which maps biomedical text to the UMLS metathesaurus. </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Then we use a mapping between UMLS and SNOMED concepts in order to incorporate the SNOMED knowledge</a:t>
            </a:r>
            <a:endParaRPr sz="1400">
              <a:solidFill>
                <a:srgbClr val="000000"/>
              </a:solidFill>
              <a:latin typeface="Arial"/>
              <a:ea typeface="Arial"/>
              <a:cs typeface="Arial"/>
              <a:sym typeface="Arial"/>
            </a:endParaRPr>
          </a:p>
          <a:p>
            <a:pPr indent="0" lvl="0" marL="457200" rtl="0" algn="l">
              <a:lnSpc>
                <a:spcPct val="95000"/>
              </a:lnSpc>
              <a:spcBef>
                <a:spcPts val="0"/>
              </a:spcBef>
              <a:spcAft>
                <a:spcPts val="0"/>
              </a:spcAft>
              <a:buSzPts val="935"/>
              <a:buNone/>
            </a:pPr>
            <a:r>
              <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4.1 Filtering</a:t>
            </a:r>
            <a:endParaRPr/>
          </a:p>
        </p:txBody>
      </p:sp>
      <p:sp>
        <p:nvSpPr>
          <p:cNvPr id="147" name="Google Shape;147;p23"/>
          <p:cNvSpPr txBox="1"/>
          <p:nvPr>
            <p:ph idx="1" type="body"/>
          </p:nvPr>
        </p:nvSpPr>
        <p:spPr>
          <a:xfrm>
            <a:off x="729450" y="1936775"/>
            <a:ext cx="7688700" cy="19836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rgbClr val="000000"/>
              </a:buClr>
              <a:buSzPts val="1400"/>
              <a:buFont typeface="Arial"/>
              <a:buChar char="-"/>
            </a:pPr>
            <a:r>
              <a:rPr lang="en-GB" sz="1400">
                <a:solidFill>
                  <a:srgbClr val="000000"/>
                </a:solidFill>
                <a:highlight>
                  <a:schemeClr val="lt1"/>
                </a:highlight>
                <a:latin typeface="Arial"/>
                <a:ea typeface="Arial"/>
                <a:cs typeface="Arial"/>
                <a:sym typeface="Arial"/>
              </a:rPr>
              <a:t>After getting</a:t>
            </a:r>
            <a:endParaRPr sz="1400">
              <a:solidFill>
                <a:srgbClr val="000000"/>
              </a:solidFill>
              <a:highlight>
                <a:schemeClr val="lt1"/>
              </a:highlight>
              <a:latin typeface="Arial"/>
              <a:ea typeface="Arial"/>
              <a:cs typeface="Arial"/>
              <a:sym typeface="Arial"/>
            </a:endParaRPr>
          </a:p>
          <a:p>
            <a:pPr indent="-317500" lvl="1" marL="914400" rtl="0" algn="l">
              <a:lnSpc>
                <a:spcPct val="105000"/>
              </a:lnSpc>
              <a:spcBef>
                <a:spcPts val="0"/>
              </a:spcBef>
              <a:spcAft>
                <a:spcPts val="0"/>
              </a:spcAft>
              <a:buClr>
                <a:srgbClr val="000000"/>
              </a:buClr>
              <a:buSzPts val="1400"/>
              <a:buFont typeface="Arial"/>
              <a:buChar char="-"/>
            </a:pPr>
            <a:r>
              <a:rPr lang="en-GB" sz="1400">
                <a:solidFill>
                  <a:srgbClr val="000000"/>
                </a:solidFill>
                <a:highlight>
                  <a:schemeClr val="lt1"/>
                </a:highlight>
                <a:latin typeface="Arial"/>
                <a:ea typeface="Arial"/>
                <a:cs typeface="Arial"/>
                <a:sym typeface="Arial"/>
              </a:rPr>
              <a:t>the list of documents using cosine similarity, </a:t>
            </a:r>
            <a:endParaRPr sz="1400">
              <a:solidFill>
                <a:srgbClr val="000000"/>
              </a:solidFill>
              <a:highlight>
                <a:schemeClr val="lt1"/>
              </a:highlight>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highlight>
                  <a:schemeClr val="lt1"/>
                </a:highlight>
                <a:latin typeface="Arial"/>
                <a:ea typeface="Arial"/>
                <a:cs typeface="Arial"/>
                <a:sym typeface="Arial"/>
              </a:rPr>
              <a:t>The set of text spans in those docs are identified that corresponding to SNOMED concepts and </a:t>
            </a:r>
            <a:endParaRPr sz="1200">
              <a:solidFill>
                <a:srgbClr val="000000"/>
              </a:solidFill>
              <a:highlight>
                <a:schemeClr val="lt1"/>
              </a:highlight>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highlight>
                  <a:schemeClr val="lt1"/>
                </a:highlight>
                <a:latin typeface="Arial"/>
                <a:ea typeface="Arial"/>
                <a:cs typeface="Arial"/>
                <a:sym typeface="Arial"/>
              </a:rPr>
              <a:t>The results of queries fired on SNOMED concepts using its hierarchy, </a:t>
            </a:r>
            <a:endParaRPr sz="1200">
              <a:solidFill>
                <a:srgbClr val="000000"/>
              </a:solidFill>
              <a:highlight>
                <a:schemeClr val="lt1"/>
              </a:highlight>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Char char="-"/>
            </a:pPr>
            <a:r>
              <a:rPr lang="en-GB" sz="1400">
                <a:solidFill>
                  <a:srgbClr val="000000"/>
                </a:solidFill>
                <a:highlight>
                  <a:schemeClr val="lt1"/>
                </a:highlight>
                <a:latin typeface="Arial"/>
                <a:ea typeface="Arial"/>
                <a:cs typeface="Arial"/>
                <a:sym typeface="Arial"/>
              </a:rPr>
              <a:t>Two things are identified from SNOMED-CT:</a:t>
            </a:r>
            <a:endParaRPr sz="1400">
              <a:solidFill>
                <a:srgbClr val="000000"/>
              </a:solidFill>
              <a:highlight>
                <a:schemeClr val="lt1"/>
              </a:highlight>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highlight>
                  <a:schemeClr val="lt1"/>
                </a:highlight>
                <a:latin typeface="Arial"/>
                <a:ea typeface="Arial"/>
                <a:cs typeface="Arial"/>
                <a:sym typeface="Arial"/>
              </a:rPr>
              <a:t>Parent concept</a:t>
            </a:r>
            <a:endParaRPr sz="1200">
              <a:solidFill>
                <a:srgbClr val="000000"/>
              </a:solidFill>
              <a:highlight>
                <a:schemeClr val="lt1"/>
              </a:highlight>
              <a:latin typeface="Arial"/>
              <a:ea typeface="Arial"/>
              <a:cs typeface="Arial"/>
              <a:sym typeface="Arial"/>
            </a:endParaRPr>
          </a:p>
          <a:p>
            <a:pPr indent="-304800" lvl="1" marL="914400" rtl="0" algn="l">
              <a:lnSpc>
                <a:spcPct val="105000"/>
              </a:lnSpc>
              <a:spcBef>
                <a:spcPts val="0"/>
              </a:spcBef>
              <a:spcAft>
                <a:spcPts val="0"/>
              </a:spcAft>
              <a:buClr>
                <a:srgbClr val="000000"/>
              </a:buClr>
              <a:buSzPts val="1200"/>
              <a:buFont typeface="Arial"/>
              <a:buChar char="-"/>
            </a:pPr>
            <a:r>
              <a:rPr lang="en-GB" sz="1200">
                <a:solidFill>
                  <a:srgbClr val="000000"/>
                </a:solidFill>
                <a:highlight>
                  <a:schemeClr val="lt1"/>
                </a:highlight>
                <a:latin typeface="Arial"/>
                <a:ea typeface="Arial"/>
                <a:cs typeface="Arial"/>
                <a:sym typeface="Arial"/>
              </a:rPr>
              <a:t>Description of concepts</a:t>
            </a:r>
            <a:endParaRPr sz="1200">
              <a:solidFill>
                <a:srgbClr val="000000"/>
              </a:solidFill>
              <a:highlight>
                <a:schemeClr val="lt1"/>
              </a:highlight>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Char char="-"/>
            </a:pPr>
            <a:r>
              <a:rPr lang="en-GB" sz="1400">
                <a:solidFill>
                  <a:srgbClr val="000000"/>
                </a:solidFill>
                <a:highlight>
                  <a:schemeClr val="lt1"/>
                </a:highlight>
                <a:latin typeface="Arial"/>
                <a:ea typeface="Arial"/>
                <a:cs typeface="Arial"/>
                <a:sym typeface="Arial"/>
              </a:rPr>
              <a:t>Finally we take intersection of the above two and calculate the concept filter . If the value of concept filter falls below a certain threshold, we simply keep it as 1.</a:t>
            </a:r>
            <a:endParaRPr sz="1400">
              <a:solidFill>
                <a:srgbClr val="000000"/>
              </a:solidFill>
              <a:highlight>
                <a:schemeClr val="lt1"/>
              </a:highlight>
              <a:latin typeface="Arial"/>
              <a:ea typeface="Arial"/>
              <a:cs typeface="Arial"/>
              <a:sym typeface="Arial"/>
            </a:endParaRPr>
          </a:p>
          <a:p>
            <a:pPr indent="457200" lvl="0" marL="0" rtl="0" algn="l">
              <a:lnSpc>
                <a:spcPct val="105000"/>
              </a:lnSpc>
              <a:spcBef>
                <a:spcPts val="0"/>
              </a:spcBef>
              <a:spcAft>
                <a:spcPts val="0"/>
              </a:spcAft>
              <a:buNone/>
            </a:pPr>
            <a:r>
              <a:t/>
            </a:r>
            <a:endParaRPr sz="1400">
              <a:highlight>
                <a:schemeClr val="lt1"/>
              </a:highlight>
            </a:endParaRPr>
          </a:p>
        </p:txBody>
      </p:sp>
      <p:pic>
        <p:nvPicPr>
          <p:cNvPr id="148" name="Google Shape;148;p23"/>
          <p:cNvPicPr preferRelativeResize="0"/>
          <p:nvPr/>
        </p:nvPicPr>
        <p:blipFill>
          <a:blip r:embed="rId3">
            <a:alphaModFix/>
          </a:blip>
          <a:stretch>
            <a:fillRect/>
          </a:stretch>
        </p:blipFill>
        <p:spPr>
          <a:xfrm>
            <a:off x="2130638" y="4003300"/>
            <a:ext cx="4886325" cy="419700"/>
          </a:xfrm>
          <a:prstGeom prst="rect">
            <a:avLst/>
          </a:prstGeom>
          <a:noFill/>
          <a:ln>
            <a:noFill/>
          </a:ln>
        </p:spPr>
      </p:pic>
      <p:pic>
        <p:nvPicPr>
          <p:cNvPr id="149" name="Google Shape;149;p23"/>
          <p:cNvPicPr preferRelativeResize="0"/>
          <p:nvPr/>
        </p:nvPicPr>
        <p:blipFill>
          <a:blip r:embed="rId4">
            <a:alphaModFix/>
          </a:blip>
          <a:stretch>
            <a:fillRect/>
          </a:stretch>
        </p:blipFill>
        <p:spPr>
          <a:xfrm>
            <a:off x="969725" y="4394100"/>
            <a:ext cx="7208134" cy="49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a:t>
            </a:r>
            <a:endParaRPr/>
          </a:p>
        </p:txBody>
      </p:sp>
      <p:sp>
        <p:nvSpPr>
          <p:cNvPr id="155" name="Google Shape;155;p24"/>
          <p:cNvSpPr txBox="1"/>
          <p:nvPr>
            <p:ph idx="1" type="body"/>
          </p:nvPr>
        </p:nvSpPr>
        <p:spPr>
          <a:xfrm>
            <a:off x="727650" y="17813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a:t>
            </a:r>
            <a:r>
              <a:rPr lang="en-GB"/>
              <a:t>valuation is based on the NDCG (</a:t>
            </a:r>
            <a:r>
              <a:rPr lang="en-GB">
                <a:solidFill>
                  <a:srgbClr val="000000"/>
                </a:solidFill>
              </a:rPr>
              <a:t>normalised discounted cumulative gain</a:t>
            </a:r>
            <a:r>
              <a:rPr lang="en-GB"/>
              <a:t>) metric.</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 precision and recall is given by:</a:t>
            </a:r>
            <a:endParaRPr/>
          </a:p>
        </p:txBody>
      </p:sp>
      <p:pic>
        <p:nvPicPr>
          <p:cNvPr id="156" name="Google Shape;156;p24"/>
          <p:cNvPicPr preferRelativeResize="0"/>
          <p:nvPr/>
        </p:nvPicPr>
        <p:blipFill>
          <a:blip r:embed="rId3">
            <a:alphaModFix/>
          </a:blip>
          <a:stretch>
            <a:fillRect/>
          </a:stretch>
        </p:blipFill>
        <p:spPr>
          <a:xfrm>
            <a:off x="846875" y="2162850"/>
            <a:ext cx="7450250" cy="1013848"/>
          </a:xfrm>
          <a:prstGeom prst="rect">
            <a:avLst/>
          </a:prstGeom>
          <a:noFill/>
          <a:ln>
            <a:noFill/>
          </a:ln>
        </p:spPr>
      </p:pic>
      <p:pic>
        <p:nvPicPr>
          <p:cNvPr id="157" name="Google Shape;157;p24"/>
          <p:cNvPicPr preferRelativeResize="0"/>
          <p:nvPr/>
        </p:nvPicPr>
        <p:blipFill>
          <a:blip r:embed="rId4">
            <a:alphaModFix/>
          </a:blip>
          <a:stretch>
            <a:fillRect/>
          </a:stretch>
        </p:blipFill>
        <p:spPr>
          <a:xfrm>
            <a:off x="846875" y="3708850"/>
            <a:ext cx="7569475" cy="80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Filtering Threshold = 5  consistently for</a:t>
            </a:r>
            <a:endParaRPr/>
          </a:p>
          <a:p>
            <a:pPr indent="0" lvl="0" marL="0" rtl="0" algn="l">
              <a:spcBef>
                <a:spcPts val="1200"/>
              </a:spcBef>
              <a:spcAft>
                <a:spcPts val="0"/>
              </a:spcAft>
              <a:buNone/>
            </a:pPr>
            <a:r>
              <a:rPr lang="en-GB"/>
              <a:t> all models used</a:t>
            </a:r>
            <a:endParaRPr/>
          </a:p>
          <a:p>
            <a:pPr indent="0" lvl="0" marL="0" rtl="0" algn="l">
              <a:spcBef>
                <a:spcPts val="1200"/>
              </a:spcBef>
              <a:spcAft>
                <a:spcPts val="1200"/>
              </a:spcAft>
              <a:buNone/>
            </a:pPr>
            <a:r>
              <a:rPr lang="en-GB"/>
              <a:t> </a:t>
            </a:r>
            <a:endParaRPr/>
          </a:p>
        </p:txBody>
      </p:sp>
      <p:sp>
        <p:nvSpPr>
          <p:cNvPr id="164" name="Google Shape;164;p25"/>
          <p:cNvSpPr txBox="1"/>
          <p:nvPr/>
        </p:nvSpPr>
        <p:spPr>
          <a:xfrm>
            <a:off x="3054925" y="3553700"/>
            <a:ext cx="44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65" name="Google Shape;165;p25"/>
          <p:cNvPicPr preferRelativeResize="0"/>
          <p:nvPr/>
        </p:nvPicPr>
        <p:blipFill rotWithShape="1">
          <a:blip r:embed="rId3">
            <a:alphaModFix/>
          </a:blip>
          <a:srcRect b="-1800" l="-2420" r="2419" t="1800"/>
          <a:stretch/>
        </p:blipFill>
        <p:spPr>
          <a:xfrm>
            <a:off x="4273700" y="1049475"/>
            <a:ext cx="4870301" cy="3648075"/>
          </a:xfrm>
          <a:prstGeom prst="rect">
            <a:avLst/>
          </a:prstGeom>
          <a:noFill/>
          <a:ln>
            <a:noFill/>
          </a:ln>
        </p:spPr>
      </p:pic>
      <p:pic>
        <p:nvPicPr>
          <p:cNvPr id="166" name="Google Shape;166;p25"/>
          <p:cNvPicPr preferRelativeResize="0"/>
          <p:nvPr/>
        </p:nvPicPr>
        <p:blipFill>
          <a:blip r:embed="rId4">
            <a:alphaModFix/>
          </a:blip>
          <a:stretch>
            <a:fillRect/>
          </a:stretch>
        </p:blipFill>
        <p:spPr>
          <a:xfrm>
            <a:off x="65950" y="2850025"/>
            <a:ext cx="4369350" cy="125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106075" y="619300"/>
            <a:ext cx="8842950" cy="440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256675" y="1385775"/>
            <a:ext cx="8666075" cy="302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652675" y="605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82" name="Google Shape;182;p28"/>
          <p:cNvSpPr txBox="1"/>
          <p:nvPr>
            <p:ph idx="1" type="body"/>
          </p:nvPr>
        </p:nvSpPr>
        <p:spPr>
          <a:xfrm>
            <a:off x="729450" y="1425700"/>
            <a:ext cx="7688700" cy="3454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GB" sz="1500"/>
              <a:t>The use of SNOMED-CT with  BERT model variations showed that even with a simple co-occurrence filtering method,they  can significantly improve the ranking results.</a:t>
            </a:r>
            <a:endParaRPr sz="1500"/>
          </a:p>
          <a:p>
            <a:pPr indent="-323850" lvl="0" marL="457200" rtl="0" algn="l">
              <a:spcBef>
                <a:spcPts val="0"/>
              </a:spcBef>
              <a:spcAft>
                <a:spcPts val="0"/>
              </a:spcAft>
              <a:buSzPts val="1500"/>
              <a:buAutoNum type="arabicPeriod"/>
            </a:pPr>
            <a:r>
              <a:rPr lang="en-GB" sz="1500"/>
              <a:t>They show that for multi-document queries given on  BlueBERT model as a basis, the filtering method gives 0.2</a:t>
            </a:r>
            <a:r>
              <a:rPr lang="en-GB" sz="1500"/>
              <a:t>3 value </a:t>
            </a:r>
            <a:r>
              <a:rPr lang="en-GB" sz="1500"/>
              <a:t>for the NDCG@100 metric. They  can also  get meaningful gains across different metrics even for models trained on generic data.</a:t>
            </a:r>
            <a:endParaRPr sz="1500"/>
          </a:p>
          <a:p>
            <a:pPr indent="-323850" lvl="0" marL="457200" rtl="0" algn="l">
              <a:spcBef>
                <a:spcPts val="0"/>
              </a:spcBef>
              <a:spcAft>
                <a:spcPts val="0"/>
              </a:spcAft>
              <a:buSzPts val="1500"/>
              <a:buAutoNum type="arabicPeriod"/>
            </a:pPr>
            <a:r>
              <a:rPr lang="en-GB" sz="1500"/>
              <a:t>Above outcomes provide basis for further experimentation into better exploitation of knowledge graphs and concept hierarchies as a means of boosting IR on new topics in an unsupervised manner.</a:t>
            </a:r>
            <a:endParaRPr sz="1500"/>
          </a:p>
          <a:p>
            <a:pPr indent="-323850" lvl="0" marL="457200" rtl="0" algn="l">
              <a:spcBef>
                <a:spcPts val="0"/>
              </a:spcBef>
              <a:spcAft>
                <a:spcPts val="0"/>
              </a:spcAft>
              <a:buSzPts val="1500"/>
              <a:buAutoNum type="arabicPeriod"/>
            </a:pPr>
            <a:r>
              <a:rPr lang="en-GB" sz="1500"/>
              <a:t>They further establish their  findings by applying the described approach to the full OHSUMED corpus, as well as other biomedical datasets (CLEF, TREC CDS, TREC CORD-19, etc).</a:t>
            </a:r>
            <a:endParaRPr sz="1500"/>
          </a:p>
          <a:p>
            <a:pPr indent="-323850" lvl="0" marL="457200" rtl="0" algn="l">
              <a:spcBef>
                <a:spcPts val="0"/>
              </a:spcBef>
              <a:spcAft>
                <a:spcPts val="0"/>
              </a:spcAft>
              <a:buSzPts val="1500"/>
              <a:buAutoNum type="arabicPeriod"/>
            </a:pPr>
            <a:r>
              <a:rPr lang="en-GB" sz="1500"/>
              <a:t>They intend to experiment with neural network architectures other than BERT, such as XLNET and ELECTRA.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work</a:t>
            </a:r>
            <a:endParaRPr/>
          </a:p>
          <a:p>
            <a:pPr indent="0" lvl="0" marL="0" rtl="0" algn="l">
              <a:spcBef>
                <a:spcPts val="0"/>
              </a:spcBef>
              <a:spcAft>
                <a:spcPts val="0"/>
              </a:spcAft>
              <a:buNone/>
            </a:pPr>
            <a:r>
              <a:t/>
            </a:r>
            <a:endParaRPr/>
          </a:p>
        </p:txBody>
      </p:sp>
      <p:sp>
        <p:nvSpPr>
          <p:cNvPr id="188" name="Google Shape;188;p29"/>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1626" lvl="0" marL="457200" rtl="0" algn="l">
              <a:lnSpc>
                <a:spcPct val="130000"/>
              </a:lnSpc>
              <a:spcBef>
                <a:spcPts val="0"/>
              </a:spcBef>
              <a:spcAft>
                <a:spcPts val="0"/>
              </a:spcAft>
              <a:buSzPts val="1308"/>
              <a:buAutoNum type="arabicPeriod"/>
            </a:pPr>
            <a:r>
              <a:rPr lang="en-GB" sz="1307"/>
              <a:t>They will explore in more details the potential of the SNOMED-CT hierarchy because in this work They only incorporated the description and first parent node of each identified concept, without further traversing the concept graph.</a:t>
            </a:r>
            <a:endParaRPr sz="1307"/>
          </a:p>
          <a:p>
            <a:pPr indent="-311626" lvl="0" marL="457200" rtl="0" algn="l">
              <a:lnSpc>
                <a:spcPct val="130000"/>
              </a:lnSpc>
              <a:spcBef>
                <a:spcPts val="0"/>
              </a:spcBef>
              <a:spcAft>
                <a:spcPts val="0"/>
              </a:spcAft>
              <a:buSzPts val="1308"/>
              <a:buAutoNum type="arabicPeriod"/>
            </a:pPr>
            <a:r>
              <a:rPr lang="en-GB" sz="1307"/>
              <a:t>They</a:t>
            </a:r>
            <a:r>
              <a:rPr lang="en-GB" sz="1307"/>
              <a:t> hypothesis that the position of a concept in the hierarchy as well as the neighbourhood size will impact the size of intersecting concepts between queries and documents (hence impacting the threshold value which can allows us to see links between missed documents.</a:t>
            </a:r>
            <a:endParaRPr sz="1307"/>
          </a:p>
          <a:p>
            <a:pPr indent="-311626" lvl="0" marL="457200" rtl="0" algn="l">
              <a:lnSpc>
                <a:spcPct val="130000"/>
              </a:lnSpc>
              <a:spcBef>
                <a:spcPts val="0"/>
              </a:spcBef>
              <a:spcAft>
                <a:spcPts val="0"/>
              </a:spcAft>
              <a:buSzPts val="1308"/>
              <a:buAutoNum type="arabicPeriod"/>
            </a:pPr>
            <a:r>
              <a:rPr lang="en-GB" sz="1307"/>
              <a:t>The incorporation of different types of neighbours for each concept would allow us to come up with more elaborate re-ranking formulas, taking into account multiple variables to produce the final document score.</a:t>
            </a:r>
            <a:endParaRPr sz="1307"/>
          </a:p>
          <a:p>
            <a:pPr indent="-311626" lvl="0" marL="457200" rtl="0" algn="l">
              <a:lnSpc>
                <a:spcPct val="130000"/>
              </a:lnSpc>
              <a:spcBef>
                <a:spcPts val="0"/>
              </a:spcBef>
              <a:spcAft>
                <a:spcPts val="0"/>
              </a:spcAft>
              <a:buSzPts val="1308"/>
              <a:buAutoNum type="arabicPeriod"/>
            </a:pPr>
            <a:r>
              <a:rPr lang="en-GB" sz="1307"/>
              <a:t>The use of external knowledge sources such as SNOMED-CT not in order to obtain a re-ranking functionality, but as a means to achieve transfer learning and distant supervision to better adapt deep neural networks and pretrained embeddings to new domains. </a:t>
            </a:r>
            <a:endParaRPr sz="1307"/>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1759950" y="1343425"/>
            <a:ext cx="7138800" cy="19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8200"/>
              <a:t>Thank You.</a:t>
            </a:r>
            <a:endParaRPr sz="8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statement/need for the project</a:t>
            </a:r>
            <a:endParaRPr/>
          </a:p>
        </p:txBody>
      </p:sp>
      <p:sp>
        <p:nvSpPr>
          <p:cNvPr id="93" name="Google Shape;93;p14"/>
          <p:cNvSpPr txBox="1"/>
          <p:nvPr>
            <p:ph idx="1" type="body"/>
          </p:nvPr>
        </p:nvSpPr>
        <p:spPr>
          <a:xfrm>
            <a:off x="729450" y="2032600"/>
            <a:ext cx="7688700" cy="230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lang="en-GB" sz="1700">
                <a:latin typeface="Arial"/>
                <a:ea typeface="Arial"/>
                <a:cs typeface="Arial"/>
                <a:sym typeface="Arial"/>
              </a:rPr>
              <a:t>With new discoveries and findings, supervised algorithms becomes less relevant due to lack of data.</a:t>
            </a:r>
            <a:endParaRPr sz="1700">
              <a:latin typeface="Arial"/>
              <a:ea typeface="Arial"/>
              <a:cs typeface="Arial"/>
              <a:sym typeface="Arial"/>
            </a:endParaRPr>
          </a:p>
          <a:p>
            <a:pPr indent="0" lvl="0" marL="0" rtl="0" algn="l">
              <a:spcBef>
                <a:spcPts val="1200"/>
              </a:spcBef>
              <a:spcAft>
                <a:spcPts val="0"/>
              </a:spcAft>
              <a:buNone/>
            </a:pPr>
            <a:r>
              <a:t/>
            </a:r>
            <a:endParaRPr sz="100">
              <a:latin typeface="Arial"/>
              <a:ea typeface="Arial"/>
              <a:cs typeface="Arial"/>
              <a:sym typeface="Arial"/>
            </a:endParaRPr>
          </a:p>
          <a:p>
            <a:pPr indent="-336550" lvl="0" marL="457200" rtl="0" algn="l">
              <a:spcBef>
                <a:spcPts val="1200"/>
              </a:spcBef>
              <a:spcAft>
                <a:spcPts val="0"/>
              </a:spcAft>
              <a:buSzPts val="1700"/>
              <a:buFont typeface="Arial"/>
              <a:buChar char="-"/>
            </a:pPr>
            <a:r>
              <a:rPr lang="en-GB" sz="1700">
                <a:latin typeface="Arial"/>
                <a:ea typeface="Arial"/>
                <a:cs typeface="Arial"/>
                <a:sym typeface="Arial"/>
              </a:rPr>
              <a:t>Covid-19 showed us that we need to further explore the areas not currently explored in scientific literature therefore the need for unsupervised algorithms.</a:t>
            </a:r>
            <a:endParaRPr sz="1700">
              <a:latin typeface="Arial"/>
              <a:ea typeface="Arial"/>
              <a:cs typeface="Arial"/>
              <a:sym typeface="Arial"/>
            </a:endParaRPr>
          </a:p>
          <a:p>
            <a:pPr indent="0" lvl="0" marL="457200" rtl="0" algn="l">
              <a:spcBef>
                <a:spcPts val="1200"/>
              </a:spcBef>
              <a:spcAft>
                <a:spcPts val="0"/>
              </a:spcAft>
              <a:buNone/>
            </a:pPr>
            <a:r>
              <a:t/>
            </a:r>
            <a:endParaRPr sz="1700">
              <a:latin typeface="Arial"/>
              <a:ea typeface="Arial"/>
              <a:cs typeface="Arial"/>
              <a:sym typeface="Arial"/>
            </a:endParaRPr>
          </a:p>
          <a:p>
            <a:pPr indent="0" lvl="0" marL="457200" rtl="0" algn="l">
              <a:spcBef>
                <a:spcPts val="1200"/>
              </a:spcBef>
              <a:spcAft>
                <a:spcPts val="0"/>
              </a:spcAft>
              <a:buNone/>
            </a:pPr>
            <a:r>
              <a:t/>
            </a:r>
            <a:endParaRPr sz="1700">
              <a:solidFill>
                <a:srgbClr val="000000"/>
              </a:solidFill>
              <a:latin typeface="Arial"/>
              <a:ea typeface="Arial"/>
              <a:cs typeface="Arial"/>
              <a:sym typeface="Arial"/>
            </a:endParaRPr>
          </a:p>
          <a:p>
            <a:pPr indent="0" lvl="0" marL="457200" rtl="0" algn="l">
              <a:spcBef>
                <a:spcPts val="1200"/>
              </a:spcBef>
              <a:spcAft>
                <a:spcPts val="1200"/>
              </a:spcAft>
              <a:buNone/>
            </a:pPr>
            <a:r>
              <a:t/>
            </a:r>
            <a:endParaRPr sz="1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a:t>
            </a:r>
            <a:endParaRPr/>
          </a:p>
        </p:txBody>
      </p:sp>
      <p:sp>
        <p:nvSpPr>
          <p:cNvPr id="99" name="Google Shape;99;p15"/>
          <p:cNvSpPr txBox="1"/>
          <p:nvPr>
            <p:ph idx="1" type="body"/>
          </p:nvPr>
        </p:nvSpPr>
        <p:spPr>
          <a:xfrm>
            <a:off x="729450" y="1853850"/>
            <a:ext cx="7688700" cy="2625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GB" sz="1500">
                <a:solidFill>
                  <a:srgbClr val="000000"/>
                </a:solidFill>
                <a:latin typeface="Arial"/>
                <a:ea typeface="Arial"/>
                <a:cs typeface="Arial"/>
                <a:sym typeface="Arial"/>
              </a:rPr>
              <a:t>The paper investigates the potential of </a:t>
            </a:r>
            <a:r>
              <a:rPr b="1" lang="en-GB" sz="1500">
                <a:solidFill>
                  <a:srgbClr val="000000"/>
                </a:solidFill>
                <a:latin typeface="Arial"/>
                <a:ea typeface="Arial"/>
                <a:cs typeface="Arial"/>
                <a:sym typeface="Arial"/>
              </a:rPr>
              <a:t>semantically enhancing deep transformer architectures using SNOMED-CT</a:t>
            </a:r>
            <a:r>
              <a:rPr lang="en-GB" sz="1500">
                <a:solidFill>
                  <a:srgbClr val="000000"/>
                </a:solidFill>
                <a:latin typeface="Arial"/>
                <a:ea typeface="Arial"/>
                <a:cs typeface="Arial"/>
                <a:sym typeface="Arial"/>
              </a:rPr>
              <a:t> in order to answer user queries in an </a:t>
            </a:r>
            <a:r>
              <a:rPr b="1" lang="en-GB" sz="1500">
                <a:solidFill>
                  <a:srgbClr val="000000"/>
                </a:solidFill>
                <a:latin typeface="Arial"/>
                <a:ea typeface="Arial"/>
                <a:cs typeface="Arial"/>
                <a:sym typeface="Arial"/>
              </a:rPr>
              <a:t>unsupervised manner</a:t>
            </a:r>
            <a:r>
              <a:rPr lang="en-GB"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GB" sz="1500">
                <a:solidFill>
                  <a:srgbClr val="000000"/>
                </a:solidFill>
                <a:latin typeface="Arial"/>
                <a:ea typeface="Arial"/>
                <a:cs typeface="Arial"/>
                <a:sym typeface="Arial"/>
              </a:rPr>
              <a:t>The system filters and re-rank documents related to a query that were initially retrieved using BERT models. </a:t>
            </a:r>
            <a:r>
              <a:rPr lang="en-GB" sz="1500">
                <a:latin typeface="Arial"/>
                <a:ea typeface="Arial"/>
                <a:cs typeface="Arial"/>
                <a:sym typeface="Arial"/>
              </a:rPr>
              <a:t>The BERT models are used as baseline models.</a:t>
            </a:r>
            <a:endParaRPr sz="1500">
              <a:solidFill>
                <a:srgbClr val="000000"/>
              </a:solidFill>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GB" sz="1500">
                <a:latin typeface="Arial"/>
                <a:ea typeface="Arial"/>
                <a:cs typeface="Arial"/>
                <a:sym typeface="Arial"/>
              </a:rPr>
              <a:t>Using SNOMED-CT to semantically improve(re-rank) the rankings of pre-existing BERT algorithm.</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GB" sz="1500"/>
              <a:t>The documents are then re-rank using SNOMED-CT to define a new concept co-occurrence based metric. </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237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105" name="Google Shape;105;p16"/>
          <p:cNvSpPr txBox="1"/>
          <p:nvPr>
            <p:ph idx="1" type="body"/>
          </p:nvPr>
        </p:nvSpPr>
        <p:spPr>
          <a:xfrm>
            <a:off x="729450" y="1772725"/>
            <a:ext cx="7688700" cy="28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Arial"/>
                <a:ea typeface="Arial"/>
                <a:cs typeface="Arial"/>
                <a:sym typeface="Arial"/>
              </a:rPr>
              <a:t>Key feature of the paper is, it’s domain specific data in </a:t>
            </a:r>
            <a:r>
              <a:rPr lang="en-GB" sz="1500">
                <a:solidFill>
                  <a:srgbClr val="000000"/>
                </a:solidFill>
                <a:latin typeface="Arial"/>
                <a:ea typeface="Arial"/>
                <a:cs typeface="Arial"/>
                <a:sym typeface="Arial"/>
              </a:rPr>
              <a:t>biomedical and clinical domain</a:t>
            </a:r>
            <a:endParaRPr sz="1500">
              <a:latin typeface="Arial"/>
              <a:ea typeface="Arial"/>
              <a:cs typeface="Arial"/>
              <a:sym typeface="Arial"/>
            </a:endParaRPr>
          </a:p>
          <a:p>
            <a:pPr indent="0" lvl="0" marL="0" rtl="0" algn="l">
              <a:spcBef>
                <a:spcPts val="1200"/>
              </a:spcBef>
              <a:spcAft>
                <a:spcPts val="0"/>
              </a:spcAft>
              <a:buNone/>
            </a:pPr>
            <a:r>
              <a:rPr lang="en-GB" sz="1500">
                <a:latin typeface="Raleway"/>
                <a:ea typeface="Raleway"/>
                <a:cs typeface="Raleway"/>
                <a:sym typeface="Raleway"/>
              </a:rPr>
              <a:t>The dataset used is</a:t>
            </a:r>
            <a:r>
              <a:rPr lang="en-GB" sz="1500">
                <a:latin typeface="Raleway"/>
                <a:ea typeface="Raleway"/>
                <a:cs typeface="Raleway"/>
                <a:sym typeface="Raleway"/>
              </a:rPr>
              <a:t> the OHSUMED dataset and kaggle's CORD-19 full-text dataset was also adapted.</a:t>
            </a:r>
            <a:endParaRPr sz="1500">
              <a:latin typeface="Raleway"/>
              <a:ea typeface="Raleway"/>
              <a:cs typeface="Raleway"/>
              <a:sym typeface="Raleway"/>
            </a:endParaRPr>
          </a:p>
          <a:p>
            <a:pPr indent="0" lvl="0" marL="0" rtl="0" algn="l">
              <a:spcBef>
                <a:spcPts val="1200"/>
              </a:spcBef>
              <a:spcAft>
                <a:spcPts val="0"/>
              </a:spcAft>
              <a:buNone/>
            </a:pPr>
            <a:r>
              <a:rPr lang="en-GB" sz="1500">
                <a:latin typeface="Raleway"/>
                <a:ea typeface="Raleway"/>
                <a:cs typeface="Raleway"/>
                <a:sym typeface="Raleway"/>
              </a:rPr>
              <a:t> </a:t>
            </a:r>
            <a:r>
              <a:rPr lang="en-GB" sz="1500">
                <a:solidFill>
                  <a:srgbClr val="000000"/>
                </a:solidFill>
                <a:latin typeface="Raleway"/>
                <a:ea typeface="Raleway"/>
                <a:cs typeface="Raleway"/>
                <a:sym typeface="Raleway"/>
              </a:rPr>
              <a:t>The OHSUMED test collection is a subset of the MEDLINE database.</a:t>
            </a:r>
            <a:endParaRPr sz="1500">
              <a:solidFill>
                <a:srgbClr val="000000"/>
              </a:solidFill>
              <a:latin typeface="Raleway"/>
              <a:ea typeface="Raleway"/>
              <a:cs typeface="Raleway"/>
              <a:sym typeface="Raleway"/>
            </a:endParaRPr>
          </a:p>
          <a:p>
            <a:pPr indent="0" lvl="0" marL="0" rtl="0" algn="l">
              <a:spcBef>
                <a:spcPts val="1200"/>
              </a:spcBef>
              <a:spcAft>
                <a:spcPts val="0"/>
              </a:spcAft>
              <a:buNone/>
            </a:pPr>
            <a:r>
              <a:rPr lang="en-GB" sz="1500">
                <a:solidFill>
                  <a:srgbClr val="000000"/>
                </a:solidFill>
                <a:latin typeface="Raleway"/>
                <a:ea typeface="Raleway"/>
                <a:cs typeface="Raleway"/>
                <a:sym typeface="Raleway"/>
              </a:rPr>
              <a:t>It consisted of 50,216 docs published in the year 1991, out of which the first 20,000 documents are used.</a:t>
            </a:r>
            <a:r>
              <a:rPr lang="en-GB" sz="1500">
                <a:latin typeface="Raleway"/>
                <a:ea typeface="Raleway"/>
                <a:cs typeface="Raleway"/>
                <a:sym typeface="Raleway"/>
              </a:rPr>
              <a:t>	</a:t>
            </a:r>
            <a:endParaRPr sz="1500">
              <a:latin typeface="Raleway"/>
              <a:ea typeface="Raleway"/>
              <a:cs typeface="Raleway"/>
              <a:sym typeface="Raleway"/>
            </a:endParaRPr>
          </a:p>
          <a:p>
            <a:pPr indent="0" lvl="0" marL="0" rtl="0" algn="l">
              <a:spcBef>
                <a:spcPts val="1200"/>
              </a:spcBef>
              <a:spcAft>
                <a:spcPts val="1200"/>
              </a:spcAft>
              <a:buNone/>
            </a:pPr>
            <a:r>
              <a:rPr lang="en-GB" sz="1500">
                <a:latin typeface="Raleway"/>
                <a:ea typeface="Raleway"/>
                <a:cs typeface="Raleway"/>
                <a:sym typeface="Raleway"/>
              </a:rPr>
              <a:t>For this dataset, the TREC-09 IR task contained a total of 108 queries, each query associated with a set of relevant documents out of which 56 queries are used  for evaluation. </a:t>
            </a:r>
            <a:endParaRPr sz="15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68450"/>
            <a:ext cx="7688700" cy="5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of system architecture</a:t>
            </a:r>
            <a:endParaRPr/>
          </a:p>
        </p:txBody>
      </p:sp>
      <p:pic>
        <p:nvPicPr>
          <p:cNvPr id="111" name="Google Shape;111;p17"/>
          <p:cNvPicPr preferRelativeResize="0"/>
          <p:nvPr/>
        </p:nvPicPr>
        <p:blipFill>
          <a:blip r:embed="rId3">
            <a:alphaModFix/>
          </a:blip>
          <a:stretch>
            <a:fillRect/>
          </a:stretch>
        </p:blipFill>
        <p:spPr>
          <a:xfrm>
            <a:off x="0" y="1295944"/>
            <a:ext cx="9144000" cy="373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17" name="Google Shape;117;p18"/>
          <p:cNvSpPr txBox="1"/>
          <p:nvPr>
            <p:ph idx="1" type="body"/>
          </p:nvPr>
        </p:nvSpPr>
        <p:spPr>
          <a:xfrm>
            <a:off x="729450" y="2009050"/>
            <a:ext cx="7688700" cy="2606400"/>
          </a:xfrm>
          <a:prstGeom prst="rect">
            <a:avLst/>
          </a:prstGeom>
        </p:spPr>
        <p:txBody>
          <a:bodyPr anchorCtr="0" anchor="t" bIns="91425" lIns="91425" spcFirstLastPara="1" rIns="91425" wrap="square" tIns="91425">
            <a:noAutofit/>
          </a:bodyPr>
          <a:lstStyle/>
          <a:p>
            <a:pPr indent="-355917" lvl="0" marL="457200" rtl="0" algn="l">
              <a:lnSpc>
                <a:spcPct val="95000"/>
              </a:lnSpc>
              <a:spcBef>
                <a:spcPts val="0"/>
              </a:spcBef>
              <a:spcAft>
                <a:spcPts val="0"/>
              </a:spcAft>
              <a:buSzPts val="2005"/>
              <a:buAutoNum type="arabicPeriod"/>
            </a:pPr>
            <a:r>
              <a:rPr lang="en-GB" sz="2004"/>
              <a:t>Overall System Architecture</a:t>
            </a:r>
            <a:endParaRPr sz="2004"/>
          </a:p>
          <a:p>
            <a:pPr indent="-342900" lvl="1" marL="914400" rtl="0" algn="l">
              <a:lnSpc>
                <a:spcPct val="95000"/>
              </a:lnSpc>
              <a:spcBef>
                <a:spcPts val="0"/>
              </a:spcBef>
              <a:spcAft>
                <a:spcPts val="0"/>
              </a:spcAft>
              <a:buSzPts val="1800"/>
              <a:buAutoNum type="alphaLcPeriod"/>
            </a:pPr>
            <a:r>
              <a:rPr lang="en-GB" sz="1800" u="sng"/>
              <a:t>Document Formatting</a:t>
            </a:r>
            <a:r>
              <a:rPr lang="en-GB" sz="1800"/>
              <a:t>: </a:t>
            </a:r>
            <a:r>
              <a:rPr lang="en-GB" sz="1800">
                <a:solidFill>
                  <a:srgbClr val="000000"/>
                </a:solidFill>
                <a:latin typeface="Arial"/>
                <a:ea typeface="Arial"/>
                <a:cs typeface="Arial"/>
                <a:sym typeface="Arial"/>
              </a:rPr>
              <a:t>Summarisation of full-text documents to obtain a representative set of sentences.</a:t>
            </a:r>
            <a:endParaRPr sz="1800"/>
          </a:p>
          <a:p>
            <a:pPr indent="-342900" lvl="1" marL="914400" rtl="0" algn="l">
              <a:lnSpc>
                <a:spcPct val="95000"/>
              </a:lnSpc>
              <a:spcBef>
                <a:spcPts val="0"/>
              </a:spcBef>
              <a:spcAft>
                <a:spcPts val="0"/>
              </a:spcAft>
              <a:buSzPts val="1800"/>
              <a:buAutoNum type="alphaLcPeriod"/>
            </a:pPr>
            <a:r>
              <a:rPr lang="en-GB" sz="1800" u="sng"/>
              <a:t>Semantic text enrichment (SNOMED-CT)</a:t>
            </a:r>
            <a:r>
              <a:rPr lang="en-GB" sz="1800"/>
              <a:t>: Aligning concepts in documents with their description in the knowledge base.</a:t>
            </a:r>
            <a:endParaRPr sz="1800"/>
          </a:p>
          <a:p>
            <a:pPr indent="-342900" lvl="1" marL="914400" rtl="0" algn="l">
              <a:lnSpc>
                <a:spcPct val="95000"/>
              </a:lnSpc>
              <a:spcBef>
                <a:spcPts val="0"/>
              </a:spcBef>
              <a:spcAft>
                <a:spcPts val="0"/>
              </a:spcAft>
              <a:buSzPts val="1800"/>
              <a:buAutoNum type="alphaLcPeriod"/>
            </a:pPr>
            <a:r>
              <a:rPr lang="en-GB" sz="1800" u="sng"/>
              <a:t>Vectorized text representations</a:t>
            </a:r>
            <a:r>
              <a:rPr lang="en-GB" sz="1800"/>
              <a:t>: Using vector </a:t>
            </a:r>
            <a:r>
              <a:rPr lang="en-GB" sz="1800"/>
              <a:t>representation</a:t>
            </a:r>
            <a:r>
              <a:rPr lang="en-GB" sz="1800"/>
              <a:t> to compare documents and queries.</a:t>
            </a:r>
            <a:endParaRPr sz="1800"/>
          </a:p>
          <a:p>
            <a:pPr indent="0" lvl="0" marL="457200" rtl="0" algn="l">
              <a:lnSpc>
                <a:spcPct val="95000"/>
              </a:lnSpc>
              <a:spcBef>
                <a:spcPts val="1200"/>
              </a:spcBef>
              <a:spcAft>
                <a:spcPts val="0"/>
              </a:spcAft>
              <a:buNone/>
            </a:pPr>
            <a:r>
              <a:t/>
            </a:r>
            <a:endParaRPr sz="1835"/>
          </a:p>
          <a:p>
            <a:pPr indent="0" lvl="0" marL="914400" rtl="0" algn="l">
              <a:lnSpc>
                <a:spcPct val="95000"/>
              </a:lnSpc>
              <a:spcBef>
                <a:spcPts val="1200"/>
              </a:spcBef>
              <a:spcAft>
                <a:spcPts val="0"/>
              </a:spcAft>
              <a:buSzPts val="935"/>
              <a:buNone/>
            </a:pPr>
            <a:r>
              <a:t/>
            </a:r>
            <a:endParaRPr sz="2004"/>
          </a:p>
          <a:p>
            <a:pPr indent="0" lvl="0" marL="914400" rtl="0" algn="l">
              <a:lnSpc>
                <a:spcPct val="95000"/>
              </a:lnSpc>
              <a:spcBef>
                <a:spcPts val="1200"/>
              </a:spcBef>
              <a:spcAft>
                <a:spcPts val="0"/>
              </a:spcAft>
              <a:buSzPts val="935"/>
              <a:buNone/>
            </a:pPr>
            <a:r>
              <a:t/>
            </a:r>
            <a:endParaRPr sz="2004"/>
          </a:p>
          <a:p>
            <a:pPr indent="0" lvl="0" marL="0" rtl="0" algn="l">
              <a:lnSpc>
                <a:spcPct val="95000"/>
              </a:lnSpc>
              <a:spcBef>
                <a:spcPts val="1200"/>
              </a:spcBef>
              <a:spcAft>
                <a:spcPts val="1200"/>
              </a:spcAft>
              <a:buSzPts val="935"/>
              <a:buNone/>
            </a:pPr>
            <a:r>
              <a:t/>
            </a:r>
            <a:endParaRPr sz="200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Document Formatting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GB" sz="1505"/>
              <a:t>There are two main categories of papers:-</a:t>
            </a:r>
            <a:endParaRPr sz="1505"/>
          </a:p>
          <a:p>
            <a:pPr indent="-313372" lvl="1" marL="914400" rtl="0" algn="l">
              <a:lnSpc>
                <a:spcPct val="95000"/>
              </a:lnSpc>
              <a:spcBef>
                <a:spcPts val="1200"/>
              </a:spcBef>
              <a:spcAft>
                <a:spcPts val="0"/>
              </a:spcAft>
              <a:buSzPts val="1335"/>
              <a:buAutoNum type="alphaLcPeriod"/>
            </a:pPr>
            <a:r>
              <a:rPr lang="en-GB" sz="1335"/>
              <a:t>Abstract-Only: The paper for which only title and abstract is available due to licensing are represented using vector representation of the concatenation of title and abstract </a:t>
            </a:r>
            <a:endParaRPr sz="1335"/>
          </a:p>
          <a:p>
            <a:pPr indent="0" lvl="0" marL="914400" rtl="0" algn="l">
              <a:lnSpc>
                <a:spcPct val="95000"/>
              </a:lnSpc>
              <a:spcBef>
                <a:spcPts val="1200"/>
              </a:spcBef>
              <a:spcAft>
                <a:spcPts val="0"/>
              </a:spcAft>
              <a:buNone/>
            </a:pPr>
            <a:r>
              <a:t/>
            </a:r>
            <a:endParaRPr sz="1335"/>
          </a:p>
          <a:p>
            <a:pPr indent="-313372" lvl="1" marL="914400" rtl="0" algn="l">
              <a:lnSpc>
                <a:spcPct val="95000"/>
              </a:lnSpc>
              <a:spcBef>
                <a:spcPts val="1200"/>
              </a:spcBef>
              <a:spcAft>
                <a:spcPts val="0"/>
              </a:spcAft>
              <a:buSzPts val="1335"/>
              <a:buAutoNum type="alphaLcPeriod"/>
            </a:pPr>
            <a:r>
              <a:rPr lang="en-GB" sz="1335"/>
              <a:t>Full text documents: For the papers with invalid abstract(&lt;3 lines), full text summarization leads to inconsistent results due to length discrepancy. To conquer this, </a:t>
            </a:r>
            <a:r>
              <a:rPr lang="en-GB" sz="1335" u="sng"/>
              <a:t>extractive text summarization</a:t>
            </a:r>
            <a:r>
              <a:rPr lang="en-GB" sz="1335"/>
              <a:t> is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2.1 Extractive Text Summarisation			</a:t>
            </a:r>
            <a:endParaRPr/>
          </a:p>
        </p:txBody>
      </p:sp>
      <p:sp>
        <p:nvSpPr>
          <p:cNvPr id="129" name="Google Shape;129;p20"/>
          <p:cNvSpPr txBox="1"/>
          <p:nvPr>
            <p:ph idx="1" type="body"/>
          </p:nvPr>
        </p:nvSpPr>
        <p:spPr>
          <a:xfrm>
            <a:off x="729450" y="2078875"/>
            <a:ext cx="7688700" cy="2562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solidFill>
                  <a:srgbClr val="000000"/>
                </a:solidFill>
                <a:highlight>
                  <a:schemeClr val="lt1"/>
                </a:highlight>
              </a:rPr>
              <a:t>The </a:t>
            </a:r>
            <a:r>
              <a:rPr lang="en-GB" sz="1400" u="sng">
                <a:solidFill>
                  <a:srgbClr val="000000"/>
                </a:solidFill>
                <a:highlight>
                  <a:schemeClr val="lt1"/>
                </a:highlight>
              </a:rPr>
              <a:t>most representative sentences</a:t>
            </a:r>
            <a:r>
              <a:rPr lang="en-GB" sz="1400">
                <a:solidFill>
                  <a:srgbClr val="000000"/>
                </a:solidFill>
                <a:highlight>
                  <a:schemeClr val="lt1"/>
                </a:highlight>
              </a:rPr>
              <a:t> from the papers were selected </a:t>
            </a:r>
            <a:r>
              <a:rPr lang="en-GB" sz="1400" u="sng">
                <a:solidFill>
                  <a:srgbClr val="000000"/>
                </a:solidFill>
                <a:highlight>
                  <a:schemeClr val="lt1"/>
                </a:highlight>
              </a:rPr>
              <a:t>instead of focussing only on the abstract</a:t>
            </a:r>
            <a:r>
              <a:rPr lang="en-GB" sz="1400">
                <a:solidFill>
                  <a:srgbClr val="000000"/>
                </a:solidFill>
                <a:highlight>
                  <a:schemeClr val="lt1"/>
                </a:highlight>
              </a:rPr>
              <a:t>, so that one IR model could run on all paper documents available</a:t>
            </a:r>
            <a:endParaRPr sz="1400">
              <a:solidFill>
                <a:srgbClr val="000000"/>
              </a:solidFill>
              <a:highlight>
                <a:schemeClr val="lt1"/>
              </a:highlight>
            </a:endParaRPr>
          </a:p>
          <a:p>
            <a:pPr indent="-317500" lvl="0" marL="457200" rtl="0" algn="l">
              <a:spcBef>
                <a:spcPts val="0"/>
              </a:spcBef>
              <a:spcAft>
                <a:spcPts val="0"/>
              </a:spcAft>
              <a:buClr>
                <a:srgbClr val="000000"/>
              </a:buClr>
              <a:buSzPts val="1400"/>
              <a:buFont typeface="Arial"/>
              <a:buChar char="-"/>
            </a:pPr>
            <a:r>
              <a:rPr lang="en-GB" sz="1400">
                <a:solidFill>
                  <a:srgbClr val="000000"/>
                </a:solidFill>
              </a:rPr>
              <a:t>The method was applied to the </a:t>
            </a:r>
            <a:r>
              <a:rPr lang="en-GB" sz="1400" u="sng">
                <a:solidFill>
                  <a:srgbClr val="000000"/>
                </a:solidFill>
              </a:rPr>
              <a:t>CORD-19</a:t>
            </a:r>
            <a:r>
              <a:rPr lang="en-GB" sz="1400">
                <a:solidFill>
                  <a:srgbClr val="000000"/>
                </a:solidFill>
              </a:rPr>
              <a:t> dataset only, as </a:t>
            </a:r>
            <a:r>
              <a:rPr i="1" lang="en-GB" sz="1400">
                <a:solidFill>
                  <a:srgbClr val="000000"/>
                </a:solidFill>
              </a:rPr>
              <a:t>OHSUMED consists exclusively of abstracts</a:t>
            </a:r>
            <a:endParaRPr i="1"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The training dataset was constructed considering that the abstract contains the most important </a:t>
            </a:r>
            <a:r>
              <a:rPr lang="en-GB" sz="1400">
                <a:solidFill>
                  <a:srgbClr val="000000"/>
                </a:solidFill>
              </a:rPr>
              <a:t>information</a:t>
            </a:r>
            <a:r>
              <a:rPr lang="en-GB" sz="1400">
                <a:solidFill>
                  <a:srgbClr val="000000"/>
                </a:solidFill>
              </a:rPr>
              <a:t> of the paper (inductive bias)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latin typeface="Arial"/>
                <a:ea typeface="Arial"/>
                <a:cs typeface="Arial"/>
                <a:sym typeface="Arial"/>
              </a:rPr>
              <a:t>We thus score the 𝑏𝑜𝑑𝑦 sentences against the 𝑎𝑏𝑠𝑡𝑟𝑎𝑐𝑡 sentences using </a:t>
            </a:r>
            <a:r>
              <a:rPr b="1" lang="en-GB" sz="1400">
                <a:solidFill>
                  <a:srgbClr val="000000"/>
                </a:solidFill>
                <a:latin typeface="Arial"/>
                <a:ea typeface="Arial"/>
                <a:cs typeface="Arial"/>
                <a:sym typeface="Arial"/>
              </a:rPr>
              <a:t>ROUGE-L</a:t>
            </a:r>
            <a:r>
              <a:rPr lang="en-GB" sz="1400">
                <a:solidFill>
                  <a:srgbClr val="000000"/>
                </a:solidFill>
                <a:latin typeface="Arial"/>
                <a:ea typeface="Arial"/>
                <a:cs typeface="Arial"/>
                <a:sym typeface="Arial"/>
              </a:rPr>
              <a:t> score to obtain the 𝑛 sentences.</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b="1"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GB" sz="2300">
                <a:solidFill>
                  <a:srgbClr val="000000"/>
                </a:solidFill>
                <a:latin typeface="Arial"/>
                <a:ea typeface="Arial"/>
                <a:cs typeface="Arial"/>
                <a:sym typeface="Arial"/>
              </a:rPr>
              <a:t>3. Vectorized embedding representations for IR</a:t>
            </a:r>
            <a:endParaRPr sz="230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300"/>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lang="en-GB" sz="1500">
                <a:solidFill>
                  <a:srgbClr val="000000"/>
                </a:solidFill>
                <a:highlight>
                  <a:schemeClr val="lt1"/>
                </a:highlight>
                <a:latin typeface="Arial"/>
                <a:ea typeface="Arial"/>
                <a:cs typeface="Arial"/>
                <a:sym typeface="Arial"/>
              </a:rPr>
              <a:t>For </a:t>
            </a:r>
            <a:r>
              <a:rPr lang="en-GB" sz="1500">
                <a:solidFill>
                  <a:srgbClr val="000000"/>
                </a:solidFill>
                <a:highlight>
                  <a:schemeClr val="lt1"/>
                </a:highlight>
                <a:latin typeface="Arial"/>
                <a:ea typeface="Arial"/>
                <a:cs typeface="Arial"/>
                <a:sym typeface="Arial"/>
              </a:rPr>
              <a:t>retrieving</a:t>
            </a:r>
            <a:r>
              <a:rPr lang="en-GB" sz="1500">
                <a:solidFill>
                  <a:srgbClr val="000000"/>
                </a:solidFill>
                <a:highlight>
                  <a:schemeClr val="lt1"/>
                </a:highlight>
                <a:latin typeface="Arial"/>
                <a:ea typeface="Arial"/>
                <a:cs typeface="Arial"/>
                <a:sym typeface="Arial"/>
              </a:rPr>
              <a:t> docs, the BERT representation was calculated for the user query and each candidate document</a:t>
            </a:r>
            <a:endParaRPr sz="1500">
              <a:solidFill>
                <a:srgbClr val="000000"/>
              </a:solidFill>
              <a:highlight>
                <a:schemeClr val="lt1"/>
              </a:highlight>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Char char="-"/>
            </a:pPr>
            <a:r>
              <a:rPr lang="en-GB" sz="1500">
                <a:solidFill>
                  <a:srgbClr val="000000"/>
                </a:solidFill>
                <a:highlight>
                  <a:schemeClr val="lt1"/>
                </a:highlight>
                <a:latin typeface="Arial"/>
                <a:ea typeface="Arial"/>
                <a:cs typeface="Arial"/>
                <a:sym typeface="Arial"/>
              </a:rPr>
              <a:t>Ranked the docs according to the relevance by calculating cosine distance between the vector representations</a:t>
            </a:r>
            <a:endParaRPr sz="1500">
              <a:solidFill>
                <a:srgbClr val="000000"/>
              </a:solidFill>
              <a:highlight>
                <a:schemeClr val="lt1"/>
              </a:highlight>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Char char="-"/>
            </a:pPr>
            <a:r>
              <a:rPr lang="en-GB" sz="1500">
                <a:solidFill>
                  <a:srgbClr val="000000"/>
                </a:solidFill>
                <a:latin typeface="Arial"/>
                <a:ea typeface="Arial"/>
                <a:cs typeface="Arial"/>
                <a:sym typeface="Arial"/>
              </a:rPr>
              <a:t>In this process BERT embeddings were used trained on Wikipedia and BookCorpus for generic domain,</a:t>
            </a:r>
            <a:endParaRPr sz="1500">
              <a:solidFill>
                <a:srgbClr val="000000"/>
              </a:solidFill>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Char char="-"/>
            </a:pPr>
            <a:r>
              <a:rPr lang="en-GB" sz="1500">
                <a:solidFill>
                  <a:srgbClr val="000000"/>
                </a:solidFill>
                <a:latin typeface="Arial"/>
                <a:ea typeface="Arial"/>
                <a:cs typeface="Arial"/>
                <a:sym typeface="Arial"/>
              </a:rPr>
              <a:t>BioBERT trained on Pubmed papers, </a:t>
            </a:r>
            <a:endParaRPr sz="1500">
              <a:solidFill>
                <a:srgbClr val="000000"/>
              </a:solidFill>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Char char="-"/>
            </a:pPr>
            <a:r>
              <a:rPr lang="en-GB" sz="1500">
                <a:solidFill>
                  <a:srgbClr val="000000"/>
                </a:solidFill>
                <a:latin typeface="Arial"/>
                <a:ea typeface="Arial"/>
                <a:cs typeface="Arial"/>
                <a:sym typeface="Arial"/>
              </a:rPr>
              <a:t>BlueBERT, trained in a multi-task setting on a combination of biomedical and clinical data.</a:t>
            </a:r>
            <a:endParaRPr sz="15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t/>
            </a:r>
            <a:endParaRPr sz="15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