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0" r:id="rId4"/>
    <p:sldId id="261" r:id="rId5"/>
    <p:sldId id="262" r:id="rId6"/>
    <p:sldId id="263" r:id="rId7"/>
    <p:sldId id="264" r:id="rId8"/>
    <p:sldId id="270" r:id="rId9"/>
    <p:sldId id="271" r:id="rId10"/>
    <p:sldId id="265" r:id="rId11"/>
    <p:sldId id="258" r:id="rId12"/>
    <p:sldId id="259" r:id="rId13"/>
    <p:sldId id="266" r:id="rId14"/>
    <p:sldId id="269"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jpe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492014-BA87-45FB-A4ED-236F1ED4F617}" type="datetimeFigureOut">
              <a:rPr lang="en-IN" smtClean="0"/>
              <a:t>24-01-2025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088CC04-458A-4D0A-B155-574CA39AA54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233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92014-BA87-45FB-A4ED-236F1ED4F617}"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88CC04-458A-4D0A-B155-574CA39AA54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234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92014-BA87-45FB-A4ED-236F1ED4F617}"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88CC04-458A-4D0A-B155-574CA39AA54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4146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92014-BA87-45FB-A4ED-236F1ED4F617}"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88CC04-458A-4D0A-B155-574CA39AA54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3417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92014-BA87-45FB-A4ED-236F1ED4F617}" type="datetimeFigureOut">
              <a:rPr lang="en-IN" smtClean="0"/>
              <a:t>24-01-2025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88CC04-458A-4D0A-B155-574CA39AA54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3477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492014-BA87-45FB-A4ED-236F1ED4F617}" type="datetimeFigureOut">
              <a:rPr lang="en-IN" smtClean="0"/>
              <a:t>24-01-2025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88CC04-458A-4D0A-B155-574CA39AA54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0064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492014-BA87-45FB-A4ED-236F1ED4F617}" type="datetimeFigureOut">
              <a:rPr lang="en-IN" smtClean="0"/>
              <a:t>24-01-2025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88CC04-458A-4D0A-B155-574CA39AA54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999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492014-BA87-45FB-A4ED-236F1ED4F617}" type="datetimeFigureOut">
              <a:rPr lang="en-IN" smtClean="0"/>
              <a:t>24-01-2025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88CC04-458A-4D0A-B155-574CA39AA54B}"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9588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92014-BA87-45FB-A4ED-236F1ED4F617}" type="datetimeFigureOut">
              <a:rPr lang="en-IN" smtClean="0"/>
              <a:t>24-01-2025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88CC04-458A-4D0A-B155-574CA39AA54B}" type="slidenum">
              <a:rPr lang="en-IN" smtClean="0"/>
              <a:t>‹#›</a:t>
            </a:fld>
            <a:endParaRPr lang="en-IN"/>
          </a:p>
        </p:txBody>
      </p:sp>
    </p:spTree>
    <p:extLst>
      <p:ext uri="{BB962C8B-B14F-4D97-AF65-F5344CB8AC3E}">
        <p14:creationId xmlns:p14="http://schemas.microsoft.com/office/powerpoint/2010/main" val="303879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492014-BA87-45FB-A4ED-236F1ED4F617}" type="datetimeFigureOut">
              <a:rPr lang="en-IN" smtClean="0"/>
              <a:t>24-01-2025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88CC04-458A-4D0A-B155-574CA39AA54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843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B492014-BA87-45FB-A4ED-236F1ED4F617}" type="datetimeFigureOut">
              <a:rPr lang="en-IN" smtClean="0"/>
              <a:t>24-01-2025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088CC04-458A-4D0A-B155-574CA39AA54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839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B492014-BA87-45FB-A4ED-236F1ED4F617}" type="datetimeFigureOut">
              <a:rPr lang="en-IN" smtClean="0"/>
              <a:t>24-01-2025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088CC04-458A-4D0A-B155-574CA39AA54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74127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8EE91-FB4B-7491-B3FC-07A3739986DB}"/>
              </a:ext>
            </a:extLst>
          </p:cNvPr>
          <p:cNvSpPr>
            <a:spLocks noGrp="1"/>
          </p:cNvSpPr>
          <p:nvPr>
            <p:ph type="title"/>
          </p:nvPr>
        </p:nvSpPr>
        <p:spPr>
          <a:xfrm>
            <a:off x="1451579" y="311085"/>
            <a:ext cx="9603275" cy="1649690"/>
          </a:xfrm>
        </p:spPr>
        <p:txBody>
          <a:bodyPr>
            <a:normAutofit fontScale="90000"/>
          </a:bodyPr>
          <a:lstStyle/>
          <a:p>
            <a:r>
              <a:rPr lang="en-US" dirty="0"/>
              <a:t>                            </a:t>
            </a:r>
            <a:r>
              <a:rPr lang="en-US" sz="5300" b="1" dirty="0"/>
              <a:t>Air Tag</a:t>
            </a:r>
            <a:br>
              <a:rPr lang="en-US" b="1" dirty="0"/>
            </a:br>
            <a:r>
              <a:rPr lang="en-US" b="1" dirty="0"/>
              <a:t> </a:t>
            </a:r>
            <a:br>
              <a:rPr lang="en-US" dirty="0"/>
            </a:br>
            <a:r>
              <a:rPr lang="en-US" sz="4400" dirty="0"/>
              <a:t>Review -1</a:t>
            </a:r>
            <a:br>
              <a:rPr lang="en-US" dirty="0"/>
            </a:br>
            <a:endParaRPr lang="en-IN" dirty="0"/>
          </a:p>
        </p:txBody>
      </p:sp>
      <p:sp>
        <p:nvSpPr>
          <p:cNvPr id="3" name="Subtitle 2">
            <a:extLst>
              <a:ext uri="{FF2B5EF4-FFF2-40B4-BE49-F238E27FC236}">
                <a16:creationId xmlns:a16="http://schemas.microsoft.com/office/drawing/2014/main" id="{A540EBB0-96C8-0F6B-7086-B78750EE6EA6}"/>
              </a:ext>
            </a:extLst>
          </p:cNvPr>
          <p:cNvSpPr>
            <a:spLocks noGrp="1"/>
          </p:cNvSpPr>
          <p:nvPr>
            <p:ph type="subTitle" idx="4294967295"/>
          </p:nvPr>
        </p:nvSpPr>
        <p:spPr>
          <a:xfrm>
            <a:off x="348754" y="2253154"/>
            <a:ext cx="10706100" cy="3609975"/>
          </a:xfrm>
        </p:spPr>
        <p:txBody>
          <a:bodyPr>
            <a:normAutofit/>
          </a:bodyPr>
          <a:lstStyle/>
          <a:p>
            <a:pPr marL="0" indent="0">
              <a:buNone/>
            </a:pPr>
            <a:r>
              <a:rPr lang="en-US" dirty="0"/>
              <a:t>                                                        </a:t>
            </a:r>
            <a:r>
              <a:rPr lang="en-US" sz="3200" dirty="0"/>
              <a:t>TEAM Members</a:t>
            </a:r>
          </a:p>
          <a:p>
            <a:r>
              <a:rPr lang="en-US" dirty="0"/>
              <a:t>Sameer swain   22BCE7688</a:t>
            </a:r>
          </a:p>
          <a:p>
            <a:r>
              <a:rPr lang="en-IN" dirty="0"/>
              <a:t>Varun </a:t>
            </a:r>
            <a:r>
              <a:rPr lang="en-IN" dirty="0" err="1"/>
              <a:t>choubey</a:t>
            </a:r>
            <a:r>
              <a:rPr lang="en-IN" dirty="0"/>
              <a:t> 22BCE9138</a:t>
            </a:r>
          </a:p>
          <a:p>
            <a:r>
              <a:rPr lang="en-IN" dirty="0"/>
              <a:t>Prem Agrawal 22BCE8555</a:t>
            </a:r>
          </a:p>
          <a:p>
            <a:r>
              <a:rPr lang="en-IN" dirty="0" err="1"/>
              <a:t>Jheel</a:t>
            </a:r>
            <a:r>
              <a:rPr lang="en-IN" dirty="0"/>
              <a:t> Johari 22BCE8858</a:t>
            </a:r>
          </a:p>
          <a:p>
            <a:r>
              <a:rPr lang="en-IN" dirty="0"/>
              <a:t>Utkarsh </a:t>
            </a:r>
            <a:r>
              <a:rPr lang="en-IN" dirty="0" err="1"/>
              <a:t>vyas</a:t>
            </a:r>
            <a:r>
              <a:rPr lang="en-IN" dirty="0"/>
              <a:t>  22BCE8099</a:t>
            </a:r>
          </a:p>
          <a:p>
            <a:r>
              <a:rPr lang="en-IN" dirty="0"/>
              <a:t>Rishab </a:t>
            </a:r>
            <a:r>
              <a:rPr lang="en-IN" dirty="0" err="1"/>
              <a:t>paul</a:t>
            </a:r>
            <a:r>
              <a:rPr lang="en-IN" dirty="0"/>
              <a:t> 22BCE7948</a:t>
            </a:r>
          </a:p>
        </p:txBody>
      </p:sp>
    </p:spTree>
    <p:extLst>
      <p:ext uri="{BB962C8B-B14F-4D97-AF65-F5344CB8AC3E}">
        <p14:creationId xmlns:p14="http://schemas.microsoft.com/office/powerpoint/2010/main" val="2377748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F8ECA-ED2F-2CB4-B92B-7F1F5EE6AA28}"/>
              </a:ext>
            </a:extLst>
          </p:cNvPr>
          <p:cNvSpPr>
            <a:spLocks noGrp="1"/>
          </p:cNvSpPr>
          <p:nvPr>
            <p:ph type="title"/>
          </p:nvPr>
        </p:nvSpPr>
        <p:spPr/>
        <p:txBody>
          <a:bodyPr/>
          <a:lstStyle/>
          <a:p>
            <a:r>
              <a:rPr lang="en-US" dirty="0"/>
              <a:t>Flutter(For building Mobile Application)</a:t>
            </a:r>
            <a:endParaRPr lang="en-IN" dirty="0"/>
          </a:p>
        </p:txBody>
      </p:sp>
      <p:sp>
        <p:nvSpPr>
          <p:cNvPr id="3" name="Content Placeholder 2">
            <a:extLst>
              <a:ext uri="{FF2B5EF4-FFF2-40B4-BE49-F238E27FC236}">
                <a16:creationId xmlns:a16="http://schemas.microsoft.com/office/drawing/2014/main" id="{B56DEF56-CFC3-B805-7480-613B27AE3517}"/>
              </a:ext>
            </a:extLst>
          </p:cNvPr>
          <p:cNvSpPr>
            <a:spLocks noGrp="1"/>
          </p:cNvSpPr>
          <p:nvPr>
            <p:ph idx="1"/>
          </p:nvPr>
        </p:nvSpPr>
        <p:spPr/>
        <p:txBody>
          <a:bodyPr>
            <a:normAutofit fontScale="77500" lnSpcReduction="20000"/>
          </a:bodyPr>
          <a:lstStyle/>
          <a:p>
            <a:r>
              <a:rPr lang="en-US" sz="2800" b="0" i="0" dirty="0">
                <a:solidFill>
                  <a:schemeClr val="tx1">
                    <a:lumMod val="95000"/>
                    <a:lumOff val="5000"/>
                  </a:schemeClr>
                </a:solidFill>
                <a:effectLst/>
                <a:latin typeface="Google Sans"/>
              </a:rPr>
              <a:t>Flutter is a free, open-source framework for building user interfaces (UIs) for mobile, web, and desktop applications. It's developed by Google and is based on the Dart programming language. </a:t>
            </a:r>
            <a:endParaRPr lang="en-IN" sz="2800" dirty="0">
              <a:solidFill>
                <a:schemeClr val="tx1">
                  <a:lumMod val="95000"/>
                  <a:lumOff val="5000"/>
                </a:schemeClr>
              </a:solidFill>
            </a:endParaRPr>
          </a:p>
          <a:p>
            <a:r>
              <a:rPr lang="en-US" sz="2800" b="0" i="0" dirty="0">
                <a:solidFill>
                  <a:schemeClr val="tx1">
                    <a:lumMod val="95000"/>
                    <a:lumOff val="5000"/>
                  </a:schemeClr>
                </a:solidFill>
                <a:effectLst/>
                <a:latin typeface="Google Sans"/>
              </a:rPr>
              <a:t>Allows developers to build apps for multiple platforms using a single codebase </a:t>
            </a:r>
          </a:p>
          <a:p>
            <a:r>
              <a:rPr kumimoji="0" lang="en-US" altLang="en-US" sz="2800" b="0" i="0" u="none" strike="noStrike" cap="none" normalizeH="0" baseline="0" dirty="0">
                <a:ln>
                  <a:noFill/>
                </a:ln>
                <a:solidFill>
                  <a:schemeClr val="tx1">
                    <a:lumMod val="95000"/>
                    <a:lumOff val="5000"/>
                  </a:schemeClr>
                </a:solidFill>
                <a:effectLst/>
                <a:latin typeface="Google Sans"/>
              </a:rPr>
              <a:t>Includes a collection of pre-built widgets for UI components, layouts,   animations, and gestures  Allows developers to create custom widgets </a:t>
            </a:r>
          </a:p>
          <a:p>
            <a:endParaRPr lang="en-US" sz="2400" b="0" i="0" dirty="0">
              <a:solidFill>
                <a:schemeClr val="tx1">
                  <a:lumMod val="95000"/>
                  <a:lumOff val="5000"/>
                </a:schemeClr>
              </a:solidFill>
              <a:effectLst/>
              <a:latin typeface="Google Sans"/>
            </a:endParaRPr>
          </a:p>
          <a:p>
            <a:endParaRPr lang="en-US" sz="2400" b="0" i="0" dirty="0">
              <a:solidFill>
                <a:schemeClr val="tx1">
                  <a:lumMod val="95000"/>
                  <a:lumOff val="5000"/>
                </a:schemeClr>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lumMod val="95000"/>
                    <a:lumOff val="5000"/>
                  </a:schemeClr>
                </a:solidFill>
                <a:effectLst/>
                <a:latin typeface="Google Sans"/>
              </a:rPr>
              <a:t> </a:t>
            </a:r>
            <a:endParaRPr lang="en-US" b="0" i="0" dirty="0">
              <a:solidFill>
                <a:schemeClr val="tx1">
                  <a:lumMod val="95000"/>
                  <a:lumOff val="5000"/>
                </a:schemeClr>
              </a:solidFill>
              <a:effectLst/>
              <a:latin typeface="Google Sans"/>
            </a:endParaRPr>
          </a:p>
          <a:p>
            <a:endParaRPr lang="en-US" b="0" i="0" dirty="0">
              <a:solidFill>
                <a:schemeClr val="tx1">
                  <a:lumMod val="95000"/>
                  <a:lumOff val="5000"/>
                </a:schemeClr>
              </a:solidFill>
              <a:effectLst/>
              <a:latin typeface="Google Sans"/>
            </a:endParaRPr>
          </a:p>
          <a:p>
            <a:endParaRPr lang="en-IN" dirty="0">
              <a:solidFill>
                <a:schemeClr val="tx1">
                  <a:lumMod val="95000"/>
                  <a:lumOff val="5000"/>
                </a:schemeClr>
              </a:solidFill>
            </a:endParaRPr>
          </a:p>
        </p:txBody>
      </p:sp>
      <p:sp>
        <p:nvSpPr>
          <p:cNvPr id="5" name="Rectangle 2">
            <a:extLst>
              <a:ext uri="{FF2B5EF4-FFF2-40B4-BE49-F238E27FC236}">
                <a16:creationId xmlns:a16="http://schemas.microsoft.com/office/drawing/2014/main" id="{4226B9E9-3C33-3A3E-068D-3B83140F87AB}"/>
              </a:ext>
            </a:extLst>
          </p:cNvPr>
          <p:cNvSpPr>
            <a:spLocks noChangeArrowheads="1"/>
          </p:cNvSpPr>
          <p:nvPr/>
        </p:nvSpPr>
        <p:spPr bwMode="auto">
          <a:xfrm>
            <a:off x="0" y="-234649"/>
            <a:ext cx="65" cy="469299"/>
          </a:xfrm>
          <a:prstGeom prst="rect">
            <a:avLst/>
          </a:prstGeom>
          <a:solidFill>
            <a:srgbClr val="1F1F1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8BE86DAD-1BA5-EC60-D0DE-A819FC3A15ED}"/>
              </a:ext>
            </a:extLst>
          </p:cNvPr>
          <p:cNvSpPr>
            <a:spLocks noChangeArrowheads="1"/>
          </p:cNvSpPr>
          <p:nvPr/>
        </p:nvSpPr>
        <p:spPr bwMode="auto">
          <a:xfrm>
            <a:off x="133546" y="1265784"/>
            <a:ext cx="65" cy="469299"/>
          </a:xfrm>
          <a:prstGeom prst="rect">
            <a:avLst/>
          </a:prstGeom>
          <a:solidFill>
            <a:srgbClr val="1F1F1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631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48B0-86D5-20EB-7324-479BB1DF5672}"/>
              </a:ext>
            </a:extLst>
          </p:cNvPr>
          <p:cNvSpPr>
            <a:spLocks noGrp="1"/>
          </p:cNvSpPr>
          <p:nvPr>
            <p:ph type="title"/>
          </p:nvPr>
        </p:nvSpPr>
        <p:spPr/>
        <p:txBody>
          <a:bodyPr>
            <a:normAutofit/>
          </a:bodyPr>
          <a:lstStyle/>
          <a:p>
            <a:r>
              <a:rPr lang="en-US" sz="4400" b="1" dirty="0"/>
              <a:t>How </a:t>
            </a:r>
            <a:r>
              <a:rPr lang="en-US" sz="4400" b="1" dirty="0" err="1"/>
              <a:t>AirTag</a:t>
            </a:r>
            <a:r>
              <a:rPr lang="en-US" sz="4400" b="1" dirty="0"/>
              <a:t> works?</a:t>
            </a:r>
            <a:endParaRPr lang="en-IN" sz="4400" b="1" dirty="0"/>
          </a:p>
        </p:txBody>
      </p:sp>
      <p:sp>
        <p:nvSpPr>
          <p:cNvPr id="3" name="Content Placeholder 2">
            <a:extLst>
              <a:ext uri="{FF2B5EF4-FFF2-40B4-BE49-F238E27FC236}">
                <a16:creationId xmlns:a16="http://schemas.microsoft.com/office/drawing/2014/main" id="{7429F056-DC74-602F-EA5C-8B4C24C17B84}"/>
              </a:ext>
            </a:extLst>
          </p:cNvPr>
          <p:cNvSpPr>
            <a:spLocks noGrp="1"/>
          </p:cNvSpPr>
          <p:nvPr>
            <p:ph idx="1"/>
          </p:nvPr>
        </p:nvSpPr>
        <p:spPr/>
        <p:txBody>
          <a:bodyPr>
            <a:normAutofit/>
          </a:bodyPr>
          <a:lstStyle/>
          <a:p>
            <a:r>
              <a:rPr lang="en-US" dirty="0"/>
              <a:t>The </a:t>
            </a:r>
            <a:r>
              <a:rPr lang="en-US" dirty="0" err="1"/>
              <a:t>NodeMCU</a:t>
            </a:r>
            <a:r>
              <a:rPr lang="en-US" dirty="0"/>
              <a:t> ESP8266 microcontroller serves as the core of the system. It is equipped with a built-in Wi-Fi module</a:t>
            </a:r>
          </a:p>
          <a:p>
            <a:r>
              <a:rPr lang="en-US" b="0" i="0" dirty="0">
                <a:solidFill>
                  <a:schemeClr val="tx1">
                    <a:lumMod val="95000"/>
                    <a:lumOff val="5000"/>
                  </a:schemeClr>
                </a:solidFill>
                <a:effectLst/>
                <a:latin typeface="Open Sans" panose="020F0502020204030204" pitchFamily="34" charset="0"/>
              </a:rPr>
              <a:t> </a:t>
            </a:r>
            <a:r>
              <a:rPr lang="en-US" b="0" i="0" dirty="0" err="1">
                <a:solidFill>
                  <a:schemeClr val="tx1">
                    <a:lumMod val="95000"/>
                    <a:lumOff val="5000"/>
                  </a:schemeClr>
                </a:solidFill>
                <a:effectLst/>
                <a:latin typeface="Open Sans" panose="020F0502020204030204" pitchFamily="34" charset="0"/>
              </a:rPr>
              <a:t>AirTags</a:t>
            </a:r>
            <a:r>
              <a:rPr lang="en-US" b="0" i="0" dirty="0">
                <a:solidFill>
                  <a:schemeClr val="tx1">
                    <a:lumMod val="95000"/>
                    <a:lumOff val="5000"/>
                  </a:schemeClr>
                </a:solidFill>
                <a:effectLst/>
                <a:latin typeface="Open Sans" panose="020F0502020204030204" pitchFamily="34" charset="0"/>
              </a:rPr>
              <a:t> emit a Wi-Fi signal that anonymously connects to the application device. The </a:t>
            </a:r>
            <a:r>
              <a:rPr lang="en-US" b="0" i="0" dirty="0" err="1">
                <a:solidFill>
                  <a:schemeClr val="tx1">
                    <a:lumMod val="95000"/>
                    <a:lumOff val="5000"/>
                  </a:schemeClr>
                </a:solidFill>
                <a:effectLst/>
                <a:latin typeface="Open Sans" panose="020F0502020204030204" pitchFamily="34" charset="0"/>
              </a:rPr>
              <a:t>AirTag’s</a:t>
            </a:r>
            <a:r>
              <a:rPr lang="en-US" b="0" i="0" dirty="0">
                <a:solidFill>
                  <a:schemeClr val="tx1">
                    <a:lumMod val="95000"/>
                    <a:lumOff val="5000"/>
                  </a:schemeClr>
                </a:solidFill>
                <a:effectLst/>
                <a:latin typeface="Open Sans" panose="020F0502020204030204" pitchFamily="34" charset="0"/>
              </a:rPr>
              <a:t> location is triangulated based on the strength of the Wi-Fi signal sent to </a:t>
            </a:r>
            <a:r>
              <a:rPr lang="en-IN" i="0" dirty="0">
                <a:solidFill>
                  <a:schemeClr val="tx1">
                    <a:lumMod val="95000"/>
                    <a:lumOff val="5000"/>
                  </a:schemeClr>
                </a:solidFill>
                <a:effectLst/>
                <a:latin typeface="Google Sans"/>
              </a:rPr>
              <a:t>NEO-6M GPS Module</a:t>
            </a:r>
            <a:r>
              <a:rPr lang="en-IN" dirty="0">
                <a:solidFill>
                  <a:schemeClr val="tx1">
                    <a:lumMod val="95000"/>
                    <a:lumOff val="5000"/>
                  </a:schemeClr>
                </a:solidFill>
                <a:latin typeface="Google Sans"/>
              </a:rPr>
              <a:t> which track the location of the item and tags it in the application</a:t>
            </a:r>
          </a:p>
          <a:p>
            <a:r>
              <a:rPr lang="en-IN" i="0" dirty="0">
                <a:solidFill>
                  <a:schemeClr val="tx1">
                    <a:lumMod val="95000"/>
                    <a:lumOff val="5000"/>
                  </a:schemeClr>
                </a:solidFill>
                <a:effectLst/>
                <a:latin typeface="Google Sans"/>
              </a:rPr>
              <a:t>A </a:t>
            </a:r>
            <a:r>
              <a:rPr lang="en-IN" dirty="0">
                <a:solidFill>
                  <a:schemeClr val="tx1">
                    <a:lumMod val="95000"/>
                    <a:lumOff val="5000"/>
                  </a:schemeClr>
                </a:solidFill>
                <a:latin typeface="Google Sans"/>
              </a:rPr>
              <a:t>signal is passed from application to the ESP8266 controller to make beeping sound to find the object.</a:t>
            </a:r>
          </a:p>
          <a:p>
            <a:endParaRPr lang="en-IN" i="0" dirty="0">
              <a:solidFill>
                <a:schemeClr val="tx1">
                  <a:lumMod val="95000"/>
                  <a:lumOff val="5000"/>
                </a:schemeClr>
              </a:solidFill>
              <a:effectLst/>
              <a:latin typeface="Google Sans"/>
            </a:endParaRPr>
          </a:p>
        </p:txBody>
      </p:sp>
    </p:spTree>
    <p:extLst>
      <p:ext uri="{BB962C8B-B14F-4D97-AF65-F5344CB8AC3E}">
        <p14:creationId xmlns:p14="http://schemas.microsoft.com/office/powerpoint/2010/main" val="284005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D8E28-D98D-791B-1DB0-54C6C635AD50}"/>
              </a:ext>
            </a:extLst>
          </p:cNvPr>
          <p:cNvSpPr>
            <a:spLocks noGrp="1"/>
          </p:cNvSpPr>
          <p:nvPr>
            <p:ph type="title"/>
          </p:nvPr>
        </p:nvSpPr>
        <p:spPr/>
        <p:txBody>
          <a:bodyPr/>
          <a:lstStyle/>
          <a:p>
            <a:r>
              <a:rPr lang="en-US" b="1" dirty="0"/>
              <a:t>Features and Advantage of </a:t>
            </a:r>
            <a:r>
              <a:rPr lang="en-US" b="1" dirty="0" err="1"/>
              <a:t>AirTag</a:t>
            </a:r>
            <a:endParaRPr lang="en-IN" b="1" dirty="0"/>
          </a:p>
        </p:txBody>
      </p:sp>
      <p:sp>
        <p:nvSpPr>
          <p:cNvPr id="3" name="Content Placeholder 2">
            <a:extLst>
              <a:ext uri="{FF2B5EF4-FFF2-40B4-BE49-F238E27FC236}">
                <a16:creationId xmlns:a16="http://schemas.microsoft.com/office/drawing/2014/main" id="{31C01127-9952-9A23-8D44-784C2C21C958}"/>
              </a:ext>
            </a:extLst>
          </p:cNvPr>
          <p:cNvSpPr>
            <a:spLocks noGrp="1"/>
          </p:cNvSpPr>
          <p:nvPr>
            <p:ph idx="1"/>
          </p:nvPr>
        </p:nvSpPr>
        <p:spPr/>
        <p:txBody>
          <a:bodyPr/>
          <a:lstStyle/>
          <a:p>
            <a:pPr marL="0" indent="0">
              <a:buNone/>
            </a:pPr>
            <a:r>
              <a:rPr lang="en-US" sz="4400" dirty="0"/>
              <a:t>Features</a:t>
            </a:r>
          </a:p>
          <a:p>
            <a:r>
              <a:rPr lang="en-US" dirty="0"/>
              <a:t>Real Time location tracking of the item.</a:t>
            </a:r>
          </a:p>
          <a:p>
            <a:r>
              <a:rPr lang="en-US" dirty="0"/>
              <a:t>Compact and portable design .</a:t>
            </a:r>
          </a:p>
          <a:p>
            <a:r>
              <a:rPr lang="en-US" dirty="0"/>
              <a:t>Can easily find item using the loud beeping sound in the </a:t>
            </a:r>
            <a:r>
              <a:rPr lang="en-US" dirty="0" err="1"/>
              <a:t>AirTag</a:t>
            </a:r>
            <a:r>
              <a:rPr lang="en-US" dirty="0"/>
              <a:t>.</a:t>
            </a:r>
          </a:p>
          <a:p>
            <a:r>
              <a:rPr lang="en-US" dirty="0"/>
              <a:t>There is specific and unique token for every single </a:t>
            </a:r>
            <a:r>
              <a:rPr lang="en-US" dirty="0" err="1"/>
              <a:t>AirTag</a:t>
            </a:r>
            <a:r>
              <a:rPr lang="en-US" dirty="0"/>
              <a:t> which can be used for different item at single time</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19020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5FB8D-42DD-EB7F-570A-5376C4055DA1}"/>
              </a:ext>
            </a:extLst>
          </p:cNvPr>
          <p:cNvSpPr>
            <a:spLocks noGrp="1"/>
          </p:cNvSpPr>
          <p:nvPr>
            <p:ph type="title"/>
          </p:nvPr>
        </p:nvSpPr>
        <p:spPr/>
        <p:txBody>
          <a:bodyPr/>
          <a:lstStyle/>
          <a:p>
            <a:r>
              <a:rPr lang="en-US" b="1" dirty="0"/>
              <a:t>Advantage</a:t>
            </a:r>
            <a:endParaRPr lang="en-IN" b="1" dirty="0"/>
          </a:p>
        </p:txBody>
      </p:sp>
      <p:sp>
        <p:nvSpPr>
          <p:cNvPr id="3" name="Content Placeholder 2">
            <a:extLst>
              <a:ext uri="{FF2B5EF4-FFF2-40B4-BE49-F238E27FC236}">
                <a16:creationId xmlns:a16="http://schemas.microsoft.com/office/drawing/2014/main" id="{08EA8C0D-97BD-1B0D-0D1C-06668F12B254}"/>
              </a:ext>
            </a:extLst>
          </p:cNvPr>
          <p:cNvSpPr>
            <a:spLocks noGrp="1"/>
          </p:cNvSpPr>
          <p:nvPr>
            <p:ph idx="1"/>
          </p:nvPr>
        </p:nvSpPr>
        <p:spPr/>
        <p:txBody>
          <a:bodyPr/>
          <a:lstStyle/>
          <a:p>
            <a:r>
              <a:rPr lang="en-US" dirty="0"/>
              <a:t>It is Open source and is customizable</a:t>
            </a:r>
          </a:p>
          <a:p>
            <a:r>
              <a:rPr lang="en-US" dirty="0"/>
              <a:t>Scalable for multiple </a:t>
            </a:r>
            <a:r>
              <a:rPr lang="en-US" dirty="0" err="1"/>
              <a:t>AirTags</a:t>
            </a:r>
            <a:endParaRPr lang="en-US" dirty="0"/>
          </a:p>
          <a:p>
            <a:r>
              <a:rPr lang="en-US" dirty="0"/>
              <a:t>It works on android devices</a:t>
            </a:r>
          </a:p>
          <a:p>
            <a:r>
              <a:rPr lang="en-US" dirty="0"/>
              <a:t>Cost-effective and feasible build</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4270758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F808-7665-3316-AC5E-403C786949C6}"/>
              </a:ext>
            </a:extLst>
          </p:cNvPr>
          <p:cNvSpPr>
            <a:spLocks noGrp="1"/>
          </p:cNvSpPr>
          <p:nvPr>
            <p:ph type="title"/>
          </p:nvPr>
        </p:nvSpPr>
        <p:spPr/>
        <p:txBody>
          <a:bodyPr>
            <a:normAutofit/>
          </a:bodyPr>
          <a:lstStyle/>
          <a:p>
            <a:r>
              <a:rPr lang="en-US" sz="4400" b="1" dirty="0"/>
              <a:t>Schematics</a:t>
            </a:r>
            <a:endParaRPr lang="en-IN" sz="4400" b="1" dirty="0"/>
          </a:p>
        </p:txBody>
      </p:sp>
      <p:pic>
        <p:nvPicPr>
          <p:cNvPr id="4" name="Content Placeholder 3">
            <a:extLst>
              <a:ext uri="{FF2B5EF4-FFF2-40B4-BE49-F238E27FC236}">
                <a16:creationId xmlns:a16="http://schemas.microsoft.com/office/drawing/2014/main" id="{AEB03547-2097-54F0-440D-85EB71E44A36}"/>
              </a:ext>
            </a:extLst>
          </p:cNvPr>
          <p:cNvPicPr>
            <a:picLocks noGrp="1" noChangeAspect="1"/>
          </p:cNvPicPr>
          <p:nvPr>
            <p:ph idx="1"/>
          </p:nvPr>
        </p:nvPicPr>
        <p:blipFill>
          <a:blip r:embed="rId2"/>
          <a:stretch>
            <a:fillRect/>
          </a:stretch>
        </p:blipFill>
        <p:spPr>
          <a:xfrm>
            <a:off x="1451579" y="1941922"/>
            <a:ext cx="8361724" cy="4111559"/>
          </a:xfrm>
        </p:spPr>
      </p:pic>
    </p:spTree>
    <p:extLst>
      <p:ext uri="{BB962C8B-B14F-4D97-AF65-F5344CB8AC3E}">
        <p14:creationId xmlns:p14="http://schemas.microsoft.com/office/powerpoint/2010/main" val="1798490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EBC3C-9091-313E-24A6-A642BE1C0001}"/>
              </a:ext>
            </a:extLst>
          </p:cNvPr>
          <p:cNvSpPr>
            <a:spLocks noGrp="1"/>
          </p:cNvSpPr>
          <p:nvPr>
            <p:ph type="title"/>
          </p:nvPr>
        </p:nvSpPr>
        <p:spPr>
          <a:xfrm>
            <a:off x="273377" y="75415"/>
            <a:ext cx="11080423" cy="1366886"/>
          </a:xfrm>
        </p:spPr>
        <p:txBody>
          <a:bodyPr/>
          <a:lstStyle/>
          <a:p>
            <a:r>
              <a:rPr lang="en-US" b="1" dirty="0"/>
              <a:t>Application of </a:t>
            </a:r>
            <a:r>
              <a:rPr lang="en-US" b="1" dirty="0" err="1"/>
              <a:t>AirTag</a:t>
            </a:r>
            <a:endParaRPr lang="en-IN" b="1" dirty="0"/>
          </a:p>
        </p:txBody>
      </p:sp>
      <p:sp>
        <p:nvSpPr>
          <p:cNvPr id="3" name="Content Placeholder 2">
            <a:extLst>
              <a:ext uri="{FF2B5EF4-FFF2-40B4-BE49-F238E27FC236}">
                <a16:creationId xmlns:a16="http://schemas.microsoft.com/office/drawing/2014/main" id="{F88F3C40-CA10-26E1-0A22-4A4F2D73A820}"/>
              </a:ext>
            </a:extLst>
          </p:cNvPr>
          <p:cNvSpPr>
            <a:spLocks noGrp="1"/>
          </p:cNvSpPr>
          <p:nvPr>
            <p:ph idx="1"/>
          </p:nvPr>
        </p:nvSpPr>
        <p:spPr>
          <a:xfrm>
            <a:off x="838200" y="1282046"/>
            <a:ext cx="10515600" cy="5335570"/>
          </a:xfrm>
        </p:spPr>
        <p:txBody>
          <a:bodyPr>
            <a:normAutofit lnSpcReduction="10000"/>
          </a:bodyPr>
          <a:lstStyle/>
          <a:p>
            <a:pPr marL="0" indent="0">
              <a:buNone/>
            </a:pPr>
            <a:r>
              <a:rPr lang="en-US" b="1" i="0" dirty="0" err="1">
                <a:solidFill>
                  <a:schemeClr val="tx1">
                    <a:lumMod val="95000"/>
                    <a:lumOff val="5000"/>
                  </a:schemeClr>
                </a:solidFill>
                <a:effectLst/>
                <a:latin typeface="Google Sans"/>
              </a:rPr>
              <a:t>AirTags</a:t>
            </a:r>
            <a:r>
              <a:rPr lang="en-US" b="1" i="0" dirty="0">
                <a:solidFill>
                  <a:schemeClr val="tx1">
                    <a:lumMod val="95000"/>
                    <a:lumOff val="5000"/>
                  </a:schemeClr>
                </a:solidFill>
                <a:effectLst/>
                <a:latin typeface="Google Sans"/>
              </a:rPr>
              <a:t> are tracking devices that can be used </a:t>
            </a:r>
            <a:r>
              <a:rPr lang="en-US" b="1" dirty="0">
                <a:solidFill>
                  <a:schemeClr val="tx1">
                    <a:lumMod val="95000"/>
                    <a:lumOff val="5000"/>
                  </a:schemeClr>
                </a:solidFill>
              </a:rPr>
              <a:t>to locate items like keys, wallets, and luggage</a:t>
            </a:r>
          </a:p>
          <a:p>
            <a:pPr marL="0" indent="0">
              <a:buNone/>
            </a:pPr>
            <a:endParaRPr lang="en-US" b="1" dirty="0">
              <a:solidFill>
                <a:schemeClr val="tx1">
                  <a:lumMod val="95000"/>
                  <a:lumOff val="5000"/>
                </a:schemeClr>
              </a:solidFill>
            </a:endParaRPr>
          </a:p>
          <a:p>
            <a:pPr algn="l">
              <a:spcBef>
                <a:spcPts val="750"/>
              </a:spcBef>
              <a:spcAft>
                <a:spcPts val="600"/>
              </a:spcAft>
              <a:buFont typeface="Arial" panose="020B0604020202020204" pitchFamily="34" charset="0"/>
              <a:buChar char="•"/>
            </a:pPr>
            <a:r>
              <a:rPr lang="en-US" b="1" i="0" dirty="0">
                <a:solidFill>
                  <a:schemeClr val="tx1">
                    <a:lumMod val="95000"/>
                    <a:lumOff val="5000"/>
                  </a:schemeClr>
                </a:solidFill>
                <a:effectLst/>
                <a:latin typeface="Google Sans"/>
              </a:rPr>
              <a:t>Personal belongings</a:t>
            </a:r>
            <a:r>
              <a:rPr lang="en-US" b="0" i="0" dirty="0">
                <a:solidFill>
                  <a:schemeClr val="tx1">
                    <a:lumMod val="95000"/>
                    <a:lumOff val="5000"/>
                  </a:schemeClr>
                </a:solidFill>
                <a:effectLst/>
                <a:latin typeface="Google Sans"/>
              </a:rPr>
              <a:t>: Track keys, wallets, purses, backpacks, luggage, and more</a:t>
            </a:r>
          </a:p>
          <a:p>
            <a:pPr algn="l">
              <a:spcBef>
                <a:spcPts val="750"/>
              </a:spcBef>
              <a:spcAft>
                <a:spcPts val="600"/>
              </a:spcAft>
              <a:buFont typeface="Arial" panose="020B0604020202020204" pitchFamily="34" charset="0"/>
              <a:buChar char="•"/>
            </a:pPr>
            <a:r>
              <a:rPr lang="en-US" b="1" i="0" dirty="0">
                <a:solidFill>
                  <a:schemeClr val="tx1">
                    <a:lumMod val="95000"/>
                    <a:lumOff val="5000"/>
                  </a:schemeClr>
                </a:solidFill>
                <a:effectLst/>
                <a:latin typeface="Google Sans"/>
              </a:rPr>
              <a:t>Small tech gadgets</a:t>
            </a:r>
            <a:r>
              <a:rPr lang="en-US" b="0" i="0" dirty="0">
                <a:solidFill>
                  <a:schemeClr val="tx1">
                    <a:lumMod val="95000"/>
                    <a:lumOff val="5000"/>
                  </a:schemeClr>
                </a:solidFill>
                <a:effectLst/>
                <a:latin typeface="Google Sans"/>
              </a:rPr>
              <a:t>: Track phones, tablets, TV remotes, and other small tech gadgets</a:t>
            </a:r>
          </a:p>
          <a:p>
            <a:pPr algn="l">
              <a:spcBef>
                <a:spcPts val="750"/>
              </a:spcBef>
              <a:spcAft>
                <a:spcPts val="600"/>
              </a:spcAft>
              <a:buFont typeface="Arial" panose="020B0604020202020204" pitchFamily="34" charset="0"/>
              <a:buChar char="•"/>
            </a:pPr>
            <a:r>
              <a:rPr lang="en-US" b="1" i="0" dirty="0">
                <a:solidFill>
                  <a:schemeClr val="tx1">
                    <a:lumMod val="95000"/>
                    <a:lumOff val="5000"/>
                  </a:schemeClr>
                </a:solidFill>
                <a:effectLst/>
                <a:latin typeface="Google Sans"/>
              </a:rPr>
              <a:t>Pets</a:t>
            </a:r>
            <a:r>
              <a:rPr lang="en-US" b="0" i="0" dirty="0">
                <a:solidFill>
                  <a:schemeClr val="tx1">
                    <a:lumMod val="95000"/>
                    <a:lumOff val="5000"/>
                  </a:schemeClr>
                </a:solidFill>
                <a:effectLst/>
                <a:latin typeface="Google Sans"/>
              </a:rPr>
              <a:t>: Attach to dog and cat collars</a:t>
            </a:r>
          </a:p>
          <a:p>
            <a:pPr algn="l">
              <a:spcBef>
                <a:spcPts val="750"/>
              </a:spcBef>
              <a:spcAft>
                <a:spcPts val="600"/>
              </a:spcAft>
              <a:buFont typeface="Arial" panose="020B0604020202020204" pitchFamily="34" charset="0"/>
              <a:buChar char="•"/>
            </a:pPr>
            <a:r>
              <a:rPr lang="en-US" b="1" i="0" dirty="0">
                <a:solidFill>
                  <a:schemeClr val="tx1">
                    <a:lumMod val="95000"/>
                    <a:lumOff val="5000"/>
                  </a:schemeClr>
                </a:solidFill>
                <a:effectLst/>
                <a:latin typeface="Google Sans"/>
              </a:rPr>
              <a:t>Stolen items</a:t>
            </a:r>
            <a:r>
              <a:rPr lang="en-US" b="0" i="0" dirty="0">
                <a:solidFill>
                  <a:schemeClr val="tx1">
                    <a:lumMod val="95000"/>
                    <a:lumOff val="5000"/>
                  </a:schemeClr>
                </a:solidFill>
                <a:effectLst/>
                <a:latin typeface="Google Sans"/>
              </a:rPr>
              <a:t>: Locate stolen bicycles</a:t>
            </a:r>
          </a:p>
          <a:p>
            <a:pPr algn="l">
              <a:spcBef>
                <a:spcPts val="750"/>
              </a:spcBef>
              <a:spcAft>
                <a:spcPts val="600"/>
              </a:spcAft>
              <a:buFont typeface="Arial" panose="020B0604020202020204" pitchFamily="34" charset="0"/>
              <a:buChar char="•"/>
            </a:pPr>
            <a:r>
              <a:rPr lang="en-US" b="1" i="0" dirty="0">
                <a:solidFill>
                  <a:schemeClr val="tx1">
                    <a:lumMod val="95000"/>
                    <a:lumOff val="5000"/>
                  </a:schemeClr>
                </a:solidFill>
                <a:effectLst/>
                <a:latin typeface="Google Sans"/>
              </a:rPr>
              <a:t>Car security</a:t>
            </a:r>
            <a:r>
              <a:rPr lang="en-US" b="0" i="0" dirty="0">
                <a:solidFill>
                  <a:schemeClr val="tx1">
                    <a:lumMod val="95000"/>
                    <a:lumOff val="5000"/>
                  </a:schemeClr>
                </a:solidFill>
                <a:effectLst/>
                <a:latin typeface="Google Sans"/>
              </a:rPr>
              <a:t>: Provide extra car security</a:t>
            </a:r>
          </a:p>
          <a:p>
            <a:pPr algn="l">
              <a:spcBef>
                <a:spcPts val="750"/>
              </a:spcBef>
              <a:spcAft>
                <a:spcPts val="600"/>
              </a:spcAft>
              <a:buFont typeface="Arial" panose="020B0604020202020204" pitchFamily="34" charset="0"/>
              <a:buChar char="•"/>
            </a:pPr>
            <a:r>
              <a:rPr lang="en-US" b="1" i="0" dirty="0">
                <a:solidFill>
                  <a:schemeClr val="tx1">
                    <a:lumMod val="95000"/>
                    <a:lumOff val="5000"/>
                  </a:schemeClr>
                </a:solidFill>
                <a:effectLst/>
                <a:latin typeface="Google Sans"/>
              </a:rPr>
              <a:t>Kids safety</a:t>
            </a:r>
            <a:r>
              <a:rPr lang="en-US" b="0" i="0" dirty="0">
                <a:solidFill>
                  <a:schemeClr val="tx1">
                    <a:lumMod val="95000"/>
                    <a:lumOff val="5000"/>
                  </a:schemeClr>
                </a:solidFill>
                <a:effectLst/>
                <a:latin typeface="Google Sans"/>
              </a:rPr>
              <a:t>: Keep kids safe</a:t>
            </a:r>
          </a:p>
          <a:p>
            <a:pPr algn="l">
              <a:spcBef>
                <a:spcPts val="750"/>
              </a:spcBef>
              <a:spcAft>
                <a:spcPts val="600"/>
              </a:spcAft>
              <a:buFont typeface="Arial" panose="020B0604020202020204" pitchFamily="34" charset="0"/>
              <a:buChar char="•"/>
            </a:pPr>
            <a:r>
              <a:rPr lang="en-US" b="1" i="0" dirty="0">
                <a:solidFill>
                  <a:schemeClr val="tx1">
                    <a:lumMod val="95000"/>
                    <a:lumOff val="5000"/>
                  </a:schemeClr>
                </a:solidFill>
                <a:effectLst/>
                <a:latin typeface="Google Sans"/>
              </a:rPr>
              <a:t>Hiking and camping</a:t>
            </a:r>
            <a:r>
              <a:rPr lang="en-US" b="0" i="0" dirty="0">
                <a:solidFill>
                  <a:schemeClr val="tx1">
                    <a:lumMod val="95000"/>
                    <a:lumOff val="5000"/>
                  </a:schemeClr>
                </a:solidFill>
                <a:effectLst/>
                <a:latin typeface="Google Sans"/>
              </a:rPr>
              <a:t>: Use for hiking and camping</a:t>
            </a:r>
          </a:p>
          <a:p>
            <a:pPr algn="l">
              <a:spcBef>
                <a:spcPts val="750"/>
              </a:spcBef>
              <a:spcAft>
                <a:spcPts val="1500"/>
              </a:spcAft>
              <a:buFont typeface="Arial" panose="020B0604020202020204" pitchFamily="34" charset="0"/>
              <a:buChar char="•"/>
            </a:pPr>
            <a:r>
              <a:rPr lang="en-US" b="1" i="0" dirty="0">
                <a:solidFill>
                  <a:schemeClr val="tx1">
                    <a:lumMod val="95000"/>
                    <a:lumOff val="5000"/>
                  </a:schemeClr>
                </a:solidFill>
                <a:effectLst/>
                <a:latin typeface="Google Sans"/>
              </a:rPr>
              <a:t>Accountability</a:t>
            </a:r>
            <a:r>
              <a:rPr lang="en-US" b="0" i="0" dirty="0">
                <a:solidFill>
                  <a:schemeClr val="tx1">
                    <a:lumMod val="95000"/>
                    <a:lumOff val="5000"/>
                  </a:schemeClr>
                </a:solidFill>
                <a:effectLst/>
                <a:latin typeface="Google Sans"/>
              </a:rPr>
              <a:t>: Use for accountability when moving</a:t>
            </a:r>
          </a:p>
          <a:p>
            <a:endParaRPr lang="en-IN" dirty="0">
              <a:solidFill>
                <a:schemeClr val="tx1">
                  <a:lumMod val="95000"/>
                  <a:lumOff val="5000"/>
                </a:schemeClr>
              </a:solidFill>
            </a:endParaRPr>
          </a:p>
        </p:txBody>
      </p:sp>
    </p:spTree>
    <p:extLst>
      <p:ext uri="{BB962C8B-B14F-4D97-AF65-F5344CB8AC3E}">
        <p14:creationId xmlns:p14="http://schemas.microsoft.com/office/powerpoint/2010/main" val="3477454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9DB9-EDBC-4091-3197-15EDE96E281C}"/>
              </a:ext>
            </a:extLst>
          </p:cNvPr>
          <p:cNvSpPr>
            <a:spLocks noGrp="1"/>
          </p:cNvSpPr>
          <p:nvPr>
            <p:ph type="title"/>
          </p:nvPr>
        </p:nvSpPr>
        <p:spPr>
          <a:xfrm>
            <a:off x="1310326" y="1027522"/>
            <a:ext cx="10043473" cy="914400"/>
          </a:xfrm>
        </p:spPr>
        <p:txBody>
          <a:bodyPr>
            <a:normAutofit fontScale="90000"/>
          </a:bodyPr>
          <a:lstStyle/>
          <a:p>
            <a:r>
              <a:rPr lang="en-US" sz="4800" b="1" dirty="0"/>
              <a:t>Conclusion</a:t>
            </a:r>
            <a:br>
              <a:rPr lang="en-US" dirty="0"/>
            </a:br>
            <a:endParaRPr lang="en-IN" dirty="0"/>
          </a:p>
        </p:txBody>
      </p:sp>
      <p:sp>
        <p:nvSpPr>
          <p:cNvPr id="3" name="Content Placeholder 2">
            <a:extLst>
              <a:ext uri="{FF2B5EF4-FFF2-40B4-BE49-F238E27FC236}">
                <a16:creationId xmlns:a16="http://schemas.microsoft.com/office/drawing/2014/main" id="{50A0F17C-2DB2-2083-E80D-9F589C6E6CCB}"/>
              </a:ext>
            </a:extLst>
          </p:cNvPr>
          <p:cNvSpPr>
            <a:spLocks noGrp="1"/>
          </p:cNvSpPr>
          <p:nvPr>
            <p:ph idx="1"/>
          </p:nvPr>
        </p:nvSpPr>
        <p:spPr>
          <a:xfrm>
            <a:off x="838200" y="1498861"/>
            <a:ext cx="10515600" cy="4678101"/>
          </a:xfrm>
        </p:spPr>
        <p:txBody>
          <a:bodyPr/>
          <a:lstStyle/>
          <a:p>
            <a:pPr marL="0" indent="0">
              <a:buNone/>
            </a:pPr>
            <a:endParaRPr lang="en-US" b="1" dirty="0"/>
          </a:p>
          <a:p>
            <a:r>
              <a:rPr lang="en-US" dirty="0"/>
              <a:t>This </a:t>
            </a:r>
            <a:r>
              <a:rPr lang="en-US" dirty="0" err="1"/>
              <a:t>AirTag</a:t>
            </a:r>
            <a:r>
              <a:rPr lang="en-US" dirty="0"/>
              <a:t> project utilizes the </a:t>
            </a:r>
            <a:r>
              <a:rPr lang="en-US" dirty="0" err="1"/>
              <a:t>NodeMCU</a:t>
            </a:r>
            <a:r>
              <a:rPr lang="en-US" dirty="0"/>
              <a:t> ESP8266's Wi-Fi capabilities and the Mobile app's IoT platform to create a cost-effective and efficient tracking device. By remotely controlling a piezo buzzer through a smartphone app, users can easily locate misplaced items.</a:t>
            </a:r>
          </a:p>
          <a:p>
            <a:r>
              <a:rPr lang="en-US" dirty="0"/>
              <a:t> The system is simple, customizable, and portable, making it a practical solution for everyday tracking needs.</a:t>
            </a:r>
          </a:p>
          <a:p>
            <a:endParaRPr lang="en-IN" dirty="0"/>
          </a:p>
        </p:txBody>
      </p:sp>
    </p:spTree>
    <p:extLst>
      <p:ext uri="{BB962C8B-B14F-4D97-AF65-F5344CB8AC3E}">
        <p14:creationId xmlns:p14="http://schemas.microsoft.com/office/powerpoint/2010/main" val="415898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F01A9-5389-D6A4-C04E-88B78AD0E0E5}"/>
              </a:ext>
            </a:extLst>
          </p:cNvPr>
          <p:cNvSpPr>
            <a:spLocks noGrp="1"/>
          </p:cNvSpPr>
          <p:nvPr>
            <p:ph type="title"/>
          </p:nvPr>
        </p:nvSpPr>
        <p:spPr/>
        <p:txBody>
          <a:bodyPr/>
          <a:lstStyle/>
          <a:p>
            <a:r>
              <a:rPr lang="en-US" b="1" dirty="0"/>
              <a:t>What is </a:t>
            </a:r>
            <a:r>
              <a:rPr lang="en-US" b="1" dirty="0" err="1"/>
              <a:t>AirTag</a:t>
            </a:r>
            <a:r>
              <a:rPr lang="en-US" b="1" dirty="0"/>
              <a:t>?</a:t>
            </a:r>
            <a:endParaRPr lang="en-IN" b="1" dirty="0"/>
          </a:p>
        </p:txBody>
      </p:sp>
      <p:sp>
        <p:nvSpPr>
          <p:cNvPr id="3" name="Content Placeholder 2">
            <a:extLst>
              <a:ext uri="{FF2B5EF4-FFF2-40B4-BE49-F238E27FC236}">
                <a16:creationId xmlns:a16="http://schemas.microsoft.com/office/drawing/2014/main" id="{940E555C-EFE4-9155-8B8E-C0B5BD5106A8}"/>
              </a:ext>
            </a:extLst>
          </p:cNvPr>
          <p:cNvSpPr>
            <a:spLocks noGrp="1"/>
          </p:cNvSpPr>
          <p:nvPr>
            <p:ph idx="1"/>
          </p:nvPr>
        </p:nvSpPr>
        <p:spPr/>
        <p:txBody>
          <a:bodyPr/>
          <a:lstStyle/>
          <a:p>
            <a:r>
              <a:rPr lang="en-US" b="0" i="0" dirty="0">
                <a:solidFill>
                  <a:schemeClr val="tx1">
                    <a:lumMod val="95000"/>
                    <a:lumOff val="5000"/>
                  </a:schemeClr>
                </a:solidFill>
                <a:effectLst/>
                <a:latin typeface="Google Sans"/>
              </a:rPr>
              <a:t> </a:t>
            </a:r>
            <a:r>
              <a:rPr lang="en-US" sz="2400" b="0" i="0" dirty="0" err="1">
                <a:solidFill>
                  <a:schemeClr val="tx1">
                    <a:lumMod val="95000"/>
                    <a:lumOff val="5000"/>
                  </a:schemeClr>
                </a:solidFill>
                <a:effectLst/>
                <a:latin typeface="Google Sans"/>
              </a:rPr>
              <a:t>AirTags</a:t>
            </a:r>
            <a:r>
              <a:rPr lang="en-US" sz="2400" b="0" i="0" dirty="0">
                <a:solidFill>
                  <a:schemeClr val="tx1">
                    <a:lumMod val="95000"/>
                    <a:lumOff val="5000"/>
                  </a:schemeClr>
                </a:solidFill>
                <a:effectLst/>
                <a:latin typeface="Google Sans"/>
              </a:rPr>
              <a:t> are small Bluetooth trackers designed to help you keep tabs on valuables or frequently lost items like your car keys, wallet,  luggage, or any precious item .</a:t>
            </a:r>
          </a:p>
          <a:p>
            <a:r>
              <a:rPr lang="en-US" sz="2400" dirty="0">
                <a:solidFill>
                  <a:schemeClr val="tx1">
                    <a:lumMod val="95000"/>
                    <a:lumOff val="5000"/>
                  </a:schemeClr>
                </a:solidFill>
                <a:latin typeface="Google Sans"/>
              </a:rPr>
              <a:t>It contains a buzz instrument which have a unique sound which can be controlled by the mobile application.</a:t>
            </a:r>
          </a:p>
          <a:p>
            <a:r>
              <a:rPr lang="en-US" sz="2400" dirty="0">
                <a:solidFill>
                  <a:schemeClr val="tx1">
                    <a:lumMod val="95000"/>
                    <a:lumOff val="5000"/>
                  </a:schemeClr>
                </a:solidFill>
                <a:latin typeface="Google Sans"/>
              </a:rPr>
              <a:t>It tracks the live location of the item .</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295718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99D8-2DE6-7182-332A-05F0B386C2A7}"/>
              </a:ext>
            </a:extLst>
          </p:cNvPr>
          <p:cNvSpPr>
            <a:spLocks noGrp="1"/>
          </p:cNvSpPr>
          <p:nvPr>
            <p:ph type="title"/>
          </p:nvPr>
        </p:nvSpPr>
        <p:spPr>
          <a:xfrm>
            <a:off x="187750" y="197963"/>
            <a:ext cx="10515600" cy="1040238"/>
          </a:xfrm>
        </p:spPr>
        <p:txBody>
          <a:bodyPr>
            <a:normAutofit/>
          </a:bodyPr>
          <a:lstStyle/>
          <a:p>
            <a:r>
              <a:rPr lang="en-US" sz="4400" b="1" dirty="0"/>
              <a:t>Components of </a:t>
            </a:r>
            <a:r>
              <a:rPr lang="en-US" sz="4400" b="1" dirty="0" err="1"/>
              <a:t>AirTag</a:t>
            </a:r>
            <a:endParaRPr lang="en-IN" sz="4400" b="1" dirty="0"/>
          </a:p>
        </p:txBody>
      </p:sp>
      <p:sp>
        <p:nvSpPr>
          <p:cNvPr id="3" name="Content Placeholder 2">
            <a:extLst>
              <a:ext uri="{FF2B5EF4-FFF2-40B4-BE49-F238E27FC236}">
                <a16:creationId xmlns:a16="http://schemas.microsoft.com/office/drawing/2014/main" id="{6DBD0DB9-AEEF-B2B6-FFD0-0C0F24D25762}"/>
              </a:ext>
            </a:extLst>
          </p:cNvPr>
          <p:cNvSpPr>
            <a:spLocks noGrp="1"/>
          </p:cNvSpPr>
          <p:nvPr>
            <p:ph idx="1"/>
          </p:nvPr>
        </p:nvSpPr>
        <p:spPr>
          <a:xfrm>
            <a:off x="838200" y="961534"/>
            <a:ext cx="10515600" cy="5215429"/>
          </a:xfrm>
        </p:spPr>
        <p:txBody>
          <a:bodyPr>
            <a:normAutofit/>
          </a:bodyPr>
          <a:lstStyle/>
          <a:p>
            <a:r>
              <a:rPr lang="en-US" sz="3200" dirty="0" err="1"/>
              <a:t>NodeMCU</a:t>
            </a:r>
            <a:r>
              <a:rPr lang="en-US" sz="3200" dirty="0"/>
              <a:t> ESP8266 Breakout Breadboard</a:t>
            </a:r>
          </a:p>
          <a:p>
            <a:endParaRPr lang="en-US" dirty="0"/>
          </a:p>
          <a:p>
            <a:pPr marL="0" indent="0">
              <a:buNone/>
            </a:pPr>
            <a:r>
              <a:rPr lang="en-US" b="0" i="0" dirty="0">
                <a:solidFill>
                  <a:schemeClr val="bg2">
                    <a:lumMod val="10000"/>
                  </a:schemeClr>
                </a:solidFill>
                <a:effectLst/>
                <a:latin typeface="Google Sans"/>
              </a:rPr>
              <a:t>A </a:t>
            </a:r>
            <a:r>
              <a:rPr lang="en-US" b="0" i="0" dirty="0" err="1">
                <a:solidFill>
                  <a:schemeClr val="bg2">
                    <a:lumMod val="10000"/>
                  </a:schemeClr>
                </a:solidFill>
                <a:effectLst/>
                <a:latin typeface="Google Sans"/>
              </a:rPr>
              <a:t>NodeMCU</a:t>
            </a:r>
            <a:r>
              <a:rPr lang="en-US" b="0" i="0" dirty="0">
                <a:solidFill>
                  <a:schemeClr val="bg2">
                    <a:lumMod val="10000"/>
                  </a:schemeClr>
                </a:solidFill>
                <a:effectLst/>
                <a:latin typeface="Google Sans"/>
              </a:rPr>
              <a:t> ESP8266 Breakout Breadboard is a board that allows you to connect a </a:t>
            </a:r>
            <a:r>
              <a:rPr lang="en-US" b="0" i="0" dirty="0" err="1">
                <a:solidFill>
                  <a:schemeClr val="bg2">
                    <a:lumMod val="10000"/>
                  </a:schemeClr>
                </a:solidFill>
                <a:effectLst/>
                <a:latin typeface="Google Sans"/>
              </a:rPr>
              <a:t>NodeMCU</a:t>
            </a:r>
            <a:r>
              <a:rPr lang="en-US" b="0" i="0" dirty="0">
                <a:solidFill>
                  <a:schemeClr val="bg2">
                    <a:lumMod val="10000"/>
                  </a:schemeClr>
                </a:solidFill>
                <a:effectLst/>
                <a:latin typeface="Google Sans"/>
              </a:rPr>
              <a:t> ESP8266 to a breadboard. It provides access to the ESP8266 </a:t>
            </a:r>
            <a:r>
              <a:rPr lang="en-US" b="0" i="0" dirty="0" err="1">
                <a:solidFill>
                  <a:schemeClr val="bg2">
                    <a:lumMod val="10000"/>
                  </a:schemeClr>
                </a:solidFill>
                <a:effectLst/>
                <a:latin typeface="Google Sans"/>
              </a:rPr>
              <a:t>NodeMCU's</a:t>
            </a:r>
            <a:r>
              <a:rPr lang="en-US" b="0" i="0" dirty="0">
                <a:solidFill>
                  <a:schemeClr val="bg2">
                    <a:lumMod val="10000"/>
                  </a:schemeClr>
                </a:solidFill>
                <a:effectLst/>
                <a:latin typeface="Google Sans"/>
              </a:rPr>
              <a:t> GPIO pins and has power output pins for powering sensors and other devices. </a:t>
            </a:r>
          </a:p>
          <a:p>
            <a:pPr marL="0" indent="0">
              <a:buNone/>
            </a:pPr>
            <a:r>
              <a:rPr lang="en-US" dirty="0">
                <a:solidFill>
                  <a:schemeClr val="tx1">
                    <a:lumMod val="95000"/>
                    <a:lumOff val="5000"/>
                  </a:schemeClr>
                </a:solidFill>
                <a:latin typeface="Google Sans"/>
              </a:rPr>
              <a:t>It e</a:t>
            </a:r>
            <a:r>
              <a:rPr lang="en-US" b="0" i="0" dirty="0">
                <a:solidFill>
                  <a:schemeClr val="tx1">
                    <a:lumMod val="95000"/>
                    <a:lumOff val="5000"/>
                  </a:schemeClr>
                </a:solidFill>
                <a:effectLst/>
                <a:latin typeface="Google Sans"/>
              </a:rPr>
              <a:t>nables microcontrollers to connect to 2.4 GHz Wi-Fi</a:t>
            </a:r>
          </a:p>
          <a:p>
            <a:pPr marL="0" indent="0">
              <a:buNone/>
            </a:pPr>
            <a:endParaRPr lang="en-US" b="0" i="0" dirty="0">
              <a:solidFill>
                <a:schemeClr val="tx1">
                  <a:lumMod val="95000"/>
                  <a:lumOff val="5000"/>
                </a:schemeClr>
              </a:solidFill>
              <a:effectLst/>
              <a:latin typeface="Google Sans"/>
            </a:endParaRPr>
          </a:p>
          <a:p>
            <a:pPr marL="0" indent="0">
              <a:buNone/>
            </a:pPr>
            <a:endParaRPr lang="en-US" dirty="0">
              <a:solidFill>
                <a:schemeClr val="tx1">
                  <a:lumMod val="95000"/>
                  <a:lumOff val="5000"/>
                </a:schemeClr>
              </a:solidFill>
            </a:endParaRPr>
          </a:p>
        </p:txBody>
      </p:sp>
      <p:pic>
        <p:nvPicPr>
          <p:cNvPr id="8" name="Picture 7">
            <a:extLst>
              <a:ext uri="{FF2B5EF4-FFF2-40B4-BE49-F238E27FC236}">
                <a16:creationId xmlns:a16="http://schemas.microsoft.com/office/drawing/2014/main" id="{A14784BE-DC37-8936-336F-759D095C63C8}"/>
              </a:ext>
            </a:extLst>
          </p:cNvPr>
          <p:cNvPicPr>
            <a:picLocks noChangeAspect="1"/>
          </p:cNvPicPr>
          <p:nvPr/>
        </p:nvPicPr>
        <p:blipFill>
          <a:blip r:embed="rId3"/>
          <a:stretch>
            <a:fillRect/>
          </a:stretch>
        </p:blipFill>
        <p:spPr>
          <a:xfrm>
            <a:off x="2488748" y="3912123"/>
            <a:ext cx="4817026" cy="2149311"/>
          </a:xfrm>
          <a:prstGeom prst="rect">
            <a:avLst/>
          </a:prstGeom>
        </p:spPr>
      </p:pic>
    </p:spTree>
    <p:extLst>
      <p:ext uri="{BB962C8B-B14F-4D97-AF65-F5344CB8AC3E}">
        <p14:creationId xmlns:p14="http://schemas.microsoft.com/office/powerpoint/2010/main" val="152892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0B60-4C91-4F27-69B7-6B773D1B42F8}"/>
              </a:ext>
            </a:extLst>
          </p:cNvPr>
          <p:cNvSpPr>
            <a:spLocks noGrp="1"/>
          </p:cNvSpPr>
          <p:nvPr>
            <p:ph type="title"/>
          </p:nvPr>
        </p:nvSpPr>
        <p:spPr/>
        <p:txBody>
          <a:bodyPr/>
          <a:lstStyle/>
          <a:p>
            <a:r>
              <a:rPr lang="en-US" dirty="0"/>
              <a:t>Buzzer(</a:t>
            </a:r>
            <a:r>
              <a:rPr lang="en-IN" u="none" strike="noStrike" dirty="0">
                <a:solidFill>
                  <a:srgbClr val="161616"/>
                </a:solidFill>
                <a:effectLst/>
                <a:latin typeface="inherit"/>
              </a:rPr>
              <a:t>MP-ABI-050-RC)</a:t>
            </a:r>
            <a:br>
              <a:rPr lang="en-IN" b="1" u="none" strike="noStrike" dirty="0">
                <a:solidFill>
                  <a:srgbClr val="161616"/>
                </a:solidFill>
                <a:effectLst/>
              </a:rPr>
            </a:br>
            <a:endParaRPr lang="en-IN" dirty="0"/>
          </a:p>
        </p:txBody>
      </p:sp>
      <p:sp>
        <p:nvSpPr>
          <p:cNvPr id="3" name="Content Placeholder 2">
            <a:extLst>
              <a:ext uri="{FF2B5EF4-FFF2-40B4-BE49-F238E27FC236}">
                <a16:creationId xmlns:a16="http://schemas.microsoft.com/office/drawing/2014/main" id="{B9C0C15F-30F5-D1F3-1263-7072C6223C3D}"/>
              </a:ext>
            </a:extLst>
          </p:cNvPr>
          <p:cNvSpPr>
            <a:spLocks noGrp="1"/>
          </p:cNvSpPr>
          <p:nvPr>
            <p:ph idx="4294967295"/>
          </p:nvPr>
        </p:nvSpPr>
        <p:spPr>
          <a:xfrm>
            <a:off x="1357461" y="2016125"/>
            <a:ext cx="10834540" cy="3449638"/>
          </a:xfrm>
        </p:spPr>
        <p:txBody>
          <a:bodyPr/>
          <a:lstStyle/>
          <a:p>
            <a:r>
              <a:rPr lang="en-US" b="0" i="0" dirty="0">
                <a:solidFill>
                  <a:schemeClr val="tx1">
                    <a:lumMod val="95000"/>
                    <a:lumOff val="5000"/>
                  </a:schemeClr>
                </a:solidFill>
                <a:effectLst/>
                <a:latin typeface="Apercu Avnet"/>
              </a:rPr>
              <a:t>MP-ABI-050-RC is a DC audio indicator that operates within a 2 to 5 VDC range, emitting a 75 dB sound at 2.7 KHz. With a low current requirement of 30 mA, this through-hole mounted sounder is ideal for compact electronic devices requiring reliable audio alerts.</a:t>
            </a:r>
            <a:endParaRPr lang="en-IN" dirty="0">
              <a:solidFill>
                <a:schemeClr val="tx1">
                  <a:lumMod val="95000"/>
                  <a:lumOff val="5000"/>
                </a:schemeClr>
              </a:solidFill>
            </a:endParaRPr>
          </a:p>
        </p:txBody>
      </p:sp>
      <p:pic>
        <p:nvPicPr>
          <p:cNvPr id="5" name="Picture 4">
            <a:extLst>
              <a:ext uri="{FF2B5EF4-FFF2-40B4-BE49-F238E27FC236}">
                <a16:creationId xmlns:a16="http://schemas.microsoft.com/office/drawing/2014/main" id="{C99A4E21-9F13-4A18-1B4E-28A8DF10B685}"/>
              </a:ext>
            </a:extLst>
          </p:cNvPr>
          <p:cNvPicPr>
            <a:picLocks noChangeAspect="1"/>
          </p:cNvPicPr>
          <p:nvPr/>
        </p:nvPicPr>
        <p:blipFill>
          <a:blip r:embed="rId2"/>
          <a:stretch>
            <a:fillRect/>
          </a:stretch>
        </p:blipFill>
        <p:spPr>
          <a:xfrm>
            <a:off x="3065672" y="3429000"/>
            <a:ext cx="4796281" cy="2538167"/>
          </a:xfrm>
          <a:prstGeom prst="rect">
            <a:avLst/>
          </a:prstGeom>
        </p:spPr>
      </p:pic>
    </p:spTree>
    <p:extLst>
      <p:ext uri="{BB962C8B-B14F-4D97-AF65-F5344CB8AC3E}">
        <p14:creationId xmlns:p14="http://schemas.microsoft.com/office/powerpoint/2010/main" val="1232524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B1FE-A455-8202-2055-503D83C68813}"/>
              </a:ext>
            </a:extLst>
          </p:cNvPr>
          <p:cNvSpPr>
            <a:spLocks noGrp="1"/>
          </p:cNvSpPr>
          <p:nvPr>
            <p:ph type="title"/>
          </p:nvPr>
        </p:nvSpPr>
        <p:spPr>
          <a:xfrm>
            <a:off x="150043" y="74986"/>
            <a:ext cx="10515600" cy="1489863"/>
          </a:xfrm>
        </p:spPr>
        <p:txBody>
          <a:bodyPr/>
          <a:lstStyle/>
          <a:p>
            <a:r>
              <a:rPr lang="en-IN" dirty="0"/>
              <a:t>NEO-6M GPS Module</a:t>
            </a:r>
          </a:p>
        </p:txBody>
      </p:sp>
      <p:sp>
        <p:nvSpPr>
          <p:cNvPr id="3" name="Content Placeholder 2">
            <a:extLst>
              <a:ext uri="{FF2B5EF4-FFF2-40B4-BE49-F238E27FC236}">
                <a16:creationId xmlns:a16="http://schemas.microsoft.com/office/drawing/2014/main" id="{81049D6C-3D1C-6C6D-AA8E-07C0F1DFBBF3}"/>
              </a:ext>
            </a:extLst>
          </p:cNvPr>
          <p:cNvSpPr>
            <a:spLocks noGrp="1"/>
          </p:cNvSpPr>
          <p:nvPr>
            <p:ph idx="1"/>
          </p:nvPr>
        </p:nvSpPr>
        <p:spPr>
          <a:xfrm>
            <a:off x="367645" y="622169"/>
            <a:ext cx="10986155" cy="4892512"/>
          </a:xfrm>
        </p:spPr>
        <p:txBody>
          <a:bodyPr/>
          <a:lstStyle/>
          <a:p>
            <a:r>
              <a:rPr lang="en-US" b="0" i="0" dirty="0">
                <a:solidFill>
                  <a:srgbClr val="000000"/>
                </a:solidFill>
                <a:effectLst/>
                <a:latin typeface="IBM Plex Sans" panose="020F0502020204030204" pitchFamily="34" charset="0"/>
              </a:rPr>
              <a:t>The UBLOX NEO-6M GPS module is a well-performing complete GPS receiver with a built-in ceramic antenna, which provides a strong satellite search capability. The status of the module can monitor with power and signal indicators.</a:t>
            </a:r>
          </a:p>
          <a:p>
            <a:endParaRPr lang="en-IN" dirty="0"/>
          </a:p>
        </p:txBody>
      </p:sp>
      <p:pic>
        <p:nvPicPr>
          <p:cNvPr id="5" name="Picture 4">
            <a:extLst>
              <a:ext uri="{FF2B5EF4-FFF2-40B4-BE49-F238E27FC236}">
                <a16:creationId xmlns:a16="http://schemas.microsoft.com/office/drawing/2014/main" id="{BCEC4B90-A7A9-2715-EFE9-02A5CA2D36AB}"/>
              </a:ext>
            </a:extLst>
          </p:cNvPr>
          <p:cNvPicPr>
            <a:picLocks noChangeAspect="1"/>
          </p:cNvPicPr>
          <p:nvPr/>
        </p:nvPicPr>
        <p:blipFill>
          <a:blip r:embed="rId2"/>
          <a:stretch>
            <a:fillRect/>
          </a:stretch>
        </p:blipFill>
        <p:spPr>
          <a:xfrm>
            <a:off x="1911680" y="3068425"/>
            <a:ext cx="6992326" cy="2969443"/>
          </a:xfrm>
          <a:prstGeom prst="rect">
            <a:avLst/>
          </a:prstGeom>
        </p:spPr>
      </p:pic>
    </p:spTree>
    <p:extLst>
      <p:ext uri="{BB962C8B-B14F-4D97-AF65-F5344CB8AC3E}">
        <p14:creationId xmlns:p14="http://schemas.microsoft.com/office/powerpoint/2010/main" val="22643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B82A1-B671-5C60-96A4-1639EA872773}"/>
              </a:ext>
            </a:extLst>
          </p:cNvPr>
          <p:cNvSpPr>
            <a:spLocks noGrp="1"/>
          </p:cNvSpPr>
          <p:nvPr>
            <p:ph type="title"/>
          </p:nvPr>
        </p:nvSpPr>
        <p:spPr/>
        <p:txBody>
          <a:bodyPr/>
          <a:lstStyle/>
          <a:p>
            <a:r>
              <a:rPr lang="en-US" dirty="0"/>
              <a:t>Battery (9V)</a:t>
            </a:r>
            <a:endParaRPr lang="en-IN" dirty="0"/>
          </a:p>
        </p:txBody>
      </p:sp>
      <p:sp>
        <p:nvSpPr>
          <p:cNvPr id="3" name="Content Placeholder 2">
            <a:extLst>
              <a:ext uri="{FF2B5EF4-FFF2-40B4-BE49-F238E27FC236}">
                <a16:creationId xmlns:a16="http://schemas.microsoft.com/office/drawing/2014/main" id="{508BC52A-0819-836D-085F-5FD6073B8C9A}"/>
              </a:ext>
            </a:extLst>
          </p:cNvPr>
          <p:cNvSpPr>
            <a:spLocks noGrp="1"/>
          </p:cNvSpPr>
          <p:nvPr>
            <p:ph idx="1"/>
          </p:nvPr>
        </p:nvSpPr>
        <p:spPr/>
        <p:txBody>
          <a:bodyPr/>
          <a:lstStyle/>
          <a:p>
            <a:r>
              <a:rPr lang="en-US" dirty="0">
                <a:solidFill>
                  <a:srgbClr val="333E48"/>
                </a:solidFill>
                <a:latin typeface="Inter"/>
              </a:rPr>
              <a:t>It</a:t>
            </a:r>
            <a:r>
              <a:rPr lang="en-US" b="0" i="0" dirty="0">
                <a:solidFill>
                  <a:srgbClr val="333E48"/>
                </a:solidFill>
                <a:effectLst/>
                <a:latin typeface="Inter"/>
              </a:rPr>
              <a:t> is a General purpose 9V Original HW marked Non-Rechargeable Battery.</a:t>
            </a:r>
            <a:r>
              <a:rPr lang="en-US" dirty="0">
                <a:solidFill>
                  <a:srgbClr val="333E48"/>
                </a:solidFill>
                <a:latin typeface="Inter"/>
              </a:rPr>
              <a:t> Powers the </a:t>
            </a:r>
            <a:r>
              <a:rPr lang="en-US" dirty="0" err="1">
                <a:solidFill>
                  <a:srgbClr val="333E48"/>
                </a:solidFill>
                <a:latin typeface="Inter"/>
              </a:rPr>
              <a:t>AirTag</a:t>
            </a:r>
            <a:r>
              <a:rPr lang="en-US" dirty="0">
                <a:solidFill>
                  <a:srgbClr val="333E48"/>
                </a:solidFill>
                <a:latin typeface="Inter"/>
              </a:rPr>
              <a:t> components</a:t>
            </a:r>
          </a:p>
          <a:p>
            <a:endParaRPr lang="en-IN" dirty="0"/>
          </a:p>
        </p:txBody>
      </p:sp>
      <p:pic>
        <p:nvPicPr>
          <p:cNvPr id="7" name="Picture 6">
            <a:extLst>
              <a:ext uri="{FF2B5EF4-FFF2-40B4-BE49-F238E27FC236}">
                <a16:creationId xmlns:a16="http://schemas.microsoft.com/office/drawing/2014/main" id="{F25B2F04-D1E9-803D-A210-4192761EE862}"/>
              </a:ext>
            </a:extLst>
          </p:cNvPr>
          <p:cNvPicPr>
            <a:picLocks noChangeAspect="1"/>
          </p:cNvPicPr>
          <p:nvPr/>
        </p:nvPicPr>
        <p:blipFill>
          <a:blip r:embed="rId2"/>
          <a:stretch>
            <a:fillRect/>
          </a:stretch>
        </p:blipFill>
        <p:spPr>
          <a:xfrm>
            <a:off x="3695307" y="3108348"/>
            <a:ext cx="3355941" cy="2858820"/>
          </a:xfrm>
          <a:prstGeom prst="rect">
            <a:avLst/>
          </a:prstGeom>
        </p:spPr>
      </p:pic>
    </p:spTree>
    <p:extLst>
      <p:ext uri="{BB962C8B-B14F-4D97-AF65-F5344CB8AC3E}">
        <p14:creationId xmlns:p14="http://schemas.microsoft.com/office/powerpoint/2010/main" val="2882985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B589-FA12-B860-6F33-716B023B17D8}"/>
              </a:ext>
            </a:extLst>
          </p:cNvPr>
          <p:cNvSpPr>
            <a:spLocks noGrp="1"/>
          </p:cNvSpPr>
          <p:nvPr>
            <p:ph type="title"/>
          </p:nvPr>
        </p:nvSpPr>
        <p:spPr>
          <a:xfrm>
            <a:off x="677942" y="-603314"/>
            <a:ext cx="10515601" cy="1828799"/>
          </a:xfrm>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082FE68E-BBA9-3014-1509-5C7D0AE81DDB}"/>
              </a:ext>
            </a:extLst>
          </p:cNvPr>
          <p:cNvSpPr>
            <a:spLocks noGrp="1"/>
          </p:cNvSpPr>
          <p:nvPr>
            <p:ph idx="1"/>
          </p:nvPr>
        </p:nvSpPr>
        <p:spPr>
          <a:xfrm>
            <a:off x="1272618" y="1046375"/>
            <a:ext cx="10378911" cy="5130588"/>
          </a:xfrm>
        </p:spPr>
        <p:txBody>
          <a:bodyPr>
            <a:normAutofit fontScale="92500"/>
          </a:bodyPr>
          <a:lstStyle/>
          <a:p>
            <a:pPr marL="0" indent="0">
              <a:buNone/>
            </a:pPr>
            <a:r>
              <a:rPr lang="en-IN" sz="4000" dirty="0"/>
              <a:t>Arduino IDE for coding</a:t>
            </a:r>
          </a:p>
          <a:p>
            <a:pPr algn="just"/>
            <a:r>
              <a:rPr lang="en-US" sz="2600" i="0" dirty="0">
                <a:solidFill>
                  <a:srgbClr val="333333"/>
                </a:solidFill>
                <a:effectLst/>
                <a:latin typeface="Microsoft JhengHei" panose="020B0604030504040204" pitchFamily="34" charset="-120"/>
                <a:ea typeface="Microsoft JhengHei" panose="020B0604030504040204" pitchFamily="34" charset="-120"/>
              </a:rPr>
              <a:t>The Arduino IDE is an open-source software, which is used to write and upload code to the Arduino boards. The IDE application is suitable for different operating systems such as Windows, Mac OS X, and Linux. It supports the programming languages C and C++. Here, IDE stands for Integrated Development Environment.</a:t>
            </a:r>
          </a:p>
          <a:p>
            <a:pPr algn="just"/>
            <a:r>
              <a:rPr lang="en-US" sz="2600" i="0" dirty="0">
                <a:solidFill>
                  <a:srgbClr val="333333"/>
                </a:solidFill>
                <a:effectLst/>
                <a:latin typeface="Microsoft JhengHei" panose="020B0604030504040204" pitchFamily="34" charset="-120"/>
                <a:ea typeface="Microsoft JhengHei" panose="020B0604030504040204" pitchFamily="34" charset="-120"/>
              </a:rPr>
              <a:t>The program or code written in the Arduino IDE is often called as sketching. We need to connect the </a:t>
            </a:r>
            <a:r>
              <a:rPr lang="en-US" sz="2600" i="0" dirty="0" err="1">
                <a:solidFill>
                  <a:srgbClr val="333333"/>
                </a:solidFill>
                <a:effectLst/>
                <a:latin typeface="Microsoft JhengHei" panose="020B0604030504040204" pitchFamily="34" charset="-120"/>
                <a:ea typeface="Microsoft JhengHei" panose="020B0604030504040204" pitchFamily="34" charset="-120"/>
              </a:rPr>
              <a:t>Genuino</a:t>
            </a:r>
            <a:r>
              <a:rPr lang="en-US" sz="2600" i="0" dirty="0">
                <a:solidFill>
                  <a:srgbClr val="333333"/>
                </a:solidFill>
                <a:effectLst/>
                <a:latin typeface="Microsoft JhengHei" panose="020B0604030504040204" pitchFamily="34" charset="-120"/>
                <a:ea typeface="Microsoft JhengHei" panose="020B0604030504040204" pitchFamily="34" charset="-120"/>
              </a:rPr>
              <a:t> and Arduino board with the IDE to upload the sketch written in the Arduino IDE software. </a:t>
            </a:r>
          </a:p>
          <a:p>
            <a:pPr marL="0" indent="0">
              <a:buNone/>
            </a:pPr>
            <a:endParaRPr lang="en-IN" sz="4400" dirty="0"/>
          </a:p>
        </p:txBody>
      </p:sp>
    </p:spTree>
    <p:extLst>
      <p:ext uri="{BB962C8B-B14F-4D97-AF65-F5344CB8AC3E}">
        <p14:creationId xmlns:p14="http://schemas.microsoft.com/office/powerpoint/2010/main" val="4010839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47D4-6A04-2149-04E3-4ECB5D42DE35}"/>
              </a:ext>
            </a:extLst>
          </p:cNvPr>
          <p:cNvSpPr>
            <a:spLocks noGrp="1"/>
          </p:cNvSpPr>
          <p:nvPr>
            <p:ph type="title"/>
          </p:nvPr>
        </p:nvSpPr>
        <p:spPr>
          <a:xfrm>
            <a:off x="1451579" y="1140643"/>
            <a:ext cx="9603275" cy="713111"/>
          </a:xfrm>
        </p:spPr>
        <p:txBody>
          <a:bodyPr>
            <a:normAutofit/>
          </a:bodyPr>
          <a:lstStyle/>
          <a:p>
            <a:r>
              <a:rPr lang="en-US" sz="4400" b="1" dirty="0"/>
              <a:t>Module</a:t>
            </a:r>
            <a:endParaRPr lang="en-IN" sz="4400" b="1" dirty="0"/>
          </a:p>
        </p:txBody>
      </p:sp>
      <p:sp>
        <p:nvSpPr>
          <p:cNvPr id="3" name="Content Placeholder 2">
            <a:extLst>
              <a:ext uri="{FF2B5EF4-FFF2-40B4-BE49-F238E27FC236}">
                <a16:creationId xmlns:a16="http://schemas.microsoft.com/office/drawing/2014/main" id="{D5E5E46D-7636-6A86-F929-C053150F2F9C}"/>
              </a:ext>
            </a:extLst>
          </p:cNvPr>
          <p:cNvSpPr>
            <a:spLocks noGrp="1"/>
          </p:cNvSpPr>
          <p:nvPr>
            <p:ph idx="1"/>
          </p:nvPr>
        </p:nvSpPr>
        <p:spPr/>
        <p:txBody>
          <a:bodyPr>
            <a:normAutofit/>
          </a:bodyPr>
          <a:lstStyle/>
          <a:p>
            <a:r>
              <a:rPr lang="en-IN" sz="3200" b="0" i="0" dirty="0">
                <a:solidFill>
                  <a:schemeClr val="tx1">
                    <a:lumMod val="95000"/>
                    <a:lumOff val="5000"/>
                  </a:schemeClr>
                </a:solidFill>
                <a:effectLst/>
                <a:latin typeface="Menlo"/>
              </a:rPr>
              <a:t>ESP8266WiFi.h</a:t>
            </a:r>
          </a:p>
          <a:p>
            <a:r>
              <a:rPr lang="en-IN" sz="3200" b="0" i="0" dirty="0">
                <a:solidFill>
                  <a:schemeClr val="tx1">
                    <a:lumMod val="95000"/>
                    <a:lumOff val="5000"/>
                  </a:schemeClr>
                </a:solidFill>
                <a:effectLst/>
                <a:latin typeface="Menlo"/>
              </a:rPr>
              <a:t>BlynkSimpleEsp8266.h</a:t>
            </a:r>
          </a:p>
          <a:p>
            <a:r>
              <a:rPr lang="en-IN" sz="3200" dirty="0">
                <a:solidFill>
                  <a:schemeClr val="tx1">
                    <a:lumMod val="95000"/>
                    <a:lumOff val="5000"/>
                  </a:schemeClr>
                </a:solidFill>
                <a:latin typeface="Menlo"/>
              </a:rPr>
              <a:t>Google Map API for location track</a:t>
            </a:r>
          </a:p>
          <a:p>
            <a:endParaRPr lang="en-IN" sz="3200" dirty="0">
              <a:solidFill>
                <a:schemeClr val="tx1">
                  <a:lumMod val="95000"/>
                  <a:lumOff val="5000"/>
                </a:schemeClr>
              </a:solidFill>
              <a:latin typeface="Menlo"/>
            </a:endParaRPr>
          </a:p>
          <a:p>
            <a:endParaRPr lang="en-IN" sz="2800" dirty="0">
              <a:solidFill>
                <a:schemeClr val="tx1">
                  <a:lumMod val="95000"/>
                  <a:lumOff val="5000"/>
                </a:schemeClr>
              </a:solidFill>
            </a:endParaRPr>
          </a:p>
        </p:txBody>
      </p:sp>
    </p:spTree>
    <p:extLst>
      <p:ext uri="{BB962C8B-B14F-4D97-AF65-F5344CB8AC3E}">
        <p14:creationId xmlns:p14="http://schemas.microsoft.com/office/powerpoint/2010/main" val="388032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9BC6-EA45-0E6C-85B7-D7685430DBD2}"/>
              </a:ext>
            </a:extLst>
          </p:cNvPr>
          <p:cNvSpPr>
            <a:spLocks noGrp="1"/>
          </p:cNvSpPr>
          <p:nvPr>
            <p:ph type="title"/>
          </p:nvPr>
        </p:nvSpPr>
        <p:spPr>
          <a:xfrm>
            <a:off x="1451579" y="1027522"/>
            <a:ext cx="9603275" cy="826232"/>
          </a:xfrm>
        </p:spPr>
        <p:txBody>
          <a:bodyPr/>
          <a:lstStyle/>
          <a:p>
            <a:r>
              <a:rPr lang="en-US" b="1" dirty="0"/>
              <a:t>Backend API for data transfer</a:t>
            </a:r>
            <a:endParaRPr lang="en-IN" b="1" dirty="0"/>
          </a:p>
        </p:txBody>
      </p:sp>
      <p:sp>
        <p:nvSpPr>
          <p:cNvPr id="3" name="Content Placeholder 2">
            <a:extLst>
              <a:ext uri="{FF2B5EF4-FFF2-40B4-BE49-F238E27FC236}">
                <a16:creationId xmlns:a16="http://schemas.microsoft.com/office/drawing/2014/main" id="{01452909-73A9-6C92-2030-5425B5BE1185}"/>
              </a:ext>
            </a:extLst>
          </p:cNvPr>
          <p:cNvSpPr>
            <a:spLocks noGrp="1"/>
          </p:cNvSpPr>
          <p:nvPr>
            <p:ph idx="1"/>
          </p:nvPr>
        </p:nvSpPr>
        <p:spPr/>
        <p:txBody>
          <a:bodyPr>
            <a:normAutofit/>
          </a:bodyPr>
          <a:lstStyle/>
          <a:p>
            <a:r>
              <a:rPr lang="en-US" sz="3200" dirty="0"/>
              <a:t>Node </a:t>
            </a:r>
            <a:r>
              <a:rPr lang="en-US" sz="3200" dirty="0" err="1"/>
              <a:t>js</a:t>
            </a:r>
            <a:endParaRPr lang="en-US" sz="3200" dirty="0"/>
          </a:p>
          <a:p>
            <a:r>
              <a:rPr lang="en-US" sz="3200" dirty="0"/>
              <a:t>Express </a:t>
            </a:r>
            <a:r>
              <a:rPr lang="en-US" sz="3200" dirty="0" err="1"/>
              <a:t>js</a:t>
            </a:r>
            <a:endParaRPr lang="en-US" sz="3200" dirty="0"/>
          </a:p>
          <a:p>
            <a:r>
              <a:rPr lang="en-US" sz="3200" dirty="0"/>
              <a:t>Firebase to store location data </a:t>
            </a:r>
            <a:endParaRPr lang="en-IN" sz="3200" dirty="0"/>
          </a:p>
        </p:txBody>
      </p:sp>
    </p:spTree>
    <p:extLst>
      <p:ext uri="{BB962C8B-B14F-4D97-AF65-F5344CB8AC3E}">
        <p14:creationId xmlns:p14="http://schemas.microsoft.com/office/powerpoint/2010/main" val="15174114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475</TotalTime>
  <Words>799</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Microsoft JhengHei</vt:lpstr>
      <vt:lpstr>Apercu Avnet</vt:lpstr>
      <vt:lpstr>Arial</vt:lpstr>
      <vt:lpstr>Gill Sans MT</vt:lpstr>
      <vt:lpstr>Google Sans</vt:lpstr>
      <vt:lpstr>IBM Plex Sans</vt:lpstr>
      <vt:lpstr>inherit</vt:lpstr>
      <vt:lpstr>Inter</vt:lpstr>
      <vt:lpstr>Menlo</vt:lpstr>
      <vt:lpstr>Open Sans</vt:lpstr>
      <vt:lpstr>Gallery</vt:lpstr>
      <vt:lpstr>                            Air Tag   Review -1 </vt:lpstr>
      <vt:lpstr>What is AirTag?</vt:lpstr>
      <vt:lpstr>Components of AirTag</vt:lpstr>
      <vt:lpstr>Buzzer(MP-ABI-050-RC) </vt:lpstr>
      <vt:lpstr>NEO-6M GPS Module</vt:lpstr>
      <vt:lpstr>Battery (9V)</vt:lpstr>
      <vt:lpstr>Software Components</vt:lpstr>
      <vt:lpstr>Module</vt:lpstr>
      <vt:lpstr>Backend API for data transfer</vt:lpstr>
      <vt:lpstr>Flutter(For building Mobile Application)</vt:lpstr>
      <vt:lpstr>How AirTag works?</vt:lpstr>
      <vt:lpstr>Features and Advantage of AirTag</vt:lpstr>
      <vt:lpstr>Advantage</vt:lpstr>
      <vt:lpstr>Schematics</vt:lpstr>
      <vt:lpstr>Application of AirTag</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Madhav</dc:creator>
  <cp:lastModifiedBy>Madhav</cp:lastModifiedBy>
  <cp:revision>3</cp:revision>
  <dcterms:created xsi:type="dcterms:W3CDTF">2025-01-24T05:25:27Z</dcterms:created>
  <dcterms:modified xsi:type="dcterms:W3CDTF">2025-01-24T13:20:54Z</dcterms:modified>
</cp:coreProperties>
</file>