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Work Sans Medium"/>
      <p:regular r:id="rId12"/>
      <p:bold r:id="rId13"/>
      <p:italic r:id="rId14"/>
      <p:boldItalic r:id="rId15"/>
    </p:embeddedFont>
    <p:embeddedFont>
      <p:font typeface="Work Sans"/>
      <p:regular r:id="rId16"/>
      <p:bold r:id="rId17"/>
      <p:italic r:id="rId18"/>
      <p:boldItalic r:id="rId19"/>
    </p:embeddedFont>
    <p:embeddedFont>
      <p:font typeface="Work Sans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4">
          <p15:clr>
            <a:srgbClr val="9AA0A6"/>
          </p15:clr>
        </p15:guide>
        <p15:guide id="2" orient="horz" pos="1187">
          <p15:clr>
            <a:srgbClr val="9AA0A6"/>
          </p15:clr>
        </p15:guide>
        <p15:guide id="3" orient="horz" pos="949">
          <p15:clr>
            <a:srgbClr val="9AA0A6"/>
          </p15:clr>
        </p15:guide>
        <p15:guide id="4" orient="horz" pos="1926">
          <p15:clr>
            <a:srgbClr val="9AA0A6"/>
          </p15:clr>
        </p15:guide>
        <p15:guide id="5" orient="horz" pos="1660">
          <p15:clr>
            <a:srgbClr val="9AA0A6"/>
          </p15:clr>
        </p15:guide>
        <p15:guide id="6" orient="horz" pos="265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54D067-267E-4DF5-8D5A-D76779DD355B}">
  <a:tblStyle styleId="{3454D067-267E-4DF5-8D5A-D76779DD35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"/>
        <p:guide pos="1187" orient="horz"/>
        <p:guide pos="949" orient="horz"/>
        <p:guide pos="1926" orient="horz"/>
        <p:guide pos="1660" orient="horz"/>
        <p:guide pos="265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SemiBold-regular.fntdata"/><Relationship Id="rId11" Type="http://schemas.openxmlformats.org/officeDocument/2006/relationships/slide" Target="slides/slide5.xml"/><Relationship Id="rId22" Type="http://schemas.openxmlformats.org/officeDocument/2006/relationships/font" Target="fonts/WorkSansSemiBold-italic.fntdata"/><Relationship Id="rId10" Type="http://schemas.openxmlformats.org/officeDocument/2006/relationships/slide" Target="slides/slide4.xml"/><Relationship Id="rId21" Type="http://schemas.openxmlformats.org/officeDocument/2006/relationships/font" Target="fonts/WorkSansSemiBold-bold.fntdata"/><Relationship Id="rId13" Type="http://schemas.openxmlformats.org/officeDocument/2006/relationships/font" Target="fonts/WorkSansMedium-bold.fntdata"/><Relationship Id="rId12" Type="http://schemas.openxmlformats.org/officeDocument/2006/relationships/font" Target="fonts/WorkSansMedium-regular.fntdata"/><Relationship Id="rId23" Type="http://schemas.openxmlformats.org/officeDocument/2006/relationships/font" Target="fonts/WorkSa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WorkSansMedium-boldItalic.fntdata"/><Relationship Id="rId14" Type="http://schemas.openxmlformats.org/officeDocument/2006/relationships/font" Target="fonts/WorkSansMedium-italic.fntdata"/><Relationship Id="rId17" Type="http://schemas.openxmlformats.org/officeDocument/2006/relationships/font" Target="fonts/WorkSans-bold.fntdata"/><Relationship Id="rId16" Type="http://schemas.openxmlformats.org/officeDocument/2006/relationships/font" Target="fonts/Work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Work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Work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7b44f0b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7b44f0b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8771d7c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8771d7c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8771d7c9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8771d7c9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8771d7c9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8771d7c9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8771d7c92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8771d7c92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Dark" type="title">
  <p:cSld name="TITLE">
    <p:bg>
      <p:bgPr>
        <a:gradFill>
          <a:gsLst>
            <a:gs pos="0">
              <a:srgbClr val="7352BA"/>
            </a:gs>
            <a:gs pos="100000">
              <a:srgbClr val="34225D"/>
            </a:gs>
          </a:gsLst>
          <a:lin ang="1619866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946300"/>
            <a:ext cx="5649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Work Sans SemiBold"/>
              <a:buNone/>
              <a:defRPr sz="38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94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700"/>
              <a:buNone/>
              <a:defRPr sz="17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9650" y="4441838"/>
            <a:ext cx="1681802" cy="172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926" y="0"/>
            <a:ext cx="395806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Band Blank">
  <p:cSld name="TITLE_ONLY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0"/>
            <a:ext cx="9144000" cy="1222500"/>
          </a:xfrm>
          <a:prstGeom prst="rect">
            <a:avLst/>
          </a:prstGeom>
          <a:gradFill>
            <a:gsLst>
              <a:gs pos="0">
                <a:srgbClr val="7352BA"/>
              </a:gs>
              <a:gs pos="100000">
                <a:srgbClr val="34225D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900" y="4900671"/>
            <a:ext cx="721875" cy="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– Light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ctrTitle"/>
          </p:nvPr>
        </p:nvSpPr>
        <p:spPr>
          <a:xfrm>
            <a:off x="311700" y="946300"/>
            <a:ext cx="57618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Work Sans SemiBold"/>
              <a:buNone/>
              <a:defRPr sz="38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9462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None/>
              <a:defRPr sz="17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5" y="4434375"/>
            <a:ext cx="1681802" cy="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128275" y="1285375"/>
            <a:ext cx="6887700" cy="20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Work Sans SemiBold"/>
              <a:buNone/>
              <a:defRPr sz="33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2127" l="358" r="0" t="46098"/>
          <a:stretch/>
        </p:blipFill>
        <p:spPr>
          <a:xfrm>
            <a:off x="0" y="2403625"/>
            <a:ext cx="9144003" cy="273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–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–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–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–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900" y="4900671"/>
            <a:ext cx="721875" cy="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- Dark" type="twoColTx">
  <p:cSld name="TITLE_AND_TWO_COLUMNS">
    <p:bg>
      <p:bgPr>
        <a:gradFill>
          <a:gsLst>
            <a:gs pos="0">
              <a:srgbClr val="7352BA"/>
            </a:gs>
            <a:gs pos="100000">
              <a:srgbClr val="34225D"/>
            </a:gs>
          </a:gsLst>
          <a:lin ang="16198662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sz="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pic>
        <p:nvPicPr>
          <p:cNvPr id="31" name="Google Shape;3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685" y="4897055"/>
            <a:ext cx="722376" cy="7223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 Medium"/>
              <a:buChar char="•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Char char="–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Char char="•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Char char="–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Char char="•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Char char="–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Char char="•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Char char="–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Char char="•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Band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0" y="0"/>
            <a:ext cx="9144000" cy="1222500"/>
          </a:xfrm>
          <a:prstGeom prst="rect">
            <a:avLst/>
          </a:prstGeom>
          <a:gradFill>
            <a:gsLst>
              <a:gs pos="0">
                <a:srgbClr val="7352BA"/>
              </a:gs>
              <a:gs pos="100000">
                <a:srgbClr val="34225D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900" y="4900671"/>
            <a:ext cx="721875" cy="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484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–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–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–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–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Work Sans Medium"/>
              <a:buChar char="•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1/3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3093900" cy="5143500"/>
          </a:xfrm>
          <a:prstGeom prst="rect">
            <a:avLst/>
          </a:prstGeom>
          <a:gradFill>
            <a:gsLst>
              <a:gs pos="0">
                <a:srgbClr val="7352BA"/>
              </a:gs>
              <a:gs pos="100000">
                <a:srgbClr val="34225D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42950" y="555600"/>
            <a:ext cx="28080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SemiBold"/>
              <a:buNone/>
              <a:defRPr sz="24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SemiBold"/>
              <a:buNone/>
              <a:defRPr sz="24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SemiBold"/>
              <a:buNone/>
              <a:defRPr sz="24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SemiBold"/>
              <a:buNone/>
              <a:defRPr sz="24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SemiBold"/>
              <a:buNone/>
              <a:defRPr sz="24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SemiBold"/>
              <a:buNone/>
              <a:defRPr sz="24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SemiBold"/>
              <a:buNone/>
              <a:defRPr sz="24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SemiBold"/>
              <a:buNone/>
              <a:defRPr sz="2400">
                <a:solidFill>
                  <a:schemeClr val="lt1"/>
                </a:solidFill>
                <a:latin typeface="Work Sans SemiBold"/>
                <a:ea typeface="Work Sans SemiBold"/>
                <a:cs typeface="Work Sans SemiBold"/>
                <a:sym typeface="Work Sans SemiBold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sp>
        <p:nvSpPr>
          <p:cNvPr id="43" name="Google Shape;43;p8"/>
          <p:cNvSpPr txBox="1"/>
          <p:nvPr>
            <p:ph idx="1" type="body"/>
          </p:nvPr>
        </p:nvSpPr>
        <p:spPr>
          <a:xfrm>
            <a:off x="3396175" y="407125"/>
            <a:ext cx="5396100" cy="4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685" y="4897055"/>
            <a:ext cx="722376" cy="72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MAIN_POINT">
    <p:bg>
      <p:bgPr>
        <a:gradFill>
          <a:gsLst>
            <a:gs pos="0">
              <a:srgbClr val="7352BA"/>
            </a:gs>
            <a:gs pos="100000">
              <a:srgbClr val="34225D"/>
            </a:gs>
          </a:gsLst>
          <a:lin ang="16198662" scaled="0"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90250" y="991975"/>
            <a:ext cx="8045100" cy="23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033150"/>
            <a:ext cx="8476024" cy="17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900" y="4900671"/>
            <a:ext cx="721875" cy="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Work Sans Medium"/>
              <a:buNone/>
              <a:defRPr sz="28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Work Sans Medium"/>
              <a:buChar char="•"/>
              <a:defRPr sz="18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 Medium"/>
              <a:buChar char="–"/>
              <a:defRPr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 Medium"/>
              <a:buChar char="•"/>
              <a:defRPr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 Medium"/>
              <a:buChar char="–"/>
              <a:defRPr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 Medium"/>
              <a:buChar char="•"/>
              <a:defRPr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 Medium"/>
              <a:buChar char="–"/>
              <a:defRPr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 Medium"/>
              <a:buChar char="•"/>
              <a:defRPr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 Medium"/>
              <a:buChar char="–"/>
              <a:defRPr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Work Sans Medium"/>
              <a:buChar char="•"/>
              <a:defRPr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rtl="0" algn="r">
              <a:buNone/>
              <a:defRPr sz="800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apache/airflow/blob/27c6ffdd22eecdd20fbb6eed48adc92f10dd6c24/airflow/dag_processing/processor.py#L859" TargetMode="External"/><Relationship Id="rId11" Type="http://schemas.openxmlformats.org/officeDocument/2006/relationships/hyperlink" Target="https://github.com/apache/airflow/blob/002d15a9f15c7ba3ba5cf5c431afc32bff7ab4e7/airflow/dag_processing/manager.py#L1114" TargetMode="External"/><Relationship Id="rId10" Type="http://schemas.openxmlformats.org/officeDocument/2006/relationships/hyperlink" Target="https://github.com/apache/airflow/blob/2899cbf68ff0c43444f07219f69595789ab33141/airflow/dag_processing/manager.py#L623" TargetMode="External"/><Relationship Id="rId13" Type="http://schemas.openxmlformats.org/officeDocument/2006/relationships/hyperlink" Target="https://github.com/apache/airflow/blob/27c6ffdd22eecdd20fbb6eed48adc92f10dd6c24/airflow/dag_processing/manager.py#L755" TargetMode="External"/><Relationship Id="rId12" Type="http://schemas.openxmlformats.org/officeDocument/2006/relationships/hyperlink" Target="https://github.com/apache/airflow/blob/002d15a9f15c7ba3ba5cf5c431afc32bff7ab4e7/airflow/utils/file.py#L313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pache/airflow/blob/560d07394330e3fe356561a955f619a685edc511/airflow/cli/commands/scheduler_command.py#L40C5-L40C23" TargetMode="External"/><Relationship Id="rId4" Type="http://schemas.openxmlformats.org/officeDocument/2006/relationships/hyperlink" Target="https://github.com/apache/airflow/blob/560d07394330e3fe356561a955f619a685edc511/airflow/jobs/scheduler_job_runner.py#L812" TargetMode="External"/><Relationship Id="rId9" Type="http://schemas.openxmlformats.org/officeDocument/2006/relationships/hyperlink" Target="https://github.com/apache/airflow/blob/2899cbf68ff0c43444f07219f69595789ab33141/airflow/dag_processing/manager.py#L541" TargetMode="External"/><Relationship Id="rId15" Type="http://schemas.openxmlformats.org/officeDocument/2006/relationships/hyperlink" Target="https://github.com/apache/airflow/blob/27c6ffdd22eecdd20fbb6eed48adc92f10dd6c24/airflow/dag_processing/processor.py#L69" TargetMode="External"/><Relationship Id="rId14" Type="http://schemas.openxmlformats.org/officeDocument/2006/relationships/hyperlink" Target="https://github.com/apache/airflow/blob/002d15a9f15c7ba3ba5cf5c431afc32bff7ab4e7/airflow/utils/file.py#L328" TargetMode="External"/><Relationship Id="rId17" Type="http://schemas.openxmlformats.org/officeDocument/2006/relationships/hyperlink" Target="https://github.com/apache/airflow/blob/27c6ffdd22eecdd20fbb6eed48adc92f10dd6c24/airflow/dag_processing/processor.py#L833" TargetMode="External"/><Relationship Id="rId16" Type="http://schemas.openxmlformats.org/officeDocument/2006/relationships/hyperlink" Target="https://github.com/apache/airflow/blob/27c6ffdd22eecdd20fbb6eed48adc92f10dd6c24/airflow/dag_processing/processor.py#L390" TargetMode="External"/><Relationship Id="rId5" Type="http://schemas.openxmlformats.org/officeDocument/2006/relationships/hyperlink" Target="https://github.com/apache/airflow/blob/560d07394330e3fe356561a955f619a685edc511/airflow/dag_processing/manager.py#L99" TargetMode="External"/><Relationship Id="rId19" Type="http://schemas.openxmlformats.org/officeDocument/2006/relationships/hyperlink" Target="https://github.com/apache/airflow/blob/27c6ffdd22eecdd20fbb6eed48adc92f10dd6c24/airflow/dag_processing/processor.py#L856" TargetMode="External"/><Relationship Id="rId6" Type="http://schemas.openxmlformats.org/officeDocument/2006/relationships/hyperlink" Target="https://github.com/apache/airflow/blob/560d07394330e3fe356561a955f619a685edc511/airflow/dag_processing/manager.py#L564" TargetMode="External"/><Relationship Id="rId18" Type="http://schemas.openxmlformats.org/officeDocument/2006/relationships/hyperlink" Target="https://github.com/apache/airflow/blob/27c6ffdd22eecdd20fbb6eed48adc92f10dd6c24/airflow/dag_processing/processor.py#L843C30-L843C50" TargetMode="External"/><Relationship Id="rId7" Type="http://schemas.openxmlformats.org/officeDocument/2006/relationships/hyperlink" Target="https://github.com/apache/airflow/blob/560d07394330e3fe356561a955f619a685edc511/airflow/dag_processing/manager.py#L694" TargetMode="External"/><Relationship Id="rId8" Type="http://schemas.openxmlformats.org/officeDocument/2006/relationships/hyperlink" Target="https://github.com/apache/airflow/blob/2899cbf68ff0c43444f07219f69595789ab33141/airflow/dag_processing/manager.py#L33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ctrTitle"/>
          </p:nvPr>
        </p:nvSpPr>
        <p:spPr>
          <a:xfrm>
            <a:off x="242400" y="218475"/>
            <a:ext cx="5649900" cy="12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 </a:t>
            </a:r>
            <a:r>
              <a:rPr lang="en"/>
              <a:t>Serialization</a:t>
            </a:r>
            <a:r>
              <a:rPr lang="en"/>
              <a:t> </a:t>
            </a:r>
            <a:endParaRPr/>
          </a:p>
        </p:txBody>
      </p:sp>
      <p:pic>
        <p:nvPicPr>
          <p:cNvPr id="61" name="Google Shape;6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75" y="2753025"/>
            <a:ext cx="1288500" cy="1288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/>
        </p:nvSpPr>
        <p:spPr>
          <a:xfrm>
            <a:off x="1703150" y="3166425"/>
            <a:ext cx="21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Utkarsh Sharma</a:t>
            </a:r>
            <a:endParaRPr sz="18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1703150" y="3523425"/>
            <a:ext cx="3608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Engineer | Airflow </a:t>
            </a:r>
            <a:r>
              <a:rPr lang="en"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Committer</a:t>
            </a:r>
            <a:endParaRPr sz="1000"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Scope of </a:t>
            </a:r>
            <a:r>
              <a:rPr lang="en" sz="2320"/>
              <a:t>Serialization</a:t>
            </a:r>
            <a:endParaRPr sz="2320"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sp>
        <p:nvSpPr>
          <p:cNvPr id="70" name="Google Shape;70;p13"/>
          <p:cNvSpPr/>
          <p:nvPr/>
        </p:nvSpPr>
        <p:spPr>
          <a:xfrm>
            <a:off x="279175" y="2561225"/>
            <a:ext cx="2429100" cy="747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Monitor DAG Folder for DAG(s)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3343463" y="2561225"/>
            <a:ext cx="2429100" cy="747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Manage Callbacks and Agent Signals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6407750" y="2561225"/>
            <a:ext cx="2457000" cy="7470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Report Errors</a:t>
            </a:r>
            <a:endParaRPr>
              <a:solidFill>
                <a:schemeClr val="lt1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Reference Table</a:t>
            </a:r>
            <a:endParaRPr sz="2320"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graphicFrame>
        <p:nvGraphicFramePr>
          <p:cNvPr id="79" name="Google Shape;79;p14"/>
          <p:cNvGraphicFramePr/>
          <p:nvPr/>
        </p:nvGraphicFramePr>
        <p:xfrm>
          <a:off x="311700" y="136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{3454D067-267E-4DF5-8D5A-D76779DD355B}</a:tableStyleId>
              </a:tblPr>
              <a:tblGrid>
                <a:gridCol w="652925"/>
                <a:gridCol w="1895425"/>
              </a:tblGrid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Ref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Note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3"/>
                        </a:rPr>
                        <a:t>Airflow Scheduler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4"/>
                        </a:rPr>
                        <a:t>Check for standalone dag processor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5"/>
                        </a:rPr>
                        <a:t>DagFileProcessorAgent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6"/>
                        </a:rPr>
                        <a:t>Agents Signals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7"/>
                        </a:rPr>
                        <a:t>Callbacks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8"/>
                        </a:rPr>
                        <a:t>DagFileProcessorManager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9"/>
                        </a:rPr>
                        <a:t>_run_parsing_loop()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0"/>
                        </a:rPr>
                        <a:t>Check for not Async Mode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0" name="Google Shape;80;p14"/>
          <p:cNvGraphicFramePr/>
          <p:nvPr/>
        </p:nvGraphicFramePr>
        <p:xfrm>
          <a:off x="3200300" y="136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{3454D067-267E-4DF5-8D5A-D76779DD355B}</a:tableStyleId>
              </a:tblPr>
              <a:tblGrid>
                <a:gridCol w="652925"/>
                <a:gridCol w="1895425"/>
              </a:tblGrid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Ref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Note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1"/>
                        </a:rPr>
                        <a:t>file_parsing_sort_mode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2"/>
                        </a:rPr>
                        <a:t>Process .airflowignore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3"/>
                        </a:rPr>
                        <a:t>DAGs in zipfile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4"/>
                        </a:rPr>
                        <a:t>Heuristics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5"/>
                        </a:rPr>
                        <a:t>DagFileProcessorProcess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6"/>
                        </a:rPr>
                        <a:t>DagFileProcessor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8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7"/>
                        </a:rPr>
                        <a:t>Prepare DAGBAG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16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8"/>
                        </a:rPr>
                        <a:t>Update import errors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" name="Google Shape;81;p14"/>
          <p:cNvGraphicFramePr/>
          <p:nvPr/>
        </p:nvGraphicFramePr>
        <p:xfrm>
          <a:off x="6019150" y="136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{3454D067-267E-4DF5-8D5A-D76779DD355B}</a:tableStyleId>
              </a:tblPr>
              <a:tblGrid>
                <a:gridCol w="652925"/>
                <a:gridCol w="1895425"/>
              </a:tblGrid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Ref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Note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71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19"/>
                        </a:rPr>
                        <a:t>Execute Callbacks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3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18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u="sng">
                          <a:solidFill>
                            <a:schemeClr val="hlink"/>
                          </a:solidFill>
                          <a:hlinkClick r:id="rId20"/>
                        </a:rPr>
                        <a:t>Save Dag to DB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20"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sp>
        <p:nvSpPr>
          <p:cNvPr id="88" name="Google Shape;88;p15"/>
          <p:cNvSpPr txBox="1"/>
          <p:nvPr/>
        </p:nvSpPr>
        <p:spPr>
          <a:xfrm>
            <a:off x="3559875" y="2708300"/>
            <a:ext cx="21987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Questions?</a:t>
            </a:r>
            <a:endParaRPr sz="2300">
              <a:solidFill>
                <a:schemeClr val="dk2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Thank you for your time!</a:t>
            </a:r>
            <a:endParaRPr sz="2320"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726553" y="4778223"/>
            <a:ext cx="341100" cy="3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/>
          </a:p>
        </p:txBody>
      </p:sp>
      <p:sp>
        <p:nvSpPr>
          <p:cNvPr id="95" name="Google Shape;95;p16"/>
          <p:cNvSpPr txBox="1"/>
          <p:nvPr/>
        </p:nvSpPr>
        <p:spPr>
          <a:xfrm>
            <a:off x="425775" y="1619400"/>
            <a:ext cx="402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Linkedin</a:t>
            </a:r>
            <a:endParaRPr sz="1800">
              <a:solidFill>
                <a:schemeClr val="dk2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https://www.linkedin.com/in/utkarsh-sharma-5791ab8a/</a:t>
            </a:r>
            <a:endParaRPr sz="1200">
              <a:solidFill>
                <a:schemeClr val="dk2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514350" y="2959600"/>
            <a:ext cx="4020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Github Link</a:t>
            </a:r>
            <a:br>
              <a:rPr lang="en" sz="18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br>
              <a:rPr lang="en" sz="18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r>
              <a:rPr lang="en" sz="1200">
                <a:solidFill>
                  <a:schemeClr val="dk2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https://www.linkedin.com/in/utkarsh-sharma-5791ab8a/</a:t>
            </a:r>
            <a:endParaRPr sz="1200">
              <a:solidFill>
                <a:schemeClr val="dk2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tronomer 22">
  <a:themeElements>
    <a:clrScheme name="Simple Light">
      <a:dk1>
        <a:srgbClr val="59418D"/>
      </a:dk1>
      <a:lt1>
        <a:srgbClr val="FFFFFF"/>
      </a:lt1>
      <a:dk2>
        <a:srgbClr val="414246"/>
      </a:dk2>
      <a:lt2>
        <a:srgbClr val="F2F4F7"/>
      </a:lt2>
      <a:accent1>
        <a:srgbClr val="00A7FB"/>
      </a:accent1>
      <a:accent2>
        <a:srgbClr val="4FCEBA"/>
      </a:accent2>
      <a:accent3>
        <a:srgbClr val="FF865E"/>
      </a:accent3>
      <a:accent4>
        <a:srgbClr val="7352BA"/>
      </a:accent4>
      <a:accent5>
        <a:srgbClr val="858993"/>
      </a:accent5>
      <a:accent6>
        <a:srgbClr val="0078CE"/>
      </a:accent6>
      <a:hlink>
        <a:srgbClr val="7352B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