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D42A0-8C3A-4FBC-898B-77207B5D694C}" v="521" dt="2023-08-24T15:04:17.536"/>
    <p1510:client id="{A7923613-7172-457A-8B87-08D636214BFE}" v="819" dt="2023-08-24T14:12:37.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3" d="100"/>
          <a:sy n="93" d="100"/>
        </p:scale>
        <p:origin x="7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Fitness Tracker</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148C95-4C4E-8617-1172-864E6E338444}"/>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rPr>
              <a:t>Conclusion</a:t>
            </a:r>
          </a:p>
        </p:txBody>
      </p:sp>
      <p:sp>
        <p:nvSpPr>
          <p:cNvPr id="4" name="TextBox 3">
            <a:extLst>
              <a:ext uri="{FF2B5EF4-FFF2-40B4-BE49-F238E27FC236}">
                <a16:creationId xmlns:a16="http://schemas.microsoft.com/office/drawing/2014/main" id="{1B4AE6D7-371C-2DB4-CE28-F8E7A0926E68}"/>
              </a:ext>
            </a:extLst>
          </p:cNvPr>
          <p:cNvSpPr txBox="1"/>
          <p:nvPr/>
        </p:nvSpPr>
        <p:spPr>
          <a:xfrm>
            <a:off x="947350" y="1868611"/>
            <a:ext cx="7784757" cy="1295868"/>
          </a:xfrm>
          <a:prstGeom prst="rect">
            <a:avLst/>
          </a:prstGeom>
          <a:noFill/>
        </p:spPr>
        <p:txBody>
          <a:bodyPr wrap="square">
            <a:spAutoFit/>
          </a:bodyPr>
          <a:lstStyle/>
          <a:p>
            <a:pPr>
              <a:lnSpc>
                <a:spcPct val="150000"/>
              </a:lnSpc>
            </a:pPr>
            <a:r>
              <a:rPr lang="en-US" dirty="0"/>
              <a:t>In wrapping up our fitness tracker project, we've accomplished some great things and learned important lessons along the way. Our fitness tracker can keep track of  calories burned , weight . It's all about helping people get healthier</a:t>
            </a:r>
            <a:endParaRPr lang="en-IN" dirty="0"/>
          </a:p>
        </p:txBody>
      </p:sp>
    </p:spTree>
    <p:extLst>
      <p:ext uri="{BB962C8B-B14F-4D97-AF65-F5344CB8AC3E}">
        <p14:creationId xmlns:p14="http://schemas.microsoft.com/office/powerpoint/2010/main" val="157692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148C95-4C4E-8617-1172-864E6E338444}"/>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rPr>
              <a:t>Thank you  </a:t>
            </a:r>
          </a:p>
        </p:txBody>
      </p:sp>
    </p:spTree>
    <p:extLst>
      <p:ext uri="{BB962C8B-B14F-4D97-AF65-F5344CB8AC3E}">
        <p14:creationId xmlns:p14="http://schemas.microsoft.com/office/powerpoint/2010/main" val="75506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BB122-AD34-1F1F-5850-78012BF3F3E9}"/>
              </a:ext>
            </a:extLst>
          </p:cNvPr>
          <p:cNvSpPr>
            <a:spLocks noGrp="1"/>
          </p:cNvSpPr>
          <p:nvPr>
            <p:ph type="title"/>
          </p:nvPr>
        </p:nvSpPr>
        <p:spPr>
          <a:xfrm>
            <a:off x="460187" y="279597"/>
            <a:ext cx="9895951" cy="1033669"/>
          </a:xfrm>
        </p:spPr>
        <p:txBody>
          <a:bodyPr>
            <a:normAutofit/>
          </a:bodyPr>
          <a:lstStyle/>
          <a:p>
            <a:r>
              <a:rPr lang="en-US" sz="4000">
                <a:solidFill>
                  <a:srgbClr val="FFFFFF"/>
                </a:solidFill>
                <a:ea typeface="Calibri Light"/>
                <a:cs typeface="Calibri Light"/>
              </a:rPr>
              <a:t>Agenda</a:t>
            </a:r>
          </a:p>
        </p:txBody>
      </p:sp>
      <p:sp>
        <p:nvSpPr>
          <p:cNvPr id="4" name="TextBox 3">
            <a:extLst>
              <a:ext uri="{FF2B5EF4-FFF2-40B4-BE49-F238E27FC236}">
                <a16:creationId xmlns:a16="http://schemas.microsoft.com/office/drawing/2014/main" id="{3F6AA606-F249-A036-480A-A330B20E04B6}"/>
              </a:ext>
            </a:extLst>
          </p:cNvPr>
          <p:cNvSpPr txBox="1"/>
          <p:nvPr/>
        </p:nvSpPr>
        <p:spPr>
          <a:xfrm>
            <a:off x="851647" y="1905000"/>
            <a:ext cx="531308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dirty="0">
                <a:ea typeface="Calibri"/>
                <a:cs typeface="Calibri"/>
              </a:rPr>
              <a:t>Project Introduction</a:t>
            </a:r>
          </a:p>
          <a:p>
            <a:pPr marL="342900" indent="-342900">
              <a:buAutoNum type="arabicPeriod"/>
            </a:pPr>
            <a:r>
              <a:rPr lang="en-US" sz="2000" dirty="0">
                <a:ea typeface="Calibri"/>
                <a:cs typeface="Calibri"/>
              </a:rPr>
              <a:t>Project Architecture</a:t>
            </a:r>
          </a:p>
          <a:p>
            <a:pPr marL="342900" indent="-342900">
              <a:buAutoNum type="arabicPeriod"/>
            </a:pPr>
            <a:r>
              <a:rPr lang="en-US" sz="2000" dirty="0">
                <a:ea typeface="Calibri"/>
                <a:cs typeface="Calibri"/>
              </a:rPr>
              <a:t>Database Design</a:t>
            </a:r>
          </a:p>
          <a:p>
            <a:pPr marL="342900" indent="-342900">
              <a:buAutoNum type="arabicPeriod"/>
            </a:pPr>
            <a:r>
              <a:rPr lang="en-US" sz="2000" dirty="0">
                <a:ea typeface="Calibri"/>
                <a:cs typeface="Calibri"/>
              </a:rPr>
              <a:t>Technology platform used for project</a:t>
            </a:r>
          </a:p>
          <a:p>
            <a:pPr marL="342900" indent="-342900">
              <a:buAutoNum type="arabicPeriod"/>
            </a:pPr>
            <a:r>
              <a:rPr lang="en-US" sz="2000" dirty="0">
                <a:ea typeface="Calibri"/>
                <a:cs typeface="Calibri"/>
              </a:rPr>
              <a:t>User Roles and responsibilities</a:t>
            </a:r>
          </a:p>
          <a:p>
            <a:pPr marL="342900" indent="-342900">
              <a:buAutoNum type="arabicPeriod"/>
            </a:pPr>
            <a:r>
              <a:rPr lang="en-US" sz="2000" dirty="0">
                <a:ea typeface="Calibri"/>
                <a:cs typeface="Calibri"/>
              </a:rPr>
              <a:t>Division of work within team</a:t>
            </a:r>
          </a:p>
          <a:p>
            <a:pPr marL="342900" indent="-342900">
              <a:buAutoNum type="arabicPeriod"/>
            </a:pPr>
            <a:r>
              <a:rPr lang="en-US" sz="2000" dirty="0">
                <a:ea typeface="Calibri"/>
                <a:cs typeface="Calibri"/>
              </a:rPr>
              <a:t>Details Of contribution of each team member </a:t>
            </a:r>
          </a:p>
          <a:p>
            <a:pPr marL="342900" indent="-342900">
              <a:buAutoNum type="arabicPeriod"/>
            </a:pPr>
            <a:r>
              <a:rPr lang="en-US" sz="2000" dirty="0">
                <a:ea typeface="Calibri"/>
                <a:cs typeface="Calibri"/>
              </a:rPr>
              <a:t>File and directory structure for project</a:t>
            </a:r>
          </a:p>
          <a:p>
            <a:pPr marL="342900" indent="-342900">
              <a:buAutoNum type="arabicPeriod"/>
            </a:pPr>
            <a:r>
              <a:rPr lang="en-US" sz="2000" dirty="0">
                <a:ea typeface="Calibri"/>
                <a:cs typeface="Calibri"/>
              </a:rPr>
              <a:t>Use of GitHub in project</a:t>
            </a:r>
          </a:p>
          <a:p>
            <a:pPr marL="342900" indent="-342900">
              <a:buAutoNum type="arabicPeriod"/>
            </a:pPr>
            <a:r>
              <a:rPr lang="en-US" sz="2000" dirty="0">
                <a:ea typeface="Calibri"/>
                <a:cs typeface="Calibri"/>
              </a:rPr>
              <a:t>Read me file</a:t>
            </a:r>
          </a:p>
          <a:p>
            <a:pPr marL="342900" indent="-342900">
              <a:buAutoNum type="arabicPeriod"/>
            </a:pPr>
            <a:r>
              <a:rPr lang="en-US" sz="2000" dirty="0">
                <a:ea typeface="Calibri"/>
                <a:cs typeface="Calibri"/>
              </a:rPr>
              <a:t>Future extension if any</a:t>
            </a:r>
          </a:p>
          <a:p>
            <a:pPr marL="342900" indent="-342900">
              <a:buAutoNum type="arabicPeriod"/>
            </a:pPr>
            <a:r>
              <a:rPr lang="en-US" sz="2000" dirty="0">
                <a:ea typeface="Calibri"/>
                <a:cs typeface="Calibri"/>
              </a:rPr>
              <a:t>Conclusion</a:t>
            </a:r>
          </a:p>
        </p:txBody>
      </p:sp>
    </p:spTree>
    <p:extLst>
      <p:ext uri="{BB962C8B-B14F-4D97-AF65-F5344CB8AC3E}">
        <p14:creationId xmlns:p14="http://schemas.microsoft.com/office/powerpoint/2010/main" val="53412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6C9E0-15DD-8635-0246-1825790D9C37}"/>
              </a:ext>
            </a:extLst>
          </p:cNvPr>
          <p:cNvSpPr>
            <a:spLocks noGrp="1"/>
          </p:cNvSpPr>
          <p:nvPr>
            <p:ph type="title"/>
          </p:nvPr>
        </p:nvSpPr>
        <p:spPr>
          <a:xfrm>
            <a:off x="422834" y="279597"/>
            <a:ext cx="9895951" cy="1033669"/>
          </a:xfrm>
        </p:spPr>
        <p:txBody>
          <a:bodyPr>
            <a:normAutofit/>
          </a:bodyPr>
          <a:lstStyle/>
          <a:p>
            <a:r>
              <a:rPr lang="en-US" sz="4000" dirty="0">
                <a:solidFill>
                  <a:srgbClr val="FFFFFF"/>
                </a:solidFill>
                <a:ea typeface="Calibri Light"/>
                <a:cs typeface="Calibri Light"/>
              </a:rPr>
              <a:t>Project Introduction</a:t>
            </a:r>
            <a:endParaRPr lang="en-US" sz="4000" dirty="0">
              <a:solidFill>
                <a:srgbClr val="FFFFFF"/>
              </a:solidFill>
            </a:endParaRPr>
          </a:p>
        </p:txBody>
      </p:sp>
      <p:sp>
        <p:nvSpPr>
          <p:cNvPr id="4" name="TextBox 3">
            <a:extLst>
              <a:ext uri="{FF2B5EF4-FFF2-40B4-BE49-F238E27FC236}">
                <a16:creationId xmlns:a16="http://schemas.microsoft.com/office/drawing/2014/main" id="{F08A6F0A-0910-FED3-A6FF-7D2FD8383D3B}"/>
              </a:ext>
            </a:extLst>
          </p:cNvPr>
          <p:cNvSpPr txBox="1"/>
          <p:nvPr/>
        </p:nvSpPr>
        <p:spPr>
          <a:xfrm>
            <a:off x="123264" y="1650999"/>
            <a:ext cx="606014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Calibri" panose="020F0502020204030204"/>
                <a:cs typeface="Calibri" panose="020F0502020204030204"/>
              </a:rPr>
              <a:t>1.Purpose of Project</a:t>
            </a:r>
            <a:endParaRPr lang="en-US" dirty="0"/>
          </a:p>
          <a:p>
            <a:pPr algn="just"/>
            <a:r>
              <a:rPr lang="en-US" dirty="0">
                <a:ea typeface="Calibri" panose="020F0502020204030204"/>
                <a:cs typeface="Calibri" panose="020F0502020204030204"/>
              </a:rPr>
              <a:t>  </a:t>
            </a:r>
            <a:r>
              <a:rPr lang="en-US" dirty="0">
                <a:ea typeface="+mn-lt"/>
                <a:cs typeface="+mn-lt"/>
              </a:rPr>
              <a:t>Fitness Tracker is a project aimed to simplify the Fitness Aspects of an individual's health using simplified features    such as weight tracking, calories tracking.</a:t>
            </a:r>
            <a:endParaRPr lang="en-US" dirty="0">
              <a:ea typeface="Calibri" panose="020F0502020204030204"/>
              <a:cs typeface="Calibri" panose="020F0502020204030204"/>
            </a:endParaRPr>
          </a:p>
          <a:p>
            <a:pPr algn="just"/>
            <a:endParaRPr lang="en-US" dirty="0">
              <a:ea typeface="Calibri" panose="020F0502020204030204"/>
              <a:cs typeface="Calibri" panose="020F0502020204030204"/>
            </a:endParaRPr>
          </a:p>
          <a:p>
            <a:pPr algn="just"/>
            <a:r>
              <a:rPr lang="en-US" dirty="0">
                <a:ea typeface="Calibri" panose="020F0502020204030204"/>
                <a:cs typeface="Calibri" panose="020F0502020204030204"/>
              </a:rPr>
              <a:t>2.Need</a:t>
            </a:r>
          </a:p>
          <a:p>
            <a:pPr algn="just"/>
            <a:r>
              <a:rPr lang="en-US" dirty="0">
                <a:ea typeface="Calibri" panose="020F0502020204030204"/>
                <a:cs typeface="Calibri" panose="020F0502020204030204"/>
              </a:rPr>
              <a:t> Fitness Tracker can be implemented for entities such as individual gym. The Fitness Tracker aims to provide graphical analysis of the progress made by the user with the help of this software. The Fitness Tracker project is designed to streamline and enhance the fitness aspects of an individual's health by providing a range of simplified features. It offers a comprehensive solution for tracking and managing various fitness parameters, such as weight and calories, with the goal of promoting overall health and well-being.</a:t>
            </a:r>
            <a:endParaRPr lang="en-US" dirty="0"/>
          </a:p>
          <a:p>
            <a:pPr algn="just"/>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5" name="TextBox 4">
            <a:extLst>
              <a:ext uri="{FF2B5EF4-FFF2-40B4-BE49-F238E27FC236}">
                <a16:creationId xmlns:a16="http://schemas.microsoft.com/office/drawing/2014/main" id="{F67D26BD-749F-D3EE-B4EC-65575A977452}"/>
              </a:ext>
            </a:extLst>
          </p:cNvPr>
          <p:cNvSpPr txBox="1"/>
          <p:nvPr/>
        </p:nvSpPr>
        <p:spPr>
          <a:xfrm>
            <a:off x="6756400" y="1825812"/>
            <a:ext cx="488725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Segoe UI"/>
              </a:rPr>
              <a:t>3.Beneficiaries of the project​</a:t>
            </a:r>
          </a:p>
          <a:p>
            <a:pPr algn="just"/>
            <a:r>
              <a:rPr lang="en-US" dirty="0">
                <a:cs typeface="Segoe UI"/>
              </a:rPr>
              <a:t>    Regular People: Individuals who want to improve their health and fitness can benefit from the tracking, motivation, and insights provided by your fitness tracker and online platform.​</a:t>
            </a:r>
          </a:p>
          <a:p>
            <a:pPr algn="just"/>
            <a:r>
              <a:rPr lang="en-US" dirty="0">
                <a:cs typeface="Segoe UI"/>
              </a:rPr>
              <a:t>​</a:t>
            </a:r>
          </a:p>
          <a:p>
            <a:pPr algn="just"/>
            <a:r>
              <a:rPr lang="en-US" dirty="0">
                <a:cs typeface="Segoe UI"/>
              </a:rPr>
              <a:t>Fitness Enthusiasts: People who are already active and interested in fitness can use your platform to track their progress, set new goals, and gain deeper insights into their training routines.​</a:t>
            </a:r>
          </a:p>
          <a:p>
            <a:pPr algn="just"/>
            <a:r>
              <a:rPr lang="en-US" dirty="0">
                <a:cs typeface="Segoe UI"/>
              </a:rPr>
              <a:t>​</a:t>
            </a:r>
          </a:p>
          <a:p>
            <a:pPr algn="just"/>
            <a:r>
              <a:rPr lang="en-US" dirty="0">
                <a:cs typeface="Segoe UI"/>
              </a:rPr>
              <a:t>Beginners: Those new to fitness can receive guidance and support through personalized workout plans, educational resources, and a community of like-minded individuals.​</a:t>
            </a:r>
          </a:p>
          <a:p>
            <a:r>
              <a:rPr lang="en-US" dirty="0">
                <a:cs typeface="Segoe UI"/>
              </a:rPr>
              <a:t>​</a:t>
            </a:r>
          </a:p>
          <a:p>
            <a:r>
              <a:rPr lang="en-US" dirty="0">
                <a:cs typeface="Segoe UI"/>
              </a:rPr>
              <a:t>​</a:t>
            </a:r>
          </a:p>
        </p:txBody>
      </p:sp>
    </p:spTree>
    <p:extLst>
      <p:ext uri="{BB962C8B-B14F-4D97-AF65-F5344CB8AC3E}">
        <p14:creationId xmlns:p14="http://schemas.microsoft.com/office/powerpoint/2010/main" val="19469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B1015-2547-B845-050B-3819967AD1DB}"/>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ea typeface="Calibri Light"/>
                <a:cs typeface="Calibri Light"/>
              </a:rPr>
              <a:t>Project Architecture</a:t>
            </a:r>
            <a:endParaRPr lang="en-US" sz="4000" dirty="0">
              <a:solidFill>
                <a:srgbClr val="FFFFFF"/>
              </a:solidFill>
            </a:endParaRPr>
          </a:p>
        </p:txBody>
      </p:sp>
      <p:sp>
        <p:nvSpPr>
          <p:cNvPr id="3" name="Rectangle: Rounded Corners 2">
            <a:extLst>
              <a:ext uri="{FF2B5EF4-FFF2-40B4-BE49-F238E27FC236}">
                <a16:creationId xmlns:a16="http://schemas.microsoft.com/office/drawing/2014/main" id="{1DABCA82-E074-9910-FE31-25BDB580052B}"/>
              </a:ext>
            </a:extLst>
          </p:cNvPr>
          <p:cNvSpPr/>
          <p:nvPr/>
        </p:nvSpPr>
        <p:spPr>
          <a:xfrm>
            <a:off x="1579836" y="2617732"/>
            <a:ext cx="1688224" cy="13006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Frontend</a:t>
            </a:r>
          </a:p>
          <a:p>
            <a:pPr algn="ctr"/>
            <a:r>
              <a:rPr lang="en-US" dirty="0">
                <a:cs typeface="Calibri"/>
              </a:rPr>
              <a:t>Layer</a:t>
            </a:r>
          </a:p>
        </p:txBody>
      </p:sp>
      <p:cxnSp>
        <p:nvCxnSpPr>
          <p:cNvPr id="4" name="Straight Arrow Connector 3">
            <a:extLst>
              <a:ext uri="{FF2B5EF4-FFF2-40B4-BE49-F238E27FC236}">
                <a16:creationId xmlns:a16="http://schemas.microsoft.com/office/drawing/2014/main" id="{3694048D-53EC-5BA3-7099-B0BA2F123E52}"/>
              </a:ext>
            </a:extLst>
          </p:cNvPr>
          <p:cNvCxnSpPr/>
          <p:nvPr/>
        </p:nvCxnSpPr>
        <p:spPr>
          <a:xfrm flipV="1">
            <a:off x="3050628" y="3203027"/>
            <a:ext cx="14530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BED633BE-A45B-17FA-4E1E-A5352C72904F}"/>
              </a:ext>
            </a:extLst>
          </p:cNvPr>
          <p:cNvSpPr/>
          <p:nvPr/>
        </p:nvSpPr>
        <p:spPr>
          <a:xfrm>
            <a:off x="4506309" y="2617731"/>
            <a:ext cx="1681654" cy="1241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Server</a:t>
            </a:r>
          </a:p>
          <a:p>
            <a:pPr algn="ctr"/>
            <a:r>
              <a:rPr lang="en-US" dirty="0">
                <a:cs typeface="Calibri"/>
              </a:rPr>
              <a:t>Layer</a:t>
            </a:r>
          </a:p>
        </p:txBody>
      </p:sp>
      <p:sp>
        <p:nvSpPr>
          <p:cNvPr id="6" name="Rectangle: Rounded Corners 5">
            <a:extLst>
              <a:ext uri="{FF2B5EF4-FFF2-40B4-BE49-F238E27FC236}">
                <a16:creationId xmlns:a16="http://schemas.microsoft.com/office/drawing/2014/main" id="{C8850C2F-9006-4635-1B55-7B916AB45B02}"/>
              </a:ext>
            </a:extLst>
          </p:cNvPr>
          <p:cNvSpPr/>
          <p:nvPr/>
        </p:nvSpPr>
        <p:spPr>
          <a:xfrm>
            <a:off x="7613430" y="2617731"/>
            <a:ext cx="1681654" cy="1241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Database</a:t>
            </a:r>
          </a:p>
          <a:p>
            <a:pPr algn="ctr"/>
            <a:r>
              <a:rPr lang="en-US" dirty="0">
                <a:cs typeface="Calibri"/>
              </a:rPr>
              <a:t>Layer</a:t>
            </a:r>
          </a:p>
        </p:txBody>
      </p:sp>
      <p:cxnSp>
        <p:nvCxnSpPr>
          <p:cNvPr id="9" name="Straight Arrow Connector 8">
            <a:extLst>
              <a:ext uri="{FF2B5EF4-FFF2-40B4-BE49-F238E27FC236}">
                <a16:creationId xmlns:a16="http://schemas.microsoft.com/office/drawing/2014/main" id="{A65ACDE0-229B-F20C-B5D1-D10FBA0B1FDA}"/>
              </a:ext>
            </a:extLst>
          </p:cNvPr>
          <p:cNvCxnSpPr/>
          <p:nvPr/>
        </p:nvCxnSpPr>
        <p:spPr>
          <a:xfrm>
            <a:off x="5924550" y="3264118"/>
            <a:ext cx="1748657" cy="131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EB5E1C6-9BDB-EE24-8EDF-9E4F15F963BD}"/>
              </a:ext>
            </a:extLst>
          </p:cNvPr>
          <p:cNvSpPr txBox="1"/>
          <p:nvPr/>
        </p:nvSpPr>
        <p:spPr>
          <a:xfrm>
            <a:off x="801414" y="4690240"/>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Used for</a:t>
            </a:r>
          </a:p>
          <a:p>
            <a:pPr marL="285750" indent="-285750">
              <a:buFont typeface="Arial"/>
              <a:buChar char="•"/>
            </a:pPr>
            <a:r>
              <a:rPr lang="en-US" dirty="0">
                <a:cs typeface="Calibri"/>
              </a:rPr>
              <a:t>User interfacing</a:t>
            </a:r>
          </a:p>
          <a:p>
            <a:pPr marL="285750" indent="-285750">
              <a:buFont typeface="Arial"/>
              <a:buChar char="•"/>
            </a:pPr>
            <a:r>
              <a:rPr lang="en-US" dirty="0">
                <a:cs typeface="Calibri"/>
              </a:rPr>
              <a:t>Data validation</a:t>
            </a:r>
          </a:p>
        </p:txBody>
      </p:sp>
      <p:sp>
        <p:nvSpPr>
          <p:cNvPr id="13" name="TextBox 12">
            <a:extLst>
              <a:ext uri="{FF2B5EF4-FFF2-40B4-BE49-F238E27FC236}">
                <a16:creationId xmlns:a16="http://schemas.microsoft.com/office/drawing/2014/main" id="{F039ACA9-E15A-FF6F-D88C-3827E19117F9}"/>
              </a:ext>
            </a:extLst>
          </p:cNvPr>
          <p:cNvSpPr txBox="1"/>
          <p:nvPr/>
        </p:nvSpPr>
        <p:spPr>
          <a:xfrm>
            <a:off x="3855982" y="4693525"/>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Used for</a:t>
            </a:r>
          </a:p>
          <a:p>
            <a:pPr marL="285750" indent="-285750">
              <a:buFont typeface="Arial"/>
              <a:buChar char="•"/>
            </a:pPr>
            <a:r>
              <a:rPr lang="en-US" dirty="0">
                <a:cs typeface="Calibri"/>
              </a:rPr>
              <a:t>Server side validation</a:t>
            </a:r>
          </a:p>
          <a:p>
            <a:pPr marL="285750" indent="-285750">
              <a:buFont typeface="Arial"/>
              <a:buChar char="•"/>
            </a:pPr>
            <a:r>
              <a:rPr lang="en-US" dirty="0">
                <a:cs typeface="Calibri"/>
              </a:rPr>
              <a:t>Response handling</a:t>
            </a:r>
          </a:p>
          <a:p>
            <a:pPr marL="285750" indent="-285750">
              <a:buFont typeface="Arial"/>
              <a:buChar char="•"/>
            </a:pPr>
            <a:r>
              <a:rPr lang="en-US" dirty="0">
                <a:cs typeface="Calibri"/>
              </a:rPr>
              <a:t>Business logic</a:t>
            </a:r>
          </a:p>
          <a:p>
            <a:pPr marL="285750" indent="-285750">
              <a:buFont typeface="Arial"/>
              <a:buChar char="•"/>
            </a:pPr>
            <a:r>
              <a:rPr lang="en-US" dirty="0">
                <a:cs typeface="Calibri"/>
              </a:rPr>
              <a:t>Database operation</a:t>
            </a:r>
          </a:p>
        </p:txBody>
      </p:sp>
      <p:sp>
        <p:nvSpPr>
          <p:cNvPr id="15" name="TextBox 14">
            <a:extLst>
              <a:ext uri="{FF2B5EF4-FFF2-40B4-BE49-F238E27FC236}">
                <a16:creationId xmlns:a16="http://schemas.microsoft.com/office/drawing/2014/main" id="{7D5E73AA-C70D-FD5F-252B-27E2F256D2A8}"/>
              </a:ext>
            </a:extLst>
          </p:cNvPr>
          <p:cNvSpPr txBox="1"/>
          <p:nvPr/>
        </p:nvSpPr>
        <p:spPr>
          <a:xfrm>
            <a:off x="7219294" y="4690241"/>
            <a:ext cx="27826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Used for</a:t>
            </a:r>
          </a:p>
          <a:p>
            <a:pPr marL="285750" indent="-285750">
              <a:buFont typeface="Arial"/>
              <a:buChar char="•"/>
            </a:pPr>
            <a:r>
              <a:rPr lang="en-US" dirty="0">
                <a:solidFill>
                  <a:srgbClr val="000000"/>
                </a:solidFill>
                <a:ea typeface="+mn-lt"/>
                <a:cs typeface="+mn-lt"/>
              </a:rPr>
              <a:t>Permanent data storage</a:t>
            </a:r>
          </a:p>
          <a:p>
            <a:pPr marL="285750" indent="-285750">
              <a:buFont typeface="Arial"/>
              <a:buChar char="•"/>
            </a:pPr>
            <a:r>
              <a:rPr lang="en-US" dirty="0">
                <a:solidFill>
                  <a:srgbClr val="000000"/>
                </a:solidFill>
                <a:cs typeface="Calibri"/>
              </a:rPr>
              <a:t>Database level validation</a:t>
            </a:r>
          </a:p>
        </p:txBody>
      </p:sp>
    </p:spTree>
    <p:extLst>
      <p:ext uri="{BB962C8B-B14F-4D97-AF65-F5344CB8AC3E}">
        <p14:creationId xmlns:p14="http://schemas.microsoft.com/office/powerpoint/2010/main" val="37539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B1015-2547-B845-050B-3819967AD1DB}"/>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ea typeface="Calibri Light"/>
                <a:cs typeface="Calibri Light"/>
              </a:rPr>
              <a:t>Database design</a:t>
            </a:r>
            <a:endParaRPr lang="en-US" sz="4000" dirty="0">
              <a:solidFill>
                <a:srgbClr val="FFFFFF"/>
              </a:solidFill>
            </a:endParaRPr>
          </a:p>
        </p:txBody>
      </p:sp>
      <p:pic>
        <p:nvPicPr>
          <p:cNvPr id="6" name="Picture 5">
            <a:extLst>
              <a:ext uri="{FF2B5EF4-FFF2-40B4-BE49-F238E27FC236}">
                <a16:creationId xmlns:a16="http://schemas.microsoft.com/office/drawing/2014/main" id="{3FE0F883-C1D2-ABD5-3C44-C42E4CAC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20" y="1727052"/>
            <a:ext cx="7498080" cy="4813640"/>
          </a:xfrm>
          <a:prstGeom prst="rect">
            <a:avLst/>
          </a:prstGeom>
        </p:spPr>
      </p:pic>
      <p:sp>
        <p:nvSpPr>
          <p:cNvPr id="7" name="TextBox 6">
            <a:extLst>
              <a:ext uri="{FF2B5EF4-FFF2-40B4-BE49-F238E27FC236}">
                <a16:creationId xmlns:a16="http://schemas.microsoft.com/office/drawing/2014/main" id="{AD7EB0BD-EBDD-47D4-9C24-51AB43E27148}"/>
              </a:ext>
            </a:extLst>
          </p:cNvPr>
          <p:cNvSpPr txBox="1"/>
          <p:nvPr/>
        </p:nvSpPr>
        <p:spPr>
          <a:xfrm>
            <a:off x="721658" y="1802323"/>
            <a:ext cx="1943100" cy="369332"/>
          </a:xfrm>
          <a:prstGeom prst="rect">
            <a:avLst/>
          </a:prstGeom>
          <a:noFill/>
        </p:spPr>
        <p:txBody>
          <a:bodyPr wrap="square" rtlCol="0">
            <a:spAutoFit/>
          </a:bodyPr>
          <a:lstStyle/>
          <a:p>
            <a:r>
              <a:rPr lang="en-IN" b="1" dirty="0"/>
              <a:t>ER diagram:-</a:t>
            </a:r>
          </a:p>
        </p:txBody>
      </p:sp>
    </p:spTree>
    <p:extLst>
      <p:ext uri="{BB962C8B-B14F-4D97-AF65-F5344CB8AC3E}">
        <p14:creationId xmlns:p14="http://schemas.microsoft.com/office/powerpoint/2010/main" val="257137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B1015-2547-B845-050B-3819967AD1DB}"/>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ea typeface="Calibri Light"/>
                <a:cs typeface="Calibri Light"/>
              </a:rPr>
              <a:t>Database design</a:t>
            </a:r>
            <a:endParaRPr lang="en-US" sz="4000" dirty="0">
              <a:solidFill>
                <a:srgbClr val="FFFFFF"/>
              </a:solidFill>
            </a:endParaRPr>
          </a:p>
        </p:txBody>
      </p:sp>
      <p:pic>
        <p:nvPicPr>
          <p:cNvPr id="4" name="Picture 3">
            <a:extLst>
              <a:ext uri="{FF2B5EF4-FFF2-40B4-BE49-F238E27FC236}">
                <a16:creationId xmlns:a16="http://schemas.microsoft.com/office/drawing/2014/main" id="{B5EA047F-89C8-0AC5-144B-8B1F75247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7880" y="1672900"/>
            <a:ext cx="7482840" cy="5109631"/>
          </a:xfrm>
          <a:prstGeom prst="rect">
            <a:avLst/>
          </a:prstGeom>
        </p:spPr>
      </p:pic>
    </p:spTree>
    <p:extLst>
      <p:ext uri="{BB962C8B-B14F-4D97-AF65-F5344CB8AC3E}">
        <p14:creationId xmlns:p14="http://schemas.microsoft.com/office/powerpoint/2010/main" val="313414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148C95-4C4E-8617-1172-864E6E338444}"/>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cs typeface="Calibri Light"/>
              </a:rPr>
              <a:t>Technology platform used for project</a:t>
            </a:r>
            <a:endParaRPr lang="en-US" sz="4000" dirty="0">
              <a:solidFill>
                <a:srgbClr val="FFFFFF"/>
              </a:solidFill>
            </a:endParaRPr>
          </a:p>
        </p:txBody>
      </p:sp>
      <p:sp>
        <p:nvSpPr>
          <p:cNvPr id="7" name="TextBox 6">
            <a:extLst>
              <a:ext uri="{FF2B5EF4-FFF2-40B4-BE49-F238E27FC236}">
                <a16:creationId xmlns:a16="http://schemas.microsoft.com/office/drawing/2014/main" id="{9BC7DA28-ACD4-214C-3934-B300B45C4C38}"/>
              </a:ext>
            </a:extLst>
          </p:cNvPr>
          <p:cNvSpPr txBox="1"/>
          <p:nvPr/>
        </p:nvSpPr>
        <p:spPr>
          <a:xfrm>
            <a:off x="1251387" y="1840514"/>
            <a:ext cx="232278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Technology used:</a:t>
            </a:r>
          </a:p>
          <a:p>
            <a:pPr marL="285750" indent="-285750">
              <a:buFont typeface="Arial"/>
              <a:buChar char="•"/>
            </a:pPr>
            <a:r>
              <a:rPr lang="en-US" dirty="0">
                <a:cs typeface="Calibri"/>
              </a:rPr>
              <a:t>Bootstrap                            </a:t>
            </a:r>
          </a:p>
          <a:p>
            <a:pPr marL="285750" indent="-285750">
              <a:buFont typeface="Arial"/>
              <a:buChar char="•"/>
            </a:pPr>
            <a:r>
              <a:rPr lang="en-US" dirty="0">
                <a:cs typeface="Calibri"/>
              </a:rPr>
              <a:t>JavaScript</a:t>
            </a:r>
          </a:p>
          <a:p>
            <a:pPr marL="285750" indent="-285750">
              <a:buFont typeface="Arial"/>
              <a:buChar char="•"/>
            </a:pPr>
            <a:r>
              <a:rPr lang="en-US" dirty="0">
                <a:cs typeface="Calibri"/>
              </a:rPr>
              <a:t>ReactJS</a:t>
            </a: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
        <p:nvSpPr>
          <p:cNvPr id="9" name="TextBox 8">
            <a:extLst>
              <a:ext uri="{FF2B5EF4-FFF2-40B4-BE49-F238E27FC236}">
                <a16:creationId xmlns:a16="http://schemas.microsoft.com/office/drawing/2014/main" id="{EF378BE4-A870-1395-2E94-82908D3CD875}"/>
              </a:ext>
            </a:extLst>
          </p:cNvPr>
          <p:cNvSpPr txBox="1"/>
          <p:nvPr/>
        </p:nvSpPr>
        <p:spPr>
          <a:xfrm>
            <a:off x="3911819" y="208028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Spring Boot REST API</a:t>
            </a:r>
          </a:p>
          <a:p>
            <a:pPr marL="285750" indent="-285750">
              <a:buFont typeface="Arial"/>
              <a:buChar char="•"/>
            </a:pPr>
            <a:r>
              <a:rPr lang="en-US" dirty="0">
                <a:cs typeface="Calibri"/>
              </a:rPr>
              <a:t>JPA</a:t>
            </a:r>
          </a:p>
        </p:txBody>
      </p:sp>
      <p:sp>
        <p:nvSpPr>
          <p:cNvPr id="11" name="TextBox 10">
            <a:extLst>
              <a:ext uri="{FF2B5EF4-FFF2-40B4-BE49-F238E27FC236}">
                <a16:creationId xmlns:a16="http://schemas.microsoft.com/office/drawing/2014/main" id="{CFEAAECE-CA58-5D1B-7410-609BED9C7693}"/>
              </a:ext>
            </a:extLst>
          </p:cNvPr>
          <p:cNvSpPr txBox="1"/>
          <p:nvPr/>
        </p:nvSpPr>
        <p:spPr>
          <a:xfrm>
            <a:off x="7518181" y="208028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MYSQL</a:t>
            </a:r>
          </a:p>
        </p:txBody>
      </p:sp>
      <p:sp>
        <p:nvSpPr>
          <p:cNvPr id="4" name="TextBox 3">
            <a:extLst>
              <a:ext uri="{FF2B5EF4-FFF2-40B4-BE49-F238E27FC236}">
                <a16:creationId xmlns:a16="http://schemas.microsoft.com/office/drawing/2014/main" id="{964EFF32-8F84-9370-7EF6-EA6EF8B5B5DE}"/>
              </a:ext>
            </a:extLst>
          </p:cNvPr>
          <p:cNvSpPr txBox="1"/>
          <p:nvPr/>
        </p:nvSpPr>
        <p:spPr>
          <a:xfrm>
            <a:off x="1251387" y="3209461"/>
            <a:ext cx="10767618" cy="3693319"/>
          </a:xfrm>
          <a:prstGeom prst="rect">
            <a:avLst/>
          </a:prstGeom>
          <a:noFill/>
        </p:spPr>
        <p:txBody>
          <a:bodyPr wrap="square" rtlCol="0">
            <a:spAutoFit/>
          </a:bodyPr>
          <a:lstStyle/>
          <a:p>
            <a:r>
              <a:rPr lang="en-US" dirty="0"/>
              <a:t>Reason for using specific technology:</a:t>
            </a:r>
          </a:p>
          <a:p>
            <a:pPr marL="285750" indent="-285750">
              <a:buFont typeface="Arial" panose="020B0604020202020204" pitchFamily="34" charset="0"/>
              <a:buChar char="•"/>
            </a:pPr>
            <a:r>
              <a:rPr lang="en-US" dirty="0"/>
              <a:t>Bootstrap basic formatting </a:t>
            </a:r>
          </a:p>
          <a:p>
            <a:pPr marL="285750" indent="-285750">
              <a:buFont typeface="Arial" panose="020B0604020202020204" pitchFamily="34" charset="0"/>
              <a:buChar char="•"/>
            </a:pPr>
            <a:r>
              <a:rPr lang="en-US" dirty="0"/>
              <a:t>JavaScript helps in developing dynamic web pages which can be used to modify the look and feel of the webpage during runtime, based on the dynamic actions of the user.</a:t>
            </a:r>
          </a:p>
          <a:p>
            <a:pPr marL="285750" indent="-285750">
              <a:buFont typeface="Arial" panose="020B0604020202020204" pitchFamily="34" charset="0"/>
              <a:buChar char="•"/>
            </a:pPr>
            <a:r>
              <a:rPr lang="en-US" dirty="0"/>
              <a:t>ReactJS allowed us to manage routing, state, components, html pages toggling, navigation with ease we have used react </a:t>
            </a:r>
            <a:r>
              <a:rPr lang="en-US" dirty="0" err="1"/>
              <a:t>js</a:t>
            </a:r>
            <a:r>
              <a:rPr lang="en-US" dirty="0"/>
              <a:t> for creating components and routing through another components such as through app.js after successful login we can navigate to </a:t>
            </a:r>
            <a:r>
              <a:rPr lang="en-US" dirty="0" err="1"/>
              <a:t>trainer,admin</a:t>
            </a:r>
            <a:r>
              <a:rPr lang="en-US" dirty="0"/>
              <a:t> and members home page</a:t>
            </a:r>
          </a:p>
          <a:p>
            <a:pPr marL="285750" indent="-285750">
              <a:buFont typeface="Arial" panose="020B0604020202020204" pitchFamily="34" charset="0"/>
              <a:buChar char="•"/>
            </a:pPr>
            <a:r>
              <a:rPr lang="en-US" dirty="0"/>
              <a:t>Spring boot REST API allows us to make requests to the database and fetch the required information from the database.</a:t>
            </a:r>
          </a:p>
          <a:p>
            <a:pPr marL="285750" indent="-285750">
              <a:buFont typeface="Arial" panose="020B0604020202020204" pitchFamily="34" charset="0"/>
              <a:buChar char="•"/>
            </a:pPr>
            <a:r>
              <a:rPr lang="en-US" dirty="0"/>
              <a:t>Hibernate helped my mapping entities, their state and deals with database. We have mapped all the entities of database in hibernate.</a:t>
            </a:r>
          </a:p>
          <a:p>
            <a:pPr marL="285750" indent="-285750">
              <a:buFont typeface="Arial" panose="020B0604020202020204" pitchFamily="34" charset="0"/>
              <a:buChar char="•"/>
            </a:pPr>
            <a:r>
              <a:rPr lang="en-US" dirty="0"/>
              <a:t> JPA managed relational data in entities</a:t>
            </a:r>
          </a:p>
          <a:p>
            <a:pPr marL="285750" indent="-285750">
              <a:buFont typeface="Arial" panose="020B0604020202020204" pitchFamily="34" charset="0"/>
              <a:buChar char="•"/>
            </a:pPr>
            <a:r>
              <a:rPr lang="en-US" dirty="0" err="1"/>
              <a:t>MySql</a:t>
            </a:r>
            <a:r>
              <a:rPr lang="en-US" dirty="0"/>
              <a:t> allows us to store data and perform CRUD operations in them</a:t>
            </a:r>
            <a:endParaRPr lang="en-IN" dirty="0"/>
          </a:p>
        </p:txBody>
      </p:sp>
    </p:spTree>
    <p:extLst>
      <p:ext uri="{BB962C8B-B14F-4D97-AF65-F5344CB8AC3E}">
        <p14:creationId xmlns:p14="http://schemas.microsoft.com/office/powerpoint/2010/main" val="161557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148C95-4C4E-8617-1172-864E6E338444}"/>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cs typeface="Calibri Light"/>
              </a:rPr>
              <a:t>User role and responsibilities</a:t>
            </a:r>
            <a:endParaRPr lang="en-US" sz="4000" dirty="0">
              <a:solidFill>
                <a:srgbClr val="FFFFFF"/>
              </a:solidFill>
            </a:endParaRPr>
          </a:p>
        </p:txBody>
      </p:sp>
      <p:sp>
        <p:nvSpPr>
          <p:cNvPr id="2" name="TextBox 1">
            <a:extLst>
              <a:ext uri="{FF2B5EF4-FFF2-40B4-BE49-F238E27FC236}">
                <a16:creationId xmlns:a16="http://schemas.microsoft.com/office/drawing/2014/main" id="{03729500-5060-82B1-37E2-FBDF407C93CC}"/>
              </a:ext>
            </a:extLst>
          </p:cNvPr>
          <p:cNvSpPr txBox="1"/>
          <p:nvPr/>
        </p:nvSpPr>
        <p:spPr>
          <a:xfrm>
            <a:off x="1112108" y="2075936"/>
            <a:ext cx="2545492" cy="1200329"/>
          </a:xfrm>
          <a:prstGeom prst="rect">
            <a:avLst/>
          </a:prstGeom>
          <a:noFill/>
        </p:spPr>
        <p:txBody>
          <a:bodyPr wrap="square" rtlCol="0">
            <a:spAutoFit/>
          </a:bodyPr>
          <a:lstStyle/>
          <a:p>
            <a:r>
              <a:rPr lang="en-IN" b="1" dirty="0"/>
              <a:t>User Roles:</a:t>
            </a:r>
          </a:p>
          <a:p>
            <a:pPr marL="285750" indent="-285750">
              <a:buFont typeface="Wingdings" panose="05000000000000000000" pitchFamily="2" charset="2"/>
              <a:buChar char="v"/>
            </a:pPr>
            <a:r>
              <a:rPr lang="en-IN" dirty="0"/>
              <a:t>Admin</a:t>
            </a:r>
          </a:p>
          <a:p>
            <a:pPr marL="285750" indent="-285750">
              <a:buFont typeface="Wingdings" panose="05000000000000000000" pitchFamily="2" charset="2"/>
              <a:buChar char="v"/>
            </a:pPr>
            <a:r>
              <a:rPr lang="en-IN" dirty="0"/>
              <a:t>Trainer</a:t>
            </a:r>
          </a:p>
          <a:p>
            <a:pPr marL="285750" indent="-285750">
              <a:buFont typeface="Wingdings" panose="05000000000000000000" pitchFamily="2" charset="2"/>
              <a:buChar char="v"/>
            </a:pPr>
            <a:r>
              <a:rPr lang="en-IN" dirty="0"/>
              <a:t>Member   </a:t>
            </a:r>
          </a:p>
        </p:txBody>
      </p:sp>
      <p:sp>
        <p:nvSpPr>
          <p:cNvPr id="3" name="TextBox 2">
            <a:extLst>
              <a:ext uri="{FF2B5EF4-FFF2-40B4-BE49-F238E27FC236}">
                <a16:creationId xmlns:a16="http://schemas.microsoft.com/office/drawing/2014/main" id="{62327F7F-604A-5BAA-BF9E-EC0C280CF742}"/>
              </a:ext>
            </a:extLst>
          </p:cNvPr>
          <p:cNvSpPr txBox="1"/>
          <p:nvPr/>
        </p:nvSpPr>
        <p:spPr>
          <a:xfrm>
            <a:off x="1112107" y="3821703"/>
            <a:ext cx="8872152" cy="1477328"/>
          </a:xfrm>
          <a:prstGeom prst="rect">
            <a:avLst/>
          </a:prstGeom>
          <a:noFill/>
        </p:spPr>
        <p:txBody>
          <a:bodyPr wrap="square" rtlCol="0">
            <a:spAutoFit/>
          </a:bodyPr>
          <a:lstStyle/>
          <a:p>
            <a:r>
              <a:rPr lang="en-IN" b="1" dirty="0"/>
              <a:t>Responsibilities of roles:</a:t>
            </a:r>
          </a:p>
          <a:p>
            <a:pPr marL="285750" indent="-285750">
              <a:buFont typeface="Arial" panose="020B0604020202020204" pitchFamily="34" charset="0"/>
              <a:buChar char="•"/>
            </a:pPr>
            <a:r>
              <a:rPr lang="en-IN" dirty="0"/>
              <a:t>Admin: manages web application.</a:t>
            </a:r>
          </a:p>
          <a:p>
            <a:pPr marL="285750" indent="-285750">
              <a:buFont typeface="Arial" panose="020B0604020202020204" pitchFamily="34" charset="0"/>
              <a:buChar char="•"/>
            </a:pPr>
            <a:r>
              <a:rPr lang="en-IN" dirty="0"/>
              <a:t>Trainer: creates the workout plans for member and assign them to members.</a:t>
            </a:r>
          </a:p>
          <a:p>
            <a:pPr marL="285750" indent="-285750">
              <a:buFont typeface="Arial" panose="020B0604020202020204" pitchFamily="34" charset="0"/>
              <a:buChar char="•"/>
            </a:pPr>
            <a:r>
              <a:rPr lang="en-IN" dirty="0"/>
              <a:t>Member: use the web application for surfing the membership plans and buy membership</a:t>
            </a:r>
          </a:p>
          <a:p>
            <a:pPr marL="285750" indent="-285750">
              <a:buFont typeface="Arial" panose="020B0604020202020204" pitchFamily="34" charset="0"/>
              <a:buChar char="•"/>
            </a:pPr>
            <a:endParaRPr lang="en-IN" b="1" dirty="0"/>
          </a:p>
        </p:txBody>
      </p:sp>
      <p:sp>
        <p:nvSpPr>
          <p:cNvPr id="5" name="TextBox 4">
            <a:extLst>
              <a:ext uri="{FF2B5EF4-FFF2-40B4-BE49-F238E27FC236}">
                <a16:creationId xmlns:a16="http://schemas.microsoft.com/office/drawing/2014/main" id="{156BDA5F-3238-9ABE-E6BF-0CB0FB495261}"/>
              </a:ext>
            </a:extLst>
          </p:cNvPr>
          <p:cNvSpPr txBox="1"/>
          <p:nvPr/>
        </p:nvSpPr>
        <p:spPr>
          <a:xfrm>
            <a:off x="1112107" y="5178321"/>
            <a:ext cx="9505502" cy="1200329"/>
          </a:xfrm>
          <a:prstGeom prst="rect">
            <a:avLst/>
          </a:prstGeom>
          <a:noFill/>
        </p:spPr>
        <p:txBody>
          <a:bodyPr wrap="square" rtlCol="0">
            <a:spAutoFit/>
          </a:bodyPr>
          <a:lstStyle/>
          <a:p>
            <a:r>
              <a:rPr lang="en-IN" b="1" dirty="0"/>
              <a:t>Use cases roles:</a:t>
            </a:r>
          </a:p>
          <a:p>
            <a:pPr marL="285750" indent="-285750">
              <a:buFont typeface="Arial" panose="020B0604020202020204" pitchFamily="34" charset="0"/>
              <a:buChar char="•"/>
            </a:pPr>
            <a:r>
              <a:rPr lang="en-IN" dirty="0"/>
              <a:t>Admin :admin can view members, approve signup registration , trainer registration. </a:t>
            </a:r>
          </a:p>
          <a:p>
            <a:pPr marL="285750" indent="-285750">
              <a:buFont typeface="Arial" panose="020B0604020202020204" pitchFamily="34" charset="0"/>
              <a:buChar char="•"/>
            </a:pPr>
            <a:r>
              <a:rPr lang="en-IN" dirty="0"/>
              <a:t>Trainer : create exercise , create workout , </a:t>
            </a:r>
            <a:r>
              <a:rPr lang="en-IN" dirty="0">
                <a:solidFill>
                  <a:srgbClr val="FF0000"/>
                </a:solidFill>
              </a:rPr>
              <a:t>assign workout</a:t>
            </a:r>
          </a:p>
          <a:p>
            <a:pPr marL="285750" indent="-285750">
              <a:buFont typeface="Arial" panose="020B0604020202020204" pitchFamily="34" charset="0"/>
              <a:buChar char="•"/>
            </a:pPr>
            <a:r>
              <a:rPr lang="en-IN" dirty="0"/>
              <a:t>Member :buy membership , </a:t>
            </a:r>
            <a:r>
              <a:rPr lang="en-IN" dirty="0">
                <a:solidFill>
                  <a:srgbClr val="FF0000"/>
                </a:solidFill>
              </a:rPr>
              <a:t>view daily schedule</a:t>
            </a:r>
            <a:r>
              <a:rPr lang="en-IN" dirty="0"/>
              <a:t>,</a:t>
            </a:r>
          </a:p>
        </p:txBody>
      </p:sp>
    </p:spTree>
    <p:extLst>
      <p:ext uri="{BB962C8B-B14F-4D97-AF65-F5344CB8AC3E}">
        <p14:creationId xmlns:p14="http://schemas.microsoft.com/office/powerpoint/2010/main" val="404681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B148C95-4C4E-8617-1172-864E6E338444}"/>
              </a:ext>
            </a:extLst>
          </p:cNvPr>
          <p:cNvSpPr>
            <a:spLocks noGrp="1"/>
          </p:cNvSpPr>
          <p:nvPr>
            <p:ph type="title"/>
          </p:nvPr>
        </p:nvSpPr>
        <p:spPr>
          <a:xfrm>
            <a:off x="721658" y="204891"/>
            <a:ext cx="9895951" cy="1033669"/>
          </a:xfrm>
        </p:spPr>
        <p:txBody>
          <a:bodyPr>
            <a:normAutofit/>
          </a:bodyPr>
          <a:lstStyle/>
          <a:p>
            <a:r>
              <a:rPr lang="en-US" sz="4000" dirty="0">
                <a:solidFill>
                  <a:srgbClr val="FFFFFF"/>
                </a:solidFill>
              </a:rPr>
              <a:t>Use of GitHub in the project</a:t>
            </a:r>
          </a:p>
        </p:txBody>
      </p:sp>
      <p:pic>
        <p:nvPicPr>
          <p:cNvPr id="3" name="Picture 2">
            <a:extLst>
              <a:ext uri="{FF2B5EF4-FFF2-40B4-BE49-F238E27FC236}">
                <a16:creationId xmlns:a16="http://schemas.microsoft.com/office/drawing/2014/main" id="{D9B7DC27-1E38-CEEC-B217-B68258328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756" y="1714799"/>
            <a:ext cx="5518195" cy="2057377"/>
          </a:xfrm>
          <a:prstGeom prst="rect">
            <a:avLst/>
          </a:prstGeom>
        </p:spPr>
      </p:pic>
      <p:pic>
        <p:nvPicPr>
          <p:cNvPr id="5" name="Picture 4">
            <a:extLst>
              <a:ext uri="{FF2B5EF4-FFF2-40B4-BE49-F238E27FC236}">
                <a16:creationId xmlns:a16="http://schemas.microsoft.com/office/drawing/2014/main" id="{ADE15D8F-86E2-1DC4-5268-954DCED79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85" y="3792819"/>
            <a:ext cx="5175942" cy="1491136"/>
          </a:xfrm>
          <a:prstGeom prst="rect">
            <a:avLst/>
          </a:prstGeom>
        </p:spPr>
      </p:pic>
      <p:pic>
        <p:nvPicPr>
          <p:cNvPr id="9" name="Picture 8">
            <a:extLst>
              <a:ext uri="{FF2B5EF4-FFF2-40B4-BE49-F238E27FC236}">
                <a16:creationId xmlns:a16="http://schemas.microsoft.com/office/drawing/2014/main" id="{EB3C4FF4-ED89-387F-A527-09E2C94B9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757" y="3789065"/>
            <a:ext cx="5518195" cy="1499995"/>
          </a:xfrm>
          <a:prstGeom prst="rect">
            <a:avLst/>
          </a:prstGeom>
        </p:spPr>
      </p:pic>
      <p:pic>
        <p:nvPicPr>
          <p:cNvPr id="11" name="Picture 10">
            <a:extLst>
              <a:ext uri="{FF2B5EF4-FFF2-40B4-BE49-F238E27FC236}">
                <a16:creationId xmlns:a16="http://schemas.microsoft.com/office/drawing/2014/main" id="{9C82DBE4-60CC-98DE-18CE-96FD8E413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685" y="5423764"/>
            <a:ext cx="5175942" cy="1355878"/>
          </a:xfrm>
          <a:prstGeom prst="rect">
            <a:avLst/>
          </a:prstGeom>
        </p:spPr>
      </p:pic>
      <p:pic>
        <p:nvPicPr>
          <p:cNvPr id="13" name="Picture 12">
            <a:extLst>
              <a:ext uri="{FF2B5EF4-FFF2-40B4-BE49-F238E27FC236}">
                <a16:creationId xmlns:a16="http://schemas.microsoft.com/office/drawing/2014/main" id="{3DBE9DE8-4A2D-77DC-5343-773B8F5119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0756" y="5305949"/>
            <a:ext cx="5518195" cy="1473693"/>
          </a:xfrm>
          <a:prstGeom prst="rect">
            <a:avLst/>
          </a:prstGeom>
        </p:spPr>
      </p:pic>
      <p:sp>
        <p:nvSpPr>
          <p:cNvPr id="15" name="TextBox 14">
            <a:extLst>
              <a:ext uri="{FF2B5EF4-FFF2-40B4-BE49-F238E27FC236}">
                <a16:creationId xmlns:a16="http://schemas.microsoft.com/office/drawing/2014/main" id="{6120EF54-1890-21F6-0F26-A457686D51C7}"/>
              </a:ext>
            </a:extLst>
          </p:cNvPr>
          <p:cNvSpPr txBox="1"/>
          <p:nvPr/>
        </p:nvSpPr>
        <p:spPr>
          <a:xfrm>
            <a:off x="576680" y="2239749"/>
            <a:ext cx="5092953" cy="646331"/>
          </a:xfrm>
          <a:prstGeom prst="rect">
            <a:avLst/>
          </a:prstGeom>
          <a:noFill/>
        </p:spPr>
        <p:txBody>
          <a:bodyPr wrap="square" rtlCol="0">
            <a:spAutoFit/>
          </a:bodyPr>
          <a:lstStyle/>
          <a:p>
            <a:r>
              <a:rPr lang="en-IN" dirty="0"/>
              <a:t>Repository </a:t>
            </a:r>
            <a:r>
              <a:rPr lang="en-IN" dirty="0">
                <a:hlinkClick r:id="rId7" action="ppaction://hlinkfile"/>
              </a:rPr>
              <a:t>URL:-</a:t>
            </a:r>
            <a:r>
              <a:rPr lang="en-IN" dirty="0"/>
              <a:t>   https://github.com/utkarshav/Fitness-Tracker.git</a:t>
            </a:r>
          </a:p>
        </p:txBody>
      </p:sp>
    </p:spTree>
    <p:extLst>
      <p:ext uri="{BB962C8B-B14F-4D97-AF65-F5344CB8AC3E}">
        <p14:creationId xmlns:p14="http://schemas.microsoft.com/office/powerpoint/2010/main" val="1461619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TotalTime>
  <Words>642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Fitness Tracker</vt:lpstr>
      <vt:lpstr>Agenda</vt:lpstr>
      <vt:lpstr>Project Introduction</vt:lpstr>
      <vt:lpstr>Project Architecture</vt:lpstr>
      <vt:lpstr>Database design</vt:lpstr>
      <vt:lpstr>Database design</vt:lpstr>
      <vt:lpstr>Technology platform used for project</vt:lpstr>
      <vt:lpstr>User role and responsibilities</vt:lpstr>
      <vt:lpstr>Use of GitHub in the project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Pratik Khadse</cp:lastModifiedBy>
  <cp:revision>292</cp:revision>
  <dcterms:created xsi:type="dcterms:W3CDTF">2023-08-24T13:16:54Z</dcterms:created>
  <dcterms:modified xsi:type="dcterms:W3CDTF">2023-08-27T06:47:01Z</dcterms:modified>
</cp:coreProperties>
</file>