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Lst>
  <p:sldSz cx="9144000" cy="6858000" type="screen4x3"/>
  <p:notesSz cx="9947275" cy="6858000"/>
  <p:defaultTex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0305" autoAdjust="0"/>
  </p:normalViewPr>
  <p:slideViewPr>
    <p:cSldViewPr>
      <p:cViewPr varScale="1">
        <p:scale>
          <a:sx n="70" d="100"/>
          <a:sy n="70" d="100"/>
        </p:scale>
        <p:origin x="128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690" name="Header Placeholder 1048689"/>
          <p:cNvSpPr>
            <a:spLocks noGrp="1"/>
          </p:cNvSpPr>
          <p:nvPr>
            <p:ph type="hdr" sz="quarter"/>
          </p:nvPr>
        </p:nvSpPr>
        <p:spPr>
          <a:xfrm>
            <a:off x="0" y="0"/>
            <a:ext cx="4310062" cy="342900"/>
          </a:xfrm>
          <a:prstGeom prst="rect">
            <a:avLst/>
          </a:prstGeom>
          <a:noFill/>
          <a:ln>
            <a:noFill/>
          </a:ln>
        </p:spPr>
        <p:txBody>
          <a:bodyPr vert="horz" lIns="93497" tIns="46749" rIns="93497" bIns="46749" anchor="t"/>
          <a:lstStyle/>
          <a:p>
            <a:pPr lvl="0" eaLnBrk="1" latinLnBrk="1" hangingPunct="1"/>
            <a:endParaRPr lang="en-US" altLang="en-US" sz="1200">
              <a:latin typeface="Calibri" pitchFamily="34" charset="0"/>
            </a:endParaRPr>
          </a:p>
        </p:txBody>
      </p:sp>
      <p:sp>
        <p:nvSpPr>
          <p:cNvPr id="1048691" name="Date Placeholder 1048690"/>
          <p:cNvSpPr>
            <a:spLocks noGrp="1"/>
          </p:cNvSpPr>
          <p:nvPr>
            <p:ph type="dt" sz="quarter" idx="1"/>
          </p:nvPr>
        </p:nvSpPr>
        <p:spPr>
          <a:xfrm>
            <a:off x="5634037" y="0"/>
            <a:ext cx="4311650" cy="342900"/>
          </a:xfrm>
          <a:prstGeom prst="rect">
            <a:avLst/>
          </a:prstGeom>
          <a:noFill/>
          <a:ln>
            <a:noFill/>
          </a:ln>
        </p:spPr>
        <p:txBody>
          <a:bodyPr vert="horz" lIns="93497" tIns="46749" rIns="93497" bIns="46749" anchor="t"/>
          <a:lstStyle/>
          <a:p>
            <a:pPr lvl="0" algn="r" eaLnBrk="1" latinLnBrk="1" hangingPunct="1"/>
            <a:fld id="{566ABCEB-ACFC-4714-9973-3DA970169C29}" type="datetime1">
              <a:rPr lang="en-US" altLang="en-US" sz="1200">
                <a:latin typeface="Calibri" pitchFamily="34" charset="0"/>
              </a:rPr>
              <a:pPr lvl="0" algn="r" eaLnBrk="1" latinLnBrk="1" hangingPunct="1"/>
              <a:t>22/06/2021</a:t>
            </a:fld>
            <a:endParaRPr lang="en-US" altLang="en-US" sz="1200">
              <a:latin typeface="Calibri" pitchFamily="34" charset="0"/>
            </a:endParaRPr>
          </a:p>
        </p:txBody>
      </p:sp>
      <p:sp>
        <p:nvSpPr>
          <p:cNvPr id="1048692" name="Footer Placeholder 1048691"/>
          <p:cNvSpPr>
            <a:spLocks noGrp="1"/>
          </p:cNvSpPr>
          <p:nvPr>
            <p:ph type="ftr" sz="quarter" idx="2"/>
          </p:nvPr>
        </p:nvSpPr>
        <p:spPr>
          <a:xfrm>
            <a:off x="0" y="6513512"/>
            <a:ext cx="4310062" cy="342900"/>
          </a:xfrm>
          <a:prstGeom prst="rect">
            <a:avLst/>
          </a:prstGeom>
          <a:noFill/>
          <a:ln>
            <a:noFill/>
          </a:ln>
        </p:spPr>
        <p:txBody>
          <a:bodyPr vert="horz" lIns="93497" tIns="46749" rIns="93497" bIns="46749" anchor="b"/>
          <a:lstStyle/>
          <a:p>
            <a:pPr lvl="0" eaLnBrk="1" latinLnBrk="1" hangingPunct="1"/>
            <a:endParaRPr lang="en-US" altLang="en-US" sz="1200">
              <a:latin typeface="Calibri" pitchFamily="34" charset="0"/>
            </a:endParaRPr>
          </a:p>
        </p:txBody>
      </p:sp>
      <p:sp>
        <p:nvSpPr>
          <p:cNvPr id="1048693" name="Slide Number Placeholder 1048692"/>
          <p:cNvSpPr>
            <a:spLocks noGrp="1"/>
          </p:cNvSpPr>
          <p:nvPr>
            <p:ph type="sldNum" sz="quarter" idx="3"/>
          </p:nvPr>
        </p:nvSpPr>
        <p:spPr>
          <a:xfrm>
            <a:off x="5634037" y="6513512"/>
            <a:ext cx="4311650" cy="342900"/>
          </a:xfrm>
          <a:prstGeom prst="rect">
            <a:avLst/>
          </a:prstGeom>
          <a:noFill/>
          <a:ln>
            <a:noFill/>
          </a:ln>
        </p:spPr>
        <p:txBody>
          <a:bodyPr vert="horz" lIns="93497" tIns="46749" rIns="93497" bIns="46749" anchor="b"/>
          <a:lstStyle/>
          <a:p>
            <a:pPr lvl="0" algn="r" eaLnBrk="1" latinLnBrk="1" hangingPunct="1"/>
            <a:fld id="{566ABCEB-ACFC-4714-9973-3DA970169C29}" type="slidenum">
              <a:rPr lang="en-US" altLang="en-US" sz="1200">
                <a:latin typeface="Calibri" pitchFamily="34" charset="0"/>
              </a:rPr>
              <a:pPr lvl="0" algn="r" eaLnBrk="1" latinLnBrk="1" hangingPunct="1"/>
              <a:t>‹#›</a:t>
            </a:fld>
            <a:endParaRPr lang="en-US" altLang="en-US" sz="1200">
              <a:latin typeface="Calibri" pitchFamily="34" charset="0"/>
            </a:endParaRPr>
          </a:p>
        </p:txBody>
      </p:sp>
    </p:spTree>
    <p:extLst>
      <p:ext uri="{BB962C8B-B14F-4D97-AF65-F5344CB8AC3E}">
        <p14:creationId xmlns:p14="http://schemas.microsoft.com/office/powerpoint/2010/main" val="2363418183"/>
      </p:ext>
    </p:extLst>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4" name="Header Placeholder 1048683"/>
          <p:cNvSpPr>
            <a:spLocks noGrp="1"/>
          </p:cNvSpPr>
          <p:nvPr>
            <p:ph type="hdr" sz="quarter"/>
          </p:nvPr>
        </p:nvSpPr>
        <p:spPr>
          <a:xfrm>
            <a:off x="0" y="0"/>
            <a:ext cx="4310062" cy="342900"/>
          </a:xfrm>
          <a:prstGeom prst="rect">
            <a:avLst/>
          </a:prstGeom>
          <a:noFill/>
          <a:ln>
            <a:noFill/>
          </a:ln>
        </p:spPr>
        <p:txBody>
          <a:bodyPr vert="horz" lIns="93497" tIns="46749" rIns="93497" bIns="46749" anchor="t"/>
          <a:lstStyle/>
          <a:p>
            <a:pPr lvl="0" eaLnBrk="1" latinLnBrk="1" hangingPunct="1"/>
            <a:endParaRPr lang="en-US" altLang="en-US" sz="1200">
              <a:latin typeface="Calibri" pitchFamily="34" charset="0"/>
            </a:endParaRPr>
          </a:p>
        </p:txBody>
      </p:sp>
      <p:sp>
        <p:nvSpPr>
          <p:cNvPr id="1048685" name="Date Placeholder 1048684"/>
          <p:cNvSpPr>
            <a:spLocks noGrp="1"/>
          </p:cNvSpPr>
          <p:nvPr>
            <p:ph type="dt" idx="1"/>
          </p:nvPr>
        </p:nvSpPr>
        <p:spPr>
          <a:xfrm>
            <a:off x="5634037" y="0"/>
            <a:ext cx="4311650" cy="342900"/>
          </a:xfrm>
          <a:prstGeom prst="rect">
            <a:avLst/>
          </a:prstGeom>
          <a:noFill/>
          <a:ln>
            <a:noFill/>
          </a:ln>
        </p:spPr>
        <p:txBody>
          <a:bodyPr vert="horz" lIns="93497" tIns="46749" rIns="93497" bIns="46749" anchor="t"/>
          <a:lstStyle/>
          <a:p>
            <a:pPr lvl="0" algn="r" eaLnBrk="1" latinLnBrk="1" hangingPunct="1"/>
            <a:fld id="{566ABCEB-ACFC-4714-9973-3DA970169C29}" type="datetime1">
              <a:rPr lang="en-US" altLang="en-US" sz="1200">
                <a:latin typeface="Calibri" pitchFamily="34" charset="0"/>
              </a:rPr>
              <a:pPr lvl="0" algn="r" eaLnBrk="1" latinLnBrk="1" hangingPunct="1"/>
              <a:t>22/06/2021</a:t>
            </a:fld>
            <a:endParaRPr lang="en-US" altLang="en-US" sz="1200">
              <a:latin typeface="Calibri" pitchFamily="34" charset="0"/>
            </a:endParaRPr>
          </a:p>
        </p:txBody>
      </p:sp>
      <p:sp>
        <p:nvSpPr>
          <p:cNvPr id="1048686" name="Slide Image Placeholder 1048685"/>
          <p:cNvSpPr>
            <a:spLocks noGrp="1" noRot="1" noChangeAspect="1"/>
          </p:cNvSpPr>
          <p:nvPr>
            <p:ph type="sldImg" idx="2"/>
          </p:nvPr>
        </p:nvSpPr>
        <p:spPr>
          <a:xfrm>
            <a:off x="3260725" y="514350"/>
            <a:ext cx="3429000" cy="2571750"/>
          </a:xfrm>
          <a:prstGeom prst="rect">
            <a:avLst/>
          </a:prstGeom>
          <a:noFill/>
          <a:ln w="12700" cap="flat" cmpd="sng">
            <a:solidFill>
              <a:srgbClr val="000000">
                <a:alpha val="100000"/>
              </a:srgbClr>
            </a:solidFill>
            <a:prstDash val="solid"/>
            <a:round/>
          </a:ln>
        </p:spPr>
        <p:txBody>
          <a:bodyPr vert="horz" lIns="93497" tIns="46749" rIns="93497" bIns="46749" anchor="ctr"/>
          <a:lstStyle/>
          <a:p>
            <a:endParaRPr/>
          </a:p>
        </p:txBody>
      </p:sp>
      <p:sp>
        <p:nvSpPr>
          <p:cNvPr id="1048687" name="Notes Placeholder 1048686"/>
          <p:cNvSpPr>
            <a:spLocks noGrp="1"/>
          </p:cNvSpPr>
          <p:nvPr>
            <p:ph type="body" sz="quarter" idx="3"/>
          </p:nvPr>
        </p:nvSpPr>
        <p:spPr>
          <a:xfrm>
            <a:off x="995362" y="3257550"/>
            <a:ext cx="7956550" cy="3086100"/>
          </a:xfrm>
          <a:prstGeom prst="rect">
            <a:avLst/>
          </a:prstGeom>
          <a:noFill/>
          <a:ln>
            <a:noFill/>
          </a:ln>
        </p:spPr>
        <p:txBody>
          <a:bodyPr vert="horz" lIns="93497" tIns="46749" rIns="93497" bIns="46749"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688" name="Footer Placeholder 1048687"/>
          <p:cNvSpPr>
            <a:spLocks noGrp="1"/>
          </p:cNvSpPr>
          <p:nvPr>
            <p:ph type="ftr" sz="quarter" idx="4"/>
          </p:nvPr>
        </p:nvSpPr>
        <p:spPr>
          <a:xfrm>
            <a:off x="0" y="6513512"/>
            <a:ext cx="4310062" cy="342900"/>
          </a:xfrm>
          <a:prstGeom prst="rect">
            <a:avLst/>
          </a:prstGeom>
          <a:noFill/>
          <a:ln>
            <a:noFill/>
          </a:ln>
        </p:spPr>
        <p:txBody>
          <a:bodyPr vert="horz" lIns="93497" tIns="46749" rIns="93497" bIns="46749" anchor="b"/>
          <a:lstStyle/>
          <a:p>
            <a:pPr lvl="0" eaLnBrk="1" latinLnBrk="1" hangingPunct="1"/>
            <a:endParaRPr lang="en-US" altLang="en-US" sz="1200">
              <a:latin typeface="Calibri" pitchFamily="34" charset="0"/>
            </a:endParaRPr>
          </a:p>
        </p:txBody>
      </p:sp>
      <p:sp>
        <p:nvSpPr>
          <p:cNvPr id="1048689" name="Slide Number Placeholder 1048688"/>
          <p:cNvSpPr>
            <a:spLocks noGrp="1"/>
          </p:cNvSpPr>
          <p:nvPr>
            <p:ph type="sldNum" sz="quarter" idx="5"/>
          </p:nvPr>
        </p:nvSpPr>
        <p:spPr>
          <a:xfrm>
            <a:off x="5634037" y="6513512"/>
            <a:ext cx="4311650" cy="342900"/>
          </a:xfrm>
          <a:prstGeom prst="rect">
            <a:avLst/>
          </a:prstGeom>
          <a:noFill/>
          <a:ln>
            <a:noFill/>
          </a:ln>
        </p:spPr>
        <p:txBody>
          <a:bodyPr vert="horz" lIns="93497" tIns="46749" rIns="93497" bIns="46749" anchor="b"/>
          <a:lstStyle/>
          <a:p>
            <a:pPr lvl="0" algn="r" eaLnBrk="1" latinLnBrk="1" hangingPunct="1"/>
            <a:fld id="{566ABCEB-ACFC-4714-9973-3DA970169C29}" type="slidenum">
              <a:rPr lang="en-US" altLang="en-US" sz="1200">
                <a:latin typeface="Calibri" pitchFamily="34" charset="0"/>
              </a:rPr>
              <a:pPr lvl="0" algn="r" eaLnBrk="1" latinLnBrk="1" hangingPunct="1"/>
              <a:t>‹#›</a:t>
            </a:fld>
            <a:endParaRPr lang="en-US" altLang="en-US" sz="1200">
              <a:latin typeface="Calibri" pitchFamily="34" charset="0"/>
            </a:endParaRPr>
          </a:p>
        </p:txBody>
      </p:sp>
    </p:spTree>
    <p:extLst>
      <p:ext uri="{BB962C8B-B14F-4D97-AF65-F5344CB8AC3E}">
        <p14:creationId xmlns:p14="http://schemas.microsoft.com/office/powerpoint/2010/main" val="2254566733"/>
      </p:ext>
    </p:extLst>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pitchFamily="34"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pitchFamily="34"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pitchFamily="34"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pitchFamily="34"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Image Placeholder 1048600"/>
          <p:cNvSpPr>
            <a:spLocks noGrp="1" noRot="1" noChangeAspect="1"/>
          </p:cNvSpPr>
          <p:nvPr>
            <p:ph type="sldImg"/>
          </p:nvPr>
        </p:nvSpPr>
        <p:spPr bwMode="auto">
          <a:xfrm>
            <a:off x="3260725" y="514350"/>
            <a:ext cx="3429000" cy="2571750"/>
          </a:xfrm>
          <a:prstGeom prst="rect">
            <a:avLst/>
          </a:prstGeom>
          <a:noFill/>
          <a:ln w="9525" cap="flat" cmpd="sng">
            <a:solidFill>
              <a:srgbClr val="000000">
                <a:alpha val="100000"/>
              </a:srgbClr>
            </a:solidFill>
            <a:prstDash val="solid"/>
            <a:miter/>
          </a:ln>
        </p:spPr>
        <p:txBody>
          <a:bodyPr vert="horz" lIns="93497" tIns="46749" rIns="93497" bIns="46749" anchor="ctr"/>
          <a:lstStyle/>
          <a:p>
            <a:endParaRPr/>
          </a:p>
        </p:txBody>
      </p:sp>
      <p:sp>
        <p:nvSpPr>
          <p:cNvPr id="1048602" name="Notes Placeholder 1048601"/>
          <p:cNvSpPr>
            <a:spLocks noGrp="1"/>
          </p:cNvSpPr>
          <p:nvPr>
            <p:ph type="body" idx="1"/>
          </p:nvPr>
        </p:nvSpPr>
        <p:spPr bwMode="auto">
          <a:xfrm>
            <a:off x="995362" y="3257550"/>
            <a:ext cx="7956550" cy="3086100"/>
          </a:xfrm>
          <a:prstGeom prst="rect">
            <a:avLst/>
          </a:prstGeom>
          <a:noFill/>
          <a:ln>
            <a:noFill/>
          </a:ln>
        </p:spPr>
        <p:txBody>
          <a:bodyPr vert="horz" lIns="93497" tIns="46749" rIns="93497" bIns="46749" anchor="t"/>
          <a:lstStyle/>
          <a:p>
            <a:pPr lvl="0" eaLnBrk="1" latinLnBrk="1" hangingPunct="1">
              <a:spcBef>
                <a:spcPct val="0"/>
              </a:spcBef>
            </a:pPr>
            <a:endParaRPr lang="en-IN" altLang="en-US"/>
          </a:p>
        </p:txBody>
      </p:sp>
      <p:sp>
        <p:nvSpPr>
          <p:cNvPr id="1048603" name="TextBox 1048602"/>
          <p:cNvSpPr txBox="1"/>
          <p:nvPr/>
        </p:nvSpPr>
        <p:spPr>
          <a:xfrm>
            <a:off x="5634037" y="6513512"/>
            <a:ext cx="4311650" cy="342900"/>
          </a:xfrm>
          <a:prstGeom prst="rect">
            <a:avLst/>
          </a:prstGeom>
          <a:noFill/>
          <a:ln>
            <a:noFill/>
          </a:ln>
        </p:spPr>
        <p:txBody>
          <a:bodyPr vert="horz" lIns="93497" tIns="46749" rIns="93497" bIns="46749" anchor="b"/>
          <a:lstStyle/>
          <a:p>
            <a:pPr lvl="0" algn="r" eaLnBrk="1" latinLnBrk="1" hangingPunct="1"/>
            <a:fld id="{566ABCEB-ACFC-4714-9973-3DA970169C29}" type="slidenum">
              <a:rPr lang="en-US" altLang="en-US" sz="1200">
                <a:latin typeface="Calibri" pitchFamily="34" charset="0"/>
              </a:rPr>
              <a:pPr lvl="0" algn="r" eaLnBrk="1" latinLnBrk="1" hangingPunct="1"/>
              <a:t>5</a:t>
            </a:fld>
            <a:endParaRPr lang="en-US" altLang="en-US" sz="1200">
              <a:latin typeface="Calibri" pitchFamily="34" charset="0"/>
            </a:endParaRPr>
          </a:p>
        </p:txBody>
      </p:sp>
    </p:spTree>
    <p:extLst>
      <p:ext uri="{BB962C8B-B14F-4D97-AF65-F5344CB8AC3E}">
        <p14:creationId xmlns:p14="http://schemas.microsoft.com/office/powerpoint/2010/main" val="428059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Slide Image Placeholder 1048655"/>
          <p:cNvSpPr>
            <a:spLocks noGrp="1" noRot="1" noChangeAspect="1"/>
          </p:cNvSpPr>
          <p:nvPr>
            <p:ph type="sldImg"/>
          </p:nvPr>
        </p:nvSpPr>
        <p:spPr bwMode="auto">
          <a:xfrm>
            <a:off x="3260725" y="514350"/>
            <a:ext cx="3429000" cy="2571750"/>
          </a:xfrm>
          <a:prstGeom prst="rect">
            <a:avLst/>
          </a:prstGeom>
          <a:noFill/>
          <a:ln w="9525" cap="flat" cmpd="sng">
            <a:solidFill>
              <a:srgbClr val="000000">
                <a:alpha val="100000"/>
              </a:srgbClr>
            </a:solidFill>
            <a:prstDash val="solid"/>
            <a:miter/>
          </a:ln>
        </p:spPr>
        <p:txBody>
          <a:bodyPr vert="horz" lIns="93497" tIns="46749" rIns="93497" bIns="46749" anchor="ctr"/>
          <a:lstStyle/>
          <a:p>
            <a:endParaRPr/>
          </a:p>
        </p:txBody>
      </p:sp>
      <p:sp>
        <p:nvSpPr>
          <p:cNvPr id="1048657" name="Notes Placeholder 1048656"/>
          <p:cNvSpPr>
            <a:spLocks noGrp="1"/>
          </p:cNvSpPr>
          <p:nvPr>
            <p:ph type="body" idx="1"/>
          </p:nvPr>
        </p:nvSpPr>
        <p:spPr bwMode="auto">
          <a:xfrm>
            <a:off x="995362" y="3257550"/>
            <a:ext cx="7956550" cy="3086100"/>
          </a:xfrm>
          <a:prstGeom prst="rect">
            <a:avLst/>
          </a:prstGeom>
          <a:noFill/>
          <a:ln>
            <a:noFill/>
          </a:ln>
        </p:spPr>
        <p:txBody>
          <a:bodyPr vert="horz" lIns="93497" tIns="46749" rIns="93497" bIns="46749" anchor="t"/>
          <a:lstStyle/>
          <a:p>
            <a:pPr lvl="0" eaLnBrk="1" latinLnBrk="1" hangingPunct="1">
              <a:spcBef>
                <a:spcPct val="0"/>
              </a:spcBef>
            </a:pPr>
            <a:endParaRPr lang="en-IN" altLang="en-US"/>
          </a:p>
        </p:txBody>
      </p:sp>
      <p:sp>
        <p:nvSpPr>
          <p:cNvPr id="1048658" name="TextBox 1048657"/>
          <p:cNvSpPr txBox="1"/>
          <p:nvPr/>
        </p:nvSpPr>
        <p:spPr>
          <a:xfrm>
            <a:off x="5634037" y="6513512"/>
            <a:ext cx="4311650" cy="342900"/>
          </a:xfrm>
          <a:prstGeom prst="rect">
            <a:avLst/>
          </a:prstGeom>
          <a:noFill/>
          <a:ln>
            <a:noFill/>
          </a:ln>
        </p:spPr>
        <p:txBody>
          <a:bodyPr vert="horz" lIns="93497" tIns="46749" rIns="93497" bIns="46749" anchor="b"/>
          <a:lstStyle/>
          <a:p>
            <a:pPr lvl="0" algn="r" eaLnBrk="1" latinLnBrk="1" hangingPunct="1"/>
            <a:fld id="{566ABCEB-ACFC-4714-9973-3DA970169C29}" type="slidenum">
              <a:rPr lang="en-US" altLang="en-US" sz="1200">
                <a:latin typeface="Calibri" pitchFamily="34" charset="0"/>
              </a:rPr>
              <a:pPr lvl="0" algn="r" eaLnBrk="1" latinLnBrk="1" hangingPunct="1"/>
              <a:t>9</a:t>
            </a:fld>
            <a:endParaRPr lang="en-US" altLang="en-US" sz="1200">
              <a:latin typeface="Calibri" pitchFamily="34" charset="0"/>
            </a:endParaRPr>
          </a:p>
        </p:txBody>
      </p:sp>
    </p:spTree>
    <p:extLst>
      <p:ext uri="{BB962C8B-B14F-4D97-AF65-F5344CB8AC3E}">
        <p14:creationId xmlns:p14="http://schemas.microsoft.com/office/powerpoint/2010/main" val="1847543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pPr lvl="0" algn="r" eaLnBrk="1" latinLnBrk="1" hangingPunct="1"/>
            <a:fld id="{566ABCEB-ACFC-4714-9973-3DA970169C29}" type="slidenum">
              <a:rPr lang="en-US" altLang="en-US" sz="1200" smtClean="0">
                <a:latin typeface="Calibri" pitchFamily="34" charset="0"/>
              </a:rPr>
              <a:pPr lvl="0" algn="r" eaLnBrk="1" latinLnBrk="1" hangingPunct="1"/>
              <a:t>10</a:t>
            </a:fld>
            <a:endParaRPr lang="en-US" altLang="en-US" sz="1200">
              <a:latin typeface="Calibri" pitchFamily="34" charset="0"/>
            </a:endParaRPr>
          </a:p>
        </p:txBody>
      </p:sp>
    </p:spTree>
    <p:extLst>
      <p:ext uri="{BB962C8B-B14F-4D97-AF65-F5344CB8AC3E}">
        <p14:creationId xmlns:p14="http://schemas.microsoft.com/office/powerpoint/2010/main" val="3680928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77"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7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9" name="Title 1"/>
          <p:cNvSpPr>
            <a:spLocks noGrp="1"/>
          </p:cNvSpPr>
          <p:nvPr>
            <p:ph type="title"/>
          </p:nvPr>
        </p:nvSpPr>
        <p:spPr/>
        <p:txBody>
          <a:bodyPr/>
          <a:lstStyle/>
          <a:p>
            <a:r>
              <a:rPr lang="en-US"/>
              <a:t>Click to edit Master title style</a:t>
            </a:r>
          </a:p>
        </p:txBody>
      </p:sp>
      <p:sp>
        <p:nvSpPr>
          <p:cNvPr id="104868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6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p>
        </p:txBody>
      </p:sp>
      <p:sp>
        <p:nvSpPr>
          <p:cNvPr id="10486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7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US"/>
              <a:t>Click to edit Master title style</a:t>
            </a:r>
          </a:p>
        </p:txBody>
      </p:sp>
      <p:sp>
        <p:nvSpPr>
          <p:cNvPr id="104867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a:t>Click to edit Master title style</a:t>
            </a:r>
          </a:p>
        </p:txBody>
      </p:sp>
      <p:sp>
        <p:nvSpPr>
          <p:cNvPr id="1048668"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t>Click to edit Master title style</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9"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6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4"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65"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p>
        </p:txBody>
      </p:sp>
      <p:sp>
        <p:nvSpPr>
          <p:cNvPr id="1048666"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576" name="Title Placeholder 1048575"/>
          <p:cNvSpPr>
            <a:spLocks noGrp="1"/>
          </p:cNvSpPr>
          <p:nvPr>
            <p:ph type="title"/>
          </p:nvPr>
        </p:nvSpPr>
        <p:spPr>
          <a:xfrm>
            <a:off x="457200" y="274637"/>
            <a:ext cx="8229600" cy="1143000"/>
          </a:xfrm>
          <a:prstGeom prst="rect">
            <a:avLst/>
          </a:prstGeom>
          <a:noFill/>
          <a:ln>
            <a:noFill/>
          </a:ln>
        </p:spPr>
        <p:txBody>
          <a:bodyPr vert="horz" lIns="91440" tIns="45720" rIns="91440" bIns="45720" anchor="ctr"/>
          <a:lstStyle/>
          <a:p>
            <a:pPr lvl="0"/>
            <a:r>
              <a:rPr lang="en-US" altLang="en-US"/>
              <a:t>Click to edit Master title style</a:t>
            </a:r>
          </a:p>
        </p:txBody>
      </p:sp>
      <p:sp>
        <p:nvSpPr>
          <p:cNvPr id="1048577" name="Text Placeholder 1048576"/>
          <p:cNvSpPr>
            <a:spLocks noGrp="1"/>
          </p:cNvSpPr>
          <p:nvPr>
            <p:ph type="body" idx="1"/>
          </p:nvPr>
        </p:nvSpPr>
        <p:spPr>
          <a:xfrm>
            <a:off x="457200" y="1600200"/>
            <a:ext cx="8229600" cy="4525962"/>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22/06/2021</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ctr" eaLnBrk="1" latinLnBrk="1" hangingPunct="1"/>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pitchFamily="34"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TextBox 1048580"/>
          <p:cNvSpPr txBox="1"/>
          <p:nvPr/>
        </p:nvSpPr>
        <p:spPr>
          <a:xfrm>
            <a:off x="228600" y="1166812"/>
            <a:ext cx="8763000" cy="49530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342900" lvl="0" indent="-342900" algn="ctr" eaLnBrk="1" latinLnBrk="1" hangingPunct="1">
              <a:buFontTx/>
              <a:buNone/>
            </a:pPr>
            <a:r>
              <a:rPr lang="en-US" altLang="en-US" sz="3600" b="1">
                <a:solidFill>
                  <a:srgbClr val="FF0000"/>
                </a:solidFill>
                <a:latin typeface="Times New Roman" pitchFamily="18" charset="0"/>
                <a:ea typeface="Arial" pitchFamily="34" charset="0"/>
              </a:rPr>
              <a:t>BE PROJECT PRESENTATION </a:t>
            </a:r>
          </a:p>
          <a:p>
            <a:pPr marL="342900" lvl="0" indent="-342900" algn="ctr" eaLnBrk="1" latinLnBrk="1" hangingPunct="1">
              <a:buFontTx/>
              <a:buNone/>
            </a:pPr>
            <a:r>
              <a:rPr lang="en-US" altLang="en-US" sz="1800" b="1">
                <a:solidFill>
                  <a:srgbClr val="0070C0"/>
                </a:solidFill>
                <a:latin typeface="Times New Roman" pitchFamily="18" charset="0"/>
                <a:ea typeface="Arial" pitchFamily="34" charset="0"/>
              </a:rPr>
              <a:t>ON</a:t>
            </a:r>
          </a:p>
          <a:p>
            <a:pPr marL="342900" lvl="0" indent="-342900" algn="ctr" eaLnBrk="1" latinLnBrk="1" hangingPunct="1">
              <a:buFontTx/>
              <a:buNone/>
            </a:pPr>
            <a:r>
              <a:rPr lang="en-US" altLang="en-US" b="1">
                <a:latin typeface="Bell MT" pitchFamily="18" charset="0"/>
                <a:ea typeface="Arial" pitchFamily="34" charset="0"/>
              </a:rPr>
              <a:t>“EMA (Emotional and Mental Analyst)</a:t>
            </a:r>
            <a:r>
              <a:rPr lang="en-US" altLang="en-US" sz="4400" b="1">
                <a:latin typeface="Bell MT" pitchFamily="18" charset="0"/>
                <a:ea typeface="Arial" pitchFamily="34" charset="0"/>
              </a:rPr>
              <a:t>”</a:t>
            </a:r>
          </a:p>
          <a:p>
            <a:pPr marL="342900" lvl="0" indent="-342900" algn="ctr" eaLnBrk="1" latinLnBrk="1" hangingPunct="1">
              <a:buFontTx/>
              <a:buNone/>
            </a:pPr>
            <a:r>
              <a:rPr lang="en-US" altLang="en-US" sz="2400">
                <a:solidFill>
                  <a:srgbClr val="00B050"/>
                </a:solidFill>
                <a:latin typeface="Times New Roman" pitchFamily="18" charset="0"/>
                <a:ea typeface="Arial" pitchFamily="34" charset="0"/>
              </a:rPr>
              <a:t>Presented By</a:t>
            </a:r>
          </a:p>
          <a:p>
            <a:pPr marL="342900" lvl="0" indent="-342900" algn="ctr" eaLnBrk="1" latinLnBrk="1" hangingPunct="1">
              <a:buFontTx/>
              <a:buNone/>
            </a:pPr>
            <a:r>
              <a:rPr lang="zh-CN" altLang="en-US" sz="2000">
                <a:solidFill>
                  <a:srgbClr val="00B0F0"/>
                </a:solidFill>
                <a:ea typeface="Arial" pitchFamily="34" charset="0"/>
              </a:rPr>
              <a:t> </a:t>
            </a:r>
          </a:p>
          <a:p>
            <a:pPr marL="342900" lvl="0" indent="-342900" eaLnBrk="1" latinLnBrk="1" hangingPunct="1">
              <a:spcBef>
                <a:spcPct val="0"/>
              </a:spcBef>
              <a:buFontTx/>
              <a:buNone/>
            </a:pPr>
            <a:r>
              <a:rPr lang="en-US" altLang="en-US" sz="2000">
                <a:latin typeface="Bell MT" pitchFamily="18" charset="0"/>
                <a:ea typeface="Arial" pitchFamily="34" charset="0"/>
              </a:rPr>
              <a:t>Name : Durgesh Patil                       Roll No:-BI</a:t>
            </a:r>
            <a:r>
              <a:rPr lang="zh-CN" altLang="en-US" sz="2000">
                <a:ea typeface="Arial" pitchFamily="34" charset="0"/>
              </a:rPr>
              <a:t>45</a:t>
            </a:r>
          </a:p>
          <a:p>
            <a:pPr marL="342900" lvl="0" indent="-342900" eaLnBrk="1" latinLnBrk="1" hangingPunct="1">
              <a:spcBef>
                <a:spcPct val="0"/>
              </a:spcBef>
              <a:buFontTx/>
              <a:buNone/>
            </a:pPr>
            <a:r>
              <a:rPr lang="en-US" altLang="en-US" sz="2000">
                <a:latin typeface="Bell MT" pitchFamily="18" charset="0"/>
                <a:ea typeface="Arial" pitchFamily="34" charset="0"/>
              </a:rPr>
              <a:t>Name : Dhanashree Kulkarni           Roll No:-BI</a:t>
            </a:r>
            <a:r>
              <a:rPr lang="zh-CN" altLang="en-US" sz="2000">
                <a:ea typeface="Arial" pitchFamily="34" charset="0"/>
              </a:rPr>
              <a:t>38</a:t>
            </a:r>
          </a:p>
          <a:p>
            <a:pPr marL="342900" lvl="0" indent="-342900" eaLnBrk="1" latinLnBrk="1" hangingPunct="1">
              <a:spcBef>
                <a:spcPct val="0"/>
              </a:spcBef>
              <a:buFontTx/>
              <a:buNone/>
            </a:pPr>
            <a:r>
              <a:rPr lang="en-US" altLang="en-US" sz="2000">
                <a:latin typeface="Bell MT" pitchFamily="18" charset="0"/>
                <a:ea typeface="Arial" pitchFamily="34" charset="0"/>
              </a:rPr>
              <a:t>Name : Sujata Junare                        Roll No:-BI</a:t>
            </a:r>
            <a:r>
              <a:rPr lang="zh-CN" altLang="en-US" sz="2000">
                <a:ea typeface="Arial" pitchFamily="34" charset="0"/>
              </a:rPr>
              <a:t>28</a:t>
            </a:r>
          </a:p>
          <a:p>
            <a:pPr marL="342900" lvl="0" indent="-342900" eaLnBrk="1" latinLnBrk="1" hangingPunct="1">
              <a:spcBef>
                <a:spcPct val="0"/>
              </a:spcBef>
              <a:buFontTx/>
              <a:buNone/>
            </a:pPr>
            <a:r>
              <a:rPr lang="en-US" altLang="en-US" sz="2000">
                <a:latin typeface="Bell MT" pitchFamily="18" charset="0"/>
                <a:ea typeface="Arial" pitchFamily="34" charset="0"/>
              </a:rPr>
              <a:t>Name : Utkarsh Bhangale	               Roll No:-BI</a:t>
            </a:r>
            <a:r>
              <a:rPr lang="zh-CN" altLang="en-US" sz="2000">
                <a:ea typeface="Arial" pitchFamily="34" charset="0"/>
              </a:rPr>
              <a:t>03</a:t>
            </a:r>
          </a:p>
          <a:p>
            <a:pPr marL="342900" lvl="0" indent="-342900" algn="ctr" eaLnBrk="1" latinLnBrk="1" hangingPunct="1">
              <a:buFontTx/>
              <a:buNone/>
            </a:pPr>
            <a:r>
              <a:rPr lang="en-US" altLang="en-US" sz="2400">
                <a:solidFill>
                  <a:srgbClr val="00B050"/>
                </a:solidFill>
                <a:latin typeface="Times New Roman" pitchFamily="18" charset="0"/>
                <a:ea typeface="Arial" pitchFamily="34" charset="0"/>
              </a:rPr>
              <a:t>Under the guidance of </a:t>
            </a:r>
          </a:p>
          <a:p>
            <a:pPr marL="342900" lvl="0" indent="-342900" algn="ctr" eaLnBrk="1" latinLnBrk="1" hangingPunct="1">
              <a:buFontTx/>
              <a:buNone/>
            </a:pPr>
            <a:r>
              <a:rPr lang="en-US" altLang="en-US" sz="2400" b="1">
                <a:latin typeface="Times New Roman" pitchFamily="18" charset="0"/>
                <a:ea typeface="Arial" pitchFamily="34" charset="0"/>
              </a:rPr>
              <a:t> </a:t>
            </a:r>
            <a:r>
              <a:rPr lang="en-US" altLang="en-US" sz="2400" b="1">
                <a:solidFill>
                  <a:srgbClr val="00B0F0"/>
                </a:solidFill>
                <a:latin typeface="Times New Roman" pitchFamily="18" charset="0"/>
                <a:ea typeface="Arial" pitchFamily="34" charset="0"/>
              </a:rPr>
              <a:t>Prof. “</a:t>
            </a:r>
            <a:r>
              <a:rPr lang="en-US" altLang="en-US" sz="2400">
                <a:latin typeface="Bell MT" pitchFamily="18" charset="0"/>
                <a:ea typeface="Arial" pitchFamily="34" charset="0"/>
              </a:rPr>
              <a:t>Nitin Dhawas</a:t>
            </a:r>
            <a:r>
              <a:rPr lang="en-US" altLang="en-US" sz="2400" b="1">
                <a:solidFill>
                  <a:srgbClr val="00B0F0"/>
                </a:solidFill>
                <a:latin typeface="Times New Roman" pitchFamily="18" charset="0"/>
                <a:ea typeface="Arial" pitchFamily="34" charset="0"/>
              </a:rPr>
              <a:t>”</a:t>
            </a:r>
          </a:p>
        </p:txBody>
      </p:sp>
      <p:sp>
        <p:nvSpPr>
          <p:cNvPr id="1048582" name="TextBox 1048581"/>
          <p:cNvSpPr txBox="1"/>
          <p:nvPr/>
        </p:nvSpPr>
        <p:spPr>
          <a:xfrm>
            <a:off x="8229600" y="6172200"/>
            <a:ext cx="533400" cy="365125"/>
          </a:xfrm>
          <a:prstGeom prst="rect">
            <a:avLst/>
          </a:prstGeom>
          <a:noFill/>
          <a:ln>
            <a:noFill/>
          </a:ln>
        </p:spPr>
        <p:txBody>
          <a:bodyPr vert="horz" lIns="91440" tIns="45720" rIns="91440" bIns="45720" anchor="ct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algn="ctr" eaLnBrk="1" latinLnBrk="1" hangingPunct="1">
              <a:spcBef>
                <a:spcPct val="0"/>
              </a:spcBef>
              <a:buFontTx/>
              <a:buNone/>
            </a:pPr>
            <a:r>
              <a:rPr lang="en-US" altLang="en-US" sz="2400" b="1">
                <a:solidFill>
                  <a:srgbClr val="000000"/>
                </a:solidFill>
                <a:latin typeface="Arial" pitchFamily="34" charset="0"/>
                <a:ea typeface="Arial" pitchFamily="34" charset="0"/>
              </a:rPr>
              <a:t>0</a:t>
            </a:r>
            <a:fld id="{566ABCEB-ACFC-4714-9973-3DA970169C29}" type="slidenum">
              <a:rPr lang="en-US" altLang="en-US" sz="2400" b="1">
                <a:solidFill>
                  <a:srgbClr val="000000"/>
                </a:solidFill>
                <a:latin typeface="Arial" pitchFamily="34" charset="0"/>
                <a:ea typeface="Arial" pitchFamily="34" charset="0"/>
              </a:rPr>
              <a:pPr marL="0" lvl="0" indent="0" algn="ctr" eaLnBrk="1" latinLnBrk="1" hangingPunct="1">
                <a:spcBef>
                  <a:spcPct val="0"/>
                </a:spcBef>
                <a:buFontTx/>
                <a:buNone/>
              </a:pPr>
              <a:t>1</a:t>
            </a:fld>
            <a:endParaRPr lang="en-US" altLang="en-US" sz="2400" b="1">
              <a:solidFill>
                <a:srgbClr val="000000"/>
              </a:solidFill>
              <a:latin typeface="Arial" pitchFamily="34" charset="0"/>
              <a:ea typeface="Arial" pitchFamily="34" charset="0"/>
            </a:endParaRPr>
          </a:p>
        </p:txBody>
      </p:sp>
      <p:sp>
        <p:nvSpPr>
          <p:cNvPr id="1048583" name="Rectangle 1048582"/>
          <p:cNvSpPr/>
          <p:nvPr/>
        </p:nvSpPr>
        <p:spPr>
          <a:xfrm>
            <a:off x="304800" y="6137275"/>
            <a:ext cx="7924800" cy="400050"/>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a:solidFill>
                  <a:srgbClr val="7030A0"/>
                </a:solidFill>
                <a:latin typeface="Bell MT" pitchFamily="18" charset="0"/>
              </a:rPr>
              <a:t>Department Of Information Technology</a:t>
            </a:r>
          </a:p>
        </p:txBody>
      </p:sp>
    </p:spTree>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4273-76E9-4095-8A1E-940402CBBF1A}"/>
              </a:ext>
            </a:extLst>
          </p:cNvPr>
          <p:cNvSpPr>
            <a:spLocks noGrp="1"/>
          </p:cNvSpPr>
          <p:nvPr>
            <p:ph type="title"/>
          </p:nvPr>
        </p:nvSpPr>
        <p:spPr>
          <a:xfrm>
            <a:off x="482155" y="1028700"/>
            <a:ext cx="8229600" cy="1143000"/>
          </a:xfrm>
        </p:spPr>
        <p:txBody>
          <a:bodyPr/>
          <a:lstStyle/>
          <a:p>
            <a:r>
              <a:rPr lang="en-US" dirty="0">
                <a:latin typeface="Bell MT" panose="02020503060305020303" pitchFamily="18" charset="0"/>
              </a:rPr>
              <a:t>Libraries and Features</a:t>
            </a:r>
            <a:endParaRPr lang="it-IT" dirty="0">
              <a:latin typeface="Bell MT" panose="02020503060305020303" pitchFamily="18" charset="0"/>
            </a:endParaRPr>
          </a:p>
        </p:txBody>
      </p:sp>
      <p:sp>
        <p:nvSpPr>
          <p:cNvPr id="3" name="Content Placeholder 2">
            <a:extLst>
              <a:ext uri="{FF2B5EF4-FFF2-40B4-BE49-F238E27FC236}">
                <a16:creationId xmlns:a16="http://schemas.microsoft.com/office/drawing/2014/main" id="{50933239-80EC-4A0A-A93B-7A56AD7A860C}"/>
              </a:ext>
            </a:extLst>
          </p:cNvPr>
          <p:cNvSpPr>
            <a:spLocks noGrp="1"/>
          </p:cNvSpPr>
          <p:nvPr>
            <p:ph idx="1"/>
          </p:nvPr>
        </p:nvSpPr>
        <p:spPr>
          <a:xfrm>
            <a:off x="683568" y="2332038"/>
            <a:ext cx="8229600" cy="3497262"/>
          </a:xfrm>
        </p:spPr>
        <p:txBody>
          <a:bodyPr/>
          <a:lstStyle/>
          <a:p>
            <a:r>
              <a:rPr lang="en-US" sz="2200" b="1" dirty="0" err="1">
                <a:latin typeface="Bell MT" panose="02020503060305020303" pitchFamily="18" charset="0"/>
              </a:rPr>
              <a:t>Tensorflow</a:t>
            </a:r>
            <a:endParaRPr lang="en-US" sz="2200" b="1" dirty="0">
              <a:latin typeface="Bell MT" panose="02020503060305020303" pitchFamily="18" charset="0"/>
            </a:endParaRPr>
          </a:p>
          <a:p>
            <a:r>
              <a:rPr lang="en-US" sz="2200" b="1" dirty="0" err="1">
                <a:latin typeface="Bell MT" panose="02020503060305020303" pitchFamily="18" charset="0"/>
              </a:rPr>
              <a:t>Numpy</a:t>
            </a:r>
            <a:endParaRPr lang="en-US" sz="2200" b="1" dirty="0">
              <a:latin typeface="Bell MT" panose="02020503060305020303" pitchFamily="18" charset="0"/>
            </a:endParaRPr>
          </a:p>
          <a:p>
            <a:r>
              <a:rPr lang="en-US" sz="2200" b="1" dirty="0">
                <a:latin typeface="Bell MT" panose="02020503060305020303" pitchFamily="18" charset="0"/>
              </a:rPr>
              <a:t>OpenCV</a:t>
            </a:r>
          </a:p>
          <a:p>
            <a:r>
              <a:rPr lang="en-US" sz="2200" b="1" dirty="0" err="1">
                <a:latin typeface="Bell MT" panose="02020503060305020303" pitchFamily="18" charset="0"/>
              </a:rPr>
              <a:t>gTTS</a:t>
            </a:r>
            <a:endParaRPr lang="en-US" sz="2200" b="1" dirty="0">
              <a:latin typeface="Bell MT" panose="02020503060305020303" pitchFamily="18" charset="0"/>
            </a:endParaRPr>
          </a:p>
          <a:p>
            <a:r>
              <a:rPr lang="en-US" sz="2200" b="1" dirty="0">
                <a:latin typeface="Bell MT" panose="02020503060305020303" pitchFamily="18" charset="0"/>
              </a:rPr>
              <a:t>Matplotlib</a:t>
            </a:r>
          </a:p>
          <a:p>
            <a:endParaRPr lang="en-US" sz="2200" b="1" dirty="0">
              <a:latin typeface="Bell MT" panose="02020503060305020303" pitchFamily="18" charset="0"/>
            </a:endParaRPr>
          </a:p>
          <a:p>
            <a:endParaRPr lang="en-US" sz="2200" b="1" dirty="0">
              <a:latin typeface="Bell MT" panose="02020503060305020303" pitchFamily="18" charset="0"/>
            </a:endParaRPr>
          </a:p>
          <a:p>
            <a:endParaRPr lang="it-IT" sz="2200" b="1" dirty="0">
              <a:latin typeface="Bell MT" panose="02020503060305020303" pitchFamily="18" charset="0"/>
            </a:endParaRPr>
          </a:p>
        </p:txBody>
      </p:sp>
      <p:sp>
        <p:nvSpPr>
          <p:cNvPr id="6" name="Rectangle 5">
            <a:extLst>
              <a:ext uri="{FF2B5EF4-FFF2-40B4-BE49-F238E27FC236}">
                <a16:creationId xmlns:a16="http://schemas.microsoft.com/office/drawing/2014/main" id="{EC5F2C6E-7D1B-4D50-9102-001C83E855C3}"/>
              </a:ext>
            </a:extLst>
          </p:cNvPr>
          <p:cNvSpPr/>
          <p:nvPr/>
        </p:nvSpPr>
        <p:spPr>
          <a:xfrm>
            <a:off x="304800" y="6137275"/>
            <a:ext cx="7924800" cy="400050"/>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dirty="0">
                <a:solidFill>
                  <a:srgbClr val="7030A0"/>
                </a:solidFill>
                <a:latin typeface="Bell MT" panose="02020503060305020303" pitchFamily="18" charset="0"/>
              </a:rPr>
              <a:t>Department Of Information Technology</a:t>
            </a:r>
          </a:p>
        </p:txBody>
      </p:sp>
    </p:spTree>
    <p:extLst>
      <p:ext uri="{BB962C8B-B14F-4D97-AF65-F5344CB8AC3E}">
        <p14:creationId xmlns:p14="http://schemas.microsoft.com/office/powerpoint/2010/main" val="149221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8511-AC5C-4795-8698-BBAD9814DE65}"/>
              </a:ext>
            </a:extLst>
          </p:cNvPr>
          <p:cNvSpPr>
            <a:spLocks noGrp="1"/>
          </p:cNvSpPr>
          <p:nvPr>
            <p:ph type="title"/>
          </p:nvPr>
        </p:nvSpPr>
        <p:spPr>
          <a:xfrm>
            <a:off x="539552" y="1196752"/>
            <a:ext cx="8229600" cy="1143000"/>
          </a:xfrm>
        </p:spPr>
        <p:txBody>
          <a:bodyPr/>
          <a:lstStyle/>
          <a:p>
            <a:r>
              <a:rPr lang="en-US" sz="2800" b="1" dirty="0">
                <a:latin typeface="Bell MT" panose="02020503060305020303" pitchFamily="18" charset="0"/>
              </a:rPr>
              <a:t>Algorithm</a:t>
            </a:r>
            <a:endParaRPr lang="it-IT" sz="2800" b="1" dirty="0">
              <a:latin typeface="Bell MT" panose="02020503060305020303" pitchFamily="18" charset="0"/>
            </a:endParaRPr>
          </a:p>
        </p:txBody>
      </p:sp>
      <p:sp>
        <p:nvSpPr>
          <p:cNvPr id="3" name="Content Placeholder 2">
            <a:extLst>
              <a:ext uri="{FF2B5EF4-FFF2-40B4-BE49-F238E27FC236}">
                <a16:creationId xmlns:a16="http://schemas.microsoft.com/office/drawing/2014/main" id="{4B2FE3D1-CA64-4F4D-82B4-8B797ABD5D36}"/>
              </a:ext>
            </a:extLst>
          </p:cNvPr>
          <p:cNvSpPr>
            <a:spLocks noGrp="1"/>
          </p:cNvSpPr>
          <p:nvPr>
            <p:ph idx="1"/>
          </p:nvPr>
        </p:nvSpPr>
        <p:spPr>
          <a:xfrm>
            <a:off x="457200" y="1147540"/>
            <a:ext cx="8229600" cy="3340968"/>
          </a:xfrm>
        </p:spPr>
        <p:txBody>
          <a:bodyPr/>
          <a:lstStyle/>
          <a:p>
            <a:pPr marL="0" indent="0">
              <a:buNone/>
            </a:pPr>
            <a:endParaRPr lang="en-US" sz="1800" dirty="0">
              <a:latin typeface="Bell MT" panose="02020503060305020303" pitchFamily="18" charset="0"/>
            </a:endParaRPr>
          </a:p>
          <a:p>
            <a:pPr marL="514350" indent="-514350">
              <a:buFont typeface="+mj-lt"/>
              <a:buAutoNum type="arabicPeriod"/>
            </a:pPr>
            <a:endParaRPr lang="en-US" sz="1800" dirty="0">
              <a:latin typeface="Bell MT" panose="02020503060305020303" pitchFamily="18" charset="0"/>
            </a:endParaRPr>
          </a:p>
          <a:p>
            <a:pPr marL="0" indent="0">
              <a:buNone/>
            </a:pPr>
            <a:endParaRPr lang="en-US" sz="1800" dirty="0">
              <a:latin typeface="Bell MT" panose="02020503060305020303" pitchFamily="18" charset="0"/>
            </a:endParaRPr>
          </a:p>
          <a:p>
            <a:pPr marL="514350" indent="-514350">
              <a:buFont typeface="+mj-lt"/>
              <a:buAutoNum type="arabicPeriod"/>
            </a:pPr>
            <a:r>
              <a:rPr lang="en-US" sz="1800" dirty="0">
                <a:latin typeface="Bell MT" panose="02020503060305020303" pitchFamily="18" charset="0"/>
              </a:rPr>
              <a:t>First, the haar cascade method is used to detect faces in each frame of the webcam feed.</a:t>
            </a:r>
          </a:p>
          <a:p>
            <a:pPr marL="514350" indent="-514350">
              <a:buFont typeface="+mj-lt"/>
              <a:buAutoNum type="arabicPeriod"/>
            </a:pPr>
            <a:r>
              <a:rPr lang="en-US" sz="1800" dirty="0">
                <a:latin typeface="Bell MT" panose="02020503060305020303" pitchFamily="18" charset="0"/>
              </a:rPr>
              <a:t> The region of image containing the face is resized to 48x48 and is passed as input to the CNN.</a:t>
            </a:r>
          </a:p>
          <a:p>
            <a:pPr marL="514350" indent="-514350">
              <a:buFont typeface="+mj-lt"/>
              <a:buAutoNum type="arabicPeriod"/>
            </a:pPr>
            <a:r>
              <a:rPr lang="en-US" sz="1800" dirty="0">
                <a:latin typeface="Bell MT" panose="02020503060305020303" pitchFamily="18" charset="0"/>
              </a:rPr>
              <a:t> The network outputs a list of softmax scores for the seven classes of emotions. </a:t>
            </a:r>
          </a:p>
          <a:p>
            <a:pPr marL="514350" indent="-514350">
              <a:buFont typeface="+mj-lt"/>
              <a:buAutoNum type="arabicPeriod"/>
            </a:pPr>
            <a:r>
              <a:rPr lang="en-US" sz="1800" dirty="0">
                <a:latin typeface="Bell MT" panose="02020503060305020303" pitchFamily="18" charset="0"/>
              </a:rPr>
              <a:t>The emotion with maximum score is displayed on the screen. </a:t>
            </a:r>
          </a:p>
          <a:p>
            <a:pPr marL="514350" indent="-514350">
              <a:buFont typeface="+mj-lt"/>
              <a:buAutoNum type="arabicPeriod"/>
            </a:pPr>
            <a:r>
              <a:rPr lang="en-US" sz="1800" dirty="0">
                <a:latin typeface="Bell MT" panose="02020503060305020303" pitchFamily="18" charset="0"/>
              </a:rPr>
              <a:t>According the emotion detected, the question will be asked by chatbot.</a:t>
            </a:r>
          </a:p>
          <a:p>
            <a:pPr marL="514350" indent="-514350">
              <a:buFont typeface="+mj-lt"/>
              <a:buAutoNum type="arabicPeriod"/>
            </a:pPr>
            <a:r>
              <a:rPr lang="en-US" sz="1800" dirty="0">
                <a:latin typeface="Bell MT" panose="02020503060305020303" pitchFamily="18" charset="0"/>
              </a:rPr>
              <a:t>After taking a user’s response in the audio format, it will be converted into text using  gTTS API</a:t>
            </a:r>
          </a:p>
          <a:p>
            <a:pPr marL="514350" indent="-514350">
              <a:buFont typeface="+mj-lt"/>
              <a:buAutoNum type="arabicPeriod"/>
            </a:pPr>
            <a:r>
              <a:rPr lang="en-US" sz="1800" dirty="0">
                <a:latin typeface="Bell MT" panose="02020503060305020303" pitchFamily="18" charset="0"/>
              </a:rPr>
              <a:t> Split Sentences into words.</a:t>
            </a:r>
          </a:p>
          <a:p>
            <a:pPr marL="514350" indent="-514350">
              <a:buFont typeface="+mj-lt"/>
              <a:buAutoNum type="arabicPeriod"/>
            </a:pPr>
            <a:r>
              <a:rPr lang="en-US" sz="1800" dirty="0">
                <a:latin typeface="Bell MT" panose="02020503060305020303" pitchFamily="18" charset="0"/>
              </a:rPr>
              <a:t>Search for a word in a database and give appropriate response into audio format.</a:t>
            </a:r>
            <a:endParaRPr lang="it-IT" sz="1800" dirty="0">
              <a:latin typeface="Bell MT" panose="02020503060305020303" pitchFamily="18" charset="0"/>
            </a:endParaRPr>
          </a:p>
        </p:txBody>
      </p:sp>
      <p:sp>
        <p:nvSpPr>
          <p:cNvPr id="4" name="Rectangle 3">
            <a:extLst>
              <a:ext uri="{FF2B5EF4-FFF2-40B4-BE49-F238E27FC236}">
                <a16:creationId xmlns:a16="http://schemas.microsoft.com/office/drawing/2014/main" id="{A9D2A11B-EEEE-4498-BD7F-FE92C4A61F64}"/>
              </a:ext>
            </a:extLst>
          </p:cNvPr>
          <p:cNvSpPr/>
          <p:nvPr/>
        </p:nvSpPr>
        <p:spPr>
          <a:xfrm>
            <a:off x="304800" y="6137275"/>
            <a:ext cx="7924800" cy="400050"/>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dirty="0">
                <a:solidFill>
                  <a:srgbClr val="7030A0"/>
                </a:solidFill>
                <a:latin typeface="Bell MT" pitchFamily="18" charset="0"/>
              </a:rPr>
              <a:t>Department Of Information Technology</a:t>
            </a:r>
          </a:p>
        </p:txBody>
      </p:sp>
    </p:spTree>
    <p:extLst>
      <p:ext uri="{BB962C8B-B14F-4D97-AF65-F5344CB8AC3E}">
        <p14:creationId xmlns:p14="http://schemas.microsoft.com/office/powerpoint/2010/main" val="13929667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
            <a:extLst>
              <a:ext uri="{FF2B5EF4-FFF2-40B4-BE49-F238E27FC236}">
                <a16:creationId xmlns:a16="http://schemas.microsoft.com/office/drawing/2014/main" id="{5ED921C0-1A06-45AD-921B-282A326C12E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0939" y="1124744"/>
            <a:ext cx="6482122" cy="5112568"/>
          </a:xfrm>
          <a:prstGeom prst="rect">
            <a:avLst/>
          </a:prstGeom>
          <a:noFill/>
          <a:ln>
            <a:noFill/>
          </a:ln>
        </p:spPr>
      </p:pic>
      <p:sp>
        <p:nvSpPr>
          <p:cNvPr id="5" name="Rectangle 4">
            <a:extLst>
              <a:ext uri="{FF2B5EF4-FFF2-40B4-BE49-F238E27FC236}">
                <a16:creationId xmlns:a16="http://schemas.microsoft.com/office/drawing/2014/main" id="{644F7343-D5FD-4158-9336-C178251D148F}"/>
              </a:ext>
            </a:extLst>
          </p:cNvPr>
          <p:cNvSpPr/>
          <p:nvPr/>
        </p:nvSpPr>
        <p:spPr>
          <a:xfrm>
            <a:off x="323528" y="6126162"/>
            <a:ext cx="7920880" cy="411223"/>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wrap="squar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dirty="0">
                <a:solidFill>
                  <a:srgbClr val="7030A0"/>
                </a:solidFill>
                <a:latin typeface="Bell MT" pitchFamily="18" charset="0"/>
              </a:rPr>
              <a:t>Department Of Information Technology</a:t>
            </a:r>
          </a:p>
        </p:txBody>
      </p:sp>
    </p:spTree>
    <p:extLst>
      <p:ext uri="{BB962C8B-B14F-4D97-AF65-F5344CB8AC3E}">
        <p14:creationId xmlns:p14="http://schemas.microsoft.com/office/powerpoint/2010/main" val="24272544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2E0DD2-3D11-4E8F-8DAA-732C09833CE2}"/>
              </a:ext>
            </a:extLst>
          </p:cNvPr>
          <p:cNvSpPr>
            <a:spLocks noGrp="1"/>
          </p:cNvSpPr>
          <p:nvPr>
            <p:ph idx="1"/>
          </p:nvPr>
        </p:nvSpPr>
        <p:spPr/>
        <p:txBody>
          <a:bodyPr/>
          <a:lstStyle/>
          <a:p>
            <a:pPr marL="0" indent="0">
              <a:buNone/>
            </a:pPr>
            <a:r>
              <a:rPr lang="en-US" dirty="0"/>
              <a:t>Start</a:t>
            </a:r>
            <a:endParaRPr lang="it-IT" dirty="0"/>
          </a:p>
          <a:p>
            <a:pPr marL="0" indent="0">
              <a:buNone/>
            </a:pPr>
            <a:endParaRPr lang="it-IT" dirty="0"/>
          </a:p>
        </p:txBody>
      </p:sp>
      <p:sp>
        <p:nvSpPr>
          <p:cNvPr id="6" name="Rectangle 5">
            <a:extLst>
              <a:ext uri="{FF2B5EF4-FFF2-40B4-BE49-F238E27FC236}">
                <a16:creationId xmlns:a16="http://schemas.microsoft.com/office/drawing/2014/main" id="{D0CB887F-62E5-4D2E-9F92-2C87BBDA8DE9}"/>
              </a:ext>
            </a:extLst>
          </p:cNvPr>
          <p:cNvSpPr/>
          <p:nvPr/>
        </p:nvSpPr>
        <p:spPr>
          <a:xfrm>
            <a:off x="323528" y="6126162"/>
            <a:ext cx="7920880" cy="411223"/>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wrap="squar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dirty="0">
                <a:solidFill>
                  <a:srgbClr val="7030A0"/>
                </a:solidFill>
                <a:latin typeface="Bell MT" pitchFamily="18" charset="0"/>
              </a:rPr>
              <a:t>Department Of Information Technology</a:t>
            </a:r>
          </a:p>
        </p:txBody>
      </p:sp>
      <p:sp>
        <p:nvSpPr>
          <p:cNvPr id="4" name="Oval 3">
            <a:extLst>
              <a:ext uri="{FF2B5EF4-FFF2-40B4-BE49-F238E27FC236}">
                <a16:creationId xmlns:a16="http://schemas.microsoft.com/office/drawing/2014/main" id="{22E8F2FA-EBA1-4B81-8B2E-B4356E94E781}"/>
              </a:ext>
            </a:extLst>
          </p:cNvPr>
          <p:cNvSpPr/>
          <p:nvPr/>
        </p:nvSpPr>
        <p:spPr>
          <a:xfrm>
            <a:off x="457200" y="1543296"/>
            <a:ext cx="1097324" cy="694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Arrow: Right 4">
            <a:extLst>
              <a:ext uri="{FF2B5EF4-FFF2-40B4-BE49-F238E27FC236}">
                <a16:creationId xmlns:a16="http://schemas.microsoft.com/office/drawing/2014/main" id="{617F820F-F1ED-49E3-9B01-588D26510490}"/>
              </a:ext>
            </a:extLst>
          </p:cNvPr>
          <p:cNvSpPr/>
          <p:nvPr/>
        </p:nvSpPr>
        <p:spPr>
          <a:xfrm>
            <a:off x="1554203" y="1688512"/>
            <a:ext cx="576064"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7" name="Rectangle 6">
            <a:extLst>
              <a:ext uri="{FF2B5EF4-FFF2-40B4-BE49-F238E27FC236}">
                <a16:creationId xmlns:a16="http://schemas.microsoft.com/office/drawing/2014/main" id="{B859647F-A90D-4B26-A223-EBC308E7F156}"/>
              </a:ext>
            </a:extLst>
          </p:cNvPr>
          <p:cNvSpPr/>
          <p:nvPr/>
        </p:nvSpPr>
        <p:spPr>
          <a:xfrm>
            <a:off x="2145327" y="1551137"/>
            <a:ext cx="1027115" cy="606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Arrow: Right 7">
            <a:extLst>
              <a:ext uri="{FF2B5EF4-FFF2-40B4-BE49-F238E27FC236}">
                <a16:creationId xmlns:a16="http://schemas.microsoft.com/office/drawing/2014/main" id="{912C32A0-5468-456C-A691-0AA8C5015E80}"/>
              </a:ext>
            </a:extLst>
          </p:cNvPr>
          <p:cNvSpPr/>
          <p:nvPr/>
        </p:nvSpPr>
        <p:spPr>
          <a:xfrm>
            <a:off x="3172442" y="1688511"/>
            <a:ext cx="576064"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10" name="Diamond 9">
            <a:extLst>
              <a:ext uri="{FF2B5EF4-FFF2-40B4-BE49-F238E27FC236}">
                <a16:creationId xmlns:a16="http://schemas.microsoft.com/office/drawing/2014/main" id="{5DB79AF9-7635-4AAA-95C3-E1ECC9B99532}"/>
              </a:ext>
            </a:extLst>
          </p:cNvPr>
          <p:cNvSpPr/>
          <p:nvPr/>
        </p:nvSpPr>
        <p:spPr>
          <a:xfrm>
            <a:off x="3791623" y="1364319"/>
            <a:ext cx="1800200" cy="102767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Arrow: Right 10">
            <a:extLst>
              <a:ext uri="{FF2B5EF4-FFF2-40B4-BE49-F238E27FC236}">
                <a16:creationId xmlns:a16="http://schemas.microsoft.com/office/drawing/2014/main" id="{B4958A26-0ED7-4B67-A15B-1C4841A4D3A9}"/>
              </a:ext>
            </a:extLst>
          </p:cNvPr>
          <p:cNvSpPr/>
          <p:nvPr/>
        </p:nvSpPr>
        <p:spPr>
          <a:xfrm>
            <a:off x="5582354" y="1652196"/>
            <a:ext cx="576064"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12" name="Rectangle 11">
            <a:extLst>
              <a:ext uri="{FF2B5EF4-FFF2-40B4-BE49-F238E27FC236}">
                <a16:creationId xmlns:a16="http://schemas.microsoft.com/office/drawing/2014/main" id="{9F2767A8-7C20-4BD9-A704-FAF9C3E5B32F}"/>
              </a:ext>
            </a:extLst>
          </p:cNvPr>
          <p:cNvSpPr/>
          <p:nvPr/>
        </p:nvSpPr>
        <p:spPr>
          <a:xfrm>
            <a:off x="6148949" y="1611981"/>
            <a:ext cx="979278" cy="557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Arrow: Right 12">
            <a:extLst>
              <a:ext uri="{FF2B5EF4-FFF2-40B4-BE49-F238E27FC236}">
                <a16:creationId xmlns:a16="http://schemas.microsoft.com/office/drawing/2014/main" id="{C9ED7938-4D6C-4EC3-AE07-3770AC6738DD}"/>
              </a:ext>
            </a:extLst>
          </p:cNvPr>
          <p:cNvSpPr/>
          <p:nvPr/>
        </p:nvSpPr>
        <p:spPr>
          <a:xfrm>
            <a:off x="7128227" y="1676728"/>
            <a:ext cx="612125"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14" name="Rectangle 13">
            <a:extLst>
              <a:ext uri="{FF2B5EF4-FFF2-40B4-BE49-F238E27FC236}">
                <a16:creationId xmlns:a16="http://schemas.microsoft.com/office/drawing/2014/main" id="{316A12C3-5F56-4C0E-8411-B4017A12F4CD}"/>
              </a:ext>
            </a:extLst>
          </p:cNvPr>
          <p:cNvSpPr/>
          <p:nvPr/>
        </p:nvSpPr>
        <p:spPr>
          <a:xfrm>
            <a:off x="7740352" y="1573295"/>
            <a:ext cx="1185894" cy="557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Arrow: Right 14">
            <a:extLst>
              <a:ext uri="{FF2B5EF4-FFF2-40B4-BE49-F238E27FC236}">
                <a16:creationId xmlns:a16="http://schemas.microsoft.com/office/drawing/2014/main" id="{92D74119-D840-481C-9C91-A3781231CD48}"/>
              </a:ext>
            </a:extLst>
          </p:cNvPr>
          <p:cNvSpPr/>
          <p:nvPr/>
        </p:nvSpPr>
        <p:spPr>
          <a:xfrm rot="5400000">
            <a:off x="7941958" y="2216505"/>
            <a:ext cx="576064"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16" name="Rectangle 15">
            <a:extLst>
              <a:ext uri="{FF2B5EF4-FFF2-40B4-BE49-F238E27FC236}">
                <a16:creationId xmlns:a16="http://schemas.microsoft.com/office/drawing/2014/main" id="{EF15C955-78D7-436D-8472-736775C6C19B}"/>
              </a:ext>
            </a:extLst>
          </p:cNvPr>
          <p:cNvSpPr/>
          <p:nvPr/>
        </p:nvSpPr>
        <p:spPr>
          <a:xfrm>
            <a:off x="7740352" y="2718365"/>
            <a:ext cx="979278" cy="557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Arrow: Left 16">
            <a:extLst>
              <a:ext uri="{FF2B5EF4-FFF2-40B4-BE49-F238E27FC236}">
                <a16:creationId xmlns:a16="http://schemas.microsoft.com/office/drawing/2014/main" id="{0ECD2C84-5DA7-4CFD-BC84-6EA9EC1CD80A}"/>
              </a:ext>
            </a:extLst>
          </p:cNvPr>
          <p:cNvSpPr/>
          <p:nvPr/>
        </p:nvSpPr>
        <p:spPr>
          <a:xfrm>
            <a:off x="7128226" y="2794893"/>
            <a:ext cx="612125" cy="404241"/>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18" name="Rectangle 17">
            <a:extLst>
              <a:ext uri="{FF2B5EF4-FFF2-40B4-BE49-F238E27FC236}">
                <a16:creationId xmlns:a16="http://schemas.microsoft.com/office/drawing/2014/main" id="{649D32CB-8BB6-4B5F-9278-E3773751C64A}"/>
              </a:ext>
            </a:extLst>
          </p:cNvPr>
          <p:cNvSpPr/>
          <p:nvPr/>
        </p:nvSpPr>
        <p:spPr>
          <a:xfrm>
            <a:off x="6012160" y="2700605"/>
            <a:ext cx="1116065" cy="576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Arrow: Left 18">
            <a:extLst>
              <a:ext uri="{FF2B5EF4-FFF2-40B4-BE49-F238E27FC236}">
                <a16:creationId xmlns:a16="http://schemas.microsoft.com/office/drawing/2014/main" id="{817A397E-9C5A-4091-8A45-837E132B6092}"/>
              </a:ext>
            </a:extLst>
          </p:cNvPr>
          <p:cNvSpPr/>
          <p:nvPr/>
        </p:nvSpPr>
        <p:spPr>
          <a:xfrm>
            <a:off x="5364088" y="2794893"/>
            <a:ext cx="648071" cy="404241"/>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20" name="Rectangle 19">
            <a:extLst>
              <a:ext uri="{FF2B5EF4-FFF2-40B4-BE49-F238E27FC236}">
                <a16:creationId xmlns:a16="http://schemas.microsoft.com/office/drawing/2014/main" id="{7652535C-5559-4EC3-9406-2CCEB0059FA6}"/>
              </a:ext>
            </a:extLst>
          </p:cNvPr>
          <p:cNvSpPr/>
          <p:nvPr/>
        </p:nvSpPr>
        <p:spPr>
          <a:xfrm>
            <a:off x="3419872" y="2770586"/>
            <a:ext cx="1944215" cy="452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Arrow: Down 22">
            <a:extLst>
              <a:ext uri="{FF2B5EF4-FFF2-40B4-BE49-F238E27FC236}">
                <a16:creationId xmlns:a16="http://schemas.microsoft.com/office/drawing/2014/main" id="{2AEB5F56-C06B-4ABD-BA52-9D0A72373AE8}"/>
              </a:ext>
            </a:extLst>
          </p:cNvPr>
          <p:cNvSpPr/>
          <p:nvPr/>
        </p:nvSpPr>
        <p:spPr>
          <a:xfrm>
            <a:off x="3563888" y="3223440"/>
            <a:ext cx="184618" cy="236580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24" name="Arrow: Right 23">
            <a:extLst>
              <a:ext uri="{FF2B5EF4-FFF2-40B4-BE49-F238E27FC236}">
                <a16:creationId xmlns:a16="http://schemas.microsoft.com/office/drawing/2014/main" id="{9F2CD714-2AC1-4A29-A607-CB4DA62235A7}"/>
              </a:ext>
            </a:extLst>
          </p:cNvPr>
          <p:cNvSpPr/>
          <p:nvPr/>
        </p:nvSpPr>
        <p:spPr>
          <a:xfrm>
            <a:off x="3687358" y="3782552"/>
            <a:ext cx="649358" cy="17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Arrow: Right 24">
            <a:extLst>
              <a:ext uri="{FF2B5EF4-FFF2-40B4-BE49-F238E27FC236}">
                <a16:creationId xmlns:a16="http://schemas.microsoft.com/office/drawing/2014/main" id="{F4D4B23D-801B-499B-8CED-D50314A1F925}"/>
              </a:ext>
            </a:extLst>
          </p:cNvPr>
          <p:cNvSpPr/>
          <p:nvPr/>
        </p:nvSpPr>
        <p:spPr>
          <a:xfrm>
            <a:off x="3687358" y="4117172"/>
            <a:ext cx="649358" cy="17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Arrow: Right 25">
            <a:extLst>
              <a:ext uri="{FF2B5EF4-FFF2-40B4-BE49-F238E27FC236}">
                <a16:creationId xmlns:a16="http://schemas.microsoft.com/office/drawing/2014/main" id="{81A8016C-CF72-4A7B-B6B7-D283B15A8E1D}"/>
              </a:ext>
            </a:extLst>
          </p:cNvPr>
          <p:cNvSpPr/>
          <p:nvPr/>
        </p:nvSpPr>
        <p:spPr>
          <a:xfrm>
            <a:off x="3701050" y="4432769"/>
            <a:ext cx="649358" cy="17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Arrow: Right 26">
            <a:extLst>
              <a:ext uri="{FF2B5EF4-FFF2-40B4-BE49-F238E27FC236}">
                <a16:creationId xmlns:a16="http://schemas.microsoft.com/office/drawing/2014/main" id="{CD1BC4EF-6113-4473-BF1A-3F09829A1EE5}"/>
              </a:ext>
            </a:extLst>
          </p:cNvPr>
          <p:cNvSpPr/>
          <p:nvPr/>
        </p:nvSpPr>
        <p:spPr>
          <a:xfrm>
            <a:off x="3693472" y="4746858"/>
            <a:ext cx="649358" cy="17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Arrow: Right 27">
            <a:extLst>
              <a:ext uri="{FF2B5EF4-FFF2-40B4-BE49-F238E27FC236}">
                <a16:creationId xmlns:a16="http://schemas.microsoft.com/office/drawing/2014/main" id="{6B100830-5484-476C-B9B1-601AB8228AD6}"/>
              </a:ext>
            </a:extLst>
          </p:cNvPr>
          <p:cNvSpPr/>
          <p:nvPr/>
        </p:nvSpPr>
        <p:spPr>
          <a:xfrm>
            <a:off x="3701050" y="5059448"/>
            <a:ext cx="649358" cy="17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Arrow: Right 28">
            <a:extLst>
              <a:ext uri="{FF2B5EF4-FFF2-40B4-BE49-F238E27FC236}">
                <a16:creationId xmlns:a16="http://schemas.microsoft.com/office/drawing/2014/main" id="{7041C6CA-5B7F-40EA-A802-5AE4FD2504E3}"/>
              </a:ext>
            </a:extLst>
          </p:cNvPr>
          <p:cNvSpPr/>
          <p:nvPr/>
        </p:nvSpPr>
        <p:spPr>
          <a:xfrm>
            <a:off x="3687358" y="5419955"/>
            <a:ext cx="649358" cy="161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ctangle 29">
            <a:extLst>
              <a:ext uri="{FF2B5EF4-FFF2-40B4-BE49-F238E27FC236}">
                <a16:creationId xmlns:a16="http://schemas.microsoft.com/office/drawing/2014/main" id="{1C72C725-1A26-43FF-AD86-70B021E95F14}"/>
              </a:ext>
            </a:extLst>
          </p:cNvPr>
          <p:cNvSpPr/>
          <p:nvPr/>
        </p:nvSpPr>
        <p:spPr>
          <a:xfrm>
            <a:off x="4336716" y="3719199"/>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ctangle 30">
            <a:extLst>
              <a:ext uri="{FF2B5EF4-FFF2-40B4-BE49-F238E27FC236}">
                <a16:creationId xmlns:a16="http://schemas.microsoft.com/office/drawing/2014/main" id="{51938B28-8234-4F76-8866-92D2D87010B9}"/>
              </a:ext>
            </a:extLst>
          </p:cNvPr>
          <p:cNvSpPr/>
          <p:nvPr/>
        </p:nvSpPr>
        <p:spPr>
          <a:xfrm>
            <a:off x="4336715" y="4065407"/>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ctangle 31">
            <a:extLst>
              <a:ext uri="{FF2B5EF4-FFF2-40B4-BE49-F238E27FC236}">
                <a16:creationId xmlns:a16="http://schemas.microsoft.com/office/drawing/2014/main" id="{51F3C989-EB60-4605-8E21-68AC9266D1F6}"/>
              </a:ext>
            </a:extLst>
          </p:cNvPr>
          <p:cNvSpPr/>
          <p:nvPr/>
        </p:nvSpPr>
        <p:spPr>
          <a:xfrm>
            <a:off x="4350408" y="4435355"/>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ctangle 32">
            <a:extLst>
              <a:ext uri="{FF2B5EF4-FFF2-40B4-BE49-F238E27FC236}">
                <a16:creationId xmlns:a16="http://schemas.microsoft.com/office/drawing/2014/main" id="{07A5E3F0-386A-43CC-A2AB-A987D84BF843}"/>
              </a:ext>
            </a:extLst>
          </p:cNvPr>
          <p:cNvSpPr/>
          <p:nvPr/>
        </p:nvSpPr>
        <p:spPr>
          <a:xfrm>
            <a:off x="4350407" y="4783419"/>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ctangle 34">
            <a:extLst>
              <a:ext uri="{FF2B5EF4-FFF2-40B4-BE49-F238E27FC236}">
                <a16:creationId xmlns:a16="http://schemas.microsoft.com/office/drawing/2014/main" id="{E2CCA8EF-57F6-4DEA-B9FD-1589842F2032}"/>
              </a:ext>
            </a:extLst>
          </p:cNvPr>
          <p:cNvSpPr/>
          <p:nvPr/>
        </p:nvSpPr>
        <p:spPr>
          <a:xfrm>
            <a:off x="4348383" y="5129321"/>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ctangle 35">
            <a:extLst>
              <a:ext uri="{FF2B5EF4-FFF2-40B4-BE49-F238E27FC236}">
                <a16:creationId xmlns:a16="http://schemas.microsoft.com/office/drawing/2014/main" id="{2926C05E-A191-4475-9387-1C076674942F}"/>
              </a:ext>
            </a:extLst>
          </p:cNvPr>
          <p:cNvSpPr/>
          <p:nvPr/>
        </p:nvSpPr>
        <p:spPr>
          <a:xfrm>
            <a:off x="4348382" y="5529082"/>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TextBox 36">
            <a:extLst>
              <a:ext uri="{FF2B5EF4-FFF2-40B4-BE49-F238E27FC236}">
                <a16:creationId xmlns:a16="http://schemas.microsoft.com/office/drawing/2014/main" id="{DFBB2AFF-E633-4181-BD03-4F22D91BF333}"/>
              </a:ext>
            </a:extLst>
          </p:cNvPr>
          <p:cNvSpPr txBox="1"/>
          <p:nvPr/>
        </p:nvSpPr>
        <p:spPr>
          <a:xfrm flipH="1">
            <a:off x="690122" y="1723420"/>
            <a:ext cx="884776" cy="369332"/>
          </a:xfrm>
          <a:prstGeom prst="rect">
            <a:avLst/>
          </a:prstGeom>
          <a:noFill/>
        </p:spPr>
        <p:txBody>
          <a:bodyPr wrap="square" rtlCol="0">
            <a:spAutoFit/>
          </a:bodyPr>
          <a:lstStyle/>
          <a:p>
            <a:r>
              <a:rPr lang="en-US" dirty="0"/>
              <a:t>Start</a:t>
            </a:r>
            <a:endParaRPr lang="it-IT" dirty="0"/>
          </a:p>
        </p:txBody>
      </p:sp>
      <p:sp>
        <p:nvSpPr>
          <p:cNvPr id="40" name="TextBox 39">
            <a:extLst>
              <a:ext uri="{FF2B5EF4-FFF2-40B4-BE49-F238E27FC236}">
                <a16:creationId xmlns:a16="http://schemas.microsoft.com/office/drawing/2014/main" id="{A2394E85-67DD-4F56-AE60-DFB1CB6B947D}"/>
              </a:ext>
            </a:extLst>
          </p:cNvPr>
          <p:cNvSpPr txBox="1"/>
          <p:nvPr/>
        </p:nvSpPr>
        <p:spPr>
          <a:xfrm>
            <a:off x="2208667" y="1584367"/>
            <a:ext cx="1610654" cy="523220"/>
          </a:xfrm>
          <a:prstGeom prst="rect">
            <a:avLst/>
          </a:prstGeom>
          <a:noFill/>
        </p:spPr>
        <p:txBody>
          <a:bodyPr wrap="square" rtlCol="0">
            <a:spAutoFit/>
          </a:bodyPr>
          <a:lstStyle/>
          <a:p>
            <a:r>
              <a:rPr lang="en-US" sz="1400" dirty="0"/>
              <a:t>Initialize</a:t>
            </a:r>
          </a:p>
          <a:p>
            <a:r>
              <a:rPr lang="en-US" sz="1400" dirty="0"/>
              <a:t>Webcam</a:t>
            </a:r>
            <a:endParaRPr lang="it-IT" sz="1400" dirty="0"/>
          </a:p>
        </p:txBody>
      </p:sp>
      <p:sp>
        <p:nvSpPr>
          <p:cNvPr id="41" name="TextBox 40">
            <a:extLst>
              <a:ext uri="{FF2B5EF4-FFF2-40B4-BE49-F238E27FC236}">
                <a16:creationId xmlns:a16="http://schemas.microsoft.com/office/drawing/2014/main" id="{4CA8CE51-B46E-48B6-A679-259798393CC8}"/>
              </a:ext>
            </a:extLst>
          </p:cNvPr>
          <p:cNvSpPr txBox="1"/>
          <p:nvPr/>
        </p:nvSpPr>
        <p:spPr>
          <a:xfrm>
            <a:off x="4141283" y="1565143"/>
            <a:ext cx="1222804" cy="646331"/>
          </a:xfrm>
          <a:prstGeom prst="rect">
            <a:avLst/>
          </a:prstGeom>
          <a:noFill/>
        </p:spPr>
        <p:txBody>
          <a:bodyPr wrap="square" rtlCol="0">
            <a:spAutoFit/>
          </a:bodyPr>
          <a:lstStyle/>
          <a:p>
            <a:r>
              <a:rPr lang="en-US" sz="1200" dirty="0"/>
              <a:t>Face Detection</a:t>
            </a:r>
          </a:p>
          <a:p>
            <a:r>
              <a:rPr lang="en-US" sz="1200" dirty="0"/>
              <a:t>Using </a:t>
            </a:r>
            <a:r>
              <a:rPr lang="en-US" sz="1200" dirty="0" err="1"/>
              <a:t>haar</a:t>
            </a:r>
            <a:r>
              <a:rPr lang="en-US" sz="1200" dirty="0"/>
              <a:t> cascade features</a:t>
            </a:r>
            <a:endParaRPr lang="it-IT" sz="1200" dirty="0"/>
          </a:p>
        </p:txBody>
      </p:sp>
      <p:sp>
        <p:nvSpPr>
          <p:cNvPr id="42" name="TextBox 41">
            <a:extLst>
              <a:ext uri="{FF2B5EF4-FFF2-40B4-BE49-F238E27FC236}">
                <a16:creationId xmlns:a16="http://schemas.microsoft.com/office/drawing/2014/main" id="{17621982-7709-402E-8B6D-50ADBB519C47}"/>
              </a:ext>
            </a:extLst>
          </p:cNvPr>
          <p:cNvSpPr txBox="1"/>
          <p:nvPr/>
        </p:nvSpPr>
        <p:spPr>
          <a:xfrm>
            <a:off x="6095441" y="1591741"/>
            <a:ext cx="1431932" cy="646229"/>
          </a:xfrm>
          <a:prstGeom prst="rect">
            <a:avLst/>
          </a:prstGeom>
          <a:noFill/>
        </p:spPr>
        <p:txBody>
          <a:bodyPr wrap="square" rtlCol="0">
            <a:spAutoFit/>
          </a:bodyPr>
          <a:lstStyle/>
          <a:p>
            <a:r>
              <a:rPr lang="en-US" sz="1200" dirty="0"/>
              <a:t>Automated</a:t>
            </a:r>
          </a:p>
          <a:p>
            <a:r>
              <a:rPr lang="en-US" sz="1200" dirty="0"/>
              <a:t> marker</a:t>
            </a:r>
          </a:p>
          <a:p>
            <a:r>
              <a:rPr lang="en-US" sz="1200" dirty="0"/>
              <a:t> feature</a:t>
            </a:r>
            <a:endParaRPr lang="it-IT" sz="1200" dirty="0"/>
          </a:p>
        </p:txBody>
      </p:sp>
      <p:sp>
        <p:nvSpPr>
          <p:cNvPr id="43" name="TextBox 42">
            <a:extLst>
              <a:ext uri="{FF2B5EF4-FFF2-40B4-BE49-F238E27FC236}">
                <a16:creationId xmlns:a16="http://schemas.microsoft.com/office/drawing/2014/main" id="{BA43A410-7B2E-4647-8256-94D96DB831D9}"/>
              </a:ext>
            </a:extLst>
          </p:cNvPr>
          <p:cNvSpPr txBox="1"/>
          <p:nvPr/>
        </p:nvSpPr>
        <p:spPr>
          <a:xfrm>
            <a:off x="7701452" y="1470662"/>
            <a:ext cx="1488966" cy="738664"/>
          </a:xfrm>
          <a:prstGeom prst="rect">
            <a:avLst/>
          </a:prstGeom>
          <a:noFill/>
        </p:spPr>
        <p:txBody>
          <a:bodyPr wrap="square" rtlCol="0">
            <a:spAutoFit/>
          </a:bodyPr>
          <a:lstStyle/>
          <a:p>
            <a:r>
              <a:rPr lang="en-US" sz="1050" dirty="0"/>
              <a:t>Save the </a:t>
            </a:r>
          </a:p>
          <a:p>
            <a:r>
              <a:rPr lang="en-US" sz="1050" dirty="0"/>
              <a:t>initial coordinates</a:t>
            </a:r>
          </a:p>
          <a:p>
            <a:r>
              <a:rPr lang="en-US" sz="1050" dirty="0"/>
              <a:t> and marker </a:t>
            </a:r>
          </a:p>
          <a:p>
            <a:r>
              <a:rPr lang="en-US" sz="1050" dirty="0"/>
              <a:t>features</a:t>
            </a:r>
            <a:endParaRPr lang="it-IT" sz="1050" dirty="0"/>
          </a:p>
        </p:txBody>
      </p:sp>
      <p:sp>
        <p:nvSpPr>
          <p:cNvPr id="44" name="TextBox 43">
            <a:extLst>
              <a:ext uri="{FF2B5EF4-FFF2-40B4-BE49-F238E27FC236}">
                <a16:creationId xmlns:a16="http://schemas.microsoft.com/office/drawing/2014/main" id="{B2C396B8-6C37-40D7-9340-A2E32274DAFC}"/>
              </a:ext>
            </a:extLst>
          </p:cNvPr>
          <p:cNvSpPr txBox="1"/>
          <p:nvPr/>
        </p:nvSpPr>
        <p:spPr>
          <a:xfrm>
            <a:off x="7847132" y="2775015"/>
            <a:ext cx="1231274" cy="430887"/>
          </a:xfrm>
          <a:prstGeom prst="rect">
            <a:avLst/>
          </a:prstGeom>
          <a:noFill/>
        </p:spPr>
        <p:txBody>
          <a:bodyPr wrap="square" rtlCol="0">
            <a:spAutoFit/>
          </a:bodyPr>
          <a:lstStyle/>
          <a:p>
            <a:r>
              <a:rPr lang="en-US" sz="1100" dirty="0"/>
              <a:t>Feature </a:t>
            </a:r>
          </a:p>
          <a:p>
            <a:r>
              <a:rPr lang="en-US" sz="1100" dirty="0"/>
              <a:t>Extraction</a:t>
            </a:r>
            <a:endParaRPr lang="it-IT" sz="1100" dirty="0"/>
          </a:p>
        </p:txBody>
      </p:sp>
      <p:sp>
        <p:nvSpPr>
          <p:cNvPr id="45" name="TextBox 44">
            <a:extLst>
              <a:ext uri="{FF2B5EF4-FFF2-40B4-BE49-F238E27FC236}">
                <a16:creationId xmlns:a16="http://schemas.microsoft.com/office/drawing/2014/main" id="{CB8118AF-31CC-45DD-B4A8-88A1A656A642}"/>
              </a:ext>
            </a:extLst>
          </p:cNvPr>
          <p:cNvSpPr txBox="1"/>
          <p:nvPr/>
        </p:nvSpPr>
        <p:spPr>
          <a:xfrm>
            <a:off x="6106899" y="2761775"/>
            <a:ext cx="1200714" cy="461665"/>
          </a:xfrm>
          <a:prstGeom prst="rect">
            <a:avLst/>
          </a:prstGeom>
          <a:noFill/>
        </p:spPr>
        <p:txBody>
          <a:bodyPr wrap="square" rtlCol="0">
            <a:spAutoFit/>
          </a:bodyPr>
          <a:lstStyle/>
          <a:p>
            <a:r>
              <a:rPr lang="en-US" sz="1200" dirty="0"/>
              <a:t>Classification</a:t>
            </a:r>
          </a:p>
          <a:p>
            <a:r>
              <a:rPr lang="en-US" sz="1200" dirty="0"/>
              <a:t>(CNN)</a:t>
            </a:r>
            <a:endParaRPr lang="it-IT" sz="1200" dirty="0"/>
          </a:p>
        </p:txBody>
      </p:sp>
      <p:sp>
        <p:nvSpPr>
          <p:cNvPr id="47" name="TextBox 46">
            <a:extLst>
              <a:ext uri="{FF2B5EF4-FFF2-40B4-BE49-F238E27FC236}">
                <a16:creationId xmlns:a16="http://schemas.microsoft.com/office/drawing/2014/main" id="{44373AAC-3762-4005-902B-9A9D69330692}"/>
              </a:ext>
            </a:extLst>
          </p:cNvPr>
          <p:cNvSpPr txBox="1"/>
          <p:nvPr/>
        </p:nvSpPr>
        <p:spPr>
          <a:xfrm>
            <a:off x="3506185" y="2837665"/>
            <a:ext cx="2292305" cy="307777"/>
          </a:xfrm>
          <a:prstGeom prst="rect">
            <a:avLst/>
          </a:prstGeom>
          <a:noFill/>
        </p:spPr>
        <p:txBody>
          <a:bodyPr wrap="square" rtlCol="0">
            <a:spAutoFit/>
          </a:bodyPr>
          <a:lstStyle/>
          <a:p>
            <a:r>
              <a:rPr lang="en-US" sz="1400" dirty="0"/>
              <a:t>Emotion Detection</a:t>
            </a:r>
            <a:endParaRPr lang="it-IT" sz="1400" dirty="0"/>
          </a:p>
        </p:txBody>
      </p:sp>
      <p:sp>
        <p:nvSpPr>
          <p:cNvPr id="48" name="TextBox 47">
            <a:extLst>
              <a:ext uri="{FF2B5EF4-FFF2-40B4-BE49-F238E27FC236}">
                <a16:creationId xmlns:a16="http://schemas.microsoft.com/office/drawing/2014/main" id="{EFD629CA-997B-46F9-920F-F963F4ACB6F7}"/>
              </a:ext>
            </a:extLst>
          </p:cNvPr>
          <p:cNvSpPr txBox="1"/>
          <p:nvPr/>
        </p:nvSpPr>
        <p:spPr>
          <a:xfrm>
            <a:off x="4330312" y="3747190"/>
            <a:ext cx="1663691" cy="307777"/>
          </a:xfrm>
          <a:prstGeom prst="rect">
            <a:avLst/>
          </a:prstGeom>
          <a:noFill/>
        </p:spPr>
        <p:txBody>
          <a:bodyPr wrap="square" rtlCol="0">
            <a:spAutoFit/>
          </a:bodyPr>
          <a:lstStyle/>
          <a:p>
            <a:r>
              <a:rPr lang="en-US" sz="1400" dirty="0"/>
              <a:t>Happiness</a:t>
            </a:r>
            <a:endParaRPr lang="it-IT" sz="1400" dirty="0"/>
          </a:p>
        </p:txBody>
      </p:sp>
      <p:sp>
        <p:nvSpPr>
          <p:cNvPr id="49" name="TextBox 48">
            <a:extLst>
              <a:ext uri="{FF2B5EF4-FFF2-40B4-BE49-F238E27FC236}">
                <a16:creationId xmlns:a16="http://schemas.microsoft.com/office/drawing/2014/main" id="{6BA7ADB7-88EF-427C-A479-FD249C7833E3}"/>
              </a:ext>
            </a:extLst>
          </p:cNvPr>
          <p:cNvSpPr txBox="1"/>
          <p:nvPr/>
        </p:nvSpPr>
        <p:spPr>
          <a:xfrm>
            <a:off x="4507042" y="4049543"/>
            <a:ext cx="1341041" cy="307777"/>
          </a:xfrm>
          <a:prstGeom prst="rect">
            <a:avLst/>
          </a:prstGeom>
          <a:noFill/>
        </p:spPr>
        <p:txBody>
          <a:bodyPr wrap="square" rtlCol="0">
            <a:spAutoFit/>
          </a:bodyPr>
          <a:lstStyle/>
          <a:p>
            <a:r>
              <a:rPr lang="en-US" sz="1400" dirty="0"/>
              <a:t>Sad </a:t>
            </a:r>
            <a:endParaRPr lang="it-IT" sz="1400" dirty="0"/>
          </a:p>
        </p:txBody>
      </p:sp>
      <p:sp>
        <p:nvSpPr>
          <p:cNvPr id="50" name="TextBox 49">
            <a:extLst>
              <a:ext uri="{FF2B5EF4-FFF2-40B4-BE49-F238E27FC236}">
                <a16:creationId xmlns:a16="http://schemas.microsoft.com/office/drawing/2014/main" id="{E0046547-6DB6-4818-9376-BDA3EDFDE69C}"/>
              </a:ext>
            </a:extLst>
          </p:cNvPr>
          <p:cNvSpPr txBox="1"/>
          <p:nvPr/>
        </p:nvSpPr>
        <p:spPr>
          <a:xfrm>
            <a:off x="4482592" y="4411309"/>
            <a:ext cx="795481" cy="307777"/>
          </a:xfrm>
          <a:prstGeom prst="rect">
            <a:avLst/>
          </a:prstGeom>
          <a:noFill/>
        </p:spPr>
        <p:txBody>
          <a:bodyPr wrap="square" rtlCol="0">
            <a:spAutoFit/>
          </a:bodyPr>
          <a:lstStyle/>
          <a:p>
            <a:r>
              <a:rPr lang="en-US" sz="1400" dirty="0"/>
              <a:t>Anger</a:t>
            </a:r>
            <a:endParaRPr lang="it-IT" sz="1400" dirty="0"/>
          </a:p>
        </p:txBody>
      </p:sp>
      <p:sp>
        <p:nvSpPr>
          <p:cNvPr id="52" name="TextBox 51">
            <a:extLst>
              <a:ext uri="{FF2B5EF4-FFF2-40B4-BE49-F238E27FC236}">
                <a16:creationId xmlns:a16="http://schemas.microsoft.com/office/drawing/2014/main" id="{C48755D4-954C-4974-9FB9-62A923E57BE8}"/>
              </a:ext>
            </a:extLst>
          </p:cNvPr>
          <p:cNvSpPr txBox="1"/>
          <p:nvPr/>
        </p:nvSpPr>
        <p:spPr>
          <a:xfrm>
            <a:off x="4381492" y="4786792"/>
            <a:ext cx="1156360" cy="307777"/>
          </a:xfrm>
          <a:prstGeom prst="rect">
            <a:avLst/>
          </a:prstGeom>
          <a:noFill/>
        </p:spPr>
        <p:txBody>
          <a:bodyPr wrap="square" rtlCol="0">
            <a:spAutoFit/>
          </a:bodyPr>
          <a:lstStyle/>
          <a:p>
            <a:r>
              <a:rPr lang="en-US" sz="1400" dirty="0"/>
              <a:t>Disgust</a:t>
            </a:r>
            <a:endParaRPr lang="it-IT" sz="1400" dirty="0"/>
          </a:p>
        </p:txBody>
      </p:sp>
      <p:sp>
        <p:nvSpPr>
          <p:cNvPr id="53" name="TextBox 52">
            <a:extLst>
              <a:ext uri="{FF2B5EF4-FFF2-40B4-BE49-F238E27FC236}">
                <a16:creationId xmlns:a16="http://schemas.microsoft.com/office/drawing/2014/main" id="{D2EF4180-90A8-4600-9A58-F4CC5DC95EB1}"/>
              </a:ext>
            </a:extLst>
          </p:cNvPr>
          <p:cNvSpPr txBox="1"/>
          <p:nvPr/>
        </p:nvSpPr>
        <p:spPr>
          <a:xfrm flipH="1">
            <a:off x="4336715" y="5087852"/>
            <a:ext cx="1295322" cy="307777"/>
          </a:xfrm>
          <a:prstGeom prst="rect">
            <a:avLst/>
          </a:prstGeom>
          <a:noFill/>
        </p:spPr>
        <p:txBody>
          <a:bodyPr wrap="square" rtlCol="0">
            <a:spAutoFit/>
          </a:bodyPr>
          <a:lstStyle/>
          <a:p>
            <a:r>
              <a:rPr lang="en-US" sz="1400" dirty="0"/>
              <a:t>Surprised</a:t>
            </a:r>
            <a:endParaRPr lang="it-IT" sz="1400" dirty="0"/>
          </a:p>
        </p:txBody>
      </p:sp>
      <p:sp>
        <p:nvSpPr>
          <p:cNvPr id="54" name="TextBox 53">
            <a:extLst>
              <a:ext uri="{FF2B5EF4-FFF2-40B4-BE49-F238E27FC236}">
                <a16:creationId xmlns:a16="http://schemas.microsoft.com/office/drawing/2014/main" id="{0FD0F1B6-26BA-415D-9B67-6C3C22C81B3A}"/>
              </a:ext>
            </a:extLst>
          </p:cNvPr>
          <p:cNvSpPr txBox="1"/>
          <p:nvPr/>
        </p:nvSpPr>
        <p:spPr>
          <a:xfrm>
            <a:off x="4538550" y="5508380"/>
            <a:ext cx="1105756" cy="307777"/>
          </a:xfrm>
          <a:prstGeom prst="rect">
            <a:avLst/>
          </a:prstGeom>
          <a:noFill/>
        </p:spPr>
        <p:txBody>
          <a:bodyPr wrap="square" rtlCol="0">
            <a:spAutoFit/>
          </a:bodyPr>
          <a:lstStyle/>
          <a:p>
            <a:r>
              <a:rPr lang="en-US" sz="1400" dirty="0"/>
              <a:t>Fear</a:t>
            </a:r>
            <a:endParaRPr lang="it-IT" sz="1400" dirty="0"/>
          </a:p>
        </p:txBody>
      </p:sp>
      <p:cxnSp>
        <p:nvCxnSpPr>
          <p:cNvPr id="56" name="Straight Connector 55">
            <a:extLst>
              <a:ext uri="{FF2B5EF4-FFF2-40B4-BE49-F238E27FC236}">
                <a16:creationId xmlns:a16="http://schemas.microsoft.com/office/drawing/2014/main" id="{0903CF3F-02A3-436E-BCC6-A9A86940EDA8}"/>
              </a:ext>
            </a:extLst>
          </p:cNvPr>
          <p:cNvCxnSpPr/>
          <p:nvPr/>
        </p:nvCxnSpPr>
        <p:spPr>
          <a:xfrm>
            <a:off x="5364087" y="3955290"/>
            <a:ext cx="1080121" cy="42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7563146-4141-46DD-8022-A4090EC85E03}"/>
              </a:ext>
            </a:extLst>
          </p:cNvPr>
          <p:cNvCxnSpPr>
            <a:cxnSpLocks/>
          </p:cNvCxnSpPr>
          <p:nvPr/>
        </p:nvCxnSpPr>
        <p:spPr>
          <a:xfrm>
            <a:off x="5380830" y="4289910"/>
            <a:ext cx="1063378" cy="200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F1B1721-5874-4D98-BAC7-FFD732198883}"/>
              </a:ext>
            </a:extLst>
          </p:cNvPr>
          <p:cNvCxnSpPr>
            <a:cxnSpLocks/>
            <a:stCxn id="32" idx="3"/>
          </p:cNvCxnSpPr>
          <p:nvPr/>
        </p:nvCxnSpPr>
        <p:spPr>
          <a:xfrm>
            <a:off x="5394523" y="4592400"/>
            <a:ext cx="1126901" cy="9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60B4C82-F435-4C80-A14C-FB1931E5736B}"/>
              </a:ext>
            </a:extLst>
          </p:cNvPr>
          <p:cNvCxnSpPr>
            <a:cxnSpLocks/>
            <a:endCxn id="74" idx="1"/>
          </p:cNvCxnSpPr>
          <p:nvPr/>
        </p:nvCxnSpPr>
        <p:spPr>
          <a:xfrm flipV="1">
            <a:off x="5294816" y="4728767"/>
            <a:ext cx="1172541" cy="241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590333D-475C-4938-A654-76E32B40EFA3}"/>
              </a:ext>
            </a:extLst>
          </p:cNvPr>
          <p:cNvCxnSpPr>
            <a:cxnSpLocks/>
          </p:cNvCxnSpPr>
          <p:nvPr/>
        </p:nvCxnSpPr>
        <p:spPr>
          <a:xfrm flipV="1">
            <a:off x="5410257" y="4940463"/>
            <a:ext cx="1040919" cy="354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4F6CB34-2BB2-4E30-839B-C1778B20A200}"/>
              </a:ext>
            </a:extLst>
          </p:cNvPr>
          <p:cNvCxnSpPr>
            <a:cxnSpLocks/>
          </p:cNvCxnSpPr>
          <p:nvPr/>
        </p:nvCxnSpPr>
        <p:spPr>
          <a:xfrm flipV="1">
            <a:off x="5302897" y="5124413"/>
            <a:ext cx="1218527" cy="537855"/>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F6C26353-07ED-4327-99A2-157B91B034E9}"/>
              </a:ext>
            </a:extLst>
          </p:cNvPr>
          <p:cNvSpPr/>
          <p:nvPr/>
        </p:nvSpPr>
        <p:spPr>
          <a:xfrm>
            <a:off x="6467357" y="4249356"/>
            <a:ext cx="989601" cy="958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Arrow: Right 76">
            <a:extLst>
              <a:ext uri="{FF2B5EF4-FFF2-40B4-BE49-F238E27FC236}">
                <a16:creationId xmlns:a16="http://schemas.microsoft.com/office/drawing/2014/main" id="{3CE97228-C023-4D6B-88B5-0675C55AC03C}"/>
              </a:ext>
            </a:extLst>
          </p:cNvPr>
          <p:cNvSpPr/>
          <p:nvPr/>
        </p:nvSpPr>
        <p:spPr>
          <a:xfrm>
            <a:off x="7459192" y="4507755"/>
            <a:ext cx="576064"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78" name="Oval 77">
            <a:extLst>
              <a:ext uri="{FF2B5EF4-FFF2-40B4-BE49-F238E27FC236}">
                <a16:creationId xmlns:a16="http://schemas.microsoft.com/office/drawing/2014/main" id="{0232997D-A27C-498A-934E-542C13799809}"/>
              </a:ext>
            </a:extLst>
          </p:cNvPr>
          <p:cNvSpPr/>
          <p:nvPr/>
        </p:nvSpPr>
        <p:spPr>
          <a:xfrm>
            <a:off x="8042006" y="4340567"/>
            <a:ext cx="841526" cy="644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TextBox 78">
            <a:extLst>
              <a:ext uri="{FF2B5EF4-FFF2-40B4-BE49-F238E27FC236}">
                <a16:creationId xmlns:a16="http://schemas.microsoft.com/office/drawing/2014/main" id="{7E3FD6D9-D1B6-4075-9E36-1CF64D9E8204}"/>
              </a:ext>
            </a:extLst>
          </p:cNvPr>
          <p:cNvSpPr txBox="1"/>
          <p:nvPr/>
        </p:nvSpPr>
        <p:spPr>
          <a:xfrm>
            <a:off x="6463736" y="4249908"/>
            <a:ext cx="1990911" cy="1015663"/>
          </a:xfrm>
          <a:prstGeom prst="rect">
            <a:avLst/>
          </a:prstGeom>
          <a:noFill/>
        </p:spPr>
        <p:txBody>
          <a:bodyPr wrap="square" rtlCol="0">
            <a:spAutoFit/>
          </a:bodyPr>
          <a:lstStyle/>
          <a:p>
            <a:r>
              <a:rPr lang="en-US" sz="1200" dirty="0"/>
              <a:t>Take the </a:t>
            </a:r>
          </a:p>
          <a:p>
            <a:r>
              <a:rPr lang="en-US" sz="1200" dirty="0"/>
              <a:t>Average</a:t>
            </a:r>
          </a:p>
          <a:p>
            <a:r>
              <a:rPr lang="en-US" sz="1200" dirty="0"/>
              <a:t>emotion and</a:t>
            </a:r>
          </a:p>
          <a:p>
            <a:r>
              <a:rPr lang="en-US" sz="1200" dirty="0"/>
              <a:t> show the </a:t>
            </a:r>
          </a:p>
          <a:p>
            <a:r>
              <a:rPr lang="en-US" sz="1200" dirty="0"/>
              <a:t>result</a:t>
            </a:r>
            <a:endParaRPr lang="it-IT" sz="1200" dirty="0"/>
          </a:p>
        </p:txBody>
      </p:sp>
      <p:sp>
        <p:nvSpPr>
          <p:cNvPr id="80" name="TextBox 79">
            <a:extLst>
              <a:ext uri="{FF2B5EF4-FFF2-40B4-BE49-F238E27FC236}">
                <a16:creationId xmlns:a16="http://schemas.microsoft.com/office/drawing/2014/main" id="{F45F40FA-F42D-4588-BDFC-252D77B9CE77}"/>
              </a:ext>
            </a:extLst>
          </p:cNvPr>
          <p:cNvSpPr txBox="1"/>
          <p:nvPr/>
        </p:nvSpPr>
        <p:spPr>
          <a:xfrm flipH="1">
            <a:off x="8183034" y="4519138"/>
            <a:ext cx="960428" cy="369332"/>
          </a:xfrm>
          <a:prstGeom prst="rect">
            <a:avLst/>
          </a:prstGeom>
          <a:noFill/>
        </p:spPr>
        <p:txBody>
          <a:bodyPr wrap="square" rtlCol="0">
            <a:spAutoFit/>
          </a:bodyPr>
          <a:lstStyle/>
          <a:p>
            <a:r>
              <a:rPr lang="en-US" dirty="0"/>
              <a:t>End</a:t>
            </a:r>
            <a:endParaRPr lang="it-IT" dirty="0"/>
          </a:p>
        </p:txBody>
      </p:sp>
      <p:sp>
        <p:nvSpPr>
          <p:cNvPr id="81" name="Arrow: Left 80">
            <a:extLst>
              <a:ext uri="{FF2B5EF4-FFF2-40B4-BE49-F238E27FC236}">
                <a16:creationId xmlns:a16="http://schemas.microsoft.com/office/drawing/2014/main" id="{1335EDDA-EFF3-416A-877F-67466A93FD0C}"/>
              </a:ext>
            </a:extLst>
          </p:cNvPr>
          <p:cNvSpPr/>
          <p:nvPr/>
        </p:nvSpPr>
        <p:spPr>
          <a:xfrm>
            <a:off x="2658884" y="2770586"/>
            <a:ext cx="760987" cy="374856"/>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83" name="Rectangle 82">
            <a:extLst>
              <a:ext uri="{FF2B5EF4-FFF2-40B4-BE49-F238E27FC236}">
                <a16:creationId xmlns:a16="http://schemas.microsoft.com/office/drawing/2014/main" id="{2CD4EFAA-F36A-464F-9DF3-05A8541085E6}"/>
              </a:ext>
            </a:extLst>
          </p:cNvPr>
          <p:cNvSpPr/>
          <p:nvPr/>
        </p:nvSpPr>
        <p:spPr>
          <a:xfrm>
            <a:off x="971600" y="2700605"/>
            <a:ext cx="1687283" cy="498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4" name="TextBox 83">
            <a:extLst>
              <a:ext uri="{FF2B5EF4-FFF2-40B4-BE49-F238E27FC236}">
                <a16:creationId xmlns:a16="http://schemas.microsoft.com/office/drawing/2014/main" id="{89735ACE-A80C-45B2-8A24-106CD20BB187}"/>
              </a:ext>
            </a:extLst>
          </p:cNvPr>
          <p:cNvSpPr txBox="1"/>
          <p:nvPr/>
        </p:nvSpPr>
        <p:spPr>
          <a:xfrm>
            <a:off x="1047263" y="2715439"/>
            <a:ext cx="2044359" cy="461665"/>
          </a:xfrm>
          <a:prstGeom prst="rect">
            <a:avLst/>
          </a:prstGeom>
          <a:noFill/>
        </p:spPr>
        <p:txBody>
          <a:bodyPr wrap="square" rtlCol="0">
            <a:spAutoFit/>
          </a:bodyPr>
          <a:lstStyle/>
          <a:p>
            <a:r>
              <a:rPr lang="en-US" sz="1200" dirty="0"/>
              <a:t>Ask Question </a:t>
            </a:r>
          </a:p>
          <a:p>
            <a:r>
              <a:rPr lang="en-US" sz="1200" dirty="0"/>
              <a:t>using keyword search</a:t>
            </a:r>
            <a:endParaRPr lang="it-IT" sz="1200" dirty="0"/>
          </a:p>
        </p:txBody>
      </p:sp>
      <p:sp>
        <p:nvSpPr>
          <p:cNvPr id="85" name="Arrow: Down 84">
            <a:extLst>
              <a:ext uri="{FF2B5EF4-FFF2-40B4-BE49-F238E27FC236}">
                <a16:creationId xmlns:a16="http://schemas.microsoft.com/office/drawing/2014/main" id="{2BF563E5-FCD6-4BA7-A7EF-054744A60F62}"/>
              </a:ext>
            </a:extLst>
          </p:cNvPr>
          <p:cNvSpPr/>
          <p:nvPr/>
        </p:nvSpPr>
        <p:spPr>
          <a:xfrm>
            <a:off x="1586194" y="3213968"/>
            <a:ext cx="373409" cy="48471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86" name="Rectangle 85">
            <a:extLst>
              <a:ext uri="{FF2B5EF4-FFF2-40B4-BE49-F238E27FC236}">
                <a16:creationId xmlns:a16="http://schemas.microsoft.com/office/drawing/2014/main" id="{7206DCC3-43AD-4FA6-9559-2B7B62F34597}"/>
              </a:ext>
            </a:extLst>
          </p:cNvPr>
          <p:cNvSpPr/>
          <p:nvPr/>
        </p:nvSpPr>
        <p:spPr>
          <a:xfrm>
            <a:off x="988868" y="3721928"/>
            <a:ext cx="1499702" cy="44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7" name="TextBox 86">
            <a:extLst>
              <a:ext uri="{FF2B5EF4-FFF2-40B4-BE49-F238E27FC236}">
                <a16:creationId xmlns:a16="http://schemas.microsoft.com/office/drawing/2014/main" id="{BB38B174-FF5D-408C-8473-901A0C57A98B}"/>
              </a:ext>
            </a:extLst>
          </p:cNvPr>
          <p:cNvSpPr txBox="1"/>
          <p:nvPr/>
        </p:nvSpPr>
        <p:spPr>
          <a:xfrm flipH="1">
            <a:off x="1116910" y="3791167"/>
            <a:ext cx="1352514" cy="276999"/>
          </a:xfrm>
          <a:prstGeom prst="rect">
            <a:avLst/>
          </a:prstGeom>
          <a:noFill/>
        </p:spPr>
        <p:txBody>
          <a:bodyPr wrap="square" rtlCol="0">
            <a:spAutoFit/>
          </a:bodyPr>
          <a:lstStyle/>
          <a:p>
            <a:r>
              <a:rPr lang="en-US" sz="1200" dirty="0"/>
              <a:t>Save Response</a:t>
            </a:r>
            <a:endParaRPr lang="it-IT" sz="1200" dirty="0"/>
          </a:p>
        </p:txBody>
      </p:sp>
      <p:sp>
        <p:nvSpPr>
          <p:cNvPr id="88" name="Arrow: Down 87">
            <a:extLst>
              <a:ext uri="{FF2B5EF4-FFF2-40B4-BE49-F238E27FC236}">
                <a16:creationId xmlns:a16="http://schemas.microsoft.com/office/drawing/2014/main" id="{B43A8465-15D5-49C6-85C8-FFEFDEEFC8E4}"/>
              </a:ext>
            </a:extLst>
          </p:cNvPr>
          <p:cNvSpPr/>
          <p:nvPr/>
        </p:nvSpPr>
        <p:spPr>
          <a:xfrm rot="16200000">
            <a:off x="2878344" y="3299679"/>
            <a:ext cx="373409" cy="11813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2" name="Rectangle 1">
            <a:extLst>
              <a:ext uri="{FF2B5EF4-FFF2-40B4-BE49-F238E27FC236}">
                <a16:creationId xmlns:a16="http://schemas.microsoft.com/office/drawing/2014/main" id="{8E528E32-0BB9-4DE7-B7F7-8F467028BFF7}"/>
              </a:ext>
            </a:extLst>
          </p:cNvPr>
          <p:cNvSpPr/>
          <p:nvPr/>
        </p:nvSpPr>
        <p:spPr>
          <a:xfrm>
            <a:off x="4348382" y="5895330"/>
            <a:ext cx="1106672" cy="27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TextBox 8">
            <a:extLst>
              <a:ext uri="{FF2B5EF4-FFF2-40B4-BE49-F238E27FC236}">
                <a16:creationId xmlns:a16="http://schemas.microsoft.com/office/drawing/2014/main" id="{BC582F34-0D2D-4D5D-B079-834DA539E59D}"/>
              </a:ext>
            </a:extLst>
          </p:cNvPr>
          <p:cNvSpPr txBox="1"/>
          <p:nvPr/>
        </p:nvSpPr>
        <p:spPr>
          <a:xfrm>
            <a:off x="4405226" y="5825102"/>
            <a:ext cx="2556226" cy="338554"/>
          </a:xfrm>
          <a:prstGeom prst="rect">
            <a:avLst/>
          </a:prstGeom>
          <a:noFill/>
        </p:spPr>
        <p:txBody>
          <a:bodyPr wrap="square" rtlCol="0">
            <a:spAutoFit/>
          </a:bodyPr>
          <a:lstStyle/>
          <a:p>
            <a:r>
              <a:rPr lang="en-US" sz="1600" dirty="0"/>
              <a:t>Neutral</a:t>
            </a:r>
            <a:endParaRPr lang="it-IT" sz="1600" dirty="0"/>
          </a:p>
        </p:txBody>
      </p:sp>
      <p:cxnSp>
        <p:nvCxnSpPr>
          <p:cNvPr id="22" name="Straight Connector 21">
            <a:extLst>
              <a:ext uri="{FF2B5EF4-FFF2-40B4-BE49-F238E27FC236}">
                <a16:creationId xmlns:a16="http://schemas.microsoft.com/office/drawing/2014/main" id="{B2C19235-237D-4C07-A5D0-5F4B4CA5F0C0}"/>
              </a:ext>
            </a:extLst>
          </p:cNvPr>
          <p:cNvCxnSpPr>
            <a:cxnSpLocks/>
          </p:cNvCxnSpPr>
          <p:nvPr/>
        </p:nvCxnSpPr>
        <p:spPr>
          <a:xfrm flipV="1">
            <a:off x="5394522" y="5145817"/>
            <a:ext cx="1126902" cy="932564"/>
          </a:xfrm>
          <a:prstGeom prst="line">
            <a:avLst/>
          </a:prstGeom>
        </p:spPr>
        <p:style>
          <a:lnRef idx="1">
            <a:schemeClr val="accent1"/>
          </a:lnRef>
          <a:fillRef idx="0">
            <a:schemeClr val="accent1"/>
          </a:fillRef>
          <a:effectRef idx="0">
            <a:schemeClr val="accent1"/>
          </a:effectRef>
          <a:fontRef idx="minor">
            <a:schemeClr val="tx1"/>
          </a:fontRef>
        </p:style>
      </p:cxnSp>
      <p:sp>
        <p:nvSpPr>
          <p:cNvPr id="38" name="Arrow: Right 37">
            <a:extLst>
              <a:ext uri="{FF2B5EF4-FFF2-40B4-BE49-F238E27FC236}">
                <a16:creationId xmlns:a16="http://schemas.microsoft.com/office/drawing/2014/main" id="{12A16D77-929C-4403-B488-4ED5EEC92070}"/>
              </a:ext>
            </a:extLst>
          </p:cNvPr>
          <p:cNvSpPr/>
          <p:nvPr/>
        </p:nvSpPr>
        <p:spPr>
          <a:xfrm rot="1498817">
            <a:off x="3581623" y="5681155"/>
            <a:ext cx="826157" cy="19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7043248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29CD-41BC-45F9-91A8-42AADCFF77B9}"/>
              </a:ext>
            </a:extLst>
          </p:cNvPr>
          <p:cNvSpPr>
            <a:spLocks noGrp="1"/>
          </p:cNvSpPr>
          <p:nvPr>
            <p:ph type="title"/>
          </p:nvPr>
        </p:nvSpPr>
        <p:spPr>
          <a:xfrm>
            <a:off x="1547664" y="1340768"/>
            <a:ext cx="6552728" cy="855784"/>
          </a:xfrm>
        </p:spPr>
        <p:txBody>
          <a:bodyPr/>
          <a:lstStyle/>
          <a:p>
            <a:r>
              <a:rPr lang="en-US" sz="3600" b="1" dirty="0"/>
              <a:t>Emotion Detection using </a:t>
            </a:r>
            <a:br>
              <a:rPr lang="en-US" sz="3600" b="1" dirty="0"/>
            </a:br>
            <a:r>
              <a:rPr lang="en-US" sz="3600" b="1" dirty="0" err="1"/>
              <a:t>Haar</a:t>
            </a:r>
            <a:r>
              <a:rPr lang="en-US" sz="3600" b="1" dirty="0"/>
              <a:t>-Cascade and CNN</a:t>
            </a:r>
            <a:endParaRPr lang="it-IT" sz="3600" b="1" dirty="0"/>
          </a:p>
        </p:txBody>
      </p:sp>
      <p:sp>
        <p:nvSpPr>
          <p:cNvPr id="4" name="Rectangle 3">
            <a:extLst>
              <a:ext uri="{FF2B5EF4-FFF2-40B4-BE49-F238E27FC236}">
                <a16:creationId xmlns:a16="http://schemas.microsoft.com/office/drawing/2014/main" id="{91CA5168-206C-40F2-8823-E5E6A347B10B}"/>
              </a:ext>
            </a:extLst>
          </p:cNvPr>
          <p:cNvSpPr/>
          <p:nvPr/>
        </p:nvSpPr>
        <p:spPr>
          <a:xfrm>
            <a:off x="1691680" y="2498464"/>
            <a:ext cx="1440160"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Haar</a:t>
            </a:r>
            <a:r>
              <a:rPr lang="en-US" dirty="0"/>
              <a:t> Cascade</a:t>
            </a:r>
            <a:endParaRPr lang="it-IT" dirty="0"/>
          </a:p>
        </p:txBody>
      </p:sp>
      <p:sp>
        <p:nvSpPr>
          <p:cNvPr id="5" name="Arrow: Right 4">
            <a:extLst>
              <a:ext uri="{FF2B5EF4-FFF2-40B4-BE49-F238E27FC236}">
                <a16:creationId xmlns:a16="http://schemas.microsoft.com/office/drawing/2014/main" id="{30096848-F73E-4215-A290-05A5A1DF9837}"/>
              </a:ext>
            </a:extLst>
          </p:cNvPr>
          <p:cNvSpPr/>
          <p:nvPr/>
        </p:nvSpPr>
        <p:spPr>
          <a:xfrm>
            <a:off x="3131840" y="2606476"/>
            <a:ext cx="792088" cy="39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5">
            <a:extLst>
              <a:ext uri="{FF2B5EF4-FFF2-40B4-BE49-F238E27FC236}">
                <a16:creationId xmlns:a16="http://schemas.microsoft.com/office/drawing/2014/main" id="{157A3E73-DC82-4474-8917-F8C37734F2EC}"/>
              </a:ext>
            </a:extLst>
          </p:cNvPr>
          <p:cNvSpPr/>
          <p:nvPr/>
        </p:nvSpPr>
        <p:spPr>
          <a:xfrm>
            <a:off x="3941692" y="2498464"/>
            <a:ext cx="1296146"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 Face</a:t>
            </a:r>
            <a:endParaRPr lang="it-IT" dirty="0"/>
          </a:p>
        </p:txBody>
      </p:sp>
      <p:sp>
        <p:nvSpPr>
          <p:cNvPr id="7" name="Arrow: Right 6">
            <a:extLst>
              <a:ext uri="{FF2B5EF4-FFF2-40B4-BE49-F238E27FC236}">
                <a16:creationId xmlns:a16="http://schemas.microsoft.com/office/drawing/2014/main" id="{772BB5D2-F029-40F6-87BD-0D5672013680}"/>
              </a:ext>
            </a:extLst>
          </p:cNvPr>
          <p:cNvSpPr/>
          <p:nvPr/>
        </p:nvSpPr>
        <p:spPr>
          <a:xfrm>
            <a:off x="5255602" y="2606476"/>
            <a:ext cx="792088" cy="39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ctangle 7">
            <a:extLst>
              <a:ext uri="{FF2B5EF4-FFF2-40B4-BE49-F238E27FC236}">
                <a16:creationId xmlns:a16="http://schemas.microsoft.com/office/drawing/2014/main" id="{69174B9F-D74A-4CAA-8ABB-574DD2CB9977}"/>
              </a:ext>
            </a:extLst>
          </p:cNvPr>
          <p:cNvSpPr/>
          <p:nvPr/>
        </p:nvSpPr>
        <p:spPr>
          <a:xfrm>
            <a:off x="6071099" y="2498464"/>
            <a:ext cx="1296146"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Crop and convert into 48*48 size </a:t>
            </a:r>
            <a:endParaRPr lang="it-IT" sz="1400" dirty="0"/>
          </a:p>
        </p:txBody>
      </p:sp>
      <p:sp>
        <p:nvSpPr>
          <p:cNvPr id="9" name="Arrow: Down 8">
            <a:extLst>
              <a:ext uri="{FF2B5EF4-FFF2-40B4-BE49-F238E27FC236}">
                <a16:creationId xmlns:a16="http://schemas.microsoft.com/office/drawing/2014/main" id="{23EF3190-8AA2-4504-BE85-A4EB174FAA05}"/>
              </a:ext>
            </a:extLst>
          </p:cNvPr>
          <p:cNvSpPr/>
          <p:nvPr/>
        </p:nvSpPr>
        <p:spPr>
          <a:xfrm>
            <a:off x="6532618" y="3090930"/>
            <a:ext cx="373108" cy="482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ctangle 9">
            <a:extLst>
              <a:ext uri="{FF2B5EF4-FFF2-40B4-BE49-F238E27FC236}">
                <a16:creationId xmlns:a16="http://schemas.microsoft.com/office/drawing/2014/main" id="{D7C58AD1-C8F9-4DD9-8FB1-D2C6D33F6596}"/>
              </a:ext>
            </a:extLst>
          </p:cNvPr>
          <p:cNvSpPr/>
          <p:nvPr/>
        </p:nvSpPr>
        <p:spPr>
          <a:xfrm>
            <a:off x="6149641" y="3604380"/>
            <a:ext cx="1204196"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CNN</a:t>
            </a:r>
          </a:p>
          <a:p>
            <a:pPr algn="ctr"/>
            <a:r>
              <a:rPr lang="en-US" sz="1600" dirty="0"/>
              <a:t>Convolution</a:t>
            </a:r>
          </a:p>
        </p:txBody>
      </p:sp>
      <p:sp>
        <p:nvSpPr>
          <p:cNvPr id="11" name="Arrow: Left 10">
            <a:extLst>
              <a:ext uri="{FF2B5EF4-FFF2-40B4-BE49-F238E27FC236}">
                <a16:creationId xmlns:a16="http://schemas.microsoft.com/office/drawing/2014/main" id="{6CF88982-7F6C-4ABA-8306-DA0EC76E198A}"/>
              </a:ext>
            </a:extLst>
          </p:cNvPr>
          <p:cNvSpPr/>
          <p:nvPr/>
        </p:nvSpPr>
        <p:spPr>
          <a:xfrm>
            <a:off x="5357553" y="3723882"/>
            <a:ext cx="792088" cy="4297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ctangle 13">
            <a:extLst>
              <a:ext uri="{FF2B5EF4-FFF2-40B4-BE49-F238E27FC236}">
                <a16:creationId xmlns:a16="http://schemas.microsoft.com/office/drawing/2014/main" id="{13352662-46B4-4CF2-892D-1F0A07581A87}"/>
              </a:ext>
            </a:extLst>
          </p:cNvPr>
          <p:cNvSpPr/>
          <p:nvPr/>
        </p:nvSpPr>
        <p:spPr>
          <a:xfrm>
            <a:off x="323528" y="6126162"/>
            <a:ext cx="7920880" cy="411223"/>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wrap="squar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dirty="0">
                <a:solidFill>
                  <a:srgbClr val="7030A0"/>
                </a:solidFill>
                <a:latin typeface="Bell MT" pitchFamily="18" charset="0"/>
              </a:rPr>
              <a:t>Department Of Information Technology</a:t>
            </a:r>
          </a:p>
        </p:txBody>
      </p:sp>
      <p:sp>
        <p:nvSpPr>
          <p:cNvPr id="16" name="Rectangle 15">
            <a:extLst>
              <a:ext uri="{FF2B5EF4-FFF2-40B4-BE49-F238E27FC236}">
                <a16:creationId xmlns:a16="http://schemas.microsoft.com/office/drawing/2014/main" id="{8A16CA85-B443-4EF8-BCA8-7695256F15FF}"/>
              </a:ext>
            </a:extLst>
          </p:cNvPr>
          <p:cNvSpPr/>
          <p:nvPr/>
        </p:nvSpPr>
        <p:spPr>
          <a:xfrm>
            <a:off x="3917393" y="3604380"/>
            <a:ext cx="1440160"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Pooling</a:t>
            </a:r>
            <a:endParaRPr lang="it-IT" dirty="0"/>
          </a:p>
        </p:txBody>
      </p:sp>
      <p:sp>
        <p:nvSpPr>
          <p:cNvPr id="17" name="Arrow: Left 16">
            <a:extLst>
              <a:ext uri="{FF2B5EF4-FFF2-40B4-BE49-F238E27FC236}">
                <a16:creationId xmlns:a16="http://schemas.microsoft.com/office/drawing/2014/main" id="{401A5AE5-77CC-42D4-B023-7F0C7C30DA98}"/>
              </a:ext>
            </a:extLst>
          </p:cNvPr>
          <p:cNvSpPr/>
          <p:nvPr/>
        </p:nvSpPr>
        <p:spPr>
          <a:xfrm>
            <a:off x="3125305" y="3723882"/>
            <a:ext cx="792088" cy="4297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ctangle 17">
            <a:extLst>
              <a:ext uri="{FF2B5EF4-FFF2-40B4-BE49-F238E27FC236}">
                <a16:creationId xmlns:a16="http://schemas.microsoft.com/office/drawing/2014/main" id="{47C0EA99-3FC7-4423-82B4-BB2AC18E2130}"/>
              </a:ext>
            </a:extLst>
          </p:cNvPr>
          <p:cNvSpPr/>
          <p:nvPr/>
        </p:nvSpPr>
        <p:spPr>
          <a:xfrm>
            <a:off x="1403648" y="3615592"/>
            <a:ext cx="1721657"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Fully connected </a:t>
            </a:r>
            <a:endParaRPr lang="it-IT" dirty="0"/>
          </a:p>
        </p:txBody>
      </p:sp>
      <p:sp>
        <p:nvSpPr>
          <p:cNvPr id="19" name="Arrow: Left 18">
            <a:extLst>
              <a:ext uri="{FF2B5EF4-FFF2-40B4-BE49-F238E27FC236}">
                <a16:creationId xmlns:a16="http://schemas.microsoft.com/office/drawing/2014/main" id="{BDFFF11A-6F53-4C4F-823B-D2D97C51E397}"/>
              </a:ext>
            </a:extLst>
          </p:cNvPr>
          <p:cNvSpPr/>
          <p:nvPr/>
        </p:nvSpPr>
        <p:spPr>
          <a:xfrm rot="16200000">
            <a:off x="2009181" y="4400307"/>
            <a:ext cx="792088" cy="4297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ctangle 20">
            <a:extLst>
              <a:ext uri="{FF2B5EF4-FFF2-40B4-BE49-F238E27FC236}">
                <a16:creationId xmlns:a16="http://schemas.microsoft.com/office/drawing/2014/main" id="{5471BBF9-CEAC-4948-823F-476B31497773}"/>
              </a:ext>
            </a:extLst>
          </p:cNvPr>
          <p:cNvSpPr/>
          <p:nvPr/>
        </p:nvSpPr>
        <p:spPr>
          <a:xfrm>
            <a:off x="1575010" y="4996127"/>
            <a:ext cx="1644707"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SoftMax Score</a:t>
            </a:r>
            <a:endParaRPr lang="it-IT" dirty="0"/>
          </a:p>
        </p:txBody>
      </p:sp>
      <p:sp>
        <p:nvSpPr>
          <p:cNvPr id="22" name="Frame 21">
            <a:extLst>
              <a:ext uri="{FF2B5EF4-FFF2-40B4-BE49-F238E27FC236}">
                <a16:creationId xmlns:a16="http://schemas.microsoft.com/office/drawing/2014/main" id="{D4F3FCA7-0FA9-439F-A387-7AE46E340973}"/>
              </a:ext>
            </a:extLst>
          </p:cNvPr>
          <p:cNvSpPr/>
          <p:nvPr/>
        </p:nvSpPr>
        <p:spPr>
          <a:xfrm>
            <a:off x="3815443" y="4545125"/>
            <a:ext cx="1475690" cy="136815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3" name="Arrow: Right 22">
            <a:extLst>
              <a:ext uri="{FF2B5EF4-FFF2-40B4-BE49-F238E27FC236}">
                <a16:creationId xmlns:a16="http://schemas.microsoft.com/office/drawing/2014/main" id="{78C48FDD-5343-4DB4-9945-764B96CE636B}"/>
              </a:ext>
            </a:extLst>
          </p:cNvPr>
          <p:cNvSpPr/>
          <p:nvPr/>
        </p:nvSpPr>
        <p:spPr>
          <a:xfrm>
            <a:off x="3219717" y="5031712"/>
            <a:ext cx="595726" cy="39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TextBox 23">
            <a:extLst>
              <a:ext uri="{FF2B5EF4-FFF2-40B4-BE49-F238E27FC236}">
                <a16:creationId xmlns:a16="http://schemas.microsoft.com/office/drawing/2014/main" id="{918596B1-B194-411A-B2D6-CA6332C77E76}"/>
              </a:ext>
            </a:extLst>
          </p:cNvPr>
          <p:cNvSpPr txBox="1"/>
          <p:nvPr/>
        </p:nvSpPr>
        <p:spPr>
          <a:xfrm>
            <a:off x="4020272" y="4870901"/>
            <a:ext cx="1245995" cy="646331"/>
          </a:xfrm>
          <a:prstGeom prst="rect">
            <a:avLst/>
          </a:prstGeom>
          <a:noFill/>
        </p:spPr>
        <p:txBody>
          <a:bodyPr wrap="square" rtlCol="0">
            <a:spAutoFit/>
          </a:bodyPr>
          <a:lstStyle/>
          <a:p>
            <a:r>
              <a:rPr lang="en-US" dirty="0"/>
              <a:t>Emotion Detection</a:t>
            </a:r>
            <a:endParaRPr lang="it-IT" dirty="0"/>
          </a:p>
        </p:txBody>
      </p:sp>
    </p:spTree>
    <p:extLst>
      <p:ext uri="{BB962C8B-B14F-4D97-AF65-F5344CB8AC3E}">
        <p14:creationId xmlns:p14="http://schemas.microsoft.com/office/powerpoint/2010/main" val="41603956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FD7C-F46D-4C29-9B05-13CD2B2DC963}"/>
              </a:ext>
            </a:extLst>
          </p:cNvPr>
          <p:cNvSpPr>
            <a:spLocks noGrp="1"/>
          </p:cNvSpPr>
          <p:nvPr>
            <p:ph type="title"/>
          </p:nvPr>
        </p:nvSpPr>
        <p:spPr>
          <a:xfrm>
            <a:off x="457200" y="1155577"/>
            <a:ext cx="8229600" cy="1143000"/>
          </a:xfrm>
        </p:spPr>
        <p:txBody>
          <a:bodyPr/>
          <a:lstStyle/>
          <a:p>
            <a:r>
              <a:rPr lang="en-US" dirty="0"/>
              <a:t>Conclusion</a:t>
            </a:r>
            <a:endParaRPr lang="it-IT" dirty="0"/>
          </a:p>
        </p:txBody>
      </p:sp>
      <p:sp>
        <p:nvSpPr>
          <p:cNvPr id="15" name="TextBox 14">
            <a:extLst>
              <a:ext uri="{FF2B5EF4-FFF2-40B4-BE49-F238E27FC236}">
                <a16:creationId xmlns:a16="http://schemas.microsoft.com/office/drawing/2014/main" id="{EBDC7D09-2888-4B25-97A0-DEF3A468E64F}"/>
              </a:ext>
            </a:extLst>
          </p:cNvPr>
          <p:cNvSpPr txBox="1"/>
          <p:nvPr/>
        </p:nvSpPr>
        <p:spPr>
          <a:xfrm>
            <a:off x="608149" y="1979712"/>
            <a:ext cx="8078651" cy="3693319"/>
          </a:xfrm>
          <a:prstGeom prst="rect">
            <a:avLst/>
          </a:prstGeom>
          <a:noFill/>
        </p:spPr>
        <p:txBody>
          <a:bodyPr wrap="square">
            <a:spAutoFit/>
          </a:bodyPr>
          <a:lstStyle/>
          <a:p>
            <a:pPr marL="0" marR="0" indent="137160" algn="just">
              <a:spcBef>
                <a:spcPts val="0"/>
              </a:spcBef>
              <a:spcAft>
                <a:spcPts val="0"/>
              </a:spcAft>
            </a:pPr>
            <a:r>
              <a:rPr lang="en-US" dirty="0">
                <a:latin typeface="Bell MT" panose="02020503060305020303" pitchFamily="18" charset="0"/>
              </a:rPr>
              <a:t> </a:t>
            </a:r>
            <a:endParaRPr lang="it-IT" dirty="0">
              <a:latin typeface="Bell MT" panose="02020503060305020303" pitchFamily="18" charset="0"/>
            </a:endParaRPr>
          </a:p>
          <a:p>
            <a:pPr marL="0" marR="0" indent="0" algn="ctr">
              <a:spcBef>
                <a:spcPts val="0"/>
              </a:spcBef>
              <a:spcAft>
                <a:spcPts val="0"/>
              </a:spcAft>
              <a:tabLst>
                <a:tab pos="182880" algn="l"/>
                <a:tab pos="449580" algn="l"/>
              </a:tabLst>
            </a:pPr>
            <a:r>
              <a:rPr lang="en-US" dirty="0">
                <a:latin typeface="Bell MT" panose="02020503060305020303" pitchFamily="18" charset="0"/>
              </a:rPr>
              <a:t>An image processing and classification method has been implemented in which face images are used to train a dual classifier predictor that predicts the seven basic human emotions given a test image. the predictor is relatively successful at predicting test data from the same dataset used to train the classifiers. we presented our work on text-based emotion classifications using different methods. the advantage of our system is that it is not only based on the single word in the sentence, but it also takes in to the surrounding words and then depicts the result. moreover it considers users’ experiences thanks to the historical data component. future will consist in comforting the efficiency of the proposed textual emotion deduction modality to existing system. and also to add more emotions other than those features we have used in this paper. the best feature extraction techniques may improve the classification performance.</a:t>
            </a:r>
            <a:endParaRPr lang="it-IT" dirty="0">
              <a:latin typeface="Bell MT" panose="02020503060305020303" pitchFamily="18" charset="0"/>
            </a:endParaRPr>
          </a:p>
          <a:p>
            <a:pPr marL="0" marR="0" indent="0" algn="ctr">
              <a:spcBef>
                <a:spcPts val="0"/>
              </a:spcBef>
              <a:spcAft>
                <a:spcPts val="0"/>
              </a:spcAft>
              <a:tabLst>
                <a:tab pos="182880" algn="l"/>
                <a:tab pos="449580" algn="l"/>
              </a:tabLst>
            </a:pPr>
            <a:r>
              <a:rPr lang="en-US" dirty="0">
                <a:latin typeface="Bell MT" panose="02020503060305020303" pitchFamily="18" charset="0"/>
              </a:rPr>
              <a:t> </a:t>
            </a:r>
            <a:endParaRPr lang="it-IT" dirty="0">
              <a:latin typeface="Bell MT" panose="02020503060305020303" pitchFamily="18" charset="0"/>
            </a:endParaRPr>
          </a:p>
        </p:txBody>
      </p:sp>
    </p:spTree>
    <p:extLst>
      <p:ext uri="{BB962C8B-B14F-4D97-AF65-F5344CB8AC3E}">
        <p14:creationId xmlns:p14="http://schemas.microsoft.com/office/powerpoint/2010/main" val="37240939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9627-1A43-4272-83F1-0225DB8FF3B8}"/>
              </a:ext>
            </a:extLst>
          </p:cNvPr>
          <p:cNvSpPr>
            <a:spLocks noGrp="1"/>
          </p:cNvSpPr>
          <p:nvPr>
            <p:ph type="title"/>
          </p:nvPr>
        </p:nvSpPr>
        <p:spPr>
          <a:xfrm>
            <a:off x="457200" y="740817"/>
            <a:ext cx="8229600" cy="1143000"/>
          </a:xfrm>
        </p:spPr>
        <p:txBody>
          <a:bodyPr/>
          <a:lstStyle/>
          <a:p>
            <a:r>
              <a:rPr lang="en-US" dirty="0">
                <a:latin typeface="Bell MT" panose="02020503060305020303" pitchFamily="18" charset="0"/>
              </a:rPr>
              <a:t>References</a:t>
            </a:r>
            <a:endParaRPr lang="it-IT" dirty="0">
              <a:latin typeface="Bell MT" panose="02020503060305020303" pitchFamily="18" charset="0"/>
            </a:endParaRPr>
          </a:p>
        </p:txBody>
      </p:sp>
      <p:sp>
        <p:nvSpPr>
          <p:cNvPr id="3" name="Content Placeholder 2">
            <a:extLst>
              <a:ext uri="{FF2B5EF4-FFF2-40B4-BE49-F238E27FC236}">
                <a16:creationId xmlns:a16="http://schemas.microsoft.com/office/drawing/2014/main" id="{D89A49D2-1CBD-4272-B398-6929DE318F5C}"/>
              </a:ext>
            </a:extLst>
          </p:cNvPr>
          <p:cNvSpPr>
            <a:spLocks noGrp="1"/>
          </p:cNvSpPr>
          <p:nvPr>
            <p:ph idx="1"/>
          </p:nvPr>
        </p:nvSpPr>
        <p:spPr>
          <a:xfrm>
            <a:off x="457200" y="1883817"/>
            <a:ext cx="8229600" cy="4516983"/>
          </a:xfrm>
        </p:spPr>
        <p:txBody>
          <a:bodyPr/>
          <a:lstStyle/>
          <a:p>
            <a:pPr marL="342900" marR="0" lvl="0" indent="-342900" algn="just">
              <a:spcBef>
                <a:spcPts val="0"/>
              </a:spcBef>
              <a:spcAft>
                <a:spcPts val="0"/>
              </a:spcAft>
              <a:buFont typeface="+mj-lt"/>
              <a:buAutoNum type="arabicPeriod"/>
              <a:tabLst>
                <a:tab pos="274320" algn="l"/>
              </a:tabLst>
            </a:pPr>
            <a:r>
              <a:rPr lang="en-AU" sz="1800" dirty="0">
                <a:effectLst/>
                <a:latin typeface="Bell MT" panose="02020503060305020303" pitchFamily="18" charset="0"/>
                <a:ea typeface="SimSun" panose="02010600030101010101" pitchFamily="2" charset="-122"/>
              </a:rPr>
              <a:t>Priya Dwivedi , </a:t>
            </a:r>
            <a:r>
              <a:rPr lang="en-AU" sz="1800" i="1" dirty="0">
                <a:effectLst/>
                <a:latin typeface="Bell MT" panose="02020503060305020303" pitchFamily="18" charset="0"/>
                <a:ea typeface="SimSun" panose="02010600030101010101" pitchFamily="2" charset="-122"/>
              </a:rPr>
              <a:t>Face Detection, Recognition and Emotion Detection in 8 lines of code!</a:t>
            </a:r>
            <a:r>
              <a:rPr lang="en-AU" sz="1800" dirty="0">
                <a:effectLst/>
                <a:latin typeface="Bell MT" panose="02020503060305020303" pitchFamily="18" charset="0"/>
                <a:ea typeface="SimSun" panose="02010600030101010101" pitchFamily="2" charset="-122"/>
              </a:rPr>
              <a:t>, towardsdatascience.com, April 3, 2019</a:t>
            </a:r>
            <a:endParaRPr lang="it-IT" sz="1800" dirty="0">
              <a:effectLst/>
              <a:latin typeface="Bell MT" panose="02020503060305020303" pitchFamily="18" charset="0"/>
              <a:ea typeface="SimSun" panose="02010600030101010101" pitchFamily="2" charset="-122"/>
            </a:endParaRPr>
          </a:p>
          <a:p>
            <a:pPr marL="342900" marR="0" lvl="0" indent="-342900" algn="just">
              <a:spcBef>
                <a:spcPts val="0"/>
              </a:spcBef>
              <a:spcAft>
                <a:spcPts val="0"/>
              </a:spcAft>
              <a:buFont typeface="+mj-lt"/>
              <a:buAutoNum type="arabicPeriod"/>
              <a:tabLst>
                <a:tab pos="274320" algn="l"/>
              </a:tabLst>
            </a:pPr>
            <a:r>
              <a:rPr lang="en-US" sz="1800" dirty="0">
                <a:effectLst/>
                <a:latin typeface="Bell MT" panose="02020503060305020303" pitchFamily="18" charset="0"/>
                <a:ea typeface="SimSun" panose="02010600030101010101" pitchFamily="2" charset="-122"/>
              </a:rPr>
              <a:t>Facial emotion recognition using convolutional neural networks (FERC) </a:t>
            </a:r>
            <a:r>
              <a:rPr lang="en-US" sz="1800" dirty="0" err="1">
                <a:effectLst/>
                <a:latin typeface="Bell MT" panose="02020503060305020303" pitchFamily="18" charset="0"/>
                <a:ea typeface="SimSun" panose="02010600030101010101" pitchFamily="2" charset="-122"/>
              </a:rPr>
              <a:t>Ninad</a:t>
            </a:r>
            <a:r>
              <a:rPr lang="en-US" sz="1800" dirty="0">
                <a:effectLst/>
                <a:latin typeface="Bell MT" panose="02020503060305020303" pitchFamily="18" charset="0"/>
                <a:ea typeface="SimSun" panose="02010600030101010101" pitchFamily="2" charset="-122"/>
              </a:rPr>
              <a:t> </a:t>
            </a:r>
            <a:r>
              <a:rPr lang="en-US" sz="1800" dirty="0" err="1">
                <a:effectLst/>
                <a:latin typeface="Bell MT" panose="02020503060305020303" pitchFamily="18" charset="0"/>
                <a:ea typeface="SimSun" panose="02010600030101010101" pitchFamily="2" charset="-122"/>
              </a:rPr>
              <a:t>Mehendale</a:t>
            </a:r>
            <a:r>
              <a:rPr lang="en-US" sz="1800" dirty="0">
                <a:effectLst/>
                <a:latin typeface="Bell MT" panose="02020503060305020303" pitchFamily="18" charset="0"/>
                <a:ea typeface="SimSun" panose="02010600030101010101" pitchFamily="2" charset="-122"/>
              </a:rPr>
              <a:t> February 2020</a:t>
            </a:r>
          </a:p>
          <a:p>
            <a:pPr marL="342900" marR="0" lvl="0" indent="-342900" algn="just">
              <a:spcBef>
                <a:spcPts val="0"/>
              </a:spcBef>
              <a:spcAft>
                <a:spcPts val="0"/>
              </a:spcAft>
              <a:buFont typeface="+mj-lt"/>
              <a:buAutoNum type="arabicPeriod"/>
              <a:tabLst>
                <a:tab pos="274320" algn="l"/>
              </a:tabLst>
            </a:pPr>
            <a:r>
              <a:rPr lang="en-AU" sz="1800" dirty="0">
                <a:effectLst/>
                <a:latin typeface="Bell MT" panose="02020503060305020303" pitchFamily="18" charset="0"/>
                <a:ea typeface="SimSun" panose="02010600030101010101" pitchFamily="2" charset="-122"/>
              </a:rPr>
              <a:t>Matsumoto, D. &amp; </a:t>
            </a:r>
            <a:r>
              <a:rPr lang="en-AU" sz="1800" dirty="0" err="1">
                <a:effectLst/>
                <a:latin typeface="Bell MT" panose="02020503060305020303" pitchFamily="18" charset="0"/>
                <a:ea typeface="SimSun" panose="02010600030101010101" pitchFamily="2" charset="-122"/>
              </a:rPr>
              <a:t>Kupperbusch</a:t>
            </a:r>
            <a:r>
              <a:rPr lang="en-AU" sz="1800" dirty="0">
                <a:effectLst/>
                <a:latin typeface="Bell MT" panose="02020503060305020303" pitchFamily="18" charset="0"/>
                <a:ea typeface="SimSun" panose="02010600030101010101" pitchFamily="2" charset="-122"/>
              </a:rPr>
              <a:t>, C. </a:t>
            </a:r>
            <a:r>
              <a:rPr lang="en-AU" sz="1800" dirty="0" err="1">
                <a:effectLst/>
                <a:latin typeface="Bell MT" panose="02020503060305020303" pitchFamily="18" charset="0"/>
                <a:ea typeface="SimSun" panose="02010600030101010101" pitchFamily="2" charset="-122"/>
              </a:rPr>
              <a:t>Idiocentric</a:t>
            </a:r>
            <a:r>
              <a:rPr lang="en-AU" sz="1800" dirty="0">
                <a:effectLst/>
                <a:latin typeface="Bell MT" panose="02020503060305020303" pitchFamily="18" charset="0"/>
                <a:ea typeface="SimSun" panose="02010600030101010101" pitchFamily="2" charset="-122"/>
              </a:rPr>
              <a:t> and allocentric differences in emotional expression, experience, and the coherence between expression and experience. Asian Journal of Social Psychology (4), pp. 113-131 (2001).I.S. Jacobs and C.P. Bean, “Fine particles, thin films and exchange anisotropy,” in Magnetism, vol. III, G.T. </a:t>
            </a:r>
            <a:r>
              <a:rPr lang="en-AU" sz="1800" dirty="0" err="1">
                <a:effectLst/>
                <a:latin typeface="Bell MT" panose="02020503060305020303" pitchFamily="18" charset="0"/>
                <a:ea typeface="SimSun" panose="02010600030101010101" pitchFamily="2" charset="-122"/>
              </a:rPr>
              <a:t>Rado</a:t>
            </a:r>
            <a:r>
              <a:rPr lang="en-AU" sz="1800" dirty="0">
                <a:effectLst/>
                <a:latin typeface="Bell MT" panose="02020503060305020303" pitchFamily="18" charset="0"/>
                <a:ea typeface="SimSun" panose="02010600030101010101" pitchFamily="2" charset="-122"/>
              </a:rPr>
              <a:t> and H. Suhl, Eds. New York: Academic, 1963, pp. 271-350.</a:t>
            </a:r>
            <a:endParaRPr lang="it-IT" sz="1800" dirty="0">
              <a:effectLst/>
              <a:latin typeface="Bell MT" panose="02020503060305020303" pitchFamily="18" charset="0"/>
              <a:ea typeface="SimSun" panose="02010600030101010101" pitchFamily="2" charset="-122"/>
            </a:endParaRPr>
          </a:p>
          <a:p>
            <a:pPr marL="342900" marR="0" lvl="0" indent="-342900" algn="just">
              <a:spcBef>
                <a:spcPts val="0"/>
              </a:spcBef>
              <a:spcAft>
                <a:spcPts val="0"/>
              </a:spcAft>
              <a:buFont typeface="+mj-lt"/>
              <a:buAutoNum type="arabicPeriod"/>
              <a:tabLst>
                <a:tab pos="274320" algn="l"/>
              </a:tabLst>
            </a:pPr>
            <a:r>
              <a:rPr lang="en-US" sz="1800" dirty="0" err="1">
                <a:effectLst/>
                <a:latin typeface="Bell MT" panose="02020503060305020303" pitchFamily="18" charset="0"/>
                <a:ea typeface="SimSun" panose="02010600030101010101" pitchFamily="2" charset="-122"/>
              </a:rPr>
              <a:t>YasminaDouiji</a:t>
            </a:r>
            <a:r>
              <a:rPr lang="en-US" sz="1800" dirty="0">
                <a:effectLst/>
                <a:latin typeface="Bell MT" panose="02020503060305020303" pitchFamily="18" charset="0"/>
                <a:ea typeface="SimSun" panose="02010600030101010101" pitchFamily="2" charset="-122"/>
              </a:rPr>
              <a:t> and </a:t>
            </a:r>
            <a:r>
              <a:rPr lang="en-US" sz="1800" dirty="0" err="1">
                <a:effectLst/>
                <a:latin typeface="Bell MT" panose="02020503060305020303" pitchFamily="18" charset="0"/>
                <a:ea typeface="SimSun" panose="02010600030101010101" pitchFamily="2" charset="-122"/>
              </a:rPr>
              <a:t>HazarMousanifI</a:t>
            </a:r>
            <a:r>
              <a:rPr lang="en-US" sz="1800" dirty="0">
                <a:effectLst/>
                <a:latin typeface="Bell MT" panose="02020503060305020303" pitchFamily="18" charset="0"/>
                <a:ea typeface="SimSun" panose="02010600030101010101" pitchFamily="2" charset="-122"/>
              </a:rPr>
              <a:t>-CARE - Intelligent Context Aware system for Recognizing Emotions from text</a:t>
            </a:r>
            <a:endParaRPr lang="it-IT" sz="1800" dirty="0">
              <a:effectLst/>
              <a:latin typeface="Bell MT" panose="02020503060305020303" pitchFamily="18" charset="0"/>
              <a:ea typeface="SimSun" panose="02010600030101010101" pitchFamily="2" charset="-122"/>
            </a:endParaRPr>
          </a:p>
          <a:p>
            <a:pPr marL="342900" marR="0" lvl="0" indent="-342900" algn="just">
              <a:spcBef>
                <a:spcPts val="0"/>
              </a:spcBef>
              <a:spcAft>
                <a:spcPts val="0"/>
              </a:spcAft>
              <a:buFont typeface="+mj-lt"/>
              <a:buAutoNum type="arabicPeriod"/>
              <a:tabLst>
                <a:tab pos="274320" algn="l"/>
              </a:tabLst>
            </a:pPr>
            <a:r>
              <a:rPr lang="it-IT" sz="1800" dirty="0">
                <a:latin typeface="Bell MT" panose="02020503060305020303" pitchFamily="18" charset="0"/>
              </a:rPr>
              <a:t>An Emotion Recognition Model Based on Facial Recognition in Virtual Learning Environment D. Yanga , Abeer Alsadoona , P.W.C. Prasad*a , A. K. Singhb , A. Elchouemic </a:t>
            </a:r>
            <a:r>
              <a:rPr lang="en-AU" sz="1800" dirty="0">
                <a:effectLst/>
                <a:latin typeface="Bell MT" panose="02020503060305020303" pitchFamily="18" charset="0"/>
                <a:ea typeface="SimSun" panose="02010600030101010101" pitchFamily="2" charset="-122"/>
              </a:rPr>
              <a:t> </a:t>
            </a:r>
          </a:p>
          <a:p>
            <a:pPr marL="342900" marR="0" lvl="0" indent="-342900" algn="just">
              <a:spcBef>
                <a:spcPts val="0"/>
              </a:spcBef>
              <a:spcAft>
                <a:spcPts val="0"/>
              </a:spcAft>
              <a:buFont typeface="+mj-lt"/>
              <a:buAutoNum type="arabicPeriod"/>
              <a:tabLst>
                <a:tab pos="274320" algn="l"/>
              </a:tabLst>
            </a:pPr>
            <a:endParaRPr lang="it-IT" sz="1800" dirty="0">
              <a:effectLst/>
              <a:latin typeface="Bell MT" panose="02020503060305020303" pitchFamily="18" charset="0"/>
              <a:ea typeface="SimSun" panose="02010600030101010101" pitchFamily="2" charset="-122"/>
            </a:endParaRPr>
          </a:p>
          <a:p>
            <a:endParaRPr lang="it-IT" dirty="0">
              <a:latin typeface="Bell MT" panose="02020503060305020303" pitchFamily="18" charset="0"/>
            </a:endParaRPr>
          </a:p>
        </p:txBody>
      </p:sp>
    </p:spTree>
    <p:extLst>
      <p:ext uri="{BB962C8B-B14F-4D97-AF65-F5344CB8AC3E}">
        <p14:creationId xmlns:p14="http://schemas.microsoft.com/office/powerpoint/2010/main" val="32602113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extBox 1048583"/>
          <p:cNvSpPr txBox="1"/>
          <p:nvPr/>
        </p:nvSpPr>
        <p:spPr>
          <a:xfrm>
            <a:off x="2286000" y="2971800"/>
            <a:ext cx="46037" cy="3698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eaLnBrk="1" latinLnBrk="1" hangingPunct="1">
              <a:spcBef>
                <a:spcPct val="0"/>
              </a:spcBef>
              <a:buFontTx/>
              <a:buNone/>
            </a:pPr>
            <a:endParaRPr lang="en-IN" altLang="en-US" sz="1800">
              <a:ea typeface="Arial" pitchFamily="34" charset="0"/>
            </a:endParaRPr>
          </a:p>
        </p:txBody>
      </p:sp>
      <p:sp>
        <p:nvSpPr>
          <p:cNvPr id="1048585" name="TextBox 1048584"/>
          <p:cNvSpPr txBox="1"/>
          <p:nvPr/>
        </p:nvSpPr>
        <p:spPr>
          <a:xfrm>
            <a:off x="8267700" y="6096000"/>
            <a:ext cx="495300"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eaLnBrk="1" latinLnBrk="1" hangingPunct="1">
              <a:spcBef>
                <a:spcPct val="0"/>
              </a:spcBef>
              <a:buFontTx/>
              <a:buNone/>
            </a:pPr>
            <a:r>
              <a:rPr lang="en-IN" altLang="en-US" sz="2400" b="1">
                <a:ea typeface="Arial" pitchFamily="34" charset="0"/>
              </a:rPr>
              <a:t>02</a:t>
            </a:r>
          </a:p>
        </p:txBody>
      </p:sp>
      <p:sp>
        <p:nvSpPr>
          <p:cNvPr id="1048586" name="Rectangle 1048585"/>
          <p:cNvSpPr/>
          <p:nvPr/>
        </p:nvSpPr>
        <p:spPr>
          <a:xfrm>
            <a:off x="3886200" y="1447800"/>
            <a:ext cx="160178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eaLnBrk="1" latinLnBrk="1" hangingPunct="1">
              <a:spcBef>
                <a:spcPct val="0"/>
              </a:spcBef>
              <a:buFontTx/>
              <a:buNone/>
            </a:pPr>
            <a:r>
              <a:rPr lang="en-US" altLang="en-US" sz="2800" b="1">
                <a:latin typeface="Bell MT" pitchFamily="18" charset="0"/>
                <a:ea typeface="Arial" pitchFamily="34" charset="0"/>
              </a:rPr>
              <a:t>Contents</a:t>
            </a:r>
          </a:p>
        </p:txBody>
      </p:sp>
      <p:sp>
        <p:nvSpPr>
          <p:cNvPr id="1048587" name="Rectangle 1048586"/>
          <p:cNvSpPr/>
          <p:nvPr/>
        </p:nvSpPr>
        <p:spPr>
          <a:xfrm>
            <a:off x="609600" y="1905000"/>
            <a:ext cx="5257800" cy="35585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eaLnBrk="1" latinLnBrk="1" hangingPunct="1">
              <a:spcBef>
                <a:spcPct val="0"/>
              </a:spcBef>
              <a:buFontTx/>
              <a:buNone/>
            </a:pPr>
            <a:endParaRPr lang="zh-CN" altLang="en-US" sz="1800" dirty="0">
              <a:ea typeface="Arial" pitchFamily="34" charset="0"/>
            </a:endParaRPr>
          </a:p>
          <a:p>
            <a:pPr marL="0" lvl="0" indent="0" eaLnBrk="1" latinLnBrk="1" hangingPunct="1">
              <a:spcBef>
                <a:spcPct val="0"/>
              </a:spcBef>
              <a:buFontTx/>
              <a:buNone/>
            </a:pPr>
            <a:r>
              <a:rPr lang="en-IN" altLang="en-US" sz="1800" dirty="0">
                <a:latin typeface="Bell MT" pitchFamily="18" charset="0"/>
                <a:ea typeface="Arial" pitchFamily="34" charset="0"/>
              </a:rPr>
              <a:t>Introduction</a:t>
            </a:r>
          </a:p>
          <a:p>
            <a:pPr marL="0" lvl="0" indent="0" eaLnBrk="1" latinLnBrk="1" hangingPunct="1">
              <a:spcBef>
                <a:spcPct val="0"/>
              </a:spcBef>
              <a:buFontTx/>
              <a:buNone/>
            </a:pPr>
            <a:r>
              <a:rPr lang="en-IN" altLang="en-US" sz="1800" dirty="0">
                <a:latin typeface="Bell MT" pitchFamily="18" charset="0"/>
                <a:ea typeface="Arial" pitchFamily="34" charset="0"/>
              </a:rPr>
              <a:t>Motivation</a:t>
            </a:r>
            <a:r>
              <a:rPr lang="en-US" altLang="en-US" sz="1800" dirty="0">
                <a:latin typeface="Bell MT" pitchFamily="18" charset="0"/>
                <a:ea typeface="Arial" pitchFamily="34" charset="0"/>
              </a:rPr>
              <a:t> &amp; Objective</a:t>
            </a:r>
          </a:p>
          <a:p>
            <a:pPr marL="0" lvl="0" indent="0" eaLnBrk="1" latinLnBrk="1" hangingPunct="1">
              <a:spcBef>
                <a:spcPct val="0"/>
              </a:spcBef>
              <a:buFontTx/>
              <a:buNone/>
            </a:pPr>
            <a:r>
              <a:rPr lang="en-IN" altLang="en-US" sz="1800" dirty="0">
                <a:latin typeface="Bell MT" pitchFamily="18" charset="0"/>
                <a:ea typeface="Arial" pitchFamily="34" charset="0"/>
              </a:rPr>
              <a:t>Problem statement</a:t>
            </a:r>
          </a:p>
          <a:p>
            <a:pPr marL="0" lvl="0" indent="0" eaLnBrk="1" latinLnBrk="1" hangingPunct="1">
              <a:spcBef>
                <a:spcPct val="0"/>
              </a:spcBef>
              <a:buFontTx/>
              <a:buNone/>
            </a:pPr>
            <a:r>
              <a:rPr lang="en-IN" altLang="en-US" sz="1800" dirty="0">
                <a:latin typeface="Bell MT" pitchFamily="18" charset="0"/>
                <a:ea typeface="Arial" pitchFamily="34" charset="0"/>
              </a:rPr>
              <a:t>Existing system</a:t>
            </a:r>
          </a:p>
          <a:p>
            <a:pPr marL="0" lvl="0" indent="0" eaLnBrk="1" latinLnBrk="1" hangingPunct="1">
              <a:spcBef>
                <a:spcPct val="0"/>
              </a:spcBef>
              <a:buFontTx/>
              <a:buNone/>
            </a:pPr>
            <a:r>
              <a:rPr lang="en-US" altLang="en-US" sz="1800" dirty="0">
                <a:latin typeface="Bell MT" pitchFamily="18" charset="0"/>
                <a:ea typeface="Arial" pitchFamily="34" charset="0"/>
              </a:rPr>
              <a:t>Literature Survey</a:t>
            </a:r>
          </a:p>
          <a:p>
            <a:pPr marL="0" lvl="0" indent="0" eaLnBrk="1" latinLnBrk="1" hangingPunct="1">
              <a:spcBef>
                <a:spcPct val="0"/>
              </a:spcBef>
              <a:buFontTx/>
              <a:buNone/>
            </a:pPr>
            <a:r>
              <a:rPr lang="en-IN" altLang="en-US" sz="1800" dirty="0">
                <a:latin typeface="Bell MT" pitchFamily="18" charset="0"/>
                <a:ea typeface="Arial" pitchFamily="34" charset="0"/>
              </a:rPr>
              <a:t>Proposed system</a:t>
            </a:r>
          </a:p>
          <a:p>
            <a:pPr marL="0" lvl="0" indent="0" eaLnBrk="1" latinLnBrk="1" hangingPunct="1">
              <a:spcBef>
                <a:spcPct val="0"/>
              </a:spcBef>
              <a:buFontTx/>
              <a:buNone/>
            </a:pPr>
            <a:r>
              <a:rPr lang="en-IN" altLang="en-US" sz="1800" dirty="0">
                <a:latin typeface="Bell MT" pitchFamily="18" charset="0"/>
                <a:ea typeface="Arial" pitchFamily="34" charset="0"/>
              </a:rPr>
              <a:t>System overview/Architecture</a:t>
            </a:r>
          </a:p>
          <a:p>
            <a:pPr marL="0" lvl="0" indent="0" eaLnBrk="1" latinLnBrk="1" hangingPunct="1">
              <a:spcBef>
                <a:spcPct val="0"/>
              </a:spcBef>
              <a:buFontTx/>
              <a:buNone/>
            </a:pPr>
            <a:r>
              <a:rPr lang="en-US" altLang="en-US" sz="1800" dirty="0">
                <a:latin typeface="Bell MT" pitchFamily="18" charset="0"/>
                <a:ea typeface="Arial" pitchFamily="34" charset="0"/>
              </a:rPr>
              <a:t>Implementation</a:t>
            </a:r>
          </a:p>
          <a:p>
            <a:pPr marL="0" lvl="0" indent="0" eaLnBrk="1" latinLnBrk="1" hangingPunct="1">
              <a:spcBef>
                <a:spcPct val="0"/>
              </a:spcBef>
              <a:buFontTx/>
              <a:buNone/>
            </a:pPr>
            <a:r>
              <a:rPr lang="en-IN" altLang="en-US" sz="1800" dirty="0">
                <a:latin typeface="Bell MT" pitchFamily="18" charset="0"/>
                <a:ea typeface="Arial" pitchFamily="34" charset="0"/>
              </a:rPr>
              <a:t>Algorithm &amp; Mathematical model</a:t>
            </a:r>
          </a:p>
          <a:p>
            <a:pPr marL="0" lvl="0" indent="0" eaLnBrk="1" latinLnBrk="1" hangingPunct="1">
              <a:spcBef>
                <a:spcPct val="0"/>
              </a:spcBef>
              <a:buFontTx/>
              <a:buNone/>
            </a:pPr>
            <a:r>
              <a:rPr lang="en-IN" altLang="en-US" sz="1800" dirty="0">
                <a:latin typeface="Bell MT" pitchFamily="18" charset="0"/>
                <a:ea typeface="Arial" pitchFamily="34" charset="0"/>
              </a:rPr>
              <a:t>System Specification</a:t>
            </a:r>
          </a:p>
          <a:p>
            <a:pPr marL="0" lvl="0" indent="0" eaLnBrk="1" latinLnBrk="1" hangingPunct="1">
              <a:spcBef>
                <a:spcPct val="0"/>
              </a:spcBef>
              <a:buFontTx/>
              <a:buNone/>
            </a:pPr>
            <a:r>
              <a:rPr lang="en-US" altLang="en-US" sz="1800" dirty="0">
                <a:latin typeface="Bell MT" pitchFamily="18" charset="0"/>
                <a:ea typeface="Arial" pitchFamily="34" charset="0"/>
              </a:rPr>
              <a:t>Conclusions</a:t>
            </a:r>
          </a:p>
          <a:p>
            <a:pPr marL="0" lvl="0" indent="0" eaLnBrk="1" latinLnBrk="1" hangingPunct="1">
              <a:spcBef>
                <a:spcPct val="0"/>
              </a:spcBef>
              <a:buFontTx/>
              <a:buNone/>
            </a:pPr>
            <a:r>
              <a:rPr lang="en-US" altLang="en-US" sz="1800" dirty="0">
                <a:latin typeface="Bell MT" pitchFamily="18" charset="0"/>
                <a:ea typeface="Arial" pitchFamily="34" charset="0"/>
              </a:rPr>
              <a:t>References</a:t>
            </a:r>
          </a:p>
        </p:txBody>
      </p:sp>
      <p:sp>
        <p:nvSpPr>
          <p:cNvPr id="1048588" name="Rectangle 1048587"/>
          <p:cNvSpPr/>
          <p:nvPr/>
        </p:nvSpPr>
        <p:spPr>
          <a:xfrm>
            <a:off x="304800" y="6137275"/>
            <a:ext cx="7924800" cy="400050"/>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a:solidFill>
                  <a:srgbClr val="7030A0"/>
                </a:solidFill>
                <a:latin typeface="Bell MT" pitchFamily="18" charset="0"/>
              </a:rPr>
              <a:t>Department Of Information Technology</a:t>
            </a:r>
          </a:p>
        </p:txBody>
      </p:sp>
    </p:spTree>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1048588"/>
          <p:cNvSpPr txBox="1"/>
          <p:nvPr/>
        </p:nvSpPr>
        <p:spPr>
          <a:xfrm>
            <a:off x="8239125" y="6151562"/>
            <a:ext cx="495300"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eaLnBrk="1" latinLnBrk="1" hangingPunct="1">
              <a:spcBef>
                <a:spcPct val="0"/>
              </a:spcBef>
              <a:buFontTx/>
              <a:buNone/>
            </a:pPr>
            <a:r>
              <a:rPr lang="en-IN" altLang="en-US" sz="2400" b="1">
                <a:ea typeface="Arial" pitchFamily="34" charset="0"/>
              </a:rPr>
              <a:t>03</a:t>
            </a:r>
          </a:p>
        </p:txBody>
      </p:sp>
      <p:sp>
        <p:nvSpPr>
          <p:cNvPr id="1048590" name="Rectangle 1048589"/>
          <p:cNvSpPr/>
          <p:nvPr/>
        </p:nvSpPr>
        <p:spPr>
          <a:xfrm>
            <a:off x="3657600" y="1447800"/>
            <a:ext cx="2087880" cy="51054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algn="ctr" eaLnBrk="1" latinLnBrk="1" hangingPunct="1">
              <a:spcBef>
                <a:spcPct val="0"/>
              </a:spcBef>
              <a:buFontTx/>
              <a:buNone/>
            </a:pPr>
            <a:r>
              <a:rPr lang="en-US" altLang="en-US" sz="2800" b="1">
                <a:latin typeface="Bell MT" pitchFamily="18" charset="0"/>
                <a:ea typeface="Arial" pitchFamily="34" charset="0"/>
              </a:rPr>
              <a:t>Introduction </a:t>
            </a:r>
          </a:p>
        </p:txBody>
      </p:sp>
      <p:sp>
        <p:nvSpPr>
          <p:cNvPr id="1048591" name="Rectangle 1048590"/>
          <p:cNvSpPr/>
          <p:nvPr/>
        </p:nvSpPr>
        <p:spPr>
          <a:xfrm>
            <a:off x="304800" y="6137275"/>
            <a:ext cx="7924800" cy="400050"/>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a:solidFill>
                  <a:srgbClr val="7030A0"/>
                </a:solidFill>
                <a:latin typeface="Bell MT" pitchFamily="18" charset="0"/>
              </a:rPr>
              <a:t>Department Of Information Technology</a:t>
            </a:r>
          </a:p>
        </p:txBody>
      </p:sp>
      <p:sp>
        <p:nvSpPr>
          <p:cNvPr id="1048592" name="Rectangle 1048591"/>
          <p:cNvSpPr/>
          <p:nvPr/>
        </p:nvSpPr>
        <p:spPr>
          <a:xfrm>
            <a:off x="685799" y="2438400"/>
            <a:ext cx="8048625" cy="2554545"/>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lvl="0" eaLnBrk="1" latinLnBrk="1" hangingPunct="1"/>
            <a:r>
              <a:rPr lang="en-US" altLang="en-US" sz="2000" dirty="0">
                <a:latin typeface="Bell MT" pitchFamily="18" charset="0"/>
                <a:ea typeface="Adobe Kaiti Std R"/>
              </a:rPr>
              <a:t>We are introducing a human like A.I. chatbot which recognizes the emotions of the user by interacting with simple conversation and analyze what abrupt thoughts might lay in the user's mind. The user may name the bot anything he likes and shares his emotions, his thoughts, his psychological dilemmas with it and seek for solution. The bot will analyze what the user is dealing with and provide the user with comforting words, fun games, jokes, daily mood tracker and much more stuff that will ease the user's nerves.</a:t>
            </a:r>
            <a:br>
              <a:rPr dirty="0"/>
            </a:br>
            <a:endParaRPr lang="en-US" altLang="en-US" sz="2000" dirty="0">
              <a:latin typeface="Bell MT" pitchFamily="18" charset="0"/>
              <a:ea typeface="Adobe Kaiti Std R"/>
            </a:endParaRPr>
          </a:p>
        </p:txBody>
      </p:sp>
    </p:spTree>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Box 1048592"/>
          <p:cNvSpPr txBox="1"/>
          <p:nvPr/>
        </p:nvSpPr>
        <p:spPr>
          <a:xfrm>
            <a:off x="6629400" y="6172200"/>
            <a:ext cx="2133600" cy="365125"/>
          </a:xfrm>
          <a:prstGeom prst="rect">
            <a:avLst/>
          </a:prstGeom>
          <a:noFill/>
          <a:ln>
            <a:noFill/>
          </a:ln>
        </p:spPr>
        <p:txBody>
          <a:bodyPr vert="horz" lIns="91440" tIns="45720" rIns="91440" bIns="45720" anchor="ct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algn="r" eaLnBrk="1" latinLnBrk="1" hangingPunct="1">
              <a:spcBef>
                <a:spcPct val="0"/>
              </a:spcBef>
              <a:buFontTx/>
              <a:buNone/>
            </a:pPr>
            <a:r>
              <a:rPr lang="zh-CN" altLang="en-US" sz="2400" b="1">
                <a:ea typeface="Arial" pitchFamily="34" charset="0"/>
              </a:rPr>
              <a:t>04</a:t>
            </a:r>
          </a:p>
        </p:txBody>
      </p:sp>
      <p:sp>
        <p:nvSpPr>
          <p:cNvPr id="1048594" name="Rectangle 1048593"/>
          <p:cNvSpPr/>
          <p:nvPr/>
        </p:nvSpPr>
        <p:spPr>
          <a:xfrm>
            <a:off x="2819400" y="1524000"/>
            <a:ext cx="425608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eaLnBrk="1" latinLnBrk="1" hangingPunct="1">
              <a:spcBef>
                <a:spcPct val="0"/>
              </a:spcBef>
              <a:buFontTx/>
              <a:buNone/>
            </a:pPr>
            <a:r>
              <a:rPr lang="en-US" altLang="en-US" sz="2800" b="1">
                <a:latin typeface="Bell MT" pitchFamily="18" charset="0"/>
                <a:ea typeface="Arial" pitchFamily="34" charset="0"/>
              </a:rPr>
              <a:t>Motivation &amp; Objectives</a:t>
            </a:r>
          </a:p>
        </p:txBody>
      </p:sp>
      <p:sp>
        <p:nvSpPr>
          <p:cNvPr id="1048595" name="Rectangle 1048594"/>
          <p:cNvSpPr/>
          <p:nvPr/>
        </p:nvSpPr>
        <p:spPr>
          <a:xfrm>
            <a:off x="304800" y="6137275"/>
            <a:ext cx="7924800" cy="400050"/>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a:solidFill>
                  <a:srgbClr val="7030A0"/>
                </a:solidFill>
                <a:latin typeface="Bell MT" pitchFamily="18" charset="0"/>
              </a:rPr>
              <a:t>Department Of Information Technology</a:t>
            </a:r>
          </a:p>
        </p:txBody>
      </p:sp>
      <p:sp>
        <p:nvSpPr>
          <p:cNvPr id="1048596" name="Rectangle 1048595"/>
          <p:cNvSpPr/>
          <p:nvPr/>
        </p:nvSpPr>
        <p:spPr>
          <a:xfrm>
            <a:off x="747712" y="2538412"/>
            <a:ext cx="7640712" cy="2586798"/>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lnSpc>
                <a:spcPct val="150000"/>
              </a:lnSpc>
              <a:spcBef>
                <a:spcPts val="75"/>
              </a:spcBef>
              <a:buFont typeface="Wingdings 3" pitchFamily="18" charset="2"/>
              <a:buChar char=""/>
              <a:tabLst>
                <a:tab pos="457200" algn="l"/>
              </a:tabLst>
            </a:pPr>
            <a:r>
              <a:rPr lang="en-US" altLang="en-US" dirty="0">
                <a:latin typeface="Bell MT" pitchFamily="18" charset="0"/>
                <a:ea typeface="Times New Roman" pitchFamily="18" charset="0"/>
              </a:rPr>
              <a:t>To understand the users complex and conflicting thoughts.</a:t>
            </a:r>
          </a:p>
          <a:p>
            <a:pPr marL="342900" lvl="0" indent="-342900" eaLnBrk="1" latinLnBrk="1" hangingPunct="1">
              <a:lnSpc>
                <a:spcPct val="150000"/>
              </a:lnSpc>
              <a:spcBef>
                <a:spcPts val="75"/>
              </a:spcBef>
              <a:buFont typeface="Wingdings 3" pitchFamily="18" charset="2"/>
              <a:buChar char=""/>
              <a:tabLst>
                <a:tab pos="457200" algn="l"/>
              </a:tabLst>
            </a:pPr>
            <a:r>
              <a:rPr lang="en-US" altLang="en-US" dirty="0">
                <a:latin typeface="Bell MT" pitchFamily="18" charset="0"/>
                <a:ea typeface="Times New Roman" pitchFamily="18" charset="0"/>
              </a:rPr>
              <a:t>To analyze the users state of mind.</a:t>
            </a:r>
            <a:r>
              <a:rPr lang="en-IN" altLang="en-US" dirty="0">
                <a:latin typeface="Bell MT" pitchFamily="18" charset="0"/>
                <a:ea typeface="Times New Roman" pitchFamily="18" charset="0"/>
              </a:rPr>
              <a:t> </a:t>
            </a:r>
          </a:p>
          <a:p>
            <a:pPr marL="342900" lvl="0" indent="-342900" eaLnBrk="1" latinLnBrk="1" hangingPunct="1">
              <a:lnSpc>
                <a:spcPct val="150000"/>
              </a:lnSpc>
              <a:spcBef>
                <a:spcPts val="75"/>
              </a:spcBef>
              <a:buFont typeface="Wingdings 3" pitchFamily="18" charset="2"/>
              <a:buChar char=""/>
              <a:tabLst>
                <a:tab pos="457200" algn="l"/>
              </a:tabLst>
            </a:pPr>
            <a:r>
              <a:rPr lang="en-US" altLang="en-US" dirty="0">
                <a:latin typeface="Bell MT" pitchFamily="18" charset="0"/>
                <a:ea typeface="Times New Roman" pitchFamily="18" charset="0"/>
              </a:rPr>
              <a:t>To provide a confidential trustworthy medium for the users to organize their thoughts with life-like interaction.</a:t>
            </a:r>
          </a:p>
          <a:p>
            <a:pPr marL="342900" lvl="0" indent="-342900" eaLnBrk="1" latinLnBrk="1" hangingPunct="1">
              <a:lnSpc>
                <a:spcPct val="150000"/>
              </a:lnSpc>
              <a:spcBef>
                <a:spcPts val="75"/>
              </a:spcBef>
              <a:buFont typeface="Wingdings 3" pitchFamily="18" charset="2"/>
              <a:buChar char=""/>
              <a:tabLst>
                <a:tab pos="457200" algn="l"/>
              </a:tabLst>
            </a:pPr>
            <a:r>
              <a:rPr lang="en-US" altLang="en-US" dirty="0">
                <a:latin typeface="Bell MT" pitchFamily="18" charset="0"/>
                <a:ea typeface="Times New Roman" pitchFamily="18" charset="0"/>
              </a:rPr>
              <a:t>To provide remedial exercises and routines to eliminate disputing thoughts form users mind and avoiding any self-harm causing intentions of the user.</a:t>
            </a:r>
          </a:p>
        </p:txBody>
      </p:sp>
    </p:spTree>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048596"/>
          <p:cNvSpPr txBox="1"/>
          <p:nvPr/>
        </p:nvSpPr>
        <p:spPr>
          <a:xfrm flipH="1">
            <a:off x="8229600" y="6172200"/>
            <a:ext cx="609600" cy="4619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algn="ctr" eaLnBrk="1" latinLnBrk="1" hangingPunct="1">
              <a:spcBef>
                <a:spcPct val="0"/>
              </a:spcBef>
              <a:buFontTx/>
              <a:buNone/>
            </a:pPr>
            <a:r>
              <a:rPr lang="en-IN" altLang="en-US" sz="2400" b="1">
                <a:ea typeface="Arial" pitchFamily="34" charset="0"/>
              </a:rPr>
              <a:t>06</a:t>
            </a:r>
          </a:p>
        </p:txBody>
      </p:sp>
      <p:sp>
        <p:nvSpPr>
          <p:cNvPr id="1048598" name="Rectangle 1048597"/>
          <p:cNvSpPr/>
          <p:nvPr/>
        </p:nvSpPr>
        <p:spPr>
          <a:xfrm>
            <a:off x="2895600" y="1524000"/>
            <a:ext cx="5257800" cy="80264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eaLnBrk="1" latinLnBrk="1" hangingPunct="1">
              <a:spcBef>
                <a:spcPct val="0"/>
              </a:spcBef>
              <a:buFontTx/>
              <a:buNone/>
            </a:pPr>
            <a:r>
              <a:rPr lang="en-US" altLang="en-US" sz="2400" b="1">
                <a:latin typeface="Bell MT" pitchFamily="18" charset="0"/>
                <a:ea typeface="Arial" pitchFamily="34" charset="0"/>
              </a:rPr>
              <a:t>Problem Statement</a:t>
            </a:r>
            <a:br/>
            <a:endParaRPr lang="zh-CN" altLang="en-US" sz="2400" b="1">
              <a:ea typeface="Arial" pitchFamily="34" charset="0"/>
            </a:endParaRPr>
          </a:p>
        </p:txBody>
      </p:sp>
      <p:sp>
        <p:nvSpPr>
          <p:cNvPr id="1048599" name="Rectangle 1048598"/>
          <p:cNvSpPr/>
          <p:nvPr/>
        </p:nvSpPr>
        <p:spPr>
          <a:xfrm>
            <a:off x="304800" y="6137275"/>
            <a:ext cx="7924800" cy="400050"/>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algn="ctr" eaLnBrk="1" latinLnBrk="1" hangingPunct="1">
              <a:spcBef>
                <a:spcPct val="20000"/>
              </a:spcBef>
            </a:pPr>
            <a:r>
              <a:rPr lang="en-US" altLang="en-US" sz="2000" b="1">
                <a:solidFill>
                  <a:srgbClr val="7030A0"/>
                </a:solidFill>
                <a:latin typeface="Bell MT" pitchFamily="18" charset="0"/>
              </a:rPr>
              <a:t>Department Of Information Technology</a:t>
            </a:r>
          </a:p>
        </p:txBody>
      </p:sp>
      <p:sp>
        <p:nvSpPr>
          <p:cNvPr id="1048600" name="Rectangle 1048599"/>
          <p:cNvSpPr/>
          <p:nvPr/>
        </p:nvSpPr>
        <p:spPr>
          <a:xfrm>
            <a:off x="609600" y="2354262"/>
            <a:ext cx="7924800" cy="1717041"/>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63500" lvl="0" indent="0" eaLnBrk="1" latinLnBrk="1" hangingPunct="1">
              <a:lnSpc>
                <a:spcPct val="150000"/>
              </a:lnSpc>
              <a:spcBef>
                <a:spcPts val="1025"/>
              </a:spcBef>
            </a:pPr>
            <a:r>
              <a:rPr lang="en-US" altLang="en-US" b="1" dirty="0">
                <a:latin typeface="Bell MT" pitchFamily="18" charset="0"/>
                <a:ea typeface="Times New Roman" pitchFamily="18" charset="0"/>
              </a:rPr>
              <a:t>To develop a programmed chatbot which will form a conversational interaction with the user and analyze the current emotional crises the user is dealing with hence providing solutions or mental exercises for eliminating adverse and repugnant thoughts form the user's mind.</a:t>
            </a:r>
          </a:p>
        </p:txBody>
      </p:sp>
    </p:spTree>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extBox 1048603"/>
          <p:cNvSpPr txBox="1"/>
          <p:nvPr/>
        </p:nvSpPr>
        <p:spPr>
          <a:xfrm>
            <a:off x="8229600" y="6172200"/>
            <a:ext cx="533400" cy="365125"/>
          </a:xfrm>
          <a:prstGeom prst="rect">
            <a:avLst/>
          </a:prstGeom>
          <a:noFill/>
          <a:ln>
            <a:noFill/>
          </a:ln>
        </p:spPr>
        <p:txBody>
          <a:bodyPr vert="horz" lIns="91440" tIns="45720" rIns="91440" bIns="45720" anchor="ct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algn="r" eaLnBrk="1" latinLnBrk="1" hangingPunct="1">
              <a:spcBef>
                <a:spcPct val="0"/>
              </a:spcBef>
              <a:buFontTx/>
              <a:buNone/>
            </a:pPr>
            <a:r>
              <a:rPr lang="zh-CN" altLang="en-US" sz="2400" b="1">
                <a:ea typeface="Arial" pitchFamily="34" charset="0"/>
              </a:rPr>
              <a:t>07</a:t>
            </a:r>
          </a:p>
        </p:txBody>
      </p:sp>
      <p:sp>
        <p:nvSpPr>
          <p:cNvPr id="1048605" name="Rectangle 1048604"/>
          <p:cNvSpPr/>
          <p:nvPr/>
        </p:nvSpPr>
        <p:spPr>
          <a:xfrm>
            <a:off x="3420110" y="1513204"/>
            <a:ext cx="2303780" cy="447041"/>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eaLnBrk="1" latinLnBrk="1" hangingPunct="1">
              <a:spcBef>
                <a:spcPct val="0"/>
              </a:spcBef>
              <a:buFontTx/>
              <a:buNone/>
            </a:pPr>
            <a:r>
              <a:rPr lang="en-US" altLang="en-US" sz="2400" b="1" dirty="0">
                <a:latin typeface="Bell MT" pitchFamily="18" charset="0"/>
                <a:ea typeface="Arial" pitchFamily="34" charset="0"/>
              </a:rPr>
              <a:t>Existing system </a:t>
            </a:r>
          </a:p>
        </p:txBody>
      </p:sp>
      <p:sp>
        <p:nvSpPr>
          <p:cNvPr id="1048606" name="Rectangle 1048605"/>
          <p:cNvSpPr/>
          <p:nvPr/>
        </p:nvSpPr>
        <p:spPr>
          <a:xfrm>
            <a:off x="304800" y="6137275"/>
            <a:ext cx="7924800" cy="400050"/>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wrap="squar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dirty="0">
                <a:solidFill>
                  <a:srgbClr val="7030A0"/>
                </a:solidFill>
                <a:latin typeface="Bell MT" pitchFamily="18" charset="0"/>
              </a:rPr>
              <a:t>Department Of Information Technology</a:t>
            </a:r>
          </a:p>
        </p:txBody>
      </p:sp>
      <p:sp>
        <p:nvSpPr>
          <p:cNvPr id="1048607" name="TextBox 1048606"/>
          <p:cNvSpPr txBox="1"/>
          <p:nvPr/>
        </p:nvSpPr>
        <p:spPr>
          <a:xfrm>
            <a:off x="762000" y="2258060"/>
            <a:ext cx="7620000" cy="48006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342900" lvl="0" indent="-342900" algn="just" eaLnBrk="1" latinLnBrk="1" hangingPunct="1"/>
            <a:r>
              <a:rPr lang="en-US" altLang="en-US" sz="1800" b="1" dirty="0">
                <a:latin typeface="Bell MT" panose="02020503060305020303" pitchFamily="18" charset="0"/>
                <a:ea typeface="Mangal"/>
              </a:rPr>
              <a:t>Chatbot which just chat to user with a flow.</a:t>
            </a:r>
            <a:endParaRPr lang="mr-IN" altLang="en-US" sz="1800" b="1" dirty="0">
              <a:latin typeface="Bell MT" panose="02020503060305020303" pitchFamily="18" charset="0"/>
              <a:ea typeface="Mangal"/>
            </a:endParaRPr>
          </a:p>
          <a:p>
            <a:pPr marL="342900" lvl="0" indent="-342900" algn="just" eaLnBrk="1" latinLnBrk="1" hangingPunct="1"/>
            <a:r>
              <a:rPr lang="en-US" altLang="en-US" sz="1800" b="1" dirty="0">
                <a:latin typeface="Bell MT" panose="02020503060305020303" pitchFamily="18" charset="0"/>
                <a:ea typeface="Mangal"/>
              </a:rPr>
              <a:t>According to more chatting experience system can analyze person.</a:t>
            </a:r>
            <a:endParaRPr lang="mr-IN" altLang="en-US" sz="1800" b="1" dirty="0">
              <a:latin typeface="Bell MT" panose="02020503060305020303" pitchFamily="18" charset="0"/>
              <a:ea typeface="Mangal"/>
            </a:endParaRPr>
          </a:p>
          <a:p>
            <a:pPr marL="342900" lvl="0" indent="-342900" algn="just" eaLnBrk="1" latinLnBrk="1" hangingPunct="1"/>
            <a:r>
              <a:rPr lang="en-US" altLang="en-US" sz="1800" b="1" dirty="0">
                <a:latin typeface="Bell MT" panose="02020503060305020303" pitchFamily="18" charset="0"/>
                <a:ea typeface="Mangal"/>
              </a:rPr>
              <a:t>User can communicate via text mostly.</a:t>
            </a:r>
          </a:p>
          <a:p>
            <a:pPr marL="342900" lvl="0" indent="-342900" algn="just" eaLnBrk="1" latinLnBrk="1" hangingPunct="1"/>
            <a:r>
              <a:rPr lang="en-US" altLang="en-US" sz="1800" b="1" dirty="0">
                <a:latin typeface="Bell MT" panose="02020503060305020303" pitchFamily="18" charset="0"/>
                <a:ea typeface="Mangal"/>
              </a:rPr>
              <a:t>Chatbot cannot give accurate mood as it is only text based(sometimes audio is also used but rate is negligible).</a:t>
            </a:r>
          </a:p>
          <a:p>
            <a:pPr marL="342900" lvl="0" indent="-342900" algn="just" eaLnBrk="1" latinLnBrk="1" hangingPunct="1"/>
            <a:r>
              <a:rPr lang="en-US" altLang="en-US" sz="1800" b="1" dirty="0">
                <a:latin typeface="Bell MT" panose="02020503060305020303" pitchFamily="18" charset="0"/>
                <a:ea typeface="Mangal"/>
              </a:rPr>
              <a:t>User need to provide personal information like mobile number, </a:t>
            </a:r>
          </a:p>
          <a:p>
            <a:pPr marL="0" lvl="0" indent="0" algn="just" eaLnBrk="1" latinLnBrk="1" hangingPunct="1">
              <a:buNone/>
            </a:pPr>
            <a:r>
              <a:rPr lang="en-US" altLang="en-US" sz="1800" b="1" dirty="0">
                <a:latin typeface="Bell MT" panose="02020503060305020303" pitchFamily="18" charset="0"/>
                <a:ea typeface="Mangal"/>
              </a:rPr>
              <a:t>Email ID etc.</a:t>
            </a:r>
          </a:p>
          <a:p>
            <a:pPr marL="0" lvl="0" indent="0" algn="just" eaLnBrk="1" latinLnBrk="1" hangingPunct="1">
              <a:buNone/>
            </a:pPr>
            <a:endParaRPr lang="en-US" altLang="en-US" sz="1800" b="1" dirty="0">
              <a:latin typeface="Bell MT" panose="02020503060305020303" pitchFamily="18" charset="0"/>
              <a:ea typeface="Mangal"/>
            </a:endParaRPr>
          </a:p>
          <a:p>
            <a:pPr marL="0" lvl="0" indent="0" algn="just" eaLnBrk="1" latinLnBrk="1" hangingPunct="1">
              <a:buNone/>
            </a:pPr>
            <a:endParaRPr lang="mr-IN" altLang="en-US" sz="1800" b="1" dirty="0">
              <a:latin typeface="Bell MT" panose="02020503060305020303" pitchFamily="18" charset="0"/>
              <a:ea typeface="Mangal"/>
            </a:endParaRPr>
          </a:p>
          <a:p>
            <a:pPr marL="342900" lvl="0" indent="-342900" algn="just" eaLnBrk="1" latinLnBrk="1" hangingPunct="1"/>
            <a:endParaRPr lang="mr-IN" altLang="en-US" sz="1800" dirty="0">
              <a:ea typeface="Mangal"/>
            </a:endParaRPr>
          </a:p>
          <a:p>
            <a:pPr marL="342900" lvl="0" indent="-342900" algn="just" eaLnBrk="1" latinLnBrk="1" hangingPunct="1"/>
            <a:endParaRPr lang="mr-IN" altLang="en-US" sz="1800" dirty="0">
              <a:ea typeface="Mangal"/>
            </a:endParaRPr>
          </a:p>
        </p:txBody>
      </p:sp>
    </p:spTree>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extBox 1048607"/>
          <p:cNvSpPr txBox="1"/>
          <p:nvPr/>
        </p:nvSpPr>
        <p:spPr>
          <a:xfrm>
            <a:off x="8229600" y="6172200"/>
            <a:ext cx="533400" cy="4619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eaLnBrk="1" latinLnBrk="1" hangingPunct="1">
              <a:spcBef>
                <a:spcPct val="0"/>
              </a:spcBef>
              <a:buFontTx/>
              <a:buNone/>
            </a:pPr>
            <a:r>
              <a:rPr lang="en-IN" altLang="en-US" sz="2400" b="1">
                <a:ea typeface="Arial" pitchFamily="34" charset="0"/>
              </a:rPr>
              <a:t>09</a:t>
            </a:r>
          </a:p>
        </p:txBody>
      </p:sp>
      <p:pic>
        <p:nvPicPr>
          <p:cNvPr id="2097152" name="Picture 2097151"/>
          <p:cNvPicPr>
            <a:picLocks/>
          </p:cNvPicPr>
          <p:nvPr/>
        </p:nvPicPr>
        <p:blipFill>
          <a:blip r:embed="rId2"/>
          <a:srcRect/>
          <a:stretch>
            <a:fillRect/>
          </a:stretch>
        </p:blipFill>
        <p:spPr>
          <a:xfrm>
            <a:off x="1835150" y="2968625"/>
            <a:ext cx="5473700" cy="950912"/>
          </a:xfrm>
          <a:prstGeom prst="rect">
            <a:avLst/>
          </a:prstGeom>
          <a:noFill/>
          <a:ln>
            <a:noFill/>
          </a:ln>
        </p:spPr>
      </p:pic>
      <p:sp>
        <p:nvSpPr>
          <p:cNvPr id="1048609" name="Rectangle 1048608"/>
          <p:cNvSpPr/>
          <p:nvPr/>
        </p:nvSpPr>
        <p:spPr>
          <a:xfrm>
            <a:off x="304800" y="6137275"/>
            <a:ext cx="7924800" cy="400050"/>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dirty="0">
                <a:solidFill>
                  <a:srgbClr val="7030A0"/>
                </a:solidFill>
                <a:latin typeface="Bell MT" pitchFamily="18" charset="0"/>
              </a:rPr>
              <a:t>Department Of Information Technology</a:t>
            </a:r>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097152"/>
                                        </p:tgtEl>
                                        <p:attrNameLst>
                                          <p:attrName>style.visibility</p:attrName>
                                        </p:attrNameLst>
                                      </p:cBhvr>
                                      <p:to>
                                        <p:strVal val="visible"/>
                                      </p:to>
                                    </p:set>
                                    <p:animEffect transition="in" filter="fade">
                                      <p:cBhvr>
                                        <p:cTn id="7" dur="1000"/>
                                        <p:tgtEl>
                                          <p:spTgt spid="2097152"/>
                                        </p:tgtEl>
                                      </p:cBhvr>
                                    </p:animEffect>
                                    <p:anim calcmode="lin" valueType="num">
                                      <p:cBhvr>
                                        <p:cTn id="8" dur="1000" fill="hold"/>
                                        <p:tgtEl>
                                          <p:spTgt spid="2097152"/>
                                        </p:tgtEl>
                                        <p:attrNameLst>
                                          <p:attrName>ppt_x</p:attrName>
                                        </p:attrNameLst>
                                      </p:cBhvr>
                                      <p:tavLst>
                                        <p:tav tm="0">
                                          <p:val>
                                            <p:strVal val="#ppt_x"/>
                                          </p:val>
                                        </p:tav>
                                        <p:tav tm="100000">
                                          <p:val>
                                            <p:strVal val="#ppt_x"/>
                                          </p:val>
                                        </p:tav>
                                      </p:tavLst>
                                    </p:anim>
                                    <p:anim calcmode="lin" valueType="num">
                                      <p:cBhvr>
                                        <p:cTn id="9" dur="1000" fill="hold"/>
                                        <p:tgtEl>
                                          <p:spTgt spid="2097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194303"/>
          <p:cNvGraphicFramePr>
            <a:graphicFrameLocks/>
          </p:cNvGraphicFramePr>
          <p:nvPr>
            <p:extLst>
              <p:ext uri="{D42A27DB-BD31-4B8C-83A1-F6EECF244321}">
                <p14:modId xmlns:p14="http://schemas.microsoft.com/office/powerpoint/2010/main" val="2659882310"/>
              </p:ext>
            </p:extLst>
          </p:nvPr>
        </p:nvGraphicFramePr>
        <p:xfrm>
          <a:off x="107504" y="228601"/>
          <a:ext cx="8807894" cy="5927129"/>
        </p:xfrm>
        <a:graphic>
          <a:graphicData uri="http://schemas.openxmlformats.org/drawingml/2006/table">
            <a:tbl>
              <a:tblPr/>
              <a:tblGrid>
                <a:gridCol w="534397">
                  <a:extLst>
                    <a:ext uri="{9D8B030D-6E8A-4147-A177-3AD203B41FA5}">
                      <a16:colId xmlns:a16="http://schemas.microsoft.com/office/drawing/2014/main" val="20000"/>
                    </a:ext>
                  </a:extLst>
                </a:gridCol>
                <a:gridCol w="2068374">
                  <a:extLst>
                    <a:ext uri="{9D8B030D-6E8A-4147-A177-3AD203B41FA5}">
                      <a16:colId xmlns:a16="http://schemas.microsoft.com/office/drawing/2014/main" val="20001"/>
                    </a:ext>
                  </a:extLst>
                </a:gridCol>
                <a:gridCol w="1342432">
                  <a:extLst>
                    <a:ext uri="{9D8B030D-6E8A-4147-A177-3AD203B41FA5}">
                      <a16:colId xmlns:a16="http://schemas.microsoft.com/office/drawing/2014/main" val="20002"/>
                    </a:ext>
                  </a:extLst>
                </a:gridCol>
                <a:gridCol w="1579046">
                  <a:extLst>
                    <a:ext uri="{9D8B030D-6E8A-4147-A177-3AD203B41FA5}">
                      <a16:colId xmlns:a16="http://schemas.microsoft.com/office/drawing/2014/main" val="20003"/>
                    </a:ext>
                  </a:extLst>
                </a:gridCol>
                <a:gridCol w="1657919">
                  <a:extLst>
                    <a:ext uri="{9D8B030D-6E8A-4147-A177-3AD203B41FA5}">
                      <a16:colId xmlns:a16="http://schemas.microsoft.com/office/drawing/2014/main" val="20004"/>
                    </a:ext>
                  </a:extLst>
                </a:gridCol>
                <a:gridCol w="1625726">
                  <a:extLst>
                    <a:ext uri="{9D8B030D-6E8A-4147-A177-3AD203B41FA5}">
                      <a16:colId xmlns:a16="http://schemas.microsoft.com/office/drawing/2014/main" val="20005"/>
                    </a:ext>
                  </a:extLst>
                </a:gridCol>
              </a:tblGrid>
              <a:tr h="716685">
                <a:tc>
                  <a:txBody>
                    <a:bodyPr/>
                    <a:lstStyle/>
                    <a:p>
                      <a:pPr lvl="0" algn="ctr" eaLnBrk="1" latinLnBrk="1" hangingPunct="1">
                        <a:lnSpc>
                          <a:spcPct val="200000"/>
                        </a:lnSpc>
                      </a:pPr>
                      <a:r>
                        <a:rPr lang="en-US" altLang="en-US" sz="1400" b="1" dirty="0">
                          <a:solidFill>
                            <a:srgbClr val="000000"/>
                          </a:solidFill>
                          <a:latin typeface="Calibri" pitchFamily="34" charset="0"/>
                        </a:rPr>
                        <a:t>SR.NO</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200000"/>
                        </a:lnSpc>
                      </a:pPr>
                      <a:r>
                        <a:rPr lang="en-US" altLang="en-US" sz="1400" b="1">
                          <a:solidFill>
                            <a:srgbClr val="000000"/>
                          </a:solidFill>
                          <a:latin typeface="Calibri" pitchFamily="34" charset="0"/>
                        </a:rPr>
                        <a:t>TITLE</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200000"/>
                        </a:lnSpc>
                      </a:pPr>
                      <a:r>
                        <a:rPr lang="en-US" altLang="en-US" sz="1400" b="1">
                          <a:solidFill>
                            <a:srgbClr val="000000"/>
                          </a:solidFill>
                          <a:latin typeface="Calibri" pitchFamily="34" charset="0"/>
                        </a:rPr>
                        <a:t>PUBLICATION YEAR</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200000"/>
                        </a:lnSpc>
                      </a:pPr>
                      <a:r>
                        <a:rPr lang="en-US" altLang="en-US" sz="1400" b="1">
                          <a:solidFill>
                            <a:srgbClr val="000000"/>
                          </a:solidFill>
                          <a:latin typeface="Calibri" pitchFamily="34" charset="0"/>
                        </a:rPr>
                        <a:t>AUTHOR</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200000"/>
                        </a:lnSpc>
                      </a:pPr>
                      <a:r>
                        <a:rPr lang="en-US" altLang="en-US" sz="1400" b="1">
                          <a:solidFill>
                            <a:srgbClr val="000000"/>
                          </a:solidFill>
                          <a:latin typeface="Calibri" pitchFamily="34" charset="0"/>
                        </a:rPr>
                        <a:t>ALGORITHM</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200000"/>
                        </a:lnSpc>
                      </a:pPr>
                      <a:r>
                        <a:rPr lang="en-US" altLang="en-US" sz="1400" b="1">
                          <a:solidFill>
                            <a:srgbClr val="000000"/>
                          </a:solidFill>
                          <a:latin typeface="Calibri" pitchFamily="34" charset="0"/>
                        </a:rPr>
                        <a:t>KEYWORDS</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extLst>
                  <a:ext uri="{0D108BD9-81ED-4DB2-BD59-A6C34878D82A}">
                    <a16:rowId xmlns:a16="http://schemas.microsoft.com/office/drawing/2014/main" val="10000"/>
                  </a:ext>
                </a:extLst>
              </a:tr>
              <a:tr h="1694779">
                <a:tc>
                  <a:txBody>
                    <a:bodyPr/>
                    <a:lstStyle/>
                    <a:p>
                      <a:pPr lvl="0" algn="l" eaLnBrk="1" latinLnBrk="1" hangingPunct="1">
                        <a:lnSpc>
                          <a:spcPct val="115000"/>
                        </a:lnSpc>
                      </a:pPr>
                      <a:r>
                        <a:rPr lang="en-US" altLang="en-US" sz="1400" b="1">
                          <a:solidFill>
                            <a:srgbClr val="000000"/>
                          </a:solidFill>
                          <a:latin typeface="Calibri" pitchFamily="34" charset="0"/>
                        </a:rPr>
                        <a:t>1.</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r>
                        <a:rPr lang="en-US" altLang="en-US" sz="1800" b="0" dirty="0">
                          <a:solidFill>
                            <a:srgbClr val="000000"/>
                          </a:solidFill>
                          <a:latin typeface="Bell MT" pitchFamily="18" charset="0"/>
                        </a:rPr>
                        <a:t>Combating Depression in Students using an Intelligent </a:t>
                      </a:r>
                      <a:r>
                        <a:rPr lang="en-US" altLang="en-US" sz="1800" b="0" dirty="0" err="1">
                          <a:solidFill>
                            <a:srgbClr val="000000"/>
                          </a:solidFill>
                          <a:latin typeface="Bell MT" pitchFamily="18" charset="0"/>
                        </a:rPr>
                        <a:t>ChatBot</a:t>
                      </a:r>
                      <a:r>
                        <a:rPr lang="en-US" altLang="en-US" sz="1800" b="0" dirty="0">
                          <a:solidFill>
                            <a:srgbClr val="000000"/>
                          </a:solidFill>
                          <a:latin typeface="Bell MT" pitchFamily="18" charset="0"/>
                        </a:rPr>
                        <a:t>:</a:t>
                      </a:r>
                    </a:p>
                    <a:p>
                      <a:pPr lvl="0" algn="l" eaLnBrk="1" latinLnBrk="1" hangingPunct="1"/>
                      <a:r>
                        <a:rPr lang="en-US" altLang="en-US" sz="1800" b="0" dirty="0">
                          <a:solidFill>
                            <a:srgbClr val="000000"/>
                          </a:solidFill>
                          <a:latin typeface="Bell MT" pitchFamily="18" charset="0"/>
                        </a:rPr>
                        <a:t> A Cognitive Behavioral Therapy</a:t>
                      </a:r>
                    </a:p>
                    <a:p>
                      <a:pPr lvl="0" algn="l"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115000"/>
                        </a:lnSpc>
                      </a:pPr>
                      <a:r>
                        <a:rPr lang="en-IN" altLang="en-US" sz="1400" b="0">
                          <a:solidFill>
                            <a:srgbClr val="000000"/>
                          </a:solidFill>
                          <a:latin typeface="Bell MT" pitchFamily="18" charset="0"/>
                        </a:rPr>
                        <a:t>©2019 IEEE</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altLang="en-US" sz="1400" b="0">
                          <a:solidFill>
                            <a:srgbClr val="000000"/>
                          </a:solidFill>
                          <a:latin typeface="Bell MT" pitchFamily="18" charset="0"/>
                        </a:rPr>
                        <a:t>Falguni Patel,</a:t>
                      </a:r>
                      <a:r>
                        <a:rPr lang="en-US" altLang="en-US" sz="1400" b="1">
                          <a:solidFill>
                            <a:srgbClr val="000000"/>
                          </a:solidFill>
                          <a:latin typeface="Bell MT" pitchFamily="18" charset="0"/>
                        </a:rPr>
                        <a:t> </a:t>
                      </a:r>
                      <a:r>
                        <a:rPr lang="en-US" altLang="en-US" sz="1400" b="0">
                          <a:solidFill>
                            <a:srgbClr val="000000"/>
                          </a:solidFill>
                          <a:latin typeface="Bell MT" pitchFamily="18" charset="0"/>
                        </a:rPr>
                        <a:t>Riya</a:t>
                      </a:r>
                      <a:r>
                        <a:rPr lang="en-US" altLang="en-US" sz="1400" b="1">
                          <a:solidFill>
                            <a:srgbClr val="000000"/>
                          </a:solidFill>
                          <a:latin typeface="Bell MT" pitchFamily="18" charset="0"/>
                        </a:rPr>
                        <a:t> </a:t>
                      </a:r>
                      <a:r>
                        <a:rPr lang="en-US" altLang="en-US" sz="1400" b="0">
                          <a:solidFill>
                            <a:srgbClr val="000000"/>
                          </a:solidFill>
                          <a:latin typeface="Bell MT" pitchFamily="18" charset="0"/>
                        </a:rPr>
                        <a:t>Thakore,</a:t>
                      </a:r>
                      <a:r>
                        <a:rPr lang="en-US" altLang="en-US" sz="1400" b="1">
                          <a:solidFill>
                            <a:srgbClr val="000000"/>
                          </a:solidFill>
                          <a:latin typeface="Bell MT" pitchFamily="18" charset="0"/>
                        </a:rPr>
                        <a:t> </a:t>
                      </a:r>
                      <a:r>
                        <a:rPr lang="en-US" altLang="en-US" sz="1400" b="0">
                          <a:solidFill>
                            <a:srgbClr val="000000"/>
                          </a:solidFill>
                          <a:latin typeface="Bell MT" pitchFamily="18" charset="0"/>
                        </a:rPr>
                        <a:t>Ishita</a:t>
                      </a:r>
                      <a:r>
                        <a:rPr lang="en-US" altLang="en-US" sz="1400" b="1">
                          <a:solidFill>
                            <a:srgbClr val="000000"/>
                          </a:solidFill>
                          <a:latin typeface="Bell MT" pitchFamily="18" charset="0"/>
                        </a:rPr>
                        <a:t> </a:t>
                      </a:r>
                      <a:r>
                        <a:rPr lang="en-US" altLang="en-US" sz="1400" b="0">
                          <a:solidFill>
                            <a:srgbClr val="000000"/>
                          </a:solidFill>
                          <a:latin typeface="Bell MT" pitchFamily="18" charset="0"/>
                        </a:rPr>
                        <a:t>Nandwani, Santosh</a:t>
                      </a:r>
                      <a:r>
                        <a:rPr lang="en-US" altLang="en-US" sz="1400" b="1">
                          <a:solidFill>
                            <a:srgbClr val="000000"/>
                          </a:solidFill>
                          <a:latin typeface="Bell MT" pitchFamily="18" charset="0"/>
                        </a:rPr>
                        <a:t> </a:t>
                      </a:r>
                      <a:r>
                        <a:rPr lang="en-US" altLang="en-US" sz="1400" b="0">
                          <a:solidFill>
                            <a:srgbClr val="000000"/>
                          </a:solidFill>
                          <a:latin typeface="Bell MT" pitchFamily="18" charset="0"/>
                        </a:rPr>
                        <a:t>Kumar</a:t>
                      </a:r>
                      <a:r>
                        <a:rPr lang="en-US" altLang="en-US" sz="1400" b="1">
                          <a:solidFill>
                            <a:srgbClr val="000000"/>
                          </a:solidFill>
                          <a:latin typeface="Bell MT" pitchFamily="18" charset="0"/>
                        </a:rPr>
                        <a:t> </a:t>
                      </a:r>
                      <a:r>
                        <a:rPr lang="en-US" altLang="en-US" sz="1400" b="0">
                          <a:solidFill>
                            <a:srgbClr val="000000"/>
                          </a:solidFill>
                          <a:latin typeface="Bell MT" pitchFamily="18" charset="0"/>
                        </a:rPr>
                        <a:t>Bharti</a:t>
                      </a:r>
                    </a:p>
                    <a:p>
                      <a:pPr lvl="0" algn="l" eaLnBrk="1" latinLnBrk="1" hangingPunct="1">
                        <a:lnSpc>
                          <a:spcPct val="115000"/>
                        </a:lnSpc>
                      </a:pPr>
                      <a:endParaRPr lang="en-US" altLang="en-US" sz="1400" b="1">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IN" altLang="en-US" sz="1400" b="0">
                          <a:solidFill>
                            <a:srgbClr val="000000"/>
                          </a:solidFill>
                          <a:latin typeface="Bell MT" pitchFamily="18" charset="0"/>
                        </a:rPr>
                        <a:t>Convolutional Neural Network (CNN) , Recurrent Neural Network (CNN) , and Hierarchical Attention Network (HAN)</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IN" altLang="en-US" sz="1400" b="0">
                          <a:solidFill>
                            <a:srgbClr val="000000"/>
                          </a:solidFill>
                          <a:latin typeface="Bell MT" pitchFamily="18" charset="0"/>
                        </a:rPr>
                        <a:t>Artificial Intelligence, Depression,</a:t>
                      </a:r>
                    </a:p>
                    <a:p>
                      <a:pPr lvl="0" algn="l" eaLnBrk="1" latinLnBrk="1" hangingPunct="1">
                        <a:lnSpc>
                          <a:spcPct val="115000"/>
                        </a:lnSpc>
                      </a:pPr>
                      <a:r>
                        <a:rPr lang="en-IN" altLang="en-US" sz="1400" b="0">
                          <a:solidFill>
                            <a:srgbClr val="000000"/>
                          </a:solidFill>
                          <a:latin typeface="Bell MT" pitchFamily="18" charset="0"/>
                        </a:rPr>
                        <a:t> Natural Language Processing, Students, Therapeutic Chatbot. </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extLst>
                  <a:ext uri="{0D108BD9-81ED-4DB2-BD59-A6C34878D82A}">
                    <a16:rowId xmlns:a16="http://schemas.microsoft.com/office/drawing/2014/main" val="10001"/>
                  </a:ext>
                </a:extLst>
              </a:tr>
              <a:tr h="1063129">
                <a:tc>
                  <a:txBody>
                    <a:bodyPr/>
                    <a:lstStyle/>
                    <a:p>
                      <a:pPr lvl="0" algn="l" eaLnBrk="1" latinLnBrk="1" hangingPunct="1">
                        <a:lnSpc>
                          <a:spcPct val="115000"/>
                        </a:lnSpc>
                      </a:pPr>
                      <a:r>
                        <a:rPr lang="en-US" altLang="en-US" sz="1400" b="1">
                          <a:solidFill>
                            <a:srgbClr val="000000"/>
                          </a:solidFill>
                          <a:latin typeface="Calibri" pitchFamily="34" charset="0"/>
                        </a:rPr>
                        <a:t>2.</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altLang="en-US" sz="1800" b="0" dirty="0">
                          <a:solidFill>
                            <a:srgbClr val="000000"/>
                          </a:solidFill>
                          <a:latin typeface="Bell MT" pitchFamily="18" charset="0"/>
                        </a:rPr>
                        <a:t>Model of Multi-turn Dialogue in Emotional Chatbot</a:t>
                      </a:r>
                    </a:p>
                    <a:p>
                      <a:pPr lvl="0" algn="l"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115000"/>
                        </a:lnSpc>
                      </a:pPr>
                      <a:r>
                        <a:rPr lang="en-IN" altLang="en-US" sz="1400" b="0" dirty="0">
                          <a:solidFill>
                            <a:srgbClr val="000000"/>
                          </a:solidFill>
                          <a:latin typeface="Bell MT" pitchFamily="18" charset="0"/>
                        </a:rPr>
                        <a:t>©2019 IEEE</a:t>
                      </a:r>
                    </a:p>
                    <a:p>
                      <a:pPr lvl="0" algn="ctr"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altLang="en-US" sz="1400" b="0">
                          <a:solidFill>
                            <a:srgbClr val="000000"/>
                          </a:solidFill>
                          <a:latin typeface="Bell MT" pitchFamily="18" charset="0"/>
                        </a:rPr>
                        <a:t>Chien-Hao Kao, Chih-Chieh Chen, Yu-Tza Tsai</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IN" altLang="en-US" sz="1400" b="0">
                          <a:solidFill>
                            <a:srgbClr val="000000"/>
                          </a:solidFill>
                          <a:latin typeface="Bell MT" pitchFamily="18" charset="0"/>
                        </a:rPr>
                        <a:t>CNN, RNN and</a:t>
                      </a:r>
                    </a:p>
                    <a:p>
                      <a:pPr lvl="0" algn="l" eaLnBrk="1" latinLnBrk="1" hangingPunct="1">
                        <a:lnSpc>
                          <a:spcPct val="115000"/>
                        </a:lnSpc>
                      </a:pPr>
                      <a:r>
                        <a:rPr lang="en-IN" altLang="en-US" sz="1400" b="0">
                          <a:solidFill>
                            <a:srgbClr val="000000"/>
                          </a:solidFill>
                          <a:latin typeface="Bell MT" pitchFamily="18" charset="0"/>
                        </a:rPr>
                        <a:t> HAN </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altLang="en-US" sz="1400" b="0">
                          <a:solidFill>
                            <a:srgbClr val="000000"/>
                          </a:solidFill>
                          <a:latin typeface="Bell MT" pitchFamily="18" charset="0"/>
                        </a:rPr>
                        <a:t>Multi-turn; Emotional category;</a:t>
                      </a:r>
                    </a:p>
                    <a:p>
                      <a:pPr lvl="0" algn="l" eaLnBrk="1" latinLnBrk="1" hangingPunct="1">
                        <a:lnSpc>
                          <a:spcPct val="115000"/>
                        </a:lnSpc>
                      </a:pPr>
                      <a:r>
                        <a:rPr lang="en-US" altLang="en-US" sz="1400" b="0">
                          <a:solidFill>
                            <a:srgbClr val="000000"/>
                          </a:solidFill>
                          <a:latin typeface="Bell MT" pitchFamily="18" charset="0"/>
                        </a:rPr>
                        <a:t> Seq2Seq;.</a:t>
                      </a:r>
                    </a:p>
                    <a:p>
                      <a:pPr lvl="0" algn="l" eaLnBrk="1" latinLnBrk="1" hangingPunct="1">
                        <a:lnSpc>
                          <a:spcPct val="115000"/>
                        </a:lnSpc>
                      </a:pPr>
                      <a:r>
                        <a:rPr lang="en-US" altLang="en-US" sz="1400" b="0">
                          <a:solidFill>
                            <a:srgbClr val="000000"/>
                          </a:solidFill>
                          <a:latin typeface="Bell MT" pitchFamily="18" charset="0"/>
                        </a:rPr>
                        <a:t> SeqGAN</a:t>
                      </a:r>
                      <a:r>
                        <a:rPr lang="en-US" altLang="en-US" sz="1400" b="0">
                          <a:solidFill>
                            <a:srgbClr val="000000"/>
                          </a:solidFill>
                          <a:latin typeface="Calibri" pitchFamily="34" charset="0"/>
                        </a:rPr>
                        <a:t>; </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extLst>
                  <a:ext uri="{0D108BD9-81ED-4DB2-BD59-A6C34878D82A}">
                    <a16:rowId xmlns:a16="http://schemas.microsoft.com/office/drawing/2014/main" val="10002"/>
                  </a:ext>
                </a:extLst>
              </a:tr>
              <a:tr h="1127693">
                <a:tc>
                  <a:txBody>
                    <a:bodyPr/>
                    <a:lstStyle/>
                    <a:p>
                      <a:pPr lvl="0" algn="l" eaLnBrk="1" latinLnBrk="1" hangingPunct="1">
                        <a:lnSpc>
                          <a:spcPct val="115000"/>
                        </a:lnSpc>
                      </a:pPr>
                      <a:r>
                        <a:rPr lang="en-US" altLang="en-US" sz="1400" b="1">
                          <a:solidFill>
                            <a:srgbClr val="000000"/>
                          </a:solidFill>
                          <a:latin typeface="Calibri" pitchFamily="34" charset="0"/>
                        </a:rPr>
                        <a:t>3.</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sz="1800" dirty="0">
                          <a:latin typeface="Bell MT" panose="02020503060305020303" pitchFamily="18" charset="0"/>
                        </a:rPr>
                        <a:t>Deep learning based Text Emotion Recognition for Chatbot applications </a:t>
                      </a:r>
                      <a:endParaRPr lang="en-US" altLang="en-US" sz="1800" b="1" dirty="0">
                        <a:solidFill>
                          <a:srgbClr val="000000"/>
                        </a:solidFill>
                        <a:latin typeface="Bell MT" panose="02020503060305020303" pitchFamily="18"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marL="0" marR="0" lvl="0" indent="0" algn="ctr" defTabSz="914400" rtl="0" eaLnBrk="1" fontAlgn="auto" latinLnBrk="1" hangingPunct="1">
                        <a:lnSpc>
                          <a:spcPct val="115000"/>
                        </a:lnSpc>
                        <a:spcBef>
                          <a:spcPts val="0"/>
                        </a:spcBef>
                        <a:spcAft>
                          <a:spcPts val="0"/>
                        </a:spcAft>
                        <a:buClrTx/>
                        <a:buSzTx/>
                        <a:buFontTx/>
                        <a:buNone/>
                        <a:tabLst/>
                        <a:defRPr/>
                      </a:pPr>
                      <a:r>
                        <a:rPr lang="en-IN" altLang="en-US" sz="1400" b="0" dirty="0">
                          <a:solidFill>
                            <a:srgbClr val="000000"/>
                          </a:solidFill>
                          <a:latin typeface="Bell MT" pitchFamily="18" charset="0"/>
                        </a:rPr>
                        <a:t>©2020IEEE</a:t>
                      </a:r>
                    </a:p>
                    <a:p>
                      <a:pPr lvl="0" algn="ctr"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IN" sz="1400" dirty="0">
                          <a:latin typeface="Bell MT" panose="02020503060305020303" pitchFamily="18" charset="0"/>
                        </a:rPr>
                        <a:t>Mounika Karnaa , Sujitha Juliet </a:t>
                      </a:r>
                      <a:r>
                        <a:rPr lang="en-IN" sz="1400" dirty="0" err="1">
                          <a:latin typeface="Bell MT" panose="02020503060305020303" pitchFamily="18" charset="0"/>
                        </a:rPr>
                        <a:t>D.b</a:t>
                      </a:r>
                      <a:r>
                        <a:rPr lang="en-IN" sz="1400" dirty="0">
                          <a:latin typeface="Bell MT" panose="02020503060305020303" pitchFamily="18" charset="0"/>
                        </a:rPr>
                        <a:t> , </a:t>
                      </a:r>
                      <a:r>
                        <a:rPr lang="en-IN" sz="1400" dirty="0" err="1">
                          <a:latin typeface="Bell MT" panose="02020503060305020303" pitchFamily="18" charset="0"/>
                        </a:rPr>
                        <a:t>R.Catherine</a:t>
                      </a:r>
                      <a:r>
                        <a:rPr lang="en-IN" sz="1400" dirty="0">
                          <a:latin typeface="Bell MT" panose="02020503060305020303" pitchFamily="18" charset="0"/>
                        </a:rPr>
                        <a:t> </a:t>
                      </a:r>
                      <a:r>
                        <a:rPr lang="en-IN" sz="1400" dirty="0" err="1">
                          <a:latin typeface="Bell MT" panose="02020503060305020303" pitchFamily="18" charset="0"/>
                        </a:rPr>
                        <a:t>Joyc</a:t>
                      </a:r>
                      <a:endParaRPr lang="en-US" altLang="en-US" sz="1400" b="1" dirty="0">
                        <a:solidFill>
                          <a:srgbClr val="000000"/>
                        </a:solidFill>
                        <a:latin typeface="Bell MT" panose="02020503060305020303" pitchFamily="18"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altLang="en-US" sz="1400" b="0" dirty="0">
                          <a:solidFill>
                            <a:srgbClr val="000000"/>
                          </a:solidFill>
                          <a:latin typeface="Bell MT" panose="02020503060305020303" pitchFamily="18" charset="0"/>
                          <a:ea typeface="Calibri" pitchFamily="34" charset="0"/>
                        </a:rPr>
                        <a:t>LSTM</a:t>
                      </a:r>
                    </a:p>
                    <a:p>
                      <a:pPr lvl="0" algn="l" eaLnBrk="1" latinLnBrk="1" hangingPunct="1">
                        <a:lnSpc>
                          <a:spcPct val="115000"/>
                        </a:lnSpc>
                      </a:pPr>
                      <a:r>
                        <a:rPr lang="en-US" altLang="en-US" sz="1400" b="0" dirty="0">
                          <a:solidFill>
                            <a:srgbClr val="000000"/>
                          </a:solidFill>
                          <a:latin typeface="Bell MT" panose="02020503060305020303" pitchFamily="18" charset="0"/>
                          <a:ea typeface="Calibri" pitchFamily="34" charset="0"/>
                        </a:rPr>
                        <a:t>Long</a:t>
                      </a:r>
                      <a:r>
                        <a:rPr lang="en-US" altLang="en-US" sz="1400" b="0" baseline="0" dirty="0">
                          <a:solidFill>
                            <a:srgbClr val="000000"/>
                          </a:solidFill>
                          <a:latin typeface="Bell MT" panose="02020503060305020303" pitchFamily="18" charset="0"/>
                          <a:ea typeface="Calibri" pitchFamily="34" charset="0"/>
                        </a:rPr>
                        <a:t>-Short Term</a:t>
                      </a:r>
                    </a:p>
                    <a:p>
                      <a:pPr lvl="0" algn="l" eaLnBrk="1" latinLnBrk="1" hangingPunct="1">
                        <a:lnSpc>
                          <a:spcPct val="115000"/>
                        </a:lnSpc>
                      </a:pPr>
                      <a:r>
                        <a:rPr lang="en-US" altLang="en-US" sz="1400" b="0" baseline="0" dirty="0">
                          <a:solidFill>
                            <a:srgbClr val="000000"/>
                          </a:solidFill>
                          <a:latin typeface="Bell MT" panose="02020503060305020303" pitchFamily="18" charset="0"/>
                          <a:ea typeface="Calibri" pitchFamily="34" charset="0"/>
                        </a:rPr>
                        <a:t> Memory</a:t>
                      </a:r>
                      <a:endParaRPr lang="en-US" altLang="en-US" sz="1400" b="0" dirty="0">
                        <a:solidFill>
                          <a:srgbClr val="000000"/>
                        </a:solidFill>
                        <a:latin typeface="Bell MT" panose="02020503060305020303" pitchFamily="18"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sz="1400" dirty="0">
                          <a:latin typeface="Bell MT" panose="02020503060305020303" pitchFamily="18" charset="0"/>
                        </a:rPr>
                        <a:t>Emotion recognition, Text based analysis, Online </a:t>
                      </a:r>
                      <a:r>
                        <a:rPr lang="en-US" sz="1400" dirty="0" err="1">
                          <a:latin typeface="Bell MT" panose="02020503060305020303" pitchFamily="18" charset="0"/>
                        </a:rPr>
                        <a:t>Chatbot</a:t>
                      </a:r>
                      <a:r>
                        <a:rPr lang="en-US" sz="1400" dirty="0">
                          <a:latin typeface="Bell MT" panose="02020503060305020303" pitchFamily="18" charset="0"/>
                        </a:rPr>
                        <a:t>, text mining, LSTM, deep learning </a:t>
                      </a:r>
                      <a:endParaRPr lang="en-US" altLang="en-US" sz="1400" b="1" dirty="0">
                        <a:solidFill>
                          <a:srgbClr val="000000"/>
                        </a:solidFill>
                        <a:latin typeface="Bell MT" panose="02020503060305020303" pitchFamily="18"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extLst>
                  <a:ext uri="{0D108BD9-81ED-4DB2-BD59-A6C34878D82A}">
                    <a16:rowId xmlns:a16="http://schemas.microsoft.com/office/drawing/2014/main" val="10003"/>
                  </a:ext>
                </a:extLst>
              </a:tr>
              <a:tr h="830363">
                <a:tc>
                  <a:txBody>
                    <a:bodyPr/>
                    <a:lstStyle/>
                    <a:p>
                      <a:pPr lvl="0" algn="l" eaLnBrk="1" latinLnBrk="1" hangingPunct="1">
                        <a:lnSpc>
                          <a:spcPct val="115000"/>
                        </a:lnSpc>
                      </a:pPr>
                      <a:endParaRPr lang="en-US" altLang="en-US" sz="1400" b="1" dirty="0">
                        <a:solidFill>
                          <a:srgbClr val="000000"/>
                        </a:solidFill>
                        <a:latin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endParaRPr lang="en-US" altLang="en-US" sz="1400" b="1">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DDE2AA75-73D2-4D9B-B9B6-43A8B3B5B2E6}"/>
              </a:ext>
            </a:extLst>
          </p:cNvPr>
          <p:cNvSpPr/>
          <p:nvPr/>
        </p:nvSpPr>
        <p:spPr>
          <a:xfrm>
            <a:off x="323528" y="6155730"/>
            <a:ext cx="7920880" cy="411223"/>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wrap="squar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a:solidFill>
                  <a:srgbClr val="7030A0"/>
                </a:solidFill>
                <a:latin typeface="Bell MT" pitchFamily="18" charset="0"/>
              </a:rPr>
              <a:t>Department Of Information Technology</a:t>
            </a:r>
          </a:p>
        </p:txBody>
      </p:sp>
    </p:spTree>
  </p:cSld>
  <p:clrMapOvr>
    <a:masterClrMapping/>
  </p:clrMapOvr>
  <p:transition spd="med">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extBox 1048652"/>
          <p:cNvSpPr txBox="1"/>
          <p:nvPr/>
        </p:nvSpPr>
        <p:spPr>
          <a:xfrm>
            <a:off x="6629400" y="6172200"/>
            <a:ext cx="2133600" cy="365125"/>
          </a:xfrm>
          <a:prstGeom prst="rect">
            <a:avLst/>
          </a:prstGeom>
          <a:noFill/>
          <a:ln>
            <a:noFill/>
          </a:ln>
        </p:spPr>
        <p:txBody>
          <a:bodyPr vert="horz" lIns="91440" tIns="45720" rIns="91440" bIns="45720" anchor="ct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algn="r" eaLnBrk="1" latinLnBrk="1" hangingPunct="1">
              <a:spcBef>
                <a:spcPct val="0"/>
              </a:spcBef>
              <a:buFontTx/>
              <a:buNone/>
            </a:pPr>
            <a:r>
              <a:rPr lang="zh-CN" altLang="en-US" sz="2400" b="1">
                <a:ea typeface="Arial" pitchFamily="34" charset="0"/>
              </a:rPr>
              <a:t>08</a:t>
            </a:r>
          </a:p>
        </p:txBody>
      </p:sp>
      <p:sp>
        <p:nvSpPr>
          <p:cNvPr id="1048654" name="Rectangle 1048653"/>
          <p:cNvSpPr/>
          <p:nvPr/>
        </p:nvSpPr>
        <p:spPr>
          <a:xfrm>
            <a:off x="3200400" y="1600200"/>
            <a:ext cx="2938780" cy="51054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Arial" pitchFamily="34" charset="0"/>
              </a:defRPr>
            </a:lvl1pPr>
            <a:lvl2pPr marL="742950" indent="-285750" algn="l" rtl="0" fontAlgn="base" latinLnBrk="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Arial" pitchFamily="34" charset="0"/>
              </a:defRPr>
            </a:lvl2pPr>
            <a:lvl3pPr marL="1143000" indent="-228600" algn="l" rtl="0" fontAlgn="base" latinLnBrk="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Arial" pitchFamily="34" charset="0"/>
              </a:defRPr>
            </a:lvl3pPr>
            <a:lvl4pPr marL="16002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4pPr>
            <a:lvl5pPr marL="2057400" indent="-228600" algn="l" rtl="0" fontAlgn="base" latinLnBrk="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Arial" pitchFamily="34" charset="0"/>
              </a:defRPr>
            </a:lvl5pPr>
          </a:lstStyle>
          <a:p>
            <a:pPr marL="0" lvl="0" indent="0" eaLnBrk="1" latinLnBrk="1" hangingPunct="1">
              <a:spcBef>
                <a:spcPct val="0"/>
              </a:spcBef>
              <a:buFontTx/>
              <a:buNone/>
            </a:pPr>
            <a:r>
              <a:rPr lang="en-US" altLang="en-US" sz="2800" b="1">
                <a:latin typeface="Bell MT" pitchFamily="18" charset="0"/>
                <a:ea typeface="Arial" pitchFamily="34" charset="0"/>
              </a:rPr>
              <a:t>Proposed system</a:t>
            </a:r>
          </a:p>
        </p:txBody>
      </p:sp>
      <p:sp>
        <p:nvSpPr>
          <p:cNvPr id="1048655" name="Rectangle 1048654"/>
          <p:cNvSpPr/>
          <p:nvPr/>
        </p:nvSpPr>
        <p:spPr>
          <a:xfrm>
            <a:off x="304800" y="6137275"/>
            <a:ext cx="7924800" cy="400050"/>
          </a:xfrm>
          <a:prstGeom prst="rect">
            <a:avLst/>
          </a:prstGeom>
          <a:gradFill rotWithShape="1">
            <a:gsLst>
              <a:gs pos="0">
                <a:srgbClr val="FFBE86">
                  <a:alpha val="100000"/>
                </a:srgbClr>
              </a:gs>
              <a:gs pos="0">
                <a:srgbClr val="FFBE86">
                  <a:alpha val="100000"/>
                </a:srgbClr>
              </a:gs>
              <a:gs pos="35001">
                <a:srgbClr val="FFD0AA">
                  <a:alpha val="100000"/>
                </a:srgbClr>
              </a:gs>
              <a:gs pos="100000">
                <a:srgbClr val="FFEBDB">
                  <a:alpha val="100000"/>
                </a:srgbClr>
              </a:gs>
              <a:gs pos="100000">
                <a:srgbClr val="FFEBDB">
                  <a:alpha val="100000"/>
                </a:srgbClr>
              </a:gs>
            </a:gsLst>
            <a:lin ang="16200000" scaled="1"/>
          </a:gradFill>
          <a:ln w="9525" cap="flat" cmpd="sng">
            <a:solidFill>
              <a:srgbClr val="F69240">
                <a:alpha val="100000"/>
              </a:srgbClr>
            </a:solidFill>
            <a:prstDash val="solid"/>
            <a:round/>
          </a:ln>
          <a:effectLst>
            <a:outerShdw dist="20000" dir="5400000">
              <a:srgbClr val="000000">
                <a:alpha val="37999"/>
              </a:srgbClr>
            </a:outerShdw>
          </a:effectLst>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a:lstStyle>
          <a:p>
            <a:pPr marL="342900" lvl="0" indent="-342900" eaLnBrk="1" latinLnBrk="1" hangingPunct="1">
              <a:spcBef>
                <a:spcPct val="20000"/>
              </a:spcBef>
            </a:pPr>
            <a:r>
              <a:rPr lang="en-US" altLang="en-US" sz="2000" b="1">
                <a:solidFill>
                  <a:srgbClr val="7030A0"/>
                </a:solidFill>
                <a:latin typeface="Bell MT" pitchFamily="18" charset="0"/>
              </a:rPr>
              <a:t>Department Of Information Technology</a:t>
            </a:r>
          </a:p>
        </p:txBody>
      </p:sp>
      <p:sp>
        <p:nvSpPr>
          <p:cNvPr id="1048694" name="TextBox 1048693"/>
          <p:cNvSpPr txBox="1"/>
          <p:nvPr/>
        </p:nvSpPr>
        <p:spPr>
          <a:xfrm>
            <a:off x="448643" y="2348880"/>
            <a:ext cx="7780957" cy="2800767"/>
          </a:xfrm>
          <a:prstGeom prst="rect">
            <a:avLst/>
          </a:prstGeom>
        </p:spPr>
        <p:txBody>
          <a:bodyPr wrap="square" rtlCol="0">
            <a:spAutoFit/>
          </a:bodyPr>
          <a:lstStyle/>
          <a:p>
            <a:pPr marL="457200" indent="-457200">
              <a:buFont typeface="Arial"/>
              <a:buChar char="•"/>
            </a:pPr>
            <a:r>
              <a:rPr lang="en-US" sz="2200" b="1" dirty="0">
                <a:solidFill>
                  <a:srgbClr val="000000"/>
                </a:solidFill>
                <a:latin typeface="Bell MT" panose="02020503060305020303" pitchFamily="18" charset="0"/>
              </a:rPr>
              <a:t>System can talk to user according to recognized mood of </a:t>
            </a:r>
          </a:p>
          <a:p>
            <a:r>
              <a:rPr lang="en-US" sz="2200" b="1" dirty="0">
                <a:solidFill>
                  <a:srgbClr val="000000"/>
                </a:solidFill>
                <a:latin typeface="Bell MT" panose="02020503060305020303" pitchFamily="18" charset="0"/>
              </a:rPr>
              <a:t> mood and mental state.</a:t>
            </a:r>
            <a:endParaRPr lang="en-GB" sz="2200" b="1" dirty="0">
              <a:solidFill>
                <a:srgbClr val="000000"/>
              </a:solidFill>
              <a:latin typeface="Bell MT" panose="02020503060305020303" pitchFamily="18" charset="0"/>
            </a:endParaRPr>
          </a:p>
          <a:p>
            <a:pPr marL="457200" indent="-457200">
              <a:buFont typeface="Arial"/>
              <a:buChar char="•"/>
            </a:pPr>
            <a:r>
              <a:rPr lang="en-US" sz="2200" b="1" dirty="0">
                <a:solidFill>
                  <a:srgbClr val="000000"/>
                </a:solidFill>
                <a:latin typeface="Bell MT" panose="02020503060305020303" pitchFamily="18" charset="0"/>
              </a:rPr>
              <a:t>Communication via audio and face is new mode of communication for chatbots.</a:t>
            </a:r>
            <a:endParaRPr lang="en-GB" sz="2200" b="1" dirty="0">
              <a:solidFill>
                <a:srgbClr val="000000"/>
              </a:solidFill>
              <a:latin typeface="Bell MT" panose="02020503060305020303" pitchFamily="18" charset="0"/>
            </a:endParaRPr>
          </a:p>
          <a:p>
            <a:pPr marL="457200" indent="-457200">
              <a:buFont typeface="Arial"/>
              <a:buChar char="•"/>
            </a:pPr>
            <a:r>
              <a:rPr lang="en-US" sz="2200" b="1" dirty="0">
                <a:solidFill>
                  <a:srgbClr val="000000"/>
                </a:solidFill>
                <a:latin typeface="Bell MT" panose="02020503060305020303" pitchFamily="18" charset="0"/>
              </a:rPr>
              <a:t>System will suggest  some tips to make user happy .</a:t>
            </a:r>
          </a:p>
          <a:p>
            <a:pPr marL="457200" indent="-457200">
              <a:buFont typeface="Arial"/>
              <a:buChar char="•"/>
            </a:pPr>
            <a:r>
              <a:rPr lang="en-US" sz="2200" b="1" dirty="0">
                <a:solidFill>
                  <a:srgbClr val="000000"/>
                </a:solidFill>
                <a:latin typeface="Bell MT" panose="02020503060305020303" pitchFamily="18" charset="0"/>
              </a:rPr>
              <a:t>System will calculate current mood according to facial </a:t>
            </a:r>
          </a:p>
          <a:p>
            <a:r>
              <a:rPr lang="en-US" sz="2200" b="1" dirty="0">
                <a:solidFill>
                  <a:srgbClr val="000000"/>
                </a:solidFill>
                <a:latin typeface="Bell MT" panose="02020503060305020303" pitchFamily="18" charset="0"/>
              </a:rPr>
              <a:t>expression and communication .</a:t>
            </a:r>
          </a:p>
          <a:p>
            <a:endParaRPr lang="en-GB" sz="2200" b="1" dirty="0">
              <a:solidFill>
                <a:srgbClr val="000000"/>
              </a:solidFill>
              <a:latin typeface="Bell MT" panose="02020503060305020303" pitchFamily="18" charset="0"/>
            </a:endParaRPr>
          </a:p>
        </p:txBody>
      </p:sp>
    </p:spTree>
  </p:cSld>
  <p:clrMapOvr>
    <a:masterClrMapping/>
  </p:clrMapOvr>
  <p:transition spd="med">
    <p:cut/>
  </p:transition>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1581</TotalTime>
  <Words>1205</Words>
  <Application>Microsoft Office PowerPoint</Application>
  <PresentationFormat>On-screen Show (4:3)</PresentationFormat>
  <Paragraphs>179</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Bell MT</vt:lpstr>
      <vt:lpstr>Calibri</vt:lpstr>
      <vt:lpstr>Calibri Light</vt:lpstr>
      <vt:lpstr>Times New Roman</vt:lpstr>
      <vt:lpstr>Wingdings 3</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Libraries and Features</vt:lpstr>
      <vt:lpstr>Algorithm</vt:lpstr>
      <vt:lpstr>PowerPoint Presentation</vt:lpstr>
      <vt:lpstr>PowerPoint Presentation</vt:lpstr>
      <vt:lpstr>Emotion Detection using  Haar-Cascade and CNN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Dhanashree kulkarni</dc:creator>
  <cp:lastModifiedBy>dckulkarni712@gmail.com</cp:lastModifiedBy>
  <cp:revision>32</cp:revision>
  <dcterms:created xsi:type="dcterms:W3CDTF">2006-08-15T18:30:00Z</dcterms:created>
  <dcterms:modified xsi:type="dcterms:W3CDTF">2021-06-22T15:27:15Z</dcterms:modified>
</cp:coreProperties>
</file>