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2"/>
  </p:notesMasterIdLst>
  <p:sldIdLst>
    <p:sldId id="257" r:id="rId5"/>
    <p:sldId id="261" r:id="rId6"/>
    <p:sldId id="266" r:id="rId7"/>
    <p:sldId id="267"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915" autoAdjust="0"/>
  </p:normalViewPr>
  <p:slideViewPr>
    <p:cSldViewPr snapToGrid="0">
      <p:cViewPr varScale="1">
        <p:scale>
          <a:sx n="57" d="100"/>
          <a:sy n="57" d="100"/>
        </p:scale>
        <p:origin x="168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B75B7-66FC-44AA-8D4F-B8B580A357EA}" type="datetimeFigureOut">
              <a:rPr lang="en-DE" smtClean="0"/>
              <a:t>25/06/2020</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47776-99FC-4758-A1D6-4171F6F7717E}" type="slidenum">
              <a:rPr lang="en-DE" smtClean="0"/>
              <a:t>‹#›</a:t>
            </a:fld>
            <a:endParaRPr lang="en-DE"/>
          </a:p>
        </p:txBody>
      </p:sp>
    </p:spTree>
    <p:extLst>
      <p:ext uri="{BB962C8B-B14F-4D97-AF65-F5344CB8AC3E}">
        <p14:creationId xmlns:p14="http://schemas.microsoft.com/office/powerpoint/2010/main" val="411381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Dynamic_braking" TargetMode="External"/><Relationship Id="rId7" Type="http://schemas.openxmlformats.org/officeDocument/2006/relationships/hyperlink" Target="https://en.wikipedia.org/wiki/Cemen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Silicon-controlled_rectifier" TargetMode="External"/><Relationship Id="rId5" Type="http://schemas.openxmlformats.org/officeDocument/2006/relationships/hyperlink" Target="https://en.wikipedia.org/wiki/Pulse-width_modulation" TargetMode="External"/><Relationship Id="rId4" Type="http://schemas.openxmlformats.org/officeDocument/2006/relationships/hyperlink" Target="https://en.wikipedia.org/wiki/Braking_chopper"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ynamic_braking"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Pulse-width_modulation" TargetMode="External"/><Relationship Id="rId4" Type="http://schemas.openxmlformats.org/officeDocument/2006/relationships/hyperlink" Target="https://en.wikipedia.org/wiki/Braking_chopper"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Electrical_power" TargetMode="External"/><Relationship Id="rId3" Type="http://schemas.openxmlformats.org/officeDocument/2006/relationships/hyperlink" Target="https://en.wikipedia.org/wiki/Power_electronics" TargetMode="External"/><Relationship Id="rId7" Type="http://schemas.openxmlformats.org/officeDocument/2006/relationships/hyperlink" Target="https://en.wikipedia.org/wiki/Voltag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Power_inverter#cite_note-1" TargetMode="External"/><Relationship Id="rId5" Type="http://schemas.openxmlformats.org/officeDocument/2006/relationships/hyperlink" Target="https://en.wikipedia.org/wiki/Alternating_current" TargetMode="External"/><Relationship Id="rId4" Type="http://schemas.openxmlformats.org/officeDocument/2006/relationships/hyperlink" Target="https://en.wikipedia.org/wiki/Direct_curren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C7347776-99FC-4758-A1D6-4171F6F7717E}" type="slidenum">
              <a:rPr lang="en-DE" smtClean="0"/>
              <a:t>1</a:t>
            </a:fld>
            <a:endParaRPr lang="en-DE"/>
          </a:p>
        </p:txBody>
      </p:sp>
    </p:spTree>
    <p:extLst>
      <p:ext uri="{BB962C8B-B14F-4D97-AF65-F5344CB8AC3E}">
        <p14:creationId xmlns:p14="http://schemas.microsoft.com/office/powerpoint/2010/main" val="1559035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Ac-ac converters broadly define a set of power electronic topologies that are employed to obtain ac output of variable amplitude and frequency from fixed ac input without employment of bulky reactive components.</a:t>
            </a:r>
            <a:endParaRPr lang="en-DE" dirty="0"/>
          </a:p>
        </p:txBody>
      </p:sp>
      <p:sp>
        <p:nvSpPr>
          <p:cNvPr id="4" name="Slide Number Placeholder 3"/>
          <p:cNvSpPr>
            <a:spLocks noGrp="1"/>
          </p:cNvSpPr>
          <p:nvPr>
            <p:ph type="sldNum" sz="quarter" idx="5"/>
          </p:nvPr>
        </p:nvSpPr>
        <p:spPr/>
        <p:txBody>
          <a:bodyPr/>
          <a:lstStyle/>
          <a:p>
            <a:fld id="{C7347776-99FC-4758-A1D6-4171F6F7717E}" type="slidenum">
              <a:rPr lang="en-DE" smtClean="0"/>
              <a:t>2</a:t>
            </a:fld>
            <a:endParaRPr lang="en-DE"/>
          </a:p>
        </p:txBody>
      </p:sp>
    </p:spTree>
    <p:extLst>
      <p:ext uri="{BB962C8B-B14F-4D97-AF65-F5344CB8AC3E}">
        <p14:creationId xmlns:p14="http://schemas.microsoft.com/office/powerpoint/2010/main" val="1025431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Any </a:t>
            </a:r>
            <a:r>
              <a:rPr lang="en-US" sz="1200" b="0" i="0" u="none" strike="noStrike" kern="1200" dirty="0">
                <a:solidFill>
                  <a:schemeClr val="tx1"/>
                </a:solidFill>
                <a:effectLst/>
                <a:latin typeface="+mn-lt"/>
                <a:ea typeface="+mn-ea"/>
                <a:cs typeface="+mn-cs"/>
                <a:hlinkClick r:id="rId3" tooltip="Dynamic braking"/>
              </a:rPr>
              <a:t>dynamic braking</a:t>
            </a:r>
            <a:r>
              <a:rPr lang="en-US" sz="1200" b="0" i="0" kern="1200" dirty="0">
                <a:solidFill>
                  <a:schemeClr val="tx1"/>
                </a:solidFill>
                <a:effectLst/>
                <a:latin typeface="+mn-lt"/>
                <a:ea typeface="+mn-ea"/>
                <a:cs typeface="+mn-cs"/>
              </a:rPr>
              <a:t> operation required for the motor can be realized by means of </a:t>
            </a:r>
            <a:r>
              <a:rPr lang="en-US" sz="1200" b="0" i="0" u="none" strike="noStrike" kern="1200" dirty="0">
                <a:solidFill>
                  <a:schemeClr val="tx1"/>
                </a:solidFill>
                <a:effectLst/>
                <a:latin typeface="+mn-lt"/>
                <a:ea typeface="+mn-ea"/>
                <a:cs typeface="+mn-cs"/>
                <a:hlinkClick r:id="rId4" tooltip="Braking chopper"/>
              </a:rPr>
              <a:t>braking DC chopper</a:t>
            </a:r>
            <a:r>
              <a:rPr lang="en-US" sz="1200" b="0" i="0" kern="1200" dirty="0">
                <a:solidFill>
                  <a:schemeClr val="tx1"/>
                </a:solidFill>
                <a:effectLst/>
                <a:latin typeface="+mn-lt"/>
                <a:ea typeface="+mn-ea"/>
                <a:cs typeface="+mn-cs"/>
              </a:rPr>
              <a:t> and resistor shunt connected across the rectifier. Alternatively, an anti-parallel thyristor bridge must be provided in the rectifier section to feed energy back into the AC line. Such phase-controlled thyristor-based rectifiers however have higher AC line distortion and lower power factor at low load than diode-based rectifiers.</a:t>
            </a:r>
          </a:p>
          <a:p>
            <a:r>
              <a:rPr lang="en-US" sz="1200" b="0" i="0" kern="1200" dirty="0">
                <a:solidFill>
                  <a:schemeClr val="tx1"/>
                </a:solidFill>
                <a:effectLst/>
                <a:latin typeface="+mn-lt"/>
                <a:ea typeface="+mn-ea"/>
                <a:cs typeface="+mn-cs"/>
              </a:rPr>
              <a:t>An AC-AC converter with approximately sinusoidal input currents and bidirectional power flow can be realized by coupling a </a:t>
            </a:r>
            <a:r>
              <a:rPr lang="en-US" sz="1200" b="0" i="0" u="none" strike="noStrike" kern="1200" dirty="0">
                <a:solidFill>
                  <a:schemeClr val="tx1"/>
                </a:solidFill>
                <a:effectLst/>
                <a:latin typeface="+mn-lt"/>
                <a:ea typeface="+mn-ea"/>
                <a:cs typeface="+mn-cs"/>
                <a:hlinkClick r:id="rId5" tooltip="Pulse-width modulation"/>
              </a:rPr>
              <a:t>pulse-width modulation</a:t>
            </a:r>
            <a:r>
              <a:rPr lang="en-US" sz="1200" b="0" i="0" kern="1200" dirty="0">
                <a:solidFill>
                  <a:schemeClr val="tx1"/>
                </a:solidFill>
                <a:effectLst/>
                <a:latin typeface="+mn-lt"/>
                <a:ea typeface="+mn-ea"/>
                <a:cs typeface="+mn-cs"/>
              </a:rPr>
              <a:t> (PWM) rectifier and a PWM inverter to the DC-link. The DC-link quantity is then impressed by an energy storage element that is common to both stages, which is a capacitor C for the voltage DC-link or an inductor L for the current DC-link. The PWM rectifier is controlled in a way that a sinusoidal AC line current is drawn, which is in phase or anti-phase (for energy feedback) with the corresponding AC line phase voltage.</a:t>
            </a:r>
          </a:p>
          <a:p>
            <a:endParaRPr lang="en-IN" dirty="0"/>
          </a:p>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cycloconverter</a:t>
            </a:r>
            <a:r>
              <a:rPr lang="en-US" sz="1200" b="0" i="0" kern="1200" dirty="0">
                <a:solidFill>
                  <a:schemeClr val="tx1"/>
                </a:solidFill>
                <a:effectLst/>
                <a:latin typeface="+mn-lt"/>
                <a:ea typeface="+mn-ea"/>
                <a:cs typeface="+mn-cs"/>
              </a:rPr>
              <a:t> constructs an output, variable-frequency, approximately sinusoid waveform by switching segments of the input waveform to the output; there is no intermediate DC link. With switching elements such as </a:t>
            </a:r>
            <a:r>
              <a:rPr lang="en-US" sz="1200" b="0" i="0" u="none" strike="noStrike" kern="1200" dirty="0">
                <a:solidFill>
                  <a:schemeClr val="tx1"/>
                </a:solidFill>
                <a:effectLst/>
                <a:latin typeface="+mn-lt"/>
                <a:ea typeface="+mn-ea"/>
                <a:cs typeface="+mn-cs"/>
                <a:hlinkClick r:id="rId6" tooltip="Silicon-controlled rectifier"/>
              </a:rPr>
              <a:t>SCRs</a:t>
            </a:r>
            <a:r>
              <a:rPr lang="en-US" sz="1200" b="0" i="0" kern="1200" dirty="0">
                <a:solidFill>
                  <a:schemeClr val="tx1"/>
                </a:solidFill>
                <a:effectLst/>
                <a:latin typeface="+mn-lt"/>
                <a:ea typeface="+mn-ea"/>
                <a:cs typeface="+mn-cs"/>
              </a:rPr>
              <a:t>, the output frequency must be lower than the input. Very large </a:t>
            </a:r>
            <a:r>
              <a:rPr lang="en-US" sz="1200" b="0" i="0" kern="1200" dirty="0" err="1">
                <a:solidFill>
                  <a:schemeClr val="tx1"/>
                </a:solidFill>
                <a:effectLst/>
                <a:latin typeface="+mn-lt"/>
                <a:ea typeface="+mn-ea"/>
                <a:cs typeface="+mn-cs"/>
              </a:rPr>
              <a:t>cycloconverters</a:t>
            </a:r>
            <a:r>
              <a:rPr lang="en-US" sz="1200" b="0" i="0" kern="1200" dirty="0">
                <a:solidFill>
                  <a:schemeClr val="tx1"/>
                </a:solidFill>
                <a:effectLst/>
                <a:latin typeface="+mn-lt"/>
                <a:ea typeface="+mn-ea"/>
                <a:cs typeface="+mn-cs"/>
              </a:rPr>
              <a:t> (on the order of 10 MW) are manufactured for compressor and wind-tunnel drives, or for variable-speed applications such as </a:t>
            </a:r>
            <a:r>
              <a:rPr lang="en-US" sz="1200" b="0" i="0" u="none" strike="noStrike" kern="1200" dirty="0">
                <a:solidFill>
                  <a:schemeClr val="tx1"/>
                </a:solidFill>
                <a:effectLst/>
                <a:latin typeface="+mn-lt"/>
                <a:ea typeface="+mn-ea"/>
                <a:cs typeface="+mn-cs"/>
                <a:hlinkClick r:id="rId7" tooltip="Cement"/>
              </a:rPr>
              <a:t>cement</a:t>
            </a:r>
            <a:r>
              <a:rPr lang="en-US" sz="1200" b="0" i="0" kern="1200" dirty="0">
                <a:solidFill>
                  <a:schemeClr val="tx1"/>
                </a:solidFill>
                <a:effectLst/>
                <a:latin typeface="+mn-lt"/>
                <a:ea typeface="+mn-ea"/>
                <a:cs typeface="+mn-cs"/>
              </a:rPr>
              <a:t> kilns.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 order to achieve higher power density and reliability, it makes sense to consider Matrix Converters that achieve three-phase AC-AC conversion without any intermediate energy storage element. Conventional Direct Matrix Converters (Fig. 4) perform voltage and current conversion in one single stage.</a:t>
            </a:r>
            <a:endParaRPr lang="en-DE" dirty="0"/>
          </a:p>
        </p:txBody>
      </p:sp>
      <p:sp>
        <p:nvSpPr>
          <p:cNvPr id="4" name="Slide Number Placeholder 3"/>
          <p:cNvSpPr>
            <a:spLocks noGrp="1"/>
          </p:cNvSpPr>
          <p:nvPr>
            <p:ph type="sldNum" sz="quarter" idx="5"/>
          </p:nvPr>
        </p:nvSpPr>
        <p:spPr/>
        <p:txBody>
          <a:bodyPr/>
          <a:lstStyle/>
          <a:p>
            <a:fld id="{C7347776-99FC-4758-A1D6-4171F6F7717E}" type="slidenum">
              <a:rPr lang="en-DE" smtClean="0"/>
              <a:t>3</a:t>
            </a:fld>
            <a:endParaRPr lang="en-DE"/>
          </a:p>
        </p:txBody>
      </p:sp>
    </p:spTree>
    <p:extLst>
      <p:ext uri="{BB962C8B-B14F-4D97-AF65-F5344CB8AC3E}">
        <p14:creationId xmlns:p14="http://schemas.microsoft.com/office/powerpoint/2010/main" val="164238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inverter section composed of fast switching semiconductor devices like insulated gate bipolar transistors or IGBTs, converts and processes the stable DC voltage in the DC Link to produce AC power with the correct or desired frequency and/or voltage level.</a:t>
            </a:r>
          </a:p>
          <a:p>
            <a:endParaRPr lang="en-US" sz="1200" dirty="0"/>
          </a:p>
          <a:p>
            <a:pPr rtl="0"/>
            <a:r>
              <a:rPr lang="en-US" sz="1200" b="0" i="0" kern="1200" dirty="0">
                <a:solidFill>
                  <a:schemeClr val="tx1"/>
                </a:solidFill>
                <a:effectLst/>
                <a:latin typeface="+mn-lt"/>
                <a:ea typeface="+mn-ea"/>
                <a:cs typeface="+mn-cs"/>
              </a:rPr>
              <a:t>Normally in any electrical drive we convert the AC to DC and then again this DC is converted to AC as per the requirement.</a:t>
            </a:r>
          </a:p>
          <a:p>
            <a:pPr rtl="0"/>
            <a:r>
              <a:rPr lang="en-US" sz="1200" b="0" i="0" kern="1200" dirty="0">
                <a:solidFill>
                  <a:schemeClr val="tx1"/>
                </a:solidFill>
                <a:effectLst/>
                <a:latin typeface="+mn-lt"/>
                <a:ea typeface="+mn-ea"/>
                <a:cs typeface="+mn-cs"/>
              </a:rPr>
              <a:t>In the first stage when this AC is converted to DC, the DC voltage is made available in a DC bus. This bus acts as a link between the converter and the inverter circuit. This DC voltage is called the ‘DC link voltage’.</a:t>
            </a:r>
          </a:p>
          <a:p>
            <a:endParaRPr lang="en-US" sz="1200" dirty="0"/>
          </a:p>
          <a:p>
            <a:r>
              <a:rPr lang="en-US" sz="1200" b="0" i="0" kern="1200" dirty="0">
                <a:solidFill>
                  <a:schemeClr val="tx1"/>
                </a:solidFill>
                <a:effectLst/>
                <a:latin typeface="+mn-lt"/>
                <a:ea typeface="+mn-ea"/>
                <a:cs typeface="+mn-cs"/>
              </a:rPr>
              <a:t>Any </a:t>
            </a:r>
            <a:r>
              <a:rPr lang="en-US" sz="1200" b="0" i="0" u="none" strike="noStrike" kern="1200" dirty="0">
                <a:solidFill>
                  <a:schemeClr val="tx1"/>
                </a:solidFill>
                <a:effectLst/>
                <a:latin typeface="+mn-lt"/>
                <a:ea typeface="+mn-ea"/>
                <a:cs typeface="+mn-cs"/>
                <a:hlinkClick r:id="rId3" tooltip="Dynamic braking"/>
              </a:rPr>
              <a:t>dynamic braking</a:t>
            </a:r>
            <a:r>
              <a:rPr lang="en-US" sz="1200" b="0" i="0" kern="1200" dirty="0">
                <a:solidFill>
                  <a:schemeClr val="tx1"/>
                </a:solidFill>
                <a:effectLst/>
                <a:latin typeface="+mn-lt"/>
                <a:ea typeface="+mn-ea"/>
                <a:cs typeface="+mn-cs"/>
              </a:rPr>
              <a:t> operation required for the motor can be realized by means of </a:t>
            </a:r>
            <a:r>
              <a:rPr lang="en-US" sz="1200" b="0" i="0" u="none" strike="noStrike" kern="1200" dirty="0">
                <a:solidFill>
                  <a:schemeClr val="tx1"/>
                </a:solidFill>
                <a:effectLst/>
                <a:latin typeface="+mn-lt"/>
                <a:ea typeface="+mn-ea"/>
                <a:cs typeface="+mn-cs"/>
                <a:hlinkClick r:id="rId4" tooltip="Braking chopper"/>
              </a:rPr>
              <a:t>braking DC chopper</a:t>
            </a:r>
            <a:r>
              <a:rPr lang="en-US" sz="1200" b="0" i="0" kern="1200" dirty="0">
                <a:solidFill>
                  <a:schemeClr val="tx1"/>
                </a:solidFill>
                <a:effectLst/>
                <a:latin typeface="+mn-lt"/>
                <a:ea typeface="+mn-ea"/>
                <a:cs typeface="+mn-cs"/>
              </a:rPr>
              <a:t> and resistor shunt connected across the rectifier. Alternatively, an anti-parallel thyristor bridge must be provided in the rectifier section to feed energy back into the AC line. Such phase-controlled thyristor-based rectifiers however have higher AC line distortion and lower power factor at low load than diode-based rectifiers.</a:t>
            </a:r>
          </a:p>
          <a:p>
            <a:r>
              <a:rPr lang="en-US" sz="1200" b="0" i="0" kern="1200" dirty="0">
                <a:solidFill>
                  <a:schemeClr val="tx1"/>
                </a:solidFill>
                <a:effectLst/>
                <a:latin typeface="+mn-lt"/>
                <a:ea typeface="+mn-ea"/>
                <a:cs typeface="+mn-cs"/>
              </a:rPr>
              <a:t>An AC-AC converter with approximately sinusoidal input currents and bidirectional power flow can be realized by coupling a </a:t>
            </a:r>
            <a:r>
              <a:rPr lang="en-US" sz="1200" b="0" i="0" u="none" strike="noStrike" kern="1200" dirty="0">
                <a:solidFill>
                  <a:schemeClr val="tx1"/>
                </a:solidFill>
                <a:effectLst/>
                <a:latin typeface="+mn-lt"/>
                <a:ea typeface="+mn-ea"/>
                <a:cs typeface="+mn-cs"/>
                <a:hlinkClick r:id="rId5" tooltip="Pulse-width modulation"/>
              </a:rPr>
              <a:t>pulse-width modulation</a:t>
            </a:r>
            <a:r>
              <a:rPr lang="en-US" sz="1200" b="0" i="0" kern="1200" dirty="0">
                <a:solidFill>
                  <a:schemeClr val="tx1"/>
                </a:solidFill>
                <a:effectLst/>
                <a:latin typeface="+mn-lt"/>
                <a:ea typeface="+mn-ea"/>
                <a:cs typeface="+mn-cs"/>
              </a:rPr>
              <a:t> (PWM) rectifier and a PWM inverter to the DC-link. The DC-link quantity is then impressed by an energy storage element that is common to both stages, which is a capacitor C for the voltage DC-link or an inductor L for the current DC-link. The PWM rectifier is controlled in a way that a sinusoidal AC line current is drawn, which is in phase or anti-phase (for energy feedback) with the corresponding AC line phase voltage.</a:t>
            </a:r>
          </a:p>
          <a:p>
            <a:r>
              <a:rPr lang="en-US" sz="1200" b="0" i="0" kern="1200" dirty="0">
                <a:solidFill>
                  <a:schemeClr val="tx1"/>
                </a:solidFill>
                <a:effectLst/>
                <a:latin typeface="+mn-lt"/>
                <a:ea typeface="+mn-ea"/>
                <a:cs typeface="+mn-cs"/>
              </a:rPr>
              <a:t>Due to the DC-link storage element, there is the advantage that both converter stages are to a large extent decoupled for control purposes. Furthermore, a constant, AC line independent input quantity exists for the PWM inverter stage, which results in high utilization of the converter’s power capability. On the other hand, the DC-link energy storage element has a relatively large physical volume, and when electrolytic capacitors are used, in the case of a voltage DC-link, there is potentially a reduced system lifetime.</a:t>
            </a:r>
          </a:p>
          <a:p>
            <a:endParaRPr lang="en-DE" dirty="0"/>
          </a:p>
        </p:txBody>
      </p:sp>
      <p:sp>
        <p:nvSpPr>
          <p:cNvPr id="4" name="Slide Number Placeholder 3"/>
          <p:cNvSpPr>
            <a:spLocks noGrp="1"/>
          </p:cNvSpPr>
          <p:nvPr>
            <p:ph type="sldNum" sz="quarter" idx="5"/>
          </p:nvPr>
        </p:nvSpPr>
        <p:spPr/>
        <p:txBody>
          <a:bodyPr/>
          <a:lstStyle/>
          <a:p>
            <a:fld id="{C7347776-99FC-4758-A1D6-4171F6F7717E}" type="slidenum">
              <a:rPr lang="en-DE" smtClean="0"/>
              <a:t>4</a:t>
            </a:fld>
            <a:endParaRPr lang="en-DE"/>
          </a:p>
        </p:txBody>
      </p:sp>
    </p:spTree>
    <p:extLst>
      <p:ext uri="{BB962C8B-B14F-4D97-AF65-F5344CB8AC3E}">
        <p14:creationId xmlns:p14="http://schemas.microsoft.com/office/powerpoint/2010/main" val="1790438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power inverter</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inverter</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Power electronics"/>
              </a:rPr>
              <a:t>power electronic</a:t>
            </a:r>
            <a:r>
              <a:rPr lang="en-US" sz="1200" b="0" i="0" kern="1200" dirty="0">
                <a:solidFill>
                  <a:schemeClr val="tx1"/>
                </a:solidFill>
                <a:effectLst/>
                <a:latin typeface="+mn-lt"/>
                <a:ea typeface="+mn-ea"/>
                <a:cs typeface="+mn-cs"/>
              </a:rPr>
              <a:t> device or circuitry that changes </a:t>
            </a:r>
            <a:r>
              <a:rPr lang="en-US" sz="1200" b="0" i="0" u="none" strike="noStrike" kern="1200" dirty="0">
                <a:solidFill>
                  <a:schemeClr val="tx1"/>
                </a:solidFill>
                <a:effectLst/>
                <a:latin typeface="+mn-lt"/>
                <a:ea typeface="+mn-ea"/>
                <a:cs typeface="+mn-cs"/>
                <a:hlinkClick r:id="rId4" tooltip="Direct current"/>
              </a:rPr>
              <a:t>direct current</a:t>
            </a:r>
            <a:r>
              <a:rPr lang="en-US" sz="1200" b="0" i="0" kern="1200" dirty="0">
                <a:solidFill>
                  <a:schemeClr val="tx1"/>
                </a:solidFill>
                <a:effectLst/>
                <a:latin typeface="+mn-lt"/>
                <a:ea typeface="+mn-ea"/>
                <a:cs typeface="+mn-cs"/>
              </a:rPr>
              <a:t> (DC) to </a:t>
            </a:r>
            <a:r>
              <a:rPr lang="en-US" sz="1200" b="0" i="0" u="none" strike="noStrike" kern="1200" dirty="0">
                <a:solidFill>
                  <a:schemeClr val="tx1"/>
                </a:solidFill>
                <a:effectLst/>
                <a:latin typeface="+mn-lt"/>
                <a:ea typeface="+mn-ea"/>
                <a:cs typeface="+mn-cs"/>
                <a:hlinkClick r:id="rId5" tooltip="Alternating current"/>
              </a:rPr>
              <a:t>alternating current</a:t>
            </a:r>
            <a:r>
              <a:rPr lang="en-US" sz="1200" b="0" i="0" kern="1200" dirty="0">
                <a:solidFill>
                  <a:schemeClr val="tx1"/>
                </a:solidFill>
                <a:effectLst/>
                <a:latin typeface="+mn-lt"/>
                <a:ea typeface="+mn-ea"/>
                <a:cs typeface="+mn-cs"/>
              </a:rPr>
              <a:t> (AC).</a:t>
            </a:r>
            <a:r>
              <a:rPr lang="en-US" sz="1200" b="0" i="0" u="none" strike="noStrike" kern="1200" baseline="30000" dirty="0">
                <a:solidFill>
                  <a:schemeClr val="tx1"/>
                </a:solidFill>
                <a:effectLst/>
                <a:latin typeface="+mn-lt"/>
                <a:ea typeface="+mn-ea"/>
                <a:cs typeface="+mn-cs"/>
                <a:hlinkClick r:id="rId6"/>
              </a:rPr>
              <a: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input </a:t>
            </a:r>
            <a:r>
              <a:rPr lang="en-US" sz="1200" b="0" i="0" u="none" strike="noStrike" kern="1200" dirty="0">
                <a:solidFill>
                  <a:schemeClr val="tx1"/>
                </a:solidFill>
                <a:effectLst/>
                <a:latin typeface="+mn-lt"/>
                <a:ea typeface="+mn-ea"/>
                <a:cs typeface="+mn-cs"/>
                <a:hlinkClick r:id="rId7" tooltip="Voltage"/>
              </a:rPr>
              <a:t>voltage</a:t>
            </a:r>
            <a:r>
              <a:rPr lang="en-US" sz="1200" b="0" i="0" kern="1200" dirty="0">
                <a:solidFill>
                  <a:schemeClr val="tx1"/>
                </a:solidFill>
                <a:effectLst/>
                <a:latin typeface="+mn-lt"/>
                <a:ea typeface="+mn-ea"/>
                <a:cs typeface="+mn-cs"/>
              </a:rPr>
              <a:t>, output voltage and frequency, and overall </a:t>
            </a:r>
            <a:r>
              <a:rPr lang="en-US" sz="1200" b="0" i="0" u="none" strike="noStrike" kern="1200" dirty="0">
                <a:solidFill>
                  <a:schemeClr val="tx1"/>
                </a:solidFill>
                <a:effectLst/>
                <a:latin typeface="+mn-lt"/>
                <a:ea typeface="+mn-ea"/>
                <a:cs typeface="+mn-cs"/>
                <a:hlinkClick r:id="rId8" tooltip="Electrical power"/>
              </a:rPr>
              <a:t>power</a:t>
            </a:r>
            <a:r>
              <a:rPr lang="en-US" sz="1200" b="0" i="0" kern="1200" dirty="0">
                <a:solidFill>
                  <a:schemeClr val="tx1"/>
                </a:solidFill>
                <a:effectLst/>
                <a:latin typeface="+mn-lt"/>
                <a:ea typeface="+mn-ea"/>
                <a:cs typeface="+mn-cs"/>
              </a:rPr>
              <a:t> handling depend on the design of the specific device or circuitry. The inverter does not produce any power; the power is provided by the DC source.</a:t>
            </a:r>
          </a:p>
          <a:p>
            <a:r>
              <a:rPr lang="en-US" sz="1200" b="0" i="0" kern="1200" dirty="0">
                <a:solidFill>
                  <a:schemeClr val="tx1"/>
                </a:solidFill>
                <a:effectLst/>
                <a:latin typeface="+mn-lt"/>
                <a:ea typeface="+mn-ea"/>
                <a:cs typeface="+mn-cs"/>
              </a:rPr>
              <a:t>A power inverter can be entirely electronic or may be a combination of mechanical effects (such as a rotary apparatus) and electronic circuitry. </a:t>
            </a:r>
            <a:r>
              <a:rPr lang="en-US" sz="1200" b="1" i="0" kern="1200" dirty="0">
                <a:solidFill>
                  <a:schemeClr val="tx1"/>
                </a:solidFill>
                <a:effectLst/>
                <a:latin typeface="+mn-lt"/>
                <a:ea typeface="+mn-ea"/>
                <a:cs typeface="+mn-cs"/>
              </a:rPr>
              <a:t>Static inverters</a:t>
            </a:r>
            <a:r>
              <a:rPr lang="en-US" sz="1200" b="0" i="0" kern="1200" dirty="0">
                <a:solidFill>
                  <a:schemeClr val="tx1"/>
                </a:solidFill>
                <a:effectLst/>
                <a:latin typeface="+mn-lt"/>
                <a:ea typeface="+mn-ea"/>
                <a:cs typeface="+mn-cs"/>
              </a:rPr>
              <a:t> do not use moving parts in the conversion process.</a:t>
            </a:r>
          </a:p>
          <a:p>
            <a:endParaRPr lang="en-DE" dirty="0"/>
          </a:p>
        </p:txBody>
      </p:sp>
      <p:sp>
        <p:nvSpPr>
          <p:cNvPr id="4" name="Slide Number Placeholder 3"/>
          <p:cNvSpPr>
            <a:spLocks noGrp="1"/>
          </p:cNvSpPr>
          <p:nvPr>
            <p:ph type="sldNum" sz="quarter" idx="5"/>
          </p:nvPr>
        </p:nvSpPr>
        <p:spPr/>
        <p:txBody>
          <a:bodyPr/>
          <a:lstStyle/>
          <a:p>
            <a:fld id="{C7347776-99FC-4758-A1D6-4171F6F7717E}" type="slidenum">
              <a:rPr lang="en-DE" smtClean="0"/>
              <a:t>6</a:t>
            </a:fld>
            <a:endParaRPr lang="en-DE"/>
          </a:p>
        </p:txBody>
      </p:sp>
    </p:spTree>
    <p:extLst>
      <p:ext uri="{BB962C8B-B14F-4D97-AF65-F5344CB8AC3E}">
        <p14:creationId xmlns:p14="http://schemas.microsoft.com/office/powerpoint/2010/main" val="2128021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C7347776-99FC-4758-A1D6-4171F6F7717E}" type="slidenum">
              <a:rPr lang="en-DE" smtClean="0"/>
              <a:t>7</a:t>
            </a:fld>
            <a:endParaRPr lang="en-DE"/>
          </a:p>
        </p:txBody>
      </p:sp>
    </p:spTree>
    <p:extLst>
      <p:ext uri="{BB962C8B-B14F-4D97-AF65-F5344CB8AC3E}">
        <p14:creationId xmlns:p14="http://schemas.microsoft.com/office/powerpoint/2010/main" val="247906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utkarshboson/acdcac-matla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AC-DC-AC</a:t>
            </a:r>
            <a:br>
              <a:rPr lang="en-US" sz="4400" dirty="0">
                <a:solidFill>
                  <a:schemeClr val="tx1"/>
                </a:solidFill>
              </a:rPr>
            </a:br>
            <a:r>
              <a:rPr lang="en-US" sz="3600" dirty="0">
                <a:solidFill>
                  <a:schemeClr val="tx1"/>
                </a:solidFill>
              </a:rPr>
              <a:t>Converter</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810904"/>
          </a:xfrm>
        </p:spPr>
        <p:txBody>
          <a:bodyPr>
            <a:normAutofit/>
          </a:bodyPr>
          <a:lstStyle/>
          <a:p>
            <a:pPr>
              <a:spcAft>
                <a:spcPts val="600"/>
              </a:spcAft>
            </a:pPr>
            <a:r>
              <a:rPr lang="en-US" dirty="0">
                <a:solidFill>
                  <a:schemeClr val="tx1"/>
                </a:solidFill>
              </a:rPr>
              <a:t>Using Simulink</a:t>
            </a:r>
          </a:p>
          <a:p>
            <a:pPr>
              <a:spcAft>
                <a:spcPts val="600"/>
              </a:spcAft>
            </a:pPr>
            <a:r>
              <a:rPr lang="en-US" dirty="0">
                <a:solidFill>
                  <a:schemeClr val="tx1"/>
                </a:solidFill>
              </a:rPr>
              <a:t>Utkarsh Srivastava (26050)</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3398" y="642594"/>
            <a:ext cx="10687574" cy="1371600"/>
          </a:xfrm>
        </p:spPr>
        <p:txBody>
          <a:bodyPr>
            <a:normAutofit/>
          </a:bodyPr>
          <a:lstStyle/>
          <a:p>
            <a:r>
              <a:rPr lang="en-US" dirty="0"/>
              <a:t>What is an AC-AC Converter</a:t>
            </a:r>
          </a:p>
        </p:txBody>
      </p:sp>
      <p:sp>
        <p:nvSpPr>
          <p:cNvPr id="4" name="Content Placeholder 3">
            <a:extLst>
              <a:ext uri="{FF2B5EF4-FFF2-40B4-BE49-F238E27FC236}">
                <a16:creationId xmlns:a16="http://schemas.microsoft.com/office/drawing/2014/main" id="{6478B45A-CE85-4316-BD19-F6972FD9A86F}"/>
              </a:ext>
            </a:extLst>
          </p:cNvPr>
          <p:cNvSpPr>
            <a:spLocks noGrp="1"/>
          </p:cNvSpPr>
          <p:nvPr>
            <p:ph idx="1"/>
          </p:nvPr>
        </p:nvSpPr>
        <p:spPr/>
        <p:txBody>
          <a:bodyPr/>
          <a:lstStyle/>
          <a:p>
            <a:r>
              <a:rPr lang="en-US" dirty="0"/>
              <a:t>A solid-state AC-to-AC converter converts an AC waveform to another AC waveform, where the output voltage and frequency can be set arbitrarily.</a:t>
            </a:r>
            <a:endParaRPr lang="en-DE" dirty="0"/>
          </a:p>
        </p:txBody>
      </p:sp>
      <p:pic>
        <p:nvPicPr>
          <p:cNvPr id="1026" name="Picture 2">
            <a:extLst>
              <a:ext uri="{FF2B5EF4-FFF2-40B4-BE49-F238E27FC236}">
                <a16:creationId xmlns:a16="http://schemas.microsoft.com/office/drawing/2014/main" id="{53CE433A-D369-43DC-B11D-401F68722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128" y="3567697"/>
            <a:ext cx="2320494" cy="1174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250F79F9-6748-49C6-AC7D-70749E8BB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088" y="3567697"/>
            <a:ext cx="4492792" cy="117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366B-8958-47B6-B894-ACF7C8F0B002}"/>
              </a:ext>
            </a:extLst>
          </p:cNvPr>
          <p:cNvSpPr>
            <a:spLocks noGrp="1"/>
          </p:cNvSpPr>
          <p:nvPr>
            <p:ph type="title"/>
          </p:nvPr>
        </p:nvSpPr>
        <p:spPr/>
        <p:txBody>
          <a:bodyPr/>
          <a:lstStyle/>
          <a:p>
            <a:r>
              <a:rPr lang="en-IN" dirty="0"/>
              <a:t>Types of AC-AC Converters</a:t>
            </a:r>
            <a:endParaRPr lang="en-DE" dirty="0"/>
          </a:p>
        </p:txBody>
      </p:sp>
      <p:pic>
        <p:nvPicPr>
          <p:cNvPr id="8" name="Picture 7" descr="DC Link Converter">
            <a:extLst>
              <a:ext uri="{FF2B5EF4-FFF2-40B4-BE49-F238E27FC236}">
                <a16:creationId xmlns:a16="http://schemas.microsoft.com/office/drawing/2014/main" id="{07CC6AFD-324E-4314-97A1-1046A0BA0996}"/>
              </a:ext>
              <a:ext uri="{C183D7F6-B498-43B3-948B-1728B52AA6E4}">
                <adec:decorative xmlns:adec="http://schemas.microsoft.com/office/drawing/2017/decorative" val="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rcRect/>
          <a:stretch/>
        </p:blipFill>
        <p:spPr>
          <a:xfrm>
            <a:off x="746760" y="2574235"/>
            <a:ext cx="3537015" cy="1413286"/>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4943124F-4398-4AE5-BBEE-15BF8242F01A}"/>
              </a:ext>
            </a:extLst>
          </p:cNvPr>
          <p:cNvPicPr>
            <a:picLocks noChangeAspect="1"/>
          </p:cNvPicPr>
          <p:nvPr/>
        </p:nvPicPr>
        <p:blipFill>
          <a:blip r:embed="rId5"/>
          <a:stretch>
            <a:fillRect/>
          </a:stretch>
        </p:blipFill>
        <p:spPr>
          <a:xfrm>
            <a:off x="5345314" y="2262846"/>
            <a:ext cx="1993949" cy="2819400"/>
          </a:xfrm>
          <a:prstGeom prst="rect">
            <a:avLst/>
          </a:prstGeom>
        </p:spPr>
      </p:pic>
      <p:pic>
        <p:nvPicPr>
          <p:cNvPr id="2050" name="Picture 2">
            <a:extLst>
              <a:ext uri="{FF2B5EF4-FFF2-40B4-BE49-F238E27FC236}">
                <a16:creationId xmlns:a16="http://schemas.microsoft.com/office/drawing/2014/main" id="{224989EA-CFE4-458C-81FA-EF569E01F24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8846233" y="2417111"/>
            <a:ext cx="2142530" cy="296943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9596C73-6C40-4161-93CF-5B89BBAB29F9}"/>
              </a:ext>
            </a:extLst>
          </p:cNvPr>
          <p:cNvSpPr txBox="1"/>
          <p:nvPr/>
        </p:nvSpPr>
        <p:spPr>
          <a:xfrm>
            <a:off x="1477201" y="4178230"/>
            <a:ext cx="2806574" cy="369332"/>
          </a:xfrm>
          <a:prstGeom prst="rect">
            <a:avLst/>
          </a:prstGeom>
          <a:noFill/>
        </p:spPr>
        <p:txBody>
          <a:bodyPr wrap="square" rtlCol="0">
            <a:spAutoFit/>
          </a:bodyPr>
          <a:lstStyle/>
          <a:p>
            <a:r>
              <a:rPr lang="en-IN" dirty="0"/>
              <a:t>DC – link converter</a:t>
            </a:r>
            <a:endParaRPr lang="en-DE" dirty="0"/>
          </a:p>
        </p:txBody>
      </p:sp>
      <p:sp>
        <p:nvSpPr>
          <p:cNvPr id="15" name="TextBox 14">
            <a:extLst>
              <a:ext uri="{FF2B5EF4-FFF2-40B4-BE49-F238E27FC236}">
                <a16:creationId xmlns:a16="http://schemas.microsoft.com/office/drawing/2014/main" id="{44097CDD-2E8C-4741-8C36-5169AFE5575F}"/>
              </a:ext>
            </a:extLst>
          </p:cNvPr>
          <p:cNvSpPr txBox="1"/>
          <p:nvPr/>
        </p:nvSpPr>
        <p:spPr>
          <a:xfrm>
            <a:off x="5345314" y="4897580"/>
            <a:ext cx="2806574" cy="369332"/>
          </a:xfrm>
          <a:prstGeom prst="rect">
            <a:avLst/>
          </a:prstGeom>
          <a:noFill/>
        </p:spPr>
        <p:txBody>
          <a:bodyPr wrap="square" rtlCol="0">
            <a:spAutoFit/>
          </a:bodyPr>
          <a:lstStyle/>
          <a:p>
            <a:r>
              <a:rPr lang="en-IN" dirty="0"/>
              <a:t>Cycloconverter</a:t>
            </a:r>
            <a:endParaRPr lang="en-DE" dirty="0"/>
          </a:p>
        </p:txBody>
      </p:sp>
      <p:sp>
        <p:nvSpPr>
          <p:cNvPr id="16" name="TextBox 15">
            <a:extLst>
              <a:ext uri="{FF2B5EF4-FFF2-40B4-BE49-F238E27FC236}">
                <a16:creationId xmlns:a16="http://schemas.microsoft.com/office/drawing/2014/main" id="{2C072442-AE04-4FFD-B48C-6A0273A8E721}"/>
              </a:ext>
            </a:extLst>
          </p:cNvPr>
          <p:cNvSpPr txBox="1"/>
          <p:nvPr/>
        </p:nvSpPr>
        <p:spPr>
          <a:xfrm>
            <a:off x="9315993" y="5477761"/>
            <a:ext cx="2806574" cy="369332"/>
          </a:xfrm>
          <a:prstGeom prst="rect">
            <a:avLst/>
          </a:prstGeom>
          <a:noFill/>
        </p:spPr>
        <p:txBody>
          <a:bodyPr wrap="square" rtlCol="0">
            <a:spAutoFit/>
          </a:bodyPr>
          <a:lstStyle/>
          <a:p>
            <a:r>
              <a:rPr lang="en-IN" dirty="0"/>
              <a:t>Matrix converter</a:t>
            </a:r>
            <a:endParaRPr lang="en-DE" dirty="0"/>
          </a:p>
        </p:txBody>
      </p:sp>
    </p:spTree>
    <p:extLst>
      <p:ext uri="{BB962C8B-B14F-4D97-AF65-F5344CB8AC3E}">
        <p14:creationId xmlns:p14="http://schemas.microsoft.com/office/powerpoint/2010/main" val="70351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screenshot of a cell phone&#10;&#10;Description automatically generated">
            <a:extLst>
              <a:ext uri="{FF2B5EF4-FFF2-40B4-BE49-F238E27FC236}">
                <a16:creationId xmlns:a16="http://schemas.microsoft.com/office/drawing/2014/main" id="{B38B84BF-390E-4142-AB90-E2DCE554A289}"/>
              </a:ext>
            </a:extLst>
          </p:cNvPr>
          <p:cNvPicPr>
            <a:picLocks noGrp="1" noChangeAspect="1"/>
          </p:cNvPicPr>
          <p:nvPr>
            <p:ph type="pic" idx="1"/>
          </p:nvPr>
        </p:nvPicPr>
        <p:blipFill rotWithShape="1">
          <a:blip r:embed="rId3"/>
          <a:stretch/>
        </p:blipFill>
        <p:spPr>
          <a:xfrm>
            <a:off x="24100" y="274927"/>
            <a:ext cx="8060910" cy="3948994"/>
          </a:xfrm>
          <a:noFill/>
        </p:spPr>
      </p:pic>
      <p:sp>
        <p:nvSpPr>
          <p:cNvPr id="2" name="Title 1">
            <a:extLst>
              <a:ext uri="{FF2B5EF4-FFF2-40B4-BE49-F238E27FC236}">
                <a16:creationId xmlns:a16="http://schemas.microsoft.com/office/drawing/2014/main" id="{0202BE9D-A0CF-4829-A2BE-2EEE032D1C8F}"/>
              </a:ext>
            </a:extLst>
          </p:cNvPr>
          <p:cNvSpPr>
            <a:spLocks noGrp="1"/>
          </p:cNvSpPr>
          <p:nvPr>
            <p:ph type="title"/>
          </p:nvPr>
        </p:nvSpPr>
        <p:spPr>
          <a:xfrm>
            <a:off x="8477250" y="603504"/>
            <a:ext cx="3144774" cy="1645920"/>
          </a:xfrm>
        </p:spPr>
        <p:txBody>
          <a:bodyPr anchor="b">
            <a:normAutofit/>
          </a:bodyPr>
          <a:lstStyle/>
          <a:p>
            <a:r>
              <a:rPr lang="en-IN" dirty="0"/>
              <a:t>AC-DC-AC or DC-Link Converter</a:t>
            </a:r>
            <a:endParaRPr lang="en-DE" dirty="0"/>
          </a:p>
        </p:txBody>
      </p:sp>
      <p:sp>
        <p:nvSpPr>
          <p:cNvPr id="32" name="Text Placeholder 3">
            <a:extLst>
              <a:ext uri="{FF2B5EF4-FFF2-40B4-BE49-F238E27FC236}">
                <a16:creationId xmlns:a16="http://schemas.microsoft.com/office/drawing/2014/main" id="{31A7F668-D835-4E4C-8092-6D0C1802563F}"/>
              </a:ext>
            </a:extLst>
          </p:cNvPr>
          <p:cNvSpPr>
            <a:spLocks noGrp="1"/>
          </p:cNvSpPr>
          <p:nvPr>
            <p:ph type="body" sz="half" idx="2"/>
          </p:nvPr>
        </p:nvSpPr>
        <p:spPr>
          <a:xfrm>
            <a:off x="8477250" y="2711116"/>
            <a:ext cx="3144774" cy="3186764"/>
          </a:xfrm>
        </p:spPr>
        <p:txBody>
          <a:bodyPr>
            <a:normAutofit/>
          </a:bodyPr>
          <a:lstStyle/>
          <a:p>
            <a:r>
              <a:rPr lang="en-US" sz="1600" dirty="0"/>
              <a:t>AC power is first converted into DC power through the use of rectifiers composed of suitable power semiconductor components like diodes or thyristors.</a:t>
            </a:r>
          </a:p>
          <a:p>
            <a:r>
              <a:rPr lang="en-US" sz="1600" dirty="0"/>
              <a:t>The filtered DC power in the DC Link is then fed into the inverter section of the VSD or UPS. </a:t>
            </a:r>
          </a:p>
        </p:txBody>
      </p:sp>
      <p:pic>
        <p:nvPicPr>
          <p:cNvPr id="18" name="Picture 17" descr="A picture containing object, antenna, light, photo&#10;&#10;Description automatically generated">
            <a:extLst>
              <a:ext uri="{FF2B5EF4-FFF2-40B4-BE49-F238E27FC236}">
                <a16:creationId xmlns:a16="http://schemas.microsoft.com/office/drawing/2014/main" id="{EEA830D5-B69B-4986-9F1A-89745F5EA791}"/>
              </a:ext>
            </a:extLst>
          </p:cNvPr>
          <p:cNvPicPr>
            <a:picLocks noChangeAspect="1"/>
          </p:cNvPicPr>
          <p:nvPr/>
        </p:nvPicPr>
        <p:blipFill>
          <a:blip r:embed="rId4"/>
          <a:stretch>
            <a:fillRect/>
          </a:stretch>
        </p:blipFill>
        <p:spPr>
          <a:xfrm>
            <a:off x="928981" y="4015537"/>
            <a:ext cx="5831708" cy="2330178"/>
          </a:xfrm>
          <a:prstGeom prst="rect">
            <a:avLst/>
          </a:prstGeom>
        </p:spPr>
      </p:pic>
    </p:spTree>
    <p:extLst>
      <p:ext uri="{BB962C8B-B14F-4D97-AF65-F5344CB8AC3E}">
        <p14:creationId xmlns:p14="http://schemas.microsoft.com/office/powerpoint/2010/main" val="235156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9C47-D566-4519-ACA7-029F25080381}"/>
              </a:ext>
            </a:extLst>
          </p:cNvPr>
          <p:cNvSpPr>
            <a:spLocks noGrp="1"/>
          </p:cNvSpPr>
          <p:nvPr>
            <p:ph type="title"/>
          </p:nvPr>
        </p:nvSpPr>
        <p:spPr>
          <a:xfrm>
            <a:off x="1066800" y="642594"/>
            <a:ext cx="10058400" cy="1371600"/>
          </a:xfrm>
        </p:spPr>
        <p:txBody>
          <a:bodyPr anchor="ctr">
            <a:normAutofit/>
          </a:bodyPr>
          <a:lstStyle/>
          <a:p>
            <a:r>
              <a:rPr lang="en-IN" dirty="0"/>
              <a:t>Uses of an AC-AC converter</a:t>
            </a:r>
            <a:endParaRPr lang="en-DE" dirty="0"/>
          </a:p>
        </p:txBody>
      </p:sp>
      <p:pic>
        <p:nvPicPr>
          <p:cNvPr id="1026" name="Picture 2" descr="Variable-frequency drive - Wikipedia">
            <a:extLst>
              <a:ext uri="{FF2B5EF4-FFF2-40B4-BE49-F238E27FC236}">
                <a16:creationId xmlns:a16="http://schemas.microsoft.com/office/drawing/2014/main" id="{9D15E5CE-3DCC-4DDF-9C90-E8F1EB215F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63764" y="2103120"/>
            <a:ext cx="3269511" cy="3749040"/>
          </a:xfrm>
          <a:prstGeom prst="rect">
            <a:avLst/>
          </a:prstGeom>
          <a:solidFill>
            <a:srgbClr val="FFFFFF"/>
          </a:solidFill>
        </p:spPr>
      </p:pic>
      <p:sp>
        <p:nvSpPr>
          <p:cNvPr id="71" name="Content Placeholder 3">
            <a:extLst>
              <a:ext uri="{FF2B5EF4-FFF2-40B4-BE49-F238E27FC236}">
                <a16:creationId xmlns:a16="http://schemas.microsoft.com/office/drawing/2014/main" id="{FD195BF8-7685-40C2-BB8F-4EAAAFBC2F76}"/>
              </a:ext>
            </a:extLst>
          </p:cNvPr>
          <p:cNvSpPr>
            <a:spLocks noGrp="1"/>
          </p:cNvSpPr>
          <p:nvPr>
            <p:ph sz="half" idx="2"/>
          </p:nvPr>
        </p:nvSpPr>
        <p:spPr>
          <a:xfrm>
            <a:off x="6461760" y="2103120"/>
            <a:ext cx="4663440" cy="3749040"/>
          </a:xfrm>
        </p:spPr>
        <p:txBody>
          <a:bodyPr>
            <a:normAutofit fontScale="92500" lnSpcReduction="10000"/>
          </a:bodyPr>
          <a:lstStyle/>
          <a:p>
            <a:r>
              <a:rPr lang="en-US" dirty="0"/>
              <a:t>The main use for AC-AC converters is variable frequency motor drives. Induction motors which are the workhorse of industry require frequency control at a constant amplitude.</a:t>
            </a:r>
          </a:p>
          <a:p>
            <a:r>
              <a:rPr lang="en-US" dirty="0"/>
              <a:t>The other use would  be laboratory testing of electronic appliances - at various line ratings.</a:t>
            </a:r>
          </a:p>
          <a:p>
            <a:r>
              <a:rPr lang="en-US" dirty="0"/>
              <a:t>A transformer cannot change frequency and is usually limited to one or two sets of taps to control voltage, so a programmable AC-AC power supply is way more flexible.</a:t>
            </a:r>
          </a:p>
        </p:txBody>
      </p:sp>
    </p:spTree>
    <p:extLst>
      <p:ext uri="{BB962C8B-B14F-4D97-AF65-F5344CB8AC3E}">
        <p14:creationId xmlns:p14="http://schemas.microsoft.com/office/powerpoint/2010/main" val="195656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fferent Types of Inverters and Their Applications">
            <a:extLst>
              <a:ext uri="{FF2B5EF4-FFF2-40B4-BE49-F238E27FC236}">
                <a16:creationId xmlns:a16="http://schemas.microsoft.com/office/drawing/2014/main" id="{6E0D104B-240F-4439-8F52-CF2312834B53}"/>
              </a:ext>
            </a:extLst>
          </p:cNvPr>
          <p:cNvPicPr>
            <a:picLocks noGrp="1" noChangeAspect="1" noChangeArrowheads="1"/>
          </p:cNvPicPr>
          <p:nvPr>
            <p:ph type="pic" idx="1"/>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p:blipFill>
        <p:spPr bwMode="auto">
          <a:xfrm>
            <a:off x="228599" y="263296"/>
            <a:ext cx="7696201" cy="6331408"/>
          </a:xfrm>
          <a:prstGeom prst="rect">
            <a:avLst/>
          </a:prstGeom>
          <a:solidFill>
            <a:srgbClr val="FFFFFF"/>
          </a:solidFill>
        </p:spPr>
      </p:pic>
      <p:sp>
        <p:nvSpPr>
          <p:cNvPr id="2" name="Title 1">
            <a:extLst>
              <a:ext uri="{FF2B5EF4-FFF2-40B4-BE49-F238E27FC236}">
                <a16:creationId xmlns:a16="http://schemas.microsoft.com/office/drawing/2014/main" id="{E420F212-5BEA-4873-AC88-FFCC580BB177}"/>
              </a:ext>
            </a:extLst>
          </p:cNvPr>
          <p:cNvSpPr>
            <a:spLocks noGrp="1"/>
          </p:cNvSpPr>
          <p:nvPr>
            <p:ph type="title"/>
          </p:nvPr>
        </p:nvSpPr>
        <p:spPr>
          <a:xfrm>
            <a:off x="8477250" y="603504"/>
            <a:ext cx="3144774" cy="1645920"/>
          </a:xfrm>
        </p:spPr>
        <p:txBody>
          <a:bodyPr anchor="b">
            <a:normAutofit/>
          </a:bodyPr>
          <a:lstStyle/>
          <a:p>
            <a:r>
              <a:rPr lang="en-IN" dirty="0"/>
              <a:t>Where’s the catch ?</a:t>
            </a:r>
            <a:endParaRPr lang="en-DE" dirty="0"/>
          </a:p>
        </p:txBody>
      </p:sp>
      <p:sp>
        <p:nvSpPr>
          <p:cNvPr id="71" name="Text Placeholder 3">
            <a:extLst>
              <a:ext uri="{FF2B5EF4-FFF2-40B4-BE49-F238E27FC236}">
                <a16:creationId xmlns:a16="http://schemas.microsoft.com/office/drawing/2014/main" id="{1CB95E1E-0DC6-4F47-9013-3E06EC5970F8}"/>
              </a:ext>
            </a:extLst>
          </p:cNvPr>
          <p:cNvSpPr>
            <a:spLocks noGrp="1"/>
          </p:cNvSpPr>
          <p:nvPr>
            <p:ph type="body" sz="half" idx="2"/>
          </p:nvPr>
        </p:nvSpPr>
        <p:spPr>
          <a:xfrm>
            <a:off x="8477250" y="2386584"/>
            <a:ext cx="3144774" cy="3511296"/>
          </a:xfrm>
        </p:spPr>
        <p:txBody>
          <a:bodyPr/>
          <a:lstStyle/>
          <a:p>
            <a:r>
              <a:rPr lang="en-US" dirty="0"/>
              <a:t>Pure Sine is high quality equal to (or better than) the power in your home, Modified sine wave power is a simpler form of power and is adequate for simple electronics but may damage more complex ones.</a:t>
            </a:r>
          </a:p>
        </p:txBody>
      </p:sp>
    </p:spTree>
    <p:extLst>
      <p:ext uri="{BB962C8B-B14F-4D97-AF65-F5344CB8AC3E}">
        <p14:creationId xmlns:p14="http://schemas.microsoft.com/office/powerpoint/2010/main" val="211350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5CAC-759B-47AD-B9F2-78A0F634B526}"/>
              </a:ext>
            </a:extLst>
          </p:cNvPr>
          <p:cNvSpPr>
            <a:spLocks noGrp="1"/>
          </p:cNvSpPr>
          <p:nvPr>
            <p:ph type="title"/>
          </p:nvPr>
        </p:nvSpPr>
        <p:spPr>
          <a:xfrm>
            <a:off x="3434437" y="1653811"/>
            <a:ext cx="5323126" cy="3550378"/>
          </a:xfrm>
        </p:spPr>
        <p:txBody>
          <a:bodyPr>
            <a:normAutofit/>
          </a:bodyPr>
          <a:lstStyle/>
          <a:p>
            <a:pPr algn="ctr"/>
            <a:r>
              <a:rPr lang="en-IN" dirty="0"/>
              <a:t>Thanks !</a:t>
            </a:r>
            <a:br>
              <a:rPr lang="en-IN" dirty="0"/>
            </a:br>
            <a:br>
              <a:rPr lang="en-IN" dirty="0"/>
            </a:br>
            <a:r>
              <a:rPr lang="en-IN" sz="3200" dirty="0"/>
              <a:t>Git: </a:t>
            </a:r>
            <a:r>
              <a:rPr lang="de-DE" sz="2400" dirty="0">
                <a:hlinkClick r:id="rId3"/>
              </a:rPr>
              <a:t>https://github.com/utkarshboson/acdcac-matlab</a:t>
            </a:r>
            <a:br>
              <a:rPr lang="en-IN" dirty="0"/>
            </a:br>
            <a:endParaRPr lang="en-DE" dirty="0"/>
          </a:p>
        </p:txBody>
      </p:sp>
    </p:spTree>
    <p:extLst>
      <p:ext uri="{BB962C8B-B14F-4D97-AF65-F5344CB8AC3E}">
        <p14:creationId xmlns:p14="http://schemas.microsoft.com/office/powerpoint/2010/main" val="107774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1063</Words>
  <Application>Microsoft Office PowerPoint</Application>
  <PresentationFormat>Widescreen</PresentationFormat>
  <Paragraphs>43</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Garamond</vt:lpstr>
      <vt:lpstr>SavonVTI</vt:lpstr>
      <vt:lpstr>AC-DC-AC Converter</vt:lpstr>
      <vt:lpstr>What is an AC-AC Converter</vt:lpstr>
      <vt:lpstr>Types of AC-AC Converters</vt:lpstr>
      <vt:lpstr>AC-DC-AC or DC-Link Converter</vt:lpstr>
      <vt:lpstr>Uses of an AC-AC converter</vt:lpstr>
      <vt:lpstr>Where’s the catch ?</vt:lpstr>
      <vt:lpstr>Thanks !  Git: https://github.com/utkarshboson/acdcac-matlab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2020-06-25T20:05:19Z</dcterms:created>
  <dcterms:modified xsi:type="dcterms:W3CDTF">2020-06-25T20:41:11Z</dcterms:modified>
</cp:coreProperties>
</file>