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12"/>
  </p:notesMasterIdLst>
  <p:sldIdLst>
    <p:sldId id="257" r:id="rId5"/>
    <p:sldId id="261" r:id="rId6"/>
    <p:sldId id="266" r:id="rId7"/>
    <p:sldId id="267"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113" d="100"/>
          <a:sy n="113" d="100"/>
        </p:scale>
        <p:origin x="5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B75B7-66FC-44AA-8D4F-B8B580A357EA}" type="datetimeFigureOut">
              <a:rPr lang="en-DE" smtClean="0"/>
              <a:t>25/06/2020</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47776-99FC-4758-A1D6-4171F6F7717E}" type="slidenum">
              <a:rPr lang="en-DE" smtClean="0"/>
              <a:t>‹#›</a:t>
            </a:fld>
            <a:endParaRPr lang="en-DE"/>
          </a:p>
        </p:txBody>
      </p:sp>
    </p:spTree>
    <p:extLst>
      <p:ext uri="{BB962C8B-B14F-4D97-AF65-F5344CB8AC3E}">
        <p14:creationId xmlns:p14="http://schemas.microsoft.com/office/powerpoint/2010/main" val="411381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inverter section composed of fast switching semiconductor devices like insulated gate bipolar transistors or IGBTs, converts and processes the stable DC voltage in the DC Link to produce AC power with the correct or desired frequency and/or voltage level.</a:t>
            </a:r>
            <a:endParaRPr lang="en-DE" dirty="0"/>
          </a:p>
        </p:txBody>
      </p:sp>
      <p:sp>
        <p:nvSpPr>
          <p:cNvPr id="4" name="Slide Number Placeholder 3"/>
          <p:cNvSpPr>
            <a:spLocks noGrp="1"/>
          </p:cNvSpPr>
          <p:nvPr>
            <p:ph type="sldNum" sz="quarter" idx="5"/>
          </p:nvPr>
        </p:nvSpPr>
        <p:spPr/>
        <p:txBody>
          <a:bodyPr/>
          <a:lstStyle/>
          <a:p>
            <a:fld id="{C7347776-99FC-4758-A1D6-4171F6F7717E}" type="slidenum">
              <a:rPr lang="en-DE" smtClean="0"/>
              <a:t>4</a:t>
            </a:fld>
            <a:endParaRPr lang="en-DE"/>
          </a:p>
        </p:txBody>
      </p:sp>
    </p:spTree>
    <p:extLst>
      <p:ext uri="{BB962C8B-B14F-4D97-AF65-F5344CB8AC3E}">
        <p14:creationId xmlns:p14="http://schemas.microsoft.com/office/powerpoint/2010/main" val="1790438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AC-DC-AC</a:t>
            </a:r>
            <a:br>
              <a:rPr lang="en-US" sz="4400" dirty="0">
                <a:solidFill>
                  <a:schemeClr val="tx1"/>
                </a:solidFill>
              </a:rPr>
            </a:br>
            <a:r>
              <a:rPr lang="en-US" sz="3600" dirty="0">
                <a:solidFill>
                  <a:schemeClr val="tx1"/>
                </a:solidFill>
              </a:rPr>
              <a:t>Converter</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810904"/>
          </a:xfrm>
        </p:spPr>
        <p:txBody>
          <a:bodyPr>
            <a:normAutofit/>
          </a:bodyPr>
          <a:lstStyle/>
          <a:p>
            <a:pPr>
              <a:spcAft>
                <a:spcPts val="600"/>
              </a:spcAft>
            </a:pPr>
            <a:r>
              <a:rPr lang="en-US" dirty="0">
                <a:solidFill>
                  <a:schemeClr val="tx1"/>
                </a:solidFill>
              </a:rPr>
              <a:t>Using Simulink</a:t>
            </a:r>
          </a:p>
          <a:p>
            <a:pPr>
              <a:spcAft>
                <a:spcPts val="600"/>
              </a:spcAft>
            </a:pPr>
            <a:r>
              <a:rPr lang="en-US" dirty="0">
                <a:solidFill>
                  <a:schemeClr val="tx1"/>
                </a:solidFill>
              </a:rPr>
              <a:t>Utkarsh Srivastava (26050)</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63398" y="642594"/>
            <a:ext cx="10687574" cy="1371600"/>
          </a:xfrm>
        </p:spPr>
        <p:txBody>
          <a:bodyPr>
            <a:normAutofit/>
          </a:bodyPr>
          <a:lstStyle/>
          <a:p>
            <a:r>
              <a:rPr lang="en-US" dirty="0"/>
              <a:t>What is an AC-AC Converter</a:t>
            </a:r>
          </a:p>
        </p:txBody>
      </p:sp>
      <p:sp>
        <p:nvSpPr>
          <p:cNvPr id="4" name="Content Placeholder 3">
            <a:extLst>
              <a:ext uri="{FF2B5EF4-FFF2-40B4-BE49-F238E27FC236}">
                <a16:creationId xmlns:a16="http://schemas.microsoft.com/office/drawing/2014/main" id="{6478B45A-CE85-4316-BD19-F6972FD9A86F}"/>
              </a:ext>
            </a:extLst>
          </p:cNvPr>
          <p:cNvSpPr>
            <a:spLocks noGrp="1"/>
          </p:cNvSpPr>
          <p:nvPr>
            <p:ph idx="1"/>
          </p:nvPr>
        </p:nvSpPr>
        <p:spPr/>
        <p:txBody>
          <a:bodyPr/>
          <a:lstStyle/>
          <a:p>
            <a:r>
              <a:rPr lang="en-US" dirty="0"/>
              <a:t>A solid-state AC-to-AC converter converts an AC waveform to another AC waveform, where the output voltage and frequency can be set arbitrarily.</a:t>
            </a:r>
            <a:endParaRPr lang="en-DE" dirty="0"/>
          </a:p>
        </p:txBody>
      </p:sp>
      <p:pic>
        <p:nvPicPr>
          <p:cNvPr id="1026" name="Picture 2">
            <a:extLst>
              <a:ext uri="{FF2B5EF4-FFF2-40B4-BE49-F238E27FC236}">
                <a16:creationId xmlns:a16="http://schemas.microsoft.com/office/drawing/2014/main" id="{53CE433A-D369-43DC-B11D-401F68722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128" y="3567697"/>
            <a:ext cx="2320494" cy="1174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250F79F9-6748-49C6-AC7D-70749E8BB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7088" y="3567697"/>
            <a:ext cx="4492792" cy="117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366B-8958-47B6-B894-ACF7C8F0B002}"/>
              </a:ext>
            </a:extLst>
          </p:cNvPr>
          <p:cNvSpPr>
            <a:spLocks noGrp="1"/>
          </p:cNvSpPr>
          <p:nvPr>
            <p:ph type="title"/>
          </p:nvPr>
        </p:nvSpPr>
        <p:spPr/>
        <p:txBody>
          <a:bodyPr/>
          <a:lstStyle/>
          <a:p>
            <a:r>
              <a:rPr lang="en-IN" dirty="0"/>
              <a:t>Types of AC-AC Converters</a:t>
            </a:r>
            <a:endParaRPr lang="en-DE" dirty="0"/>
          </a:p>
        </p:txBody>
      </p:sp>
      <p:pic>
        <p:nvPicPr>
          <p:cNvPr id="8" name="Picture 7" descr="DC Link Converter">
            <a:extLst>
              <a:ext uri="{FF2B5EF4-FFF2-40B4-BE49-F238E27FC236}">
                <a16:creationId xmlns:a16="http://schemas.microsoft.com/office/drawing/2014/main" id="{07CC6AFD-324E-4314-97A1-1046A0BA0996}"/>
              </a:ext>
              <a:ext uri="{C183D7F6-B498-43B3-948B-1728B52AA6E4}">
                <adec:decorative xmlns:adec="http://schemas.microsoft.com/office/drawing/2017/decorative" val="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Lst>
          </a:blip>
          <a:srcRect/>
          <a:stretch/>
        </p:blipFill>
        <p:spPr>
          <a:xfrm>
            <a:off x="746760" y="2574235"/>
            <a:ext cx="3537015" cy="1413286"/>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4943124F-4398-4AE5-BBEE-15BF8242F01A}"/>
              </a:ext>
            </a:extLst>
          </p:cNvPr>
          <p:cNvPicPr>
            <a:picLocks noChangeAspect="1"/>
          </p:cNvPicPr>
          <p:nvPr/>
        </p:nvPicPr>
        <p:blipFill>
          <a:blip r:embed="rId4"/>
          <a:stretch>
            <a:fillRect/>
          </a:stretch>
        </p:blipFill>
        <p:spPr>
          <a:xfrm>
            <a:off x="5345314" y="2262846"/>
            <a:ext cx="1993949" cy="2819400"/>
          </a:xfrm>
          <a:prstGeom prst="rect">
            <a:avLst/>
          </a:prstGeom>
        </p:spPr>
      </p:pic>
      <p:pic>
        <p:nvPicPr>
          <p:cNvPr id="2050" name="Picture 2">
            <a:extLst>
              <a:ext uri="{FF2B5EF4-FFF2-40B4-BE49-F238E27FC236}">
                <a16:creationId xmlns:a16="http://schemas.microsoft.com/office/drawing/2014/main" id="{224989EA-CFE4-458C-81FA-EF569E01F244}"/>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8846233" y="2417111"/>
            <a:ext cx="2142530" cy="296943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9596C73-6C40-4161-93CF-5B89BBAB29F9}"/>
              </a:ext>
            </a:extLst>
          </p:cNvPr>
          <p:cNvSpPr txBox="1"/>
          <p:nvPr/>
        </p:nvSpPr>
        <p:spPr>
          <a:xfrm>
            <a:off x="1477201" y="4178230"/>
            <a:ext cx="2806574" cy="369332"/>
          </a:xfrm>
          <a:prstGeom prst="rect">
            <a:avLst/>
          </a:prstGeom>
          <a:noFill/>
        </p:spPr>
        <p:txBody>
          <a:bodyPr wrap="square" rtlCol="0">
            <a:spAutoFit/>
          </a:bodyPr>
          <a:lstStyle/>
          <a:p>
            <a:r>
              <a:rPr lang="en-IN" dirty="0"/>
              <a:t>DC – link converter</a:t>
            </a:r>
            <a:endParaRPr lang="en-DE" dirty="0"/>
          </a:p>
        </p:txBody>
      </p:sp>
      <p:sp>
        <p:nvSpPr>
          <p:cNvPr id="15" name="TextBox 14">
            <a:extLst>
              <a:ext uri="{FF2B5EF4-FFF2-40B4-BE49-F238E27FC236}">
                <a16:creationId xmlns:a16="http://schemas.microsoft.com/office/drawing/2014/main" id="{44097CDD-2E8C-4741-8C36-5169AFE5575F}"/>
              </a:ext>
            </a:extLst>
          </p:cNvPr>
          <p:cNvSpPr txBox="1"/>
          <p:nvPr/>
        </p:nvSpPr>
        <p:spPr>
          <a:xfrm>
            <a:off x="5345314" y="4897580"/>
            <a:ext cx="2806574" cy="369332"/>
          </a:xfrm>
          <a:prstGeom prst="rect">
            <a:avLst/>
          </a:prstGeom>
          <a:noFill/>
        </p:spPr>
        <p:txBody>
          <a:bodyPr wrap="square" rtlCol="0">
            <a:spAutoFit/>
          </a:bodyPr>
          <a:lstStyle/>
          <a:p>
            <a:r>
              <a:rPr lang="en-IN" dirty="0"/>
              <a:t>Cycloconverter</a:t>
            </a:r>
            <a:endParaRPr lang="en-DE" dirty="0"/>
          </a:p>
        </p:txBody>
      </p:sp>
      <p:sp>
        <p:nvSpPr>
          <p:cNvPr id="16" name="TextBox 15">
            <a:extLst>
              <a:ext uri="{FF2B5EF4-FFF2-40B4-BE49-F238E27FC236}">
                <a16:creationId xmlns:a16="http://schemas.microsoft.com/office/drawing/2014/main" id="{2C072442-AE04-4FFD-B48C-6A0273A8E721}"/>
              </a:ext>
            </a:extLst>
          </p:cNvPr>
          <p:cNvSpPr txBox="1"/>
          <p:nvPr/>
        </p:nvSpPr>
        <p:spPr>
          <a:xfrm>
            <a:off x="9315993" y="5477761"/>
            <a:ext cx="2806574" cy="369332"/>
          </a:xfrm>
          <a:prstGeom prst="rect">
            <a:avLst/>
          </a:prstGeom>
          <a:noFill/>
        </p:spPr>
        <p:txBody>
          <a:bodyPr wrap="square" rtlCol="0">
            <a:spAutoFit/>
          </a:bodyPr>
          <a:lstStyle/>
          <a:p>
            <a:r>
              <a:rPr lang="en-IN" dirty="0"/>
              <a:t>Matrix converter</a:t>
            </a:r>
            <a:endParaRPr lang="en-DE" dirty="0"/>
          </a:p>
        </p:txBody>
      </p:sp>
    </p:spTree>
    <p:extLst>
      <p:ext uri="{BB962C8B-B14F-4D97-AF65-F5344CB8AC3E}">
        <p14:creationId xmlns:p14="http://schemas.microsoft.com/office/powerpoint/2010/main" val="703512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A screenshot of a cell phone&#10;&#10;Description automatically generated">
            <a:extLst>
              <a:ext uri="{FF2B5EF4-FFF2-40B4-BE49-F238E27FC236}">
                <a16:creationId xmlns:a16="http://schemas.microsoft.com/office/drawing/2014/main" id="{B38B84BF-390E-4142-AB90-E2DCE554A289}"/>
              </a:ext>
            </a:extLst>
          </p:cNvPr>
          <p:cNvPicPr>
            <a:picLocks noGrp="1" noChangeAspect="1"/>
          </p:cNvPicPr>
          <p:nvPr>
            <p:ph type="pic" idx="1"/>
          </p:nvPr>
        </p:nvPicPr>
        <p:blipFill rotWithShape="1">
          <a:blip r:embed="rId3"/>
          <a:stretch/>
        </p:blipFill>
        <p:spPr>
          <a:xfrm>
            <a:off x="24100" y="274927"/>
            <a:ext cx="8060910" cy="3948994"/>
          </a:xfrm>
          <a:noFill/>
        </p:spPr>
      </p:pic>
      <p:sp>
        <p:nvSpPr>
          <p:cNvPr id="2" name="Title 1">
            <a:extLst>
              <a:ext uri="{FF2B5EF4-FFF2-40B4-BE49-F238E27FC236}">
                <a16:creationId xmlns:a16="http://schemas.microsoft.com/office/drawing/2014/main" id="{0202BE9D-A0CF-4829-A2BE-2EEE032D1C8F}"/>
              </a:ext>
            </a:extLst>
          </p:cNvPr>
          <p:cNvSpPr>
            <a:spLocks noGrp="1"/>
          </p:cNvSpPr>
          <p:nvPr>
            <p:ph type="title"/>
          </p:nvPr>
        </p:nvSpPr>
        <p:spPr>
          <a:xfrm>
            <a:off x="8477250" y="603504"/>
            <a:ext cx="3144774" cy="1645920"/>
          </a:xfrm>
        </p:spPr>
        <p:txBody>
          <a:bodyPr anchor="b">
            <a:normAutofit/>
          </a:bodyPr>
          <a:lstStyle/>
          <a:p>
            <a:r>
              <a:rPr lang="en-IN" dirty="0"/>
              <a:t>AC-DC-AC or DC-Link Converter</a:t>
            </a:r>
            <a:endParaRPr lang="en-DE" dirty="0"/>
          </a:p>
        </p:txBody>
      </p:sp>
      <p:sp>
        <p:nvSpPr>
          <p:cNvPr id="32" name="Text Placeholder 3">
            <a:extLst>
              <a:ext uri="{FF2B5EF4-FFF2-40B4-BE49-F238E27FC236}">
                <a16:creationId xmlns:a16="http://schemas.microsoft.com/office/drawing/2014/main" id="{31A7F668-D835-4E4C-8092-6D0C1802563F}"/>
              </a:ext>
            </a:extLst>
          </p:cNvPr>
          <p:cNvSpPr>
            <a:spLocks noGrp="1"/>
          </p:cNvSpPr>
          <p:nvPr>
            <p:ph type="body" sz="half" idx="2"/>
          </p:nvPr>
        </p:nvSpPr>
        <p:spPr>
          <a:xfrm>
            <a:off x="8477250" y="2711116"/>
            <a:ext cx="3144774" cy="3186764"/>
          </a:xfrm>
        </p:spPr>
        <p:txBody>
          <a:bodyPr>
            <a:normAutofit/>
          </a:bodyPr>
          <a:lstStyle/>
          <a:p>
            <a:r>
              <a:rPr lang="en-US" sz="1600" dirty="0"/>
              <a:t>AC power is first converted into DC power through the use of rectifiers composed of suitable power semiconductor components like diodes or thyristors.</a:t>
            </a:r>
          </a:p>
          <a:p>
            <a:r>
              <a:rPr lang="en-US" sz="1600" dirty="0"/>
              <a:t>The filtered DC power in the DC Link is then fed into the inverter section of the VSD or UPS. </a:t>
            </a:r>
          </a:p>
        </p:txBody>
      </p:sp>
      <p:pic>
        <p:nvPicPr>
          <p:cNvPr id="18" name="Picture 17" descr="A picture containing object, antenna, light, photo&#10;&#10;Description automatically generated">
            <a:extLst>
              <a:ext uri="{FF2B5EF4-FFF2-40B4-BE49-F238E27FC236}">
                <a16:creationId xmlns:a16="http://schemas.microsoft.com/office/drawing/2014/main" id="{EEA830D5-B69B-4986-9F1A-89745F5EA791}"/>
              </a:ext>
            </a:extLst>
          </p:cNvPr>
          <p:cNvPicPr>
            <a:picLocks noChangeAspect="1"/>
          </p:cNvPicPr>
          <p:nvPr/>
        </p:nvPicPr>
        <p:blipFill>
          <a:blip r:embed="rId4"/>
          <a:stretch>
            <a:fillRect/>
          </a:stretch>
        </p:blipFill>
        <p:spPr>
          <a:xfrm>
            <a:off x="928981" y="4015537"/>
            <a:ext cx="5831708" cy="2330178"/>
          </a:xfrm>
          <a:prstGeom prst="rect">
            <a:avLst/>
          </a:prstGeom>
        </p:spPr>
      </p:pic>
    </p:spTree>
    <p:extLst>
      <p:ext uri="{BB962C8B-B14F-4D97-AF65-F5344CB8AC3E}">
        <p14:creationId xmlns:p14="http://schemas.microsoft.com/office/powerpoint/2010/main" val="235156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89C47-D566-4519-ACA7-029F25080381}"/>
              </a:ext>
            </a:extLst>
          </p:cNvPr>
          <p:cNvSpPr>
            <a:spLocks noGrp="1"/>
          </p:cNvSpPr>
          <p:nvPr>
            <p:ph type="title"/>
          </p:nvPr>
        </p:nvSpPr>
        <p:spPr/>
        <p:txBody>
          <a:bodyPr/>
          <a:lstStyle/>
          <a:p>
            <a:r>
              <a:rPr lang="en-IN" dirty="0"/>
              <a:t>Uses of an AC-AC converter</a:t>
            </a:r>
            <a:endParaRPr lang="en-DE" dirty="0"/>
          </a:p>
        </p:txBody>
      </p:sp>
      <p:sp>
        <p:nvSpPr>
          <p:cNvPr id="3" name="Content Placeholder 2">
            <a:extLst>
              <a:ext uri="{FF2B5EF4-FFF2-40B4-BE49-F238E27FC236}">
                <a16:creationId xmlns:a16="http://schemas.microsoft.com/office/drawing/2014/main" id="{39F5AAB2-3314-4FB1-A732-205C7CB15EF4}"/>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1956566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F212-5BEA-4873-AC88-FFCC580BB177}"/>
              </a:ext>
            </a:extLst>
          </p:cNvPr>
          <p:cNvSpPr>
            <a:spLocks noGrp="1"/>
          </p:cNvSpPr>
          <p:nvPr>
            <p:ph type="title"/>
          </p:nvPr>
        </p:nvSpPr>
        <p:spPr/>
        <p:txBody>
          <a:bodyPr/>
          <a:lstStyle/>
          <a:p>
            <a:r>
              <a:rPr lang="en-IN" dirty="0"/>
              <a:t>Where’s the catch ?</a:t>
            </a:r>
            <a:endParaRPr lang="en-DE" dirty="0"/>
          </a:p>
        </p:txBody>
      </p:sp>
      <p:sp>
        <p:nvSpPr>
          <p:cNvPr id="3" name="Content Placeholder 2">
            <a:extLst>
              <a:ext uri="{FF2B5EF4-FFF2-40B4-BE49-F238E27FC236}">
                <a16:creationId xmlns:a16="http://schemas.microsoft.com/office/drawing/2014/main" id="{52518CBB-F5BE-4CB5-B3D3-E96A2FB3C8B4}"/>
              </a:ext>
            </a:extLst>
          </p:cNvPr>
          <p:cNvSpPr>
            <a:spLocks noGrp="1"/>
          </p:cNvSpPr>
          <p:nvPr>
            <p:ph idx="1"/>
          </p:nvPr>
        </p:nvSpPr>
        <p:spPr/>
        <p:txBody>
          <a:bodyPr/>
          <a:lstStyle/>
          <a:p>
            <a:endParaRPr lang="en-DE" dirty="0"/>
          </a:p>
        </p:txBody>
      </p:sp>
    </p:spTree>
    <p:extLst>
      <p:ext uri="{BB962C8B-B14F-4D97-AF65-F5344CB8AC3E}">
        <p14:creationId xmlns:p14="http://schemas.microsoft.com/office/powerpoint/2010/main" val="2113506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C5CAC-759B-47AD-B9F2-78A0F634B526}"/>
              </a:ext>
            </a:extLst>
          </p:cNvPr>
          <p:cNvSpPr>
            <a:spLocks noGrp="1"/>
          </p:cNvSpPr>
          <p:nvPr>
            <p:ph type="title"/>
          </p:nvPr>
        </p:nvSpPr>
        <p:spPr>
          <a:xfrm>
            <a:off x="4997741" y="2638755"/>
            <a:ext cx="2196517" cy="1580489"/>
          </a:xfrm>
        </p:spPr>
        <p:txBody>
          <a:bodyPr/>
          <a:lstStyle/>
          <a:p>
            <a:r>
              <a:rPr lang="en-IN" dirty="0"/>
              <a:t>Thanks !</a:t>
            </a:r>
            <a:endParaRPr lang="en-DE" dirty="0"/>
          </a:p>
        </p:txBody>
      </p:sp>
    </p:spTree>
    <p:extLst>
      <p:ext uri="{BB962C8B-B14F-4D97-AF65-F5344CB8AC3E}">
        <p14:creationId xmlns:p14="http://schemas.microsoft.com/office/powerpoint/2010/main" val="1077749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155</Words>
  <Application>Microsoft Office PowerPoint</Application>
  <PresentationFormat>Widescreen</PresentationFormat>
  <Paragraphs>17</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Garamond</vt:lpstr>
      <vt:lpstr>SavonVTI</vt:lpstr>
      <vt:lpstr>AC-DC-AC Converter</vt:lpstr>
      <vt:lpstr>What is an AC-AC Converter</vt:lpstr>
      <vt:lpstr>Types of AC-AC Converters</vt:lpstr>
      <vt:lpstr>AC-DC-AC or DC-Link Converter</vt:lpstr>
      <vt:lpstr>Uses of an AC-AC converter</vt:lpstr>
      <vt:lpstr>Where’s the catch ?</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2020-06-25T20:05:19Z</dcterms:created>
  <dcterms:modified xsi:type="dcterms:W3CDTF">2020-06-25T20:12:46Z</dcterms:modified>
</cp:coreProperties>
</file>