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2" r:id="rId2"/>
    <p:sldId id="257" r:id="rId3"/>
    <p:sldId id="258" r:id="rId4"/>
    <p:sldId id="259" r:id="rId5"/>
    <p:sldId id="260" r:id="rId6"/>
    <p:sldId id="261" r:id="rId7"/>
    <p:sldId id="265" r:id="rId8"/>
    <p:sldId id="264" r:id="rId9"/>
    <p:sldId id="267"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569" autoAdjust="0"/>
    <p:restoredTop sz="95332" autoAdjust="0"/>
  </p:normalViewPr>
  <p:slideViewPr>
    <p:cSldViewPr snapToGrid="0">
      <p:cViewPr varScale="1">
        <p:scale>
          <a:sx n="88" d="100"/>
          <a:sy n="88" d="100"/>
        </p:scale>
        <p:origin x="360"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F1974841-2BED-470B-8D47-921A87C95CD4}" type="datetimeFigureOut">
              <a:rPr lang="en-IN" smtClean="0"/>
              <a:t>12-07-2024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3110851-5442-438E-903B-0F61C71CFEFD}" type="slidenum">
              <a:rPr lang="en-IN" smtClean="0"/>
              <a:t>‹#›</a:t>
            </a:fld>
            <a:endParaRPr lang="en-IN"/>
          </a:p>
        </p:txBody>
      </p:sp>
    </p:spTree>
    <p:extLst>
      <p:ext uri="{BB962C8B-B14F-4D97-AF65-F5344CB8AC3E}">
        <p14:creationId xmlns:p14="http://schemas.microsoft.com/office/powerpoint/2010/main" val="4160866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F1974841-2BED-470B-8D47-921A87C95CD4}" type="datetimeFigureOut">
              <a:rPr lang="en-IN" smtClean="0"/>
              <a:t>12-07-2024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3110851-5442-438E-903B-0F61C71CFEFD}" type="slidenum">
              <a:rPr lang="en-IN" smtClean="0"/>
              <a:t>‹#›</a:t>
            </a:fld>
            <a:endParaRPr lang="en-IN"/>
          </a:p>
        </p:txBody>
      </p:sp>
    </p:spTree>
    <p:extLst>
      <p:ext uri="{BB962C8B-B14F-4D97-AF65-F5344CB8AC3E}">
        <p14:creationId xmlns:p14="http://schemas.microsoft.com/office/powerpoint/2010/main" val="32778759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F1974841-2BED-470B-8D47-921A87C95CD4}" type="datetimeFigureOut">
              <a:rPr lang="en-IN" smtClean="0"/>
              <a:t>12-07-2024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3110851-5442-438E-903B-0F61C71CFEFD}" type="slidenum">
              <a:rPr lang="en-IN" smtClean="0"/>
              <a:t>‹#›</a:t>
            </a:fld>
            <a:endParaRPr lang="en-IN"/>
          </a:p>
        </p:txBody>
      </p:sp>
    </p:spTree>
    <p:extLst>
      <p:ext uri="{BB962C8B-B14F-4D97-AF65-F5344CB8AC3E}">
        <p14:creationId xmlns:p14="http://schemas.microsoft.com/office/powerpoint/2010/main" val="14139641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F1974841-2BED-470B-8D47-921A87C95CD4}" type="datetimeFigureOut">
              <a:rPr lang="en-IN" smtClean="0"/>
              <a:t>12-07-2024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3110851-5442-438E-903B-0F61C71CFEFD}" type="slidenum">
              <a:rPr lang="en-IN" smtClean="0"/>
              <a:t>‹#›</a:t>
            </a:fld>
            <a:endParaRPr lang="en-IN"/>
          </a:p>
        </p:txBody>
      </p:sp>
    </p:spTree>
    <p:extLst>
      <p:ext uri="{BB962C8B-B14F-4D97-AF65-F5344CB8AC3E}">
        <p14:creationId xmlns:p14="http://schemas.microsoft.com/office/powerpoint/2010/main" val="37102873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1974841-2BED-470B-8D47-921A87C95CD4}" type="datetimeFigureOut">
              <a:rPr lang="en-IN" smtClean="0"/>
              <a:t>12-07-2024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3110851-5442-438E-903B-0F61C71CFEFD}" type="slidenum">
              <a:rPr lang="en-IN" smtClean="0"/>
              <a:t>‹#›</a:t>
            </a:fld>
            <a:endParaRPr lang="en-IN"/>
          </a:p>
        </p:txBody>
      </p:sp>
    </p:spTree>
    <p:extLst>
      <p:ext uri="{BB962C8B-B14F-4D97-AF65-F5344CB8AC3E}">
        <p14:creationId xmlns:p14="http://schemas.microsoft.com/office/powerpoint/2010/main" val="15511323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F1974841-2BED-470B-8D47-921A87C95CD4}" type="datetimeFigureOut">
              <a:rPr lang="en-IN" smtClean="0"/>
              <a:t>12-07-2024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3110851-5442-438E-903B-0F61C71CFEFD}" type="slidenum">
              <a:rPr lang="en-IN" smtClean="0"/>
              <a:t>‹#›</a:t>
            </a:fld>
            <a:endParaRPr lang="en-IN"/>
          </a:p>
        </p:txBody>
      </p:sp>
    </p:spTree>
    <p:extLst>
      <p:ext uri="{BB962C8B-B14F-4D97-AF65-F5344CB8AC3E}">
        <p14:creationId xmlns:p14="http://schemas.microsoft.com/office/powerpoint/2010/main" val="883486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F1974841-2BED-470B-8D47-921A87C95CD4}" type="datetimeFigureOut">
              <a:rPr lang="en-IN" smtClean="0"/>
              <a:t>12-07-2024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3110851-5442-438E-903B-0F61C71CFEFD}" type="slidenum">
              <a:rPr lang="en-IN" smtClean="0"/>
              <a:t>‹#›</a:t>
            </a:fld>
            <a:endParaRPr lang="en-IN"/>
          </a:p>
        </p:txBody>
      </p:sp>
    </p:spTree>
    <p:extLst>
      <p:ext uri="{BB962C8B-B14F-4D97-AF65-F5344CB8AC3E}">
        <p14:creationId xmlns:p14="http://schemas.microsoft.com/office/powerpoint/2010/main" val="34066796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F1974841-2BED-470B-8D47-921A87C95CD4}" type="datetimeFigureOut">
              <a:rPr lang="en-IN" smtClean="0"/>
              <a:t>12-07-2024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3110851-5442-438E-903B-0F61C71CFEFD}" type="slidenum">
              <a:rPr lang="en-IN" smtClean="0"/>
              <a:t>‹#›</a:t>
            </a:fld>
            <a:endParaRPr lang="en-IN"/>
          </a:p>
        </p:txBody>
      </p:sp>
    </p:spTree>
    <p:extLst>
      <p:ext uri="{BB962C8B-B14F-4D97-AF65-F5344CB8AC3E}">
        <p14:creationId xmlns:p14="http://schemas.microsoft.com/office/powerpoint/2010/main" val="2915067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1974841-2BED-470B-8D47-921A87C95CD4}" type="datetimeFigureOut">
              <a:rPr lang="en-IN" smtClean="0"/>
              <a:t>12-07-2024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3110851-5442-438E-903B-0F61C71CFEFD}" type="slidenum">
              <a:rPr lang="en-IN" smtClean="0"/>
              <a:t>‹#›</a:t>
            </a:fld>
            <a:endParaRPr lang="en-IN"/>
          </a:p>
        </p:txBody>
      </p:sp>
    </p:spTree>
    <p:extLst>
      <p:ext uri="{BB962C8B-B14F-4D97-AF65-F5344CB8AC3E}">
        <p14:creationId xmlns:p14="http://schemas.microsoft.com/office/powerpoint/2010/main" val="17544051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1974841-2BED-470B-8D47-921A87C95CD4}" type="datetimeFigureOut">
              <a:rPr lang="en-IN" smtClean="0"/>
              <a:t>12-07-2024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3110851-5442-438E-903B-0F61C71CFEFD}" type="slidenum">
              <a:rPr lang="en-IN" smtClean="0"/>
              <a:t>‹#›</a:t>
            </a:fld>
            <a:endParaRPr lang="en-IN"/>
          </a:p>
        </p:txBody>
      </p:sp>
    </p:spTree>
    <p:extLst>
      <p:ext uri="{BB962C8B-B14F-4D97-AF65-F5344CB8AC3E}">
        <p14:creationId xmlns:p14="http://schemas.microsoft.com/office/powerpoint/2010/main" val="36833865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1974841-2BED-470B-8D47-921A87C95CD4}" type="datetimeFigureOut">
              <a:rPr lang="en-IN" smtClean="0"/>
              <a:t>12-07-2024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3110851-5442-438E-903B-0F61C71CFEFD}" type="slidenum">
              <a:rPr lang="en-IN" smtClean="0"/>
              <a:t>‹#›</a:t>
            </a:fld>
            <a:endParaRPr lang="en-IN"/>
          </a:p>
        </p:txBody>
      </p:sp>
    </p:spTree>
    <p:extLst>
      <p:ext uri="{BB962C8B-B14F-4D97-AF65-F5344CB8AC3E}">
        <p14:creationId xmlns:p14="http://schemas.microsoft.com/office/powerpoint/2010/main" val="41604121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1974841-2BED-470B-8D47-921A87C95CD4}" type="datetimeFigureOut">
              <a:rPr lang="en-IN" smtClean="0"/>
              <a:t>12-07-2024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3110851-5442-438E-903B-0F61C71CFEFD}" type="slidenum">
              <a:rPr lang="en-IN" smtClean="0"/>
              <a:t>‹#›</a:t>
            </a:fld>
            <a:endParaRPr lang="en-IN"/>
          </a:p>
        </p:txBody>
      </p:sp>
    </p:spTree>
    <p:extLst>
      <p:ext uri="{BB962C8B-B14F-4D97-AF65-F5344CB8AC3E}">
        <p14:creationId xmlns:p14="http://schemas.microsoft.com/office/powerpoint/2010/main" val="6186144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9.png"/></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016001" y="1995713"/>
            <a:ext cx="10537370" cy="2062103"/>
          </a:xfrm>
          <a:prstGeom prst="rect">
            <a:avLst/>
          </a:prstGeom>
          <a:noFill/>
        </p:spPr>
        <p:txBody>
          <a:bodyPr wrap="square" rtlCol="0">
            <a:spAutoFit/>
          </a:bodyPr>
          <a:lstStyle/>
          <a:p>
            <a:pPr algn="just"/>
            <a:r>
              <a:rPr lang="en-US" sz="2800" b="1" dirty="0">
                <a:latin typeface="Arial" panose="020B0604020202020204" pitchFamily="34" charset="0"/>
                <a:cs typeface="Arial" panose="020B0604020202020204" pitchFamily="34" charset="0"/>
              </a:rPr>
              <a:t>Problem Statement Title: </a:t>
            </a:r>
            <a:r>
              <a:rPr lang="en-US" sz="2800" dirty="0"/>
              <a:t>Fraud Detection and Prevention System</a:t>
            </a:r>
            <a:endParaRPr lang="en-US" sz="2800" dirty="0">
              <a:latin typeface="Arial" panose="020B0604020202020204" pitchFamily="34" charset="0"/>
              <a:cs typeface="Arial" panose="020B0604020202020204" pitchFamily="34" charset="0"/>
            </a:endParaRPr>
          </a:p>
          <a:p>
            <a:pPr algn="just"/>
            <a:endParaRPr lang="en-US" sz="2000" b="1" dirty="0">
              <a:latin typeface="Arial" panose="020B0604020202020204" pitchFamily="34" charset="0"/>
              <a:cs typeface="Arial" panose="020B0604020202020204" pitchFamily="34" charset="0"/>
            </a:endParaRPr>
          </a:p>
          <a:p>
            <a:pPr algn="just"/>
            <a:r>
              <a:rPr lang="en-US" sz="2800" b="1" dirty="0">
                <a:latin typeface="Arial" panose="020B0604020202020204" pitchFamily="34" charset="0"/>
                <a:cs typeface="Arial" panose="020B0604020202020204" pitchFamily="34" charset="0"/>
              </a:rPr>
              <a:t>Domain: </a:t>
            </a:r>
            <a:r>
              <a:rPr lang="en-IN" sz="2800" dirty="0"/>
              <a:t>Financial Services</a:t>
            </a:r>
            <a:endParaRPr lang="en-IN" sz="2800" dirty="0">
              <a:latin typeface="Arial" panose="020B0604020202020204" pitchFamily="34" charset="0"/>
              <a:cs typeface="Arial" panose="020B0604020202020204" pitchFamily="34" charset="0"/>
            </a:endParaRPr>
          </a:p>
          <a:p>
            <a:pPr algn="just"/>
            <a:endParaRPr lang="en-US" sz="2000" dirty="0">
              <a:latin typeface="Arial" panose="020B0604020202020204" pitchFamily="34" charset="0"/>
              <a:cs typeface="Arial" panose="020B0604020202020204" pitchFamily="34" charset="0"/>
            </a:endParaRPr>
          </a:p>
          <a:p>
            <a:pPr algn="just"/>
            <a:r>
              <a:rPr lang="en-US" sz="2800" b="1" dirty="0">
                <a:latin typeface="Arial" panose="020B0604020202020204" pitchFamily="34" charset="0"/>
                <a:cs typeface="Arial" panose="020B0604020202020204" pitchFamily="34" charset="0"/>
              </a:rPr>
              <a:t>Team Name:</a:t>
            </a:r>
            <a:r>
              <a:rPr lang="en-US" sz="2000" b="1" dirty="0">
                <a:latin typeface="Arial" panose="020B0604020202020204" pitchFamily="34" charset="0"/>
                <a:cs typeface="Arial" panose="020B0604020202020204" pitchFamily="34" charset="0"/>
              </a:rPr>
              <a:t> </a:t>
            </a:r>
            <a:r>
              <a:rPr lang="en-US" sz="2800" dirty="0" err="1">
                <a:cs typeface="Arial" panose="020B0604020202020204" pitchFamily="34" charset="0"/>
              </a:rPr>
              <a:t>CodeSnap</a:t>
            </a:r>
            <a:endParaRPr lang="en-US" sz="2800" dirty="0">
              <a:cs typeface="Arial" panose="020B0604020202020204" pitchFamily="34" charset="0"/>
            </a:endParaRPr>
          </a:p>
        </p:txBody>
      </p:sp>
    </p:spTree>
    <p:extLst>
      <p:ext uri="{BB962C8B-B14F-4D97-AF65-F5344CB8AC3E}">
        <p14:creationId xmlns:p14="http://schemas.microsoft.com/office/powerpoint/2010/main" val="35975384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25790"/>
            <a:ext cx="10515600" cy="714738"/>
          </a:xfrm>
        </p:spPr>
        <p:txBody>
          <a:bodyPr>
            <a:normAutofit/>
          </a:bodyPr>
          <a:lstStyle/>
          <a:p>
            <a:r>
              <a:rPr lang="en-US" sz="4000" dirty="0">
                <a:latin typeface="Arial" panose="020B0604020202020204" pitchFamily="34" charset="0"/>
                <a:cs typeface="Arial" panose="020B0604020202020204" pitchFamily="34" charset="0"/>
              </a:rPr>
              <a:t>Idea/Approach</a:t>
            </a:r>
            <a:endParaRPr lang="en-IN" sz="4000"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838199" y="1140824"/>
            <a:ext cx="11092543" cy="5491386"/>
          </a:xfrm>
        </p:spPr>
        <p:txBody>
          <a:bodyPr>
            <a:normAutofit fontScale="92500" lnSpcReduction="10000"/>
          </a:bodyPr>
          <a:lstStyle/>
          <a:p>
            <a:pPr>
              <a:lnSpc>
                <a:spcPct val="100000"/>
              </a:lnSpc>
            </a:pPr>
            <a:r>
              <a:rPr lang="en-US" sz="1900" b="1" dirty="0">
                <a:latin typeface="Arial" panose="020B0604020202020204" pitchFamily="34" charset="0"/>
                <a:cs typeface="Arial" panose="020B0604020202020204" pitchFamily="34" charset="0"/>
              </a:rPr>
              <a:t>Idea - </a:t>
            </a:r>
            <a:r>
              <a:rPr lang="en-US" sz="2100" b="0" i="0" dirty="0">
                <a:solidFill>
                  <a:srgbClr val="1F2328"/>
                </a:solidFill>
                <a:effectLst/>
                <a:highlight>
                  <a:srgbClr val="FFFFFF"/>
                </a:highlight>
                <a:latin typeface="Arial" panose="020B0604020202020204" pitchFamily="34" charset="0"/>
                <a:cs typeface="Arial" panose="020B0604020202020204" pitchFamily="34" charset="0"/>
              </a:rPr>
              <a:t>Develop a machine learning-based anomaly detection system for consumer banking that leverages advanced algorithms to analyze transaction patterns, such as amount changes, transaction types, time of day, and location. The system identifies deviations indicating suspicious activities and notifies users in real-time via SMS. Administrators can use Tableau for data analysis and visualization, displaying anomalous transaction IDs on a scale. Additionally, it features alerts for transactions in restricted or flagged countries, enhancing security and enabling proactive risk management.</a:t>
            </a:r>
          </a:p>
          <a:p>
            <a:pPr>
              <a:lnSpc>
                <a:spcPct val="100000"/>
              </a:lnSpc>
            </a:pPr>
            <a:r>
              <a:rPr lang="en-US" sz="1900" b="1" dirty="0">
                <a:latin typeface="Arial" panose="020B0604020202020204" pitchFamily="34" charset="0"/>
                <a:cs typeface="Arial" panose="020B0604020202020204" pitchFamily="34" charset="0"/>
              </a:rPr>
              <a:t>Approach</a:t>
            </a:r>
            <a:r>
              <a:rPr lang="en-US" sz="1900" dirty="0">
                <a:latin typeface="Arial" panose="020B0604020202020204" pitchFamily="34" charset="0"/>
                <a:cs typeface="Arial" panose="020B0604020202020204" pitchFamily="34" charset="0"/>
              </a:rPr>
              <a:t> – </a:t>
            </a:r>
          </a:p>
          <a:p>
            <a:pPr marL="457200" indent="-457200">
              <a:buFont typeface="+mj-lt"/>
              <a:buAutoNum type="arabicPeriod"/>
            </a:pPr>
            <a:r>
              <a:rPr lang="en-US" sz="1900" dirty="0">
                <a:latin typeface="Arial" panose="020B0604020202020204" pitchFamily="34" charset="0"/>
                <a:cs typeface="Arial" panose="020B0604020202020204" pitchFamily="34" charset="0"/>
              </a:rPr>
              <a:t>Authentication and </a:t>
            </a:r>
            <a:r>
              <a:rPr lang="en-US" sz="1900" b="1" dirty="0">
                <a:latin typeface="Arial" panose="020B0604020202020204" pitchFamily="34" charset="0"/>
                <a:cs typeface="Arial" panose="020B0604020202020204" pitchFamily="34" charset="0"/>
              </a:rPr>
              <a:t>Data Ingestion</a:t>
            </a:r>
            <a:r>
              <a:rPr lang="en-US" sz="1900" dirty="0">
                <a:latin typeface="Arial" panose="020B0604020202020204" pitchFamily="34" charset="0"/>
                <a:cs typeface="Arial" panose="020B0604020202020204" pitchFamily="34" charset="0"/>
              </a:rPr>
              <a:t>.</a:t>
            </a:r>
          </a:p>
          <a:p>
            <a:pPr marL="457200" indent="-457200">
              <a:buFont typeface="+mj-lt"/>
              <a:buAutoNum type="arabicPeriod"/>
            </a:pPr>
            <a:r>
              <a:rPr lang="en-IN" sz="1900" dirty="0">
                <a:latin typeface="Arial" panose="020B0604020202020204" pitchFamily="34" charset="0"/>
                <a:cs typeface="Arial" panose="020B0604020202020204" pitchFamily="34" charset="0"/>
              </a:rPr>
              <a:t>Preprocess the transaction data to handle missing values, outliers, and inconsistencies.</a:t>
            </a:r>
          </a:p>
          <a:p>
            <a:pPr marL="457200" indent="-457200">
              <a:buFont typeface="+mj-lt"/>
              <a:buAutoNum type="arabicPeriod"/>
            </a:pPr>
            <a:r>
              <a:rPr lang="en-IN" sz="1900" dirty="0">
                <a:latin typeface="Arial" panose="020B0604020202020204" pitchFamily="34" charset="0"/>
                <a:cs typeface="Arial" panose="020B0604020202020204" pitchFamily="34" charset="0"/>
              </a:rPr>
              <a:t>Conduct </a:t>
            </a:r>
            <a:r>
              <a:rPr lang="en-IN" sz="1900" b="1" dirty="0">
                <a:latin typeface="Arial" panose="020B0604020202020204" pitchFamily="34" charset="0"/>
                <a:cs typeface="Arial" panose="020B0604020202020204" pitchFamily="34" charset="0"/>
              </a:rPr>
              <a:t>EDA</a:t>
            </a:r>
            <a:r>
              <a:rPr lang="en-IN" sz="1900" dirty="0">
                <a:latin typeface="Arial" panose="020B0604020202020204" pitchFamily="34" charset="0"/>
                <a:cs typeface="Arial" panose="020B0604020202020204" pitchFamily="34" charset="0"/>
              </a:rPr>
              <a:t> to analyze data distribution, correlations, and anomalies.</a:t>
            </a:r>
          </a:p>
          <a:p>
            <a:pPr marL="457200" indent="-457200">
              <a:buFont typeface="+mj-lt"/>
              <a:buAutoNum type="arabicPeriod"/>
            </a:pPr>
            <a:r>
              <a:rPr lang="en-IN" sz="1900" dirty="0">
                <a:latin typeface="Arial" panose="020B0604020202020204" pitchFamily="34" charset="0"/>
                <a:cs typeface="Arial" panose="020B0604020202020204" pitchFamily="34" charset="0"/>
              </a:rPr>
              <a:t>Use of </a:t>
            </a:r>
            <a:r>
              <a:rPr lang="en-IN" sz="1900" b="1" dirty="0">
                <a:latin typeface="Arial" panose="020B0604020202020204" pitchFamily="34" charset="0"/>
                <a:cs typeface="Arial" panose="020B0604020202020204" pitchFamily="34" charset="0"/>
              </a:rPr>
              <a:t>Feature Engineering </a:t>
            </a:r>
            <a:r>
              <a:rPr lang="en-IN" sz="1900" dirty="0">
                <a:latin typeface="Arial" panose="020B0604020202020204" pitchFamily="34" charset="0"/>
                <a:cs typeface="Arial" panose="020B0604020202020204" pitchFamily="34" charset="0"/>
              </a:rPr>
              <a:t>to extract relevant features from the data that may help in detecting anomalies. </a:t>
            </a:r>
          </a:p>
          <a:p>
            <a:pPr marL="457200" indent="-457200">
              <a:buFont typeface="+mj-lt"/>
              <a:buAutoNum type="arabicPeriod"/>
            </a:pPr>
            <a:r>
              <a:rPr lang="en-IN" sz="1900" dirty="0">
                <a:latin typeface="Arial" panose="020B0604020202020204" pitchFamily="34" charset="0"/>
                <a:cs typeface="Arial" panose="020B0604020202020204" pitchFamily="34" charset="0"/>
              </a:rPr>
              <a:t>Choose appropriate </a:t>
            </a:r>
            <a:r>
              <a:rPr lang="en-IN" sz="1900" b="1" dirty="0">
                <a:latin typeface="Arial" panose="020B0604020202020204" pitchFamily="34" charset="0"/>
                <a:cs typeface="Arial" panose="020B0604020202020204" pitchFamily="34" charset="0"/>
              </a:rPr>
              <a:t>machine learning algorithms </a:t>
            </a:r>
            <a:r>
              <a:rPr lang="en-IN" sz="1900" dirty="0">
                <a:latin typeface="Arial" panose="020B0604020202020204" pitchFamily="34" charset="0"/>
                <a:cs typeface="Arial" panose="020B0604020202020204" pitchFamily="34" charset="0"/>
              </a:rPr>
              <a:t>for anomaly detection.</a:t>
            </a:r>
            <a:endParaRPr lang="en-US" sz="1900" dirty="0">
              <a:latin typeface="Arial" panose="020B0604020202020204" pitchFamily="34" charset="0"/>
              <a:cs typeface="Arial" panose="020B0604020202020204" pitchFamily="34" charset="0"/>
            </a:endParaRPr>
          </a:p>
          <a:p>
            <a:pPr marL="457200" indent="-457200">
              <a:buFont typeface="+mj-lt"/>
              <a:buAutoNum type="arabicPeriod"/>
            </a:pPr>
            <a:r>
              <a:rPr lang="en-US" sz="1900" dirty="0">
                <a:latin typeface="Arial" panose="020B0604020202020204" pitchFamily="34" charset="0"/>
                <a:cs typeface="Arial" panose="020B0604020202020204" pitchFamily="34" charset="0"/>
              </a:rPr>
              <a:t>Develop an </a:t>
            </a:r>
            <a:r>
              <a:rPr lang="en-US" sz="1900" b="1" dirty="0">
                <a:latin typeface="Arial" panose="020B0604020202020204" pitchFamily="34" charset="0"/>
                <a:cs typeface="Arial" panose="020B0604020202020204" pitchFamily="34" charset="0"/>
              </a:rPr>
              <a:t>ETL</a:t>
            </a:r>
            <a:r>
              <a:rPr lang="en-US" sz="1900" dirty="0">
                <a:latin typeface="Arial" panose="020B0604020202020204" pitchFamily="34" charset="0"/>
                <a:cs typeface="Arial" panose="020B0604020202020204" pitchFamily="34" charset="0"/>
              </a:rPr>
              <a:t> pipeline to ingest, transform, and load the data into the database.</a:t>
            </a:r>
          </a:p>
          <a:p>
            <a:pPr marL="457200" indent="-457200">
              <a:buFont typeface="+mj-lt"/>
              <a:buAutoNum type="arabicPeriod"/>
            </a:pPr>
            <a:r>
              <a:rPr lang="en-US" sz="1900" dirty="0">
                <a:latin typeface="Arial" panose="020B0604020202020204" pitchFamily="34" charset="0"/>
                <a:cs typeface="Arial" panose="020B0604020202020204" pitchFamily="34" charset="0"/>
              </a:rPr>
              <a:t>Use </a:t>
            </a:r>
            <a:r>
              <a:rPr lang="en-US" sz="1900" b="1" dirty="0">
                <a:latin typeface="Arial" panose="020B0604020202020204" pitchFamily="34" charset="0"/>
                <a:cs typeface="Arial" panose="020B0604020202020204" pitchFamily="34" charset="0"/>
              </a:rPr>
              <a:t>Tableau</a:t>
            </a:r>
            <a:r>
              <a:rPr lang="en-US" sz="1900" dirty="0">
                <a:latin typeface="Arial" panose="020B0604020202020204" pitchFamily="34" charset="0"/>
                <a:cs typeface="Arial" panose="020B0604020202020204" pitchFamily="34" charset="0"/>
              </a:rPr>
              <a:t> to create dashboards for monitoring anomalies.</a:t>
            </a:r>
          </a:p>
          <a:p>
            <a:pPr marL="457200" indent="-457200">
              <a:buFont typeface="+mj-lt"/>
              <a:buAutoNum type="arabicPeriod"/>
            </a:pPr>
            <a:r>
              <a:rPr lang="en-IN" sz="1900" dirty="0">
                <a:latin typeface="Arial" panose="020B0604020202020204" pitchFamily="34" charset="0"/>
                <a:cs typeface="Arial" panose="020B0604020202020204" pitchFamily="34" charset="0"/>
              </a:rPr>
              <a:t>Generate </a:t>
            </a:r>
            <a:r>
              <a:rPr lang="en-IN" sz="1900" b="1" dirty="0">
                <a:latin typeface="Arial" panose="020B0604020202020204" pitchFamily="34" charset="0"/>
                <a:cs typeface="Arial" panose="020B0604020202020204" pitchFamily="34" charset="0"/>
              </a:rPr>
              <a:t>real-time alerts </a:t>
            </a:r>
            <a:r>
              <a:rPr lang="en-IN" sz="1900" dirty="0">
                <a:latin typeface="Arial" panose="020B0604020202020204" pitchFamily="34" charset="0"/>
                <a:cs typeface="Arial" panose="020B0604020202020204" pitchFamily="34" charset="0"/>
              </a:rPr>
              <a:t>for detected anomalies to prompt timely actions.</a:t>
            </a:r>
          </a:p>
          <a:p>
            <a:pPr marL="457200" indent="-457200">
              <a:buFont typeface="+mj-lt"/>
              <a:buAutoNum type="arabicPeriod"/>
            </a:pPr>
            <a:endParaRPr lang="en-US" sz="19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522707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panose="020B0604020202020204" pitchFamily="34" charset="0"/>
                <a:cs typeface="Arial" panose="020B0604020202020204" pitchFamily="34" charset="0"/>
              </a:rPr>
              <a:t>Flowchart</a:t>
            </a:r>
            <a:endParaRPr lang="en-IN" dirty="0">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35996CBA-9C8D-0BFF-F79A-BB658FB9DC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4108" y="1304073"/>
            <a:ext cx="11541950" cy="5290061"/>
          </a:xfrm>
          <a:prstGeom prst="rect">
            <a:avLst/>
          </a:prstGeom>
        </p:spPr>
      </p:pic>
    </p:spTree>
    <p:extLst>
      <p:ext uri="{BB962C8B-B14F-4D97-AF65-F5344CB8AC3E}">
        <p14:creationId xmlns:p14="http://schemas.microsoft.com/office/powerpoint/2010/main" val="5380195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65422"/>
            <a:ext cx="10515600" cy="732155"/>
          </a:xfrm>
        </p:spPr>
        <p:txBody>
          <a:bodyPr/>
          <a:lstStyle/>
          <a:p>
            <a:r>
              <a:rPr lang="en-US" dirty="0">
                <a:latin typeface="Arial" panose="020B0604020202020204" pitchFamily="34" charset="0"/>
                <a:cs typeface="Arial" panose="020B0604020202020204" pitchFamily="34" charset="0"/>
              </a:rPr>
              <a:t>Use Cases</a:t>
            </a:r>
            <a:endParaRPr lang="en-IN"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838200" y="1454331"/>
            <a:ext cx="10515600" cy="5268685"/>
          </a:xfrm>
        </p:spPr>
        <p:txBody>
          <a:bodyPr>
            <a:noAutofit/>
          </a:bodyPr>
          <a:lstStyle/>
          <a:p>
            <a:pPr marL="0" indent="0">
              <a:buNone/>
            </a:pPr>
            <a:r>
              <a:rPr lang="en-IN" sz="1800" b="1" dirty="0">
                <a:latin typeface="Arial" panose="020B0604020202020204" pitchFamily="34" charset="0"/>
                <a:cs typeface="Arial" panose="020B0604020202020204" pitchFamily="34" charset="0"/>
              </a:rPr>
              <a:t>Transaction Integrity in Banking</a:t>
            </a:r>
            <a:r>
              <a:rPr lang="en-IN" sz="1800" dirty="0">
                <a:latin typeface="Arial" panose="020B0604020202020204" pitchFamily="34" charset="0"/>
                <a:cs typeface="Arial" panose="020B0604020202020204" pitchFamily="34" charset="0"/>
              </a:rPr>
              <a:t>: Ensure accurate transaction settlements by identifying irregularities in trade feeds.   </a:t>
            </a:r>
          </a:p>
          <a:p>
            <a:pPr marL="0" indent="0">
              <a:buNone/>
            </a:pPr>
            <a:r>
              <a:rPr lang="en-IN" sz="1800" b="1" dirty="0">
                <a:latin typeface="Arial" panose="020B0604020202020204" pitchFamily="34" charset="0"/>
                <a:cs typeface="Arial" panose="020B0604020202020204" pitchFamily="34" charset="0"/>
              </a:rPr>
              <a:t>Market Data Analysis</a:t>
            </a:r>
            <a:r>
              <a:rPr lang="en-IN" sz="1800" dirty="0">
                <a:latin typeface="Arial" panose="020B0604020202020204" pitchFamily="34" charset="0"/>
                <a:cs typeface="Arial" panose="020B0604020202020204" pitchFamily="34" charset="0"/>
              </a:rPr>
              <a:t>: Scrutinize market data feeds to detect anomalies and facilitate timely corrective actions.</a:t>
            </a:r>
          </a:p>
          <a:p>
            <a:pPr marL="0" indent="0">
              <a:buNone/>
            </a:pPr>
            <a:r>
              <a:rPr lang="en-IN" sz="1800" b="1" dirty="0">
                <a:latin typeface="Arial" panose="020B0604020202020204" pitchFamily="34" charset="0"/>
                <a:cs typeface="Arial" panose="020B0604020202020204" pitchFamily="34" charset="0"/>
              </a:rPr>
              <a:t>Data Quality Management</a:t>
            </a:r>
            <a:r>
              <a:rPr lang="en-IN" sz="1800" dirty="0">
                <a:latin typeface="Arial" panose="020B0604020202020204" pitchFamily="34" charset="0"/>
                <a:cs typeface="Arial" panose="020B0604020202020204" pitchFamily="34" charset="0"/>
              </a:rPr>
              <a:t>: Automatically flag data anomalies to ensure proactive management of data quality issues.</a:t>
            </a:r>
          </a:p>
          <a:p>
            <a:pPr marL="0" indent="0">
              <a:buNone/>
            </a:pPr>
            <a:r>
              <a:rPr lang="en-IN" sz="1800" b="1" dirty="0">
                <a:latin typeface="Arial" panose="020B0604020202020204" pitchFamily="34" charset="0"/>
                <a:cs typeface="Arial" panose="020B0604020202020204" pitchFamily="34" charset="0"/>
              </a:rPr>
              <a:t>Error Detection in ETL Pipelines</a:t>
            </a:r>
            <a:r>
              <a:rPr lang="en-IN" sz="1800" dirty="0">
                <a:latin typeface="Arial" panose="020B0604020202020204" pitchFamily="34" charset="0"/>
                <a:cs typeface="Arial" panose="020B0604020202020204" pitchFamily="34" charset="0"/>
              </a:rPr>
              <a:t>: Identify anomalies in transaction data within ETL pipelines to ensure data integrity.</a:t>
            </a:r>
          </a:p>
          <a:p>
            <a:pPr marL="0" indent="0">
              <a:buNone/>
            </a:pPr>
            <a:r>
              <a:rPr lang="en-IN" sz="1800" b="1" dirty="0">
                <a:latin typeface="Arial" panose="020B0604020202020204" pitchFamily="34" charset="0"/>
                <a:cs typeface="Arial" panose="020B0604020202020204" pitchFamily="34" charset="0"/>
              </a:rPr>
              <a:t>Compliance Monitoring</a:t>
            </a:r>
            <a:r>
              <a:rPr lang="en-IN" sz="1800" dirty="0">
                <a:latin typeface="Arial" panose="020B0604020202020204" pitchFamily="34" charset="0"/>
                <a:cs typeface="Arial" panose="020B0604020202020204" pitchFamily="34" charset="0"/>
              </a:rPr>
              <a:t>: Monitor transaction data for compliance-related anomalies to facilitate regulatory adherence.</a:t>
            </a:r>
          </a:p>
          <a:p>
            <a:pPr marL="0" indent="0">
              <a:buNone/>
            </a:pPr>
            <a:r>
              <a:rPr lang="en-IN" sz="1800" b="1" dirty="0">
                <a:latin typeface="Arial" panose="020B0604020202020204" pitchFamily="34" charset="0"/>
                <a:cs typeface="Arial" panose="020B0604020202020204" pitchFamily="34" charset="0"/>
              </a:rPr>
              <a:t>Automated Data Auditing</a:t>
            </a:r>
            <a:r>
              <a:rPr lang="en-IN" sz="1800" dirty="0">
                <a:latin typeface="Arial" panose="020B0604020202020204" pitchFamily="34" charset="0"/>
                <a:cs typeface="Arial" panose="020B0604020202020204" pitchFamily="34" charset="0"/>
              </a:rPr>
              <a:t>: Automate the auditing of transaction data to efficiently resolve reporting discrepancies.</a:t>
            </a:r>
          </a:p>
          <a:p>
            <a:pPr marL="0" indent="0">
              <a:buNone/>
            </a:pPr>
            <a:r>
              <a:rPr lang="en-IN" sz="1800" b="1" dirty="0">
                <a:latin typeface="Arial" panose="020B0604020202020204" pitchFamily="34" charset="0"/>
                <a:cs typeface="Arial" panose="020B0604020202020204" pitchFamily="34" charset="0"/>
              </a:rPr>
              <a:t>Real-time Monitoring of Trade Activities</a:t>
            </a:r>
            <a:r>
              <a:rPr lang="en-IN" sz="1800" dirty="0">
                <a:latin typeface="Arial" panose="020B0604020202020204" pitchFamily="34" charset="0"/>
                <a:cs typeface="Arial" panose="020B0604020202020204" pitchFamily="34" charset="0"/>
              </a:rPr>
              <a:t>: Continuously monitor trade activities to detect anomalies in real-time and minimize financial risks.</a:t>
            </a:r>
          </a:p>
          <a:p>
            <a:pPr marL="0" indent="0">
              <a:buNone/>
            </a:pPr>
            <a:r>
              <a:rPr lang="en-IN" sz="1800" b="1" dirty="0">
                <a:latin typeface="Arial" panose="020B0604020202020204" pitchFamily="34" charset="0"/>
                <a:cs typeface="Arial" panose="020B0604020202020204" pitchFamily="34" charset="0"/>
              </a:rPr>
              <a:t>Enhanced Risk Management</a:t>
            </a:r>
            <a:r>
              <a:rPr lang="en-IN" sz="1800" dirty="0">
                <a:latin typeface="Arial" panose="020B0604020202020204" pitchFamily="34" charset="0"/>
                <a:cs typeface="Arial" panose="020B0604020202020204" pitchFamily="34" charset="0"/>
              </a:rPr>
              <a:t>: Proactively identify potential risks in transaction data to enhance risk management strategies</a:t>
            </a:r>
          </a:p>
        </p:txBody>
      </p:sp>
    </p:spTree>
    <p:extLst>
      <p:ext uri="{BB962C8B-B14F-4D97-AF65-F5344CB8AC3E}">
        <p14:creationId xmlns:p14="http://schemas.microsoft.com/office/powerpoint/2010/main" val="31851361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080" y="634319"/>
            <a:ext cx="10515600" cy="775698"/>
          </a:xfrm>
        </p:spPr>
        <p:txBody>
          <a:bodyPr/>
          <a:lstStyle/>
          <a:p>
            <a:r>
              <a:rPr lang="en-US" dirty="0">
                <a:latin typeface="Arial" panose="020B0604020202020204" pitchFamily="34" charset="0"/>
                <a:cs typeface="Arial" panose="020B0604020202020204" pitchFamily="34" charset="0"/>
              </a:rPr>
              <a:t>Technology Stack</a:t>
            </a:r>
            <a:endParaRPr lang="en-IN" dirty="0">
              <a:latin typeface="Arial" panose="020B0604020202020204" pitchFamily="34" charset="0"/>
              <a:cs typeface="Arial" panose="020B0604020202020204" pitchFamily="34" charset="0"/>
            </a:endParaRPr>
          </a:p>
        </p:txBody>
      </p:sp>
      <p:sp>
        <p:nvSpPr>
          <p:cNvPr id="18" name="TextBox 17"/>
          <p:cNvSpPr txBox="1"/>
          <p:nvPr/>
        </p:nvSpPr>
        <p:spPr>
          <a:xfrm>
            <a:off x="838080" y="1715589"/>
            <a:ext cx="10515600" cy="2246769"/>
          </a:xfrm>
          <a:prstGeom prst="rect">
            <a:avLst/>
          </a:prstGeom>
          <a:noFill/>
        </p:spPr>
        <p:txBody>
          <a:bodyPr wrap="square" rtlCol="0">
            <a:spAutoFit/>
          </a:bodyPr>
          <a:lstStyle/>
          <a:p>
            <a:pPr marL="342900" indent="-342900">
              <a:buFont typeface="Arial" panose="020B0604020202020204" pitchFamily="34" charset="0"/>
              <a:buChar char="•"/>
            </a:pPr>
            <a:r>
              <a:rPr lang="en-US" sz="2000" dirty="0">
                <a:latin typeface="Arial" panose="020B0604020202020204" pitchFamily="34" charset="0"/>
                <a:cs typeface="Arial" panose="020B0604020202020204" pitchFamily="34" charset="0"/>
              </a:rPr>
              <a:t>Numpy</a:t>
            </a:r>
          </a:p>
          <a:p>
            <a:pPr marL="342900" indent="-342900">
              <a:buFont typeface="Arial" panose="020B0604020202020204" pitchFamily="34" charset="0"/>
              <a:buChar char="•"/>
            </a:pPr>
            <a:r>
              <a:rPr lang="en-US" sz="2000" dirty="0">
                <a:latin typeface="Arial" panose="020B0604020202020204" pitchFamily="34" charset="0"/>
                <a:cs typeface="Arial" panose="020B0604020202020204" pitchFamily="34" charset="0"/>
              </a:rPr>
              <a:t>Pandas</a:t>
            </a:r>
          </a:p>
          <a:p>
            <a:pPr marL="342900" indent="-342900">
              <a:buFont typeface="Arial" panose="020B0604020202020204" pitchFamily="34" charset="0"/>
              <a:buChar char="•"/>
            </a:pPr>
            <a:r>
              <a:rPr lang="en-US" sz="2000" dirty="0">
                <a:latin typeface="Arial" panose="020B0604020202020204" pitchFamily="34" charset="0"/>
                <a:cs typeface="Arial" panose="020B0604020202020204" pitchFamily="34" charset="0"/>
              </a:rPr>
              <a:t>Scikit Learn</a:t>
            </a:r>
          </a:p>
          <a:p>
            <a:pPr marL="342900" indent="-342900">
              <a:buFont typeface="Arial" panose="020B0604020202020204" pitchFamily="34" charset="0"/>
              <a:buChar char="•"/>
            </a:pPr>
            <a:r>
              <a:rPr lang="en-US" sz="2000" dirty="0">
                <a:latin typeface="Arial" panose="020B0604020202020204" pitchFamily="34" charset="0"/>
                <a:cs typeface="Arial" panose="020B0604020202020204" pitchFamily="34" charset="0"/>
              </a:rPr>
              <a:t>Tensorflow</a:t>
            </a:r>
          </a:p>
          <a:p>
            <a:pPr marL="342900" indent="-342900">
              <a:buFont typeface="Arial" panose="020B0604020202020204" pitchFamily="34" charset="0"/>
              <a:buChar char="•"/>
            </a:pPr>
            <a:r>
              <a:rPr lang="en-US" sz="2000" dirty="0">
                <a:latin typeface="Arial" panose="020B0604020202020204" pitchFamily="34" charset="0"/>
                <a:cs typeface="Arial" panose="020B0604020202020204" pitchFamily="34" charset="0"/>
              </a:rPr>
              <a:t>Spyder IDE</a:t>
            </a:r>
          </a:p>
          <a:p>
            <a:pPr marL="342900" indent="-342900">
              <a:buFont typeface="Arial" panose="020B0604020202020204" pitchFamily="34" charset="0"/>
              <a:buChar char="•"/>
            </a:pPr>
            <a:r>
              <a:rPr lang="en-US" sz="2000" dirty="0">
                <a:latin typeface="Arial" panose="020B0604020202020204" pitchFamily="34" charset="0"/>
                <a:cs typeface="Arial" panose="020B0604020202020204" pitchFamily="34" charset="0"/>
              </a:rPr>
              <a:t>SQL</a:t>
            </a:r>
          </a:p>
          <a:p>
            <a:pPr marL="342900" indent="-342900">
              <a:buFont typeface="Arial" panose="020B0604020202020204" pitchFamily="34" charset="0"/>
              <a:buChar char="•"/>
            </a:pPr>
            <a:r>
              <a:rPr lang="en-US" sz="2000" dirty="0">
                <a:latin typeface="Arial" panose="020B0604020202020204" pitchFamily="34" charset="0"/>
                <a:cs typeface="Arial" panose="020B0604020202020204" pitchFamily="34" charset="0"/>
              </a:rPr>
              <a:t>Docker</a:t>
            </a:r>
          </a:p>
        </p:txBody>
      </p:sp>
      <p:pic>
        <p:nvPicPr>
          <p:cNvPr id="4" name="Picture 8"/>
          <p:cNvPicPr/>
          <p:nvPr/>
        </p:nvPicPr>
        <p:blipFill>
          <a:blip r:embed="rId2"/>
          <a:stretch/>
        </p:blipFill>
        <p:spPr>
          <a:xfrm>
            <a:off x="9240222" y="14157652"/>
            <a:ext cx="306007" cy="165173"/>
          </a:xfrm>
          <a:prstGeom prst="rect">
            <a:avLst/>
          </a:prstGeom>
          <a:ln w="0">
            <a:noFill/>
          </a:ln>
        </p:spPr>
      </p:pic>
      <p:pic>
        <p:nvPicPr>
          <p:cNvPr id="5" name="Picture 9"/>
          <p:cNvPicPr/>
          <p:nvPr/>
        </p:nvPicPr>
        <p:blipFill>
          <a:blip r:embed="rId3" cstate="email">
            <a:extLst>
              <a:ext uri="{28A0092B-C50C-407E-A947-70E740481C1C}">
                <a14:useLocalDpi xmlns:a14="http://schemas.microsoft.com/office/drawing/2010/main"/>
              </a:ext>
            </a:extLst>
          </a:blip>
          <a:stretch/>
        </p:blipFill>
        <p:spPr>
          <a:xfrm>
            <a:off x="4029179" y="1765093"/>
            <a:ext cx="2399040" cy="1073880"/>
          </a:xfrm>
          <a:prstGeom prst="rect">
            <a:avLst/>
          </a:prstGeom>
          <a:ln w="0">
            <a:noFill/>
          </a:ln>
        </p:spPr>
      </p:pic>
      <p:pic>
        <p:nvPicPr>
          <p:cNvPr id="6" name="Picture 10"/>
          <p:cNvPicPr/>
          <p:nvPr/>
        </p:nvPicPr>
        <p:blipFill>
          <a:blip r:embed="rId4" cstate="email">
            <a:extLst>
              <a:ext uri="{28A0092B-C50C-407E-A947-70E740481C1C}">
                <a14:useLocalDpi xmlns:a14="http://schemas.microsoft.com/office/drawing/2010/main"/>
              </a:ext>
            </a:extLst>
          </a:blip>
          <a:stretch/>
        </p:blipFill>
        <p:spPr>
          <a:xfrm>
            <a:off x="6635699" y="1774089"/>
            <a:ext cx="1907640" cy="1005840"/>
          </a:xfrm>
          <a:prstGeom prst="rect">
            <a:avLst/>
          </a:prstGeom>
          <a:ln w="0">
            <a:noFill/>
          </a:ln>
        </p:spPr>
      </p:pic>
      <p:pic>
        <p:nvPicPr>
          <p:cNvPr id="7" name="Picture 15"/>
          <p:cNvPicPr/>
          <p:nvPr/>
        </p:nvPicPr>
        <p:blipFill>
          <a:blip r:embed="rId5" cstate="email">
            <a:extLst>
              <a:ext uri="{28A0092B-C50C-407E-A947-70E740481C1C}">
                <a14:useLocalDpi xmlns:a14="http://schemas.microsoft.com/office/drawing/2010/main"/>
              </a:ext>
            </a:extLst>
          </a:blip>
          <a:stretch/>
        </p:blipFill>
        <p:spPr>
          <a:xfrm>
            <a:off x="6185339" y="4148849"/>
            <a:ext cx="2358000" cy="1178640"/>
          </a:xfrm>
          <a:prstGeom prst="rect">
            <a:avLst/>
          </a:prstGeom>
          <a:ln w="0">
            <a:noFill/>
          </a:ln>
        </p:spPr>
      </p:pic>
      <p:pic>
        <p:nvPicPr>
          <p:cNvPr id="8" name="Picture 18"/>
          <p:cNvPicPr/>
          <p:nvPr/>
        </p:nvPicPr>
        <p:blipFill>
          <a:blip r:embed="rId6" cstate="email">
            <a:extLst>
              <a:ext uri="{28A0092B-C50C-407E-A947-70E740481C1C}">
                <a14:useLocalDpi xmlns:a14="http://schemas.microsoft.com/office/drawing/2010/main"/>
              </a:ext>
            </a:extLst>
          </a:blip>
          <a:stretch/>
        </p:blipFill>
        <p:spPr>
          <a:xfrm>
            <a:off x="4029179" y="2923305"/>
            <a:ext cx="1771200" cy="954720"/>
          </a:xfrm>
          <a:prstGeom prst="rect">
            <a:avLst/>
          </a:prstGeom>
          <a:ln w="0">
            <a:noFill/>
          </a:ln>
        </p:spPr>
      </p:pic>
      <p:pic>
        <p:nvPicPr>
          <p:cNvPr id="1028" name="Picture 4" descr="File:Sql data base with logo.png - Wikimedia Commons"/>
          <p:cNvPicPr>
            <a:picLocks noChangeAspect="1" noChangeArrowheads="1"/>
          </p:cNvPicPr>
          <p:nvPr/>
        </p:nvPicPr>
        <p:blipFill>
          <a:blip r:embed="rId7" cstate="email">
            <a:extLst>
              <a:ext uri="{28A0092B-C50C-407E-A947-70E740481C1C}">
                <a14:useLocalDpi xmlns:a14="http://schemas.microsoft.com/office/drawing/2010/main"/>
              </a:ext>
            </a:extLst>
          </a:blip>
          <a:srcRect/>
          <a:stretch>
            <a:fillRect/>
          </a:stretch>
        </p:blipFill>
        <p:spPr bwMode="auto">
          <a:xfrm>
            <a:off x="3907123" y="4267930"/>
            <a:ext cx="2015311" cy="940479"/>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File:Tensorflow logo.svg - Wikimedia Commons"/>
          <p:cNvPicPr>
            <a:picLocks noChangeAspect="1" noChangeArrowheads="1"/>
          </p:cNvPicPr>
          <p:nvPr/>
        </p:nvPicPr>
        <p:blipFill>
          <a:blip r:embed="rId8" cstate="email">
            <a:extLst>
              <a:ext uri="{28A0092B-C50C-407E-A947-70E740481C1C}">
                <a14:useLocalDpi xmlns:a14="http://schemas.microsoft.com/office/drawing/2010/main"/>
              </a:ext>
            </a:extLst>
          </a:blip>
          <a:srcRect/>
          <a:stretch>
            <a:fillRect/>
          </a:stretch>
        </p:blipFill>
        <p:spPr bwMode="auto">
          <a:xfrm>
            <a:off x="6635699" y="2866455"/>
            <a:ext cx="999300" cy="1068419"/>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p:cNvPicPr>
            <a:picLocks noChangeAspect="1"/>
          </p:cNvPicPr>
          <p:nvPr/>
        </p:nvPicPr>
        <p:blipFill>
          <a:blip r:embed="rId9"/>
          <a:stretch>
            <a:fillRect/>
          </a:stretch>
        </p:blipFill>
        <p:spPr>
          <a:xfrm>
            <a:off x="8470319" y="2753682"/>
            <a:ext cx="2231329" cy="1255885"/>
          </a:xfrm>
          <a:prstGeom prst="rect">
            <a:avLst/>
          </a:prstGeom>
        </p:spPr>
      </p:pic>
    </p:spTree>
    <p:extLst>
      <p:ext uri="{BB962C8B-B14F-4D97-AF65-F5344CB8AC3E}">
        <p14:creationId xmlns:p14="http://schemas.microsoft.com/office/powerpoint/2010/main" val="32738699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62486"/>
          </a:xfrm>
        </p:spPr>
        <p:txBody>
          <a:bodyPr>
            <a:normAutofit fontScale="90000"/>
          </a:bodyPr>
          <a:lstStyle/>
          <a:p>
            <a:r>
              <a:rPr lang="en-US" dirty="0">
                <a:latin typeface="Arial" panose="020B0604020202020204" pitchFamily="34" charset="0"/>
                <a:cs typeface="Arial" panose="020B0604020202020204" pitchFamily="34" charset="0"/>
              </a:rPr>
              <a:t>ML Algorithm Used</a:t>
            </a:r>
            <a:endParaRPr lang="en-IN"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385354" y="1027612"/>
            <a:ext cx="5597434" cy="5686696"/>
          </a:xfrm>
        </p:spPr>
        <p:txBody>
          <a:bodyPr>
            <a:noAutofit/>
          </a:bodyPr>
          <a:lstStyle/>
          <a:p>
            <a:r>
              <a:rPr lang="en-IN" sz="1400" b="1" dirty="0">
                <a:latin typeface="Arial" panose="020B0604020202020204" pitchFamily="34" charset="0"/>
                <a:cs typeface="Arial" panose="020B0604020202020204" pitchFamily="34" charset="0"/>
              </a:rPr>
              <a:t>Isolation Forest</a:t>
            </a:r>
          </a:p>
          <a:p>
            <a:pPr marL="0" indent="0">
              <a:buNone/>
            </a:pPr>
            <a:r>
              <a:rPr lang="en-IN" sz="1400" dirty="0">
                <a:latin typeface="Arial" panose="020B0604020202020204" pitchFamily="34" charset="0"/>
                <a:cs typeface="Arial" panose="020B0604020202020204" pitchFamily="34" charset="0"/>
              </a:rPr>
              <a:t>Purpose:</a:t>
            </a:r>
          </a:p>
          <a:p>
            <a:pPr marL="0" indent="0">
              <a:buNone/>
            </a:pPr>
            <a:r>
              <a:rPr lang="en-IN" sz="1400" dirty="0">
                <a:latin typeface="Arial" panose="020B0604020202020204" pitchFamily="34" charset="0"/>
                <a:cs typeface="Arial" panose="020B0604020202020204" pitchFamily="34" charset="0"/>
              </a:rPr>
              <a:t>Efficiently identifies anomalies, such as inflated prices or </a:t>
            </a:r>
            <a:r>
              <a:rPr lang="en-IN" sz="1400" b="1" dirty="0">
                <a:latin typeface="Arial" panose="020B0604020202020204" pitchFamily="34" charset="0"/>
                <a:cs typeface="Arial" panose="020B0604020202020204" pitchFamily="34" charset="0"/>
              </a:rPr>
              <a:t>missing values</a:t>
            </a:r>
            <a:r>
              <a:rPr lang="en-IN" sz="1400" dirty="0">
                <a:latin typeface="Arial" panose="020B0604020202020204" pitchFamily="34" charset="0"/>
                <a:cs typeface="Arial" panose="020B0604020202020204" pitchFamily="34" charset="0"/>
              </a:rPr>
              <a:t>, within transactional data.</a:t>
            </a:r>
          </a:p>
          <a:p>
            <a:pPr marL="0" indent="0">
              <a:buNone/>
            </a:pPr>
            <a:endParaRPr lang="en-IN" sz="1400" dirty="0">
              <a:latin typeface="Arial" panose="020B0604020202020204" pitchFamily="34" charset="0"/>
              <a:cs typeface="Arial" panose="020B0604020202020204" pitchFamily="34" charset="0"/>
            </a:endParaRPr>
          </a:p>
          <a:p>
            <a:pPr marL="0" indent="0">
              <a:buNone/>
            </a:pPr>
            <a:r>
              <a:rPr lang="en-IN" sz="1400" dirty="0">
                <a:latin typeface="Arial" panose="020B0604020202020204" pitchFamily="34" charset="0"/>
                <a:cs typeface="Arial" panose="020B0604020202020204" pitchFamily="34" charset="0"/>
              </a:rPr>
              <a:t>Working:</a:t>
            </a:r>
          </a:p>
          <a:p>
            <a:pPr marL="0" indent="0">
              <a:buNone/>
            </a:pPr>
            <a:r>
              <a:rPr lang="en-IN" sz="1400" dirty="0">
                <a:latin typeface="Arial" panose="020B0604020202020204" pitchFamily="34" charset="0"/>
                <a:cs typeface="Arial" panose="020B0604020202020204" pitchFamily="34" charset="0"/>
              </a:rPr>
              <a:t>- Randomly selects features and split values to isolate anomalies, leveraging their natural isolation properties.</a:t>
            </a:r>
          </a:p>
          <a:p>
            <a:pPr marL="0" indent="0">
              <a:buNone/>
            </a:pPr>
            <a:r>
              <a:rPr lang="en-IN" sz="1400" dirty="0">
                <a:latin typeface="Arial" panose="020B0604020202020204" pitchFamily="34" charset="0"/>
                <a:cs typeface="Arial" panose="020B0604020202020204" pitchFamily="34" charset="0"/>
              </a:rPr>
              <a:t>- Anomalies require fewer splits, resulting in shorter path lengths within the tree structure.</a:t>
            </a:r>
          </a:p>
          <a:p>
            <a:pPr marL="0" indent="0">
              <a:buNone/>
            </a:pPr>
            <a:endParaRPr lang="en-IN" sz="1400" dirty="0">
              <a:latin typeface="Arial" panose="020B0604020202020204" pitchFamily="34" charset="0"/>
              <a:cs typeface="Arial" panose="020B0604020202020204" pitchFamily="34" charset="0"/>
            </a:endParaRPr>
          </a:p>
          <a:p>
            <a:pPr marL="0" indent="0">
              <a:buNone/>
            </a:pPr>
            <a:r>
              <a:rPr lang="en-IN" sz="1400" dirty="0">
                <a:latin typeface="Arial" panose="020B0604020202020204" pitchFamily="34" charset="0"/>
                <a:cs typeface="Arial" panose="020B0604020202020204" pitchFamily="34" charset="0"/>
              </a:rPr>
              <a:t>Used to Achieve:</a:t>
            </a:r>
          </a:p>
          <a:p>
            <a:pPr marL="0" indent="0">
              <a:lnSpc>
                <a:spcPct val="120000"/>
              </a:lnSpc>
              <a:buNone/>
            </a:pPr>
            <a:r>
              <a:rPr lang="en-IN" sz="1400" dirty="0">
                <a:latin typeface="Arial" panose="020B0604020202020204" pitchFamily="34" charset="0"/>
                <a:cs typeface="Arial" panose="020B0604020202020204" pitchFamily="34" charset="0"/>
              </a:rPr>
              <a:t>Provides a robust method for </a:t>
            </a:r>
            <a:r>
              <a:rPr lang="en-IN" sz="1400" b="1" dirty="0">
                <a:latin typeface="Arial" panose="020B0604020202020204" pitchFamily="34" charset="0"/>
                <a:cs typeface="Arial" panose="020B0604020202020204" pitchFamily="34" charset="0"/>
              </a:rPr>
              <a:t>detecting outliers</a:t>
            </a:r>
            <a:r>
              <a:rPr lang="en-IN" sz="1400" dirty="0">
                <a:latin typeface="Arial" panose="020B0604020202020204" pitchFamily="34" charset="0"/>
                <a:cs typeface="Arial" panose="020B0604020202020204" pitchFamily="34" charset="0"/>
              </a:rPr>
              <a:t>, contributing to the accuracy of anomaly detection in transaction settlements.</a:t>
            </a:r>
          </a:p>
          <a:p>
            <a:pPr marL="0" indent="0">
              <a:buNone/>
            </a:pPr>
            <a:endParaRPr lang="en-IN" sz="1400" dirty="0">
              <a:latin typeface="Arial" panose="020B0604020202020204" pitchFamily="34" charset="0"/>
              <a:cs typeface="Arial" panose="020B0604020202020204" pitchFamily="34" charset="0"/>
            </a:endParaRPr>
          </a:p>
          <a:p>
            <a:pPr marL="0" indent="0">
              <a:buNone/>
            </a:pPr>
            <a:r>
              <a:rPr lang="en-IN" sz="1400" dirty="0">
                <a:latin typeface="Arial" panose="020B0604020202020204" pitchFamily="34" charset="0"/>
                <a:cs typeface="Arial" panose="020B0604020202020204" pitchFamily="34" charset="0"/>
              </a:rPr>
              <a:t>Relevance:</a:t>
            </a:r>
          </a:p>
          <a:p>
            <a:pPr marL="0" indent="0">
              <a:lnSpc>
                <a:spcPct val="120000"/>
              </a:lnSpc>
              <a:buNone/>
            </a:pPr>
            <a:r>
              <a:rPr lang="en-IN" sz="1400" dirty="0">
                <a:latin typeface="Arial" panose="020B0604020202020204" pitchFamily="34" charset="0"/>
                <a:cs typeface="Arial" panose="020B0604020202020204" pitchFamily="34" charset="0"/>
              </a:rPr>
              <a:t>Aligns with the need to accurately identify irregularities in transactional data, enhancing the effectiveness of the anomaly detection framework.</a:t>
            </a:r>
          </a:p>
          <a:p>
            <a:pPr marL="0" indent="0">
              <a:buNone/>
            </a:pPr>
            <a:endParaRPr lang="en-IN" sz="1400" dirty="0">
              <a:latin typeface="Arial" panose="020B0604020202020204" pitchFamily="34" charset="0"/>
              <a:cs typeface="Arial" panose="020B0604020202020204" pitchFamily="34" charset="0"/>
            </a:endParaRPr>
          </a:p>
        </p:txBody>
      </p:sp>
      <p:pic>
        <p:nvPicPr>
          <p:cNvPr id="4" name="Picture 3"/>
          <p:cNvPicPr>
            <a:picLocks noChangeAspect="1"/>
          </p:cNvPicPr>
          <p:nvPr/>
        </p:nvPicPr>
        <p:blipFill rotWithShape="1">
          <a:blip r:embed="rId2"/>
          <a:srcRect l="39977" t="-161" b="161"/>
          <a:stretch/>
        </p:blipFill>
        <p:spPr>
          <a:xfrm>
            <a:off x="5982788" y="1027612"/>
            <a:ext cx="6191795" cy="5419814"/>
          </a:xfrm>
          <a:prstGeom prst="rect">
            <a:avLst/>
          </a:prstGeom>
        </p:spPr>
      </p:pic>
    </p:spTree>
    <p:extLst>
      <p:ext uri="{BB962C8B-B14F-4D97-AF65-F5344CB8AC3E}">
        <p14:creationId xmlns:p14="http://schemas.microsoft.com/office/powerpoint/2010/main" val="13101974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080" y="634319"/>
            <a:ext cx="10515600" cy="775698"/>
          </a:xfrm>
        </p:spPr>
        <p:txBody>
          <a:bodyPr/>
          <a:lstStyle/>
          <a:p>
            <a:r>
              <a:rPr lang="en-US" dirty="0">
                <a:latin typeface="Arial" panose="020B0604020202020204" pitchFamily="34" charset="0"/>
                <a:cs typeface="Arial" panose="020B0604020202020204" pitchFamily="34" charset="0"/>
              </a:rPr>
              <a:t>Admin Dashboard </a:t>
            </a:r>
            <a:endParaRPr lang="en-IN" dirty="0">
              <a:latin typeface="Arial" panose="020B0604020202020204" pitchFamily="34" charset="0"/>
              <a:cs typeface="Arial" panose="020B0604020202020204" pitchFamily="34" charset="0"/>
            </a:endParaRPr>
          </a:p>
        </p:txBody>
      </p:sp>
      <p:pic>
        <p:nvPicPr>
          <p:cNvPr id="4" name="Picture 8"/>
          <p:cNvPicPr/>
          <p:nvPr/>
        </p:nvPicPr>
        <p:blipFill>
          <a:blip r:embed="rId2"/>
          <a:stretch/>
        </p:blipFill>
        <p:spPr>
          <a:xfrm>
            <a:off x="9240222" y="14157652"/>
            <a:ext cx="306007" cy="165173"/>
          </a:xfrm>
          <a:prstGeom prst="rect">
            <a:avLst/>
          </a:prstGeom>
          <a:ln w="0">
            <a:noFill/>
          </a:ln>
        </p:spPr>
      </p:pic>
      <p:pic>
        <p:nvPicPr>
          <p:cNvPr id="12" name="Picture 11">
            <a:extLst>
              <a:ext uri="{FF2B5EF4-FFF2-40B4-BE49-F238E27FC236}">
                <a16:creationId xmlns:a16="http://schemas.microsoft.com/office/drawing/2014/main" id="{7EA69A07-5270-92BC-EA04-DDED87015036}"/>
              </a:ext>
            </a:extLst>
          </p:cNvPr>
          <p:cNvPicPr>
            <a:picLocks noChangeAspect="1"/>
          </p:cNvPicPr>
          <p:nvPr/>
        </p:nvPicPr>
        <p:blipFill rotWithShape="1">
          <a:blip r:embed="rId3">
            <a:extLst>
              <a:ext uri="{28A0092B-C50C-407E-A947-70E740481C1C}">
                <a14:useLocalDpi xmlns:a14="http://schemas.microsoft.com/office/drawing/2010/main" val="0"/>
              </a:ext>
            </a:extLst>
          </a:blip>
          <a:srcRect b="3353"/>
          <a:stretch/>
        </p:blipFill>
        <p:spPr>
          <a:xfrm>
            <a:off x="957943" y="1410017"/>
            <a:ext cx="10247086" cy="5172212"/>
          </a:xfrm>
          <a:prstGeom prst="rect">
            <a:avLst/>
          </a:prstGeom>
        </p:spPr>
      </p:pic>
    </p:spTree>
    <p:extLst>
      <p:ext uri="{BB962C8B-B14F-4D97-AF65-F5344CB8AC3E}">
        <p14:creationId xmlns:p14="http://schemas.microsoft.com/office/powerpoint/2010/main" val="23577170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1C25F7E-4EF7-C6CE-6194-50747708F544}"/>
              </a:ext>
            </a:extLst>
          </p:cNvPr>
          <p:cNvPicPr>
            <a:picLocks noChangeAspect="1"/>
          </p:cNvPicPr>
          <p:nvPr/>
        </p:nvPicPr>
        <p:blipFill rotWithShape="1">
          <a:blip r:embed="rId2">
            <a:extLst>
              <a:ext uri="{28A0092B-C50C-407E-A947-70E740481C1C}">
                <a14:useLocalDpi xmlns:a14="http://schemas.microsoft.com/office/drawing/2010/main" val="0"/>
              </a:ext>
            </a:extLst>
          </a:blip>
          <a:srcRect b="6948"/>
          <a:stretch/>
        </p:blipFill>
        <p:spPr>
          <a:xfrm>
            <a:off x="500742" y="511630"/>
            <a:ext cx="11190515" cy="5199742"/>
          </a:xfrm>
          <a:prstGeom prst="rect">
            <a:avLst/>
          </a:prstGeom>
        </p:spPr>
      </p:pic>
    </p:spTree>
    <p:extLst>
      <p:ext uri="{BB962C8B-B14F-4D97-AF65-F5344CB8AC3E}">
        <p14:creationId xmlns:p14="http://schemas.microsoft.com/office/powerpoint/2010/main" val="22531631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080" y="634319"/>
            <a:ext cx="10515600" cy="775698"/>
          </a:xfrm>
        </p:spPr>
        <p:txBody>
          <a:bodyPr/>
          <a:lstStyle/>
          <a:p>
            <a:r>
              <a:rPr lang="en-US" dirty="0">
                <a:latin typeface="Arial" panose="020B0604020202020204" pitchFamily="34" charset="0"/>
                <a:cs typeface="Arial" panose="020B0604020202020204" pitchFamily="34" charset="0"/>
              </a:rPr>
              <a:t>REAL-TIME SMS ALERT </a:t>
            </a:r>
            <a:endParaRPr lang="en-IN" dirty="0">
              <a:latin typeface="Arial" panose="020B0604020202020204" pitchFamily="34" charset="0"/>
              <a:cs typeface="Arial" panose="020B0604020202020204" pitchFamily="34" charset="0"/>
            </a:endParaRPr>
          </a:p>
        </p:txBody>
      </p:sp>
      <p:pic>
        <p:nvPicPr>
          <p:cNvPr id="4" name="Picture 8"/>
          <p:cNvPicPr/>
          <p:nvPr/>
        </p:nvPicPr>
        <p:blipFill>
          <a:blip r:embed="rId2"/>
          <a:stretch/>
        </p:blipFill>
        <p:spPr>
          <a:xfrm>
            <a:off x="9240222" y="14157652"/>
            <a:ext cx="306007" cy="165173"/>
          </a:xfrm>
          <a:prstGeom prst="rect">
            <a:avLst/>
          </a:prstGeom>
          <a:ln w="0">
            <a:noFill/>
          </a:ln>
        </p:spPr>
      </p:pic>
      <p:pic>
        <p:nvPicPr>
          <p:cNvPr id="7" name="Picture 6">
            <a:extLst>
              <a:ext uri="{FF2B5EF4-FFF2-40B4-BE49-F238E27FC236}">
                <a16:creationId xmlns:a16="http://schemas.microsoft.com/office/drawing/2014/main" id="{3EEF2C9B-0B89-61D7-2477-5D172E57DF42}"/>
              </a:ext>
            </a:extLst>
          </p:cNvPr>
          <p:cNvPicPr>
            <a:picLocks noChangeAspect="1"/>
          </p:cNvPicPr>
          <p:nvPr/>
        </p:nvPicPr>
        <p:blipFill rotWithShape="1">
          <a:blip r:embed="rId3">
            <a:extLst>
              <a:ext uri="{28A0092B-C50C-407E-A947-70E740481C1C}">
                <a14:useLocalDpi xmlns:a14="http://schemas.microsoft.com/office/drawing/2010/main" val="0"/>
              </a:ext>
            </a:extLst>
          </a:blip>
          <a:srcRect l="15297" r="16369"/>
          <a:stretch/>
        </p:blipFill>
        <p:spPr>
          <a:xfrm>
            <a:off x="2166257" y="1410017"/>
            <a:ext cx="7859486" cy="5271606"/>
          </a:xfrm>
          <a:prstGeom prst="rect">
            <a:avLst/>
          </a:prstGeom>
        </p:spPr>
      </p:pic>
    </p:spTree>
    <p:extLst>
      <p:ext uri="{BB962C8B-B14F-4D97-AF65-F5344CB8AC3E}">
        <p14:creationId xmlns:p14="http://schemas.microsoft.com/office/powerpoint/2010/main" val="5803445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150</TotalTime>
  <Words>465</Words>
  <Application>Microsoft Office PowerPoint</Application>
  <PresentationFormat>Widescreen</PresentationFormat>
  <Paragraphs>50</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PowerPoint Presentation</vt:lpstr>
      <vt:lpstr>Idea/Approach</vt:lpstr>
      <vt:lpstr>Flowchart</vt:lpstr>
      <vt:lpstr>Use Cases</vt:lpstr>
      <vt:lpstr>Technology Stack</vt:lpstr>
      <vt:lpstr>ML Algorithm Used</vt:lpstr>
      <vt:lpstr>Admin Dashboard </vt:lpstr>
      <vt:lpstr>PowerPoint Presentation</vt:lpstr>
      <vt:lpstr>REAL-TIME SMS ALERT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Idea/Approach</dc:title>
  <dc:creator>Piyush</dc:creator>
  <cp:lastModifiedBy>Prasad Chaudhari</cp:lastModifiedBy>
  <cp:revision>23</cp:revision>
  <dcterms:created xsi:type="dcterms:W3CDTF">2024-03-16T15:32:11Z</dcterms:created>
  <dcterms:modified xsi:type="dcterms:W3CDTF">2024-07-12T10:32:53Z</dcterms:modified>
</cp:coreProperties>
</file>