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2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560098"/>
            <a:ext cx="2424721" cy="169324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and findings - </a:t>
            </a:r>
            <a:r>
              <a:rPr lang="en-US" dirty="0" err="1">
                <a:solidFill>
                  <a:srgbClr val="D4DF33"/>
                </a:solidFill>
              </a:rPr>
              <a:t>Powerco</a:t>
            </a:r>
            <a:endParaRPr dirty="0"/>
          </a:p>
        </p:txBody>
      </p:sp>
      <p:sp>
        <p:nvSpPr>
          <p:cNvPr id="512" name="Google Shape;512;p1"/>
          <p:cNvSpPr txBox="1"/>
          <p:nvPr/>
        </p:nvSpPr>
        <p:spPr>
          <a:xfrm>
            <a:off x="4845260" y="838200"/>
            <a:ext cx="6352500" cy="5181600"/>
          </a:xfrm>
          <a:prstGeom prst="rect">
            <a:avLst/>
          </a:prstGeom>
          <a:noFill/>
          <a:ln>
            <a:noFill/>
          </a:ln>
        </p:spPr>
        <p:txBody>
          <a:bodyPr spcFirstLastPara="1" wrap="square" lIns="91425" tIns="45700" rIns="91425" bIns="45700" anchor="t" anchorCtr="0">
            <a:noAutofit/>
          </a:bodyPr>
          <a:lstStyle/>
          <a:p>
            <a:pPr marL="393750" marR="0" lvl="1" indent="-285750" algn="l" rtl="0">
              <a:lnSpc>
                <a:spcPct val="200000"/>
              </a:lnSpc>
              <a:spcBef>
                <a:spcPts val="0"/>
              </a:spcBef>
              <a:spcAft>
                <a:spcPts val="0"/>
              </a:spcAft>
              <a:buClr>
                <a:srgbClr val="28BA73"/>
              </a:buClr>
              <a:buSzPts val="1600"/>
              <a:buFont typeface="Arial" panose="020B0604020202020204" pitchFamily="34" charset="0"/>
              <a:buChar char="•"/>
            </a:pPr>
            <a:r>
              <a:rPr lang="en-US" sz="1600" dirty="0">
                <a:solidFill>
                  <a:schemeClr val="dk1"/>
                </a:solidFill>
                <a:latin typeface="Trebuchet MS"/>
                <a:ea typeface="Trebuchet MS"/>
                <a:cs typeface="Trebuchet MS"/>
                <a:sym typeface="Trebuchet MS"/>
              </a:rPr>
              <a:t>The churn predictor model developed suggests pricing is not a strong driver of customer churning. Factors including consumption, and margin are more likely to be the driving factors of churn.</a:t>
            </a:r>
          </a:p>
          <a:p>
            <a:pPr marL="393750" marR="0" lvl="1" indent="-285750" algn="l" rtl="0">
              <a:lnSpc>
                <a:spcPct val="200000"/>
              </a:lnSpc>
              <a:spcBef>
                <a:spcPts val="0"/>
              </a:spcBef>
              <a:spcAft>
                <a:spcPts val="0"/>
              </a:spcAft>
              <a:buClr>
                <a:srgbClr val="28BA73"/>
              </a:buClr>
              <a:buSzPts val="1600"/>
              <a:buFont typeface="Arial" panose="020B0604020202020204" pitchFamily="34" charset="0"/>
              <a:buChar char="•"/>
            </a:pPr>
            <a:r>
              <a:rPr lang="en-US" sz="1600" dirty="0">
                <a:solidFill>
                  <a:schemeClr val="dk1"/>
                </a:solidFill>
                <a:latin typeface="Trebuchet MS"/>
                <a:ea typeface="Trebuchet MS"/>
                <a:cs typeface="Trebuchet MS"/>
                <a:sym typeface="Trebuchet MS"/>
              </a:rPr>
              <a:t>Based on the consumption patterns, majority of churners consumed less than 200,000 units of energy. 1,322  or 93.16% of the total 1419 churned clients fell in the &lt;200,000 units consumption bracket, suggesting client retention strategy steps like discounts or different product offerings to reduce the overall churn significantly. </a:t>
            </a:r>
          </a:p>
          <a:p>
            <a:pPr marL="393750" marR="0" lvl="1" indent="-285750" algn="l" rtl="0">
              <a:lnSpc>
                <a:spcPct val="150000"/>
              </a:lnSpc>
              <a:spcBef>
                <a:spcPts val="0"/>
              </a:spcBef>
              <a:spcAft>
                <a:spcPts val="0"/>
              </a:spcAft>
              <a:buClr>
                <a:srgbClr val="28BA73"/>
              </a:buClr>
              <a:buSzPts val="1600"/>
              <a:buFont typeface="Arial" panose="020B0604020202020204" pitchFamily="34" charset="0"/>
              <a:buChar char="•"/>
            </a:pPr>
            <a:endParaRPr sz="1600" dirty="0">
              <a:solidFill>
                <a:schemeClr val="dk1"/>
              </a:solidFill>
              <a:latin typeface="Trebuchet MS"/>
              <a:ea typeface="Trebuchet MS"/>
              <a:cs typeface="Trebuchet MS"/>
              <a:sym typeface="Trebuchet MS"/>
            </a:endParaRPr>
          </a:p>
        </p:txBody>
      </p:sp>
      <p:pic>
        <p:nvPicPr>
          <p:cNvPr id="3" name="Picture 2" descr="Solar panels on sunny day">
            <a:extLst>
              <a:ext uri="{FF2B5EF4-FFF2-40B4-BE49-F238E27FC236}">
                <a16:creationId xmlns:a16="http://schemas.microsoft.com/office/drawing/2014/main" id="{31F558E2-1B4C-47FE-A8CA-54C672C3FB0A}"/>
              </a:ext>
            </a:extLst>
          </p:cNvPr>
          <p:cNvPicPr>
            <a:picLocks noChangeAspect="1"/>
          </p:cNvPicPr>
          <p:nvPr/>
        </p:nvPicPr>
        <p:blipFill>
          <a:blip r:embed="rId3"/>
          <a:srcRect l="14140" r="4957" b="2"/>
          <a:stretch>
            <a:fillRect/>
          </a:stretch>
        </p:blipFill>
        <p:spPr>
          <a:xfrm>
            <a:off x="250372" y="2699657"/>
            <a:ext cx="3178629" cy="26225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97</Words>
  <Application>Microsoft Office PowerPoint</Application>
  <PresentationFormat>Widescreen</PresentationFormat>
  <Paragraphs>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and findings - Powerco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UTKARSH DUBEY</cp:lastModifiedBy>
  <cp:revision>1</cp:revision>
  <dcterms:created xsi:type="dcterms:W3CDTF">2016-11-04T11:46:04Z</dcterms:created>
  <dcterms:modified xsi:type="dcterms:W3CDTF">2025-05-14T11:50:42Z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