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9" r:id="rId4"/>
    <p:sldId id="266" r:id="rId5"/>
    <p:sldId id="272" r:id="rId6"/>
    <p:sldId id="273" r:id="rId7"/>
    <p:sldId id="258" r:id="rId8"/>
    <p:sldId id="276" r:id="rId9"/>
    <p:sldId id="275" r:id="rId10"/>
    <p:sldId id="281" r:id="rId11"/>
    <p:sldId id="282" r:id="rId12"/>
    <p:sldId id="312" r:id="rId13"/>
    <p:sldId id="318" r:id="rId14"/>
    <p:sldId id="314" r:id="rId15"/>
    <p:sldId id="285" r:id="rId16"/>
    <p:sldId id="320" r:id="rId17"/>
    <p:sldId id="319" r:id="rId18"/>
    <p:sldId id="292"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498"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252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64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144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955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0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32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644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88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80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Psychological Analysis for Depression Using Social Media Tweets</a:t>
            </a:r>
            <a:endParaRPr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 B497</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RA2011003010810</a:t>
            </a:r>
            <a:endParaRPr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Kartik Singh</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RA2011003010772</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Utkarsh Gupta</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MAJOR </a:t>
            </a: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PROJECT</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0" y="4578969"/>
            <a:ext cx="3904181" cy="14700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sz="1400" dirty="0">
                <a:latin typeface="Times New Roman" panose="02020603050405020304" pitchFamily="18" charset="0"/>
                <a:cs typeface="Times New Roman" panose="02020603050405020304" pitchFamily="18" charset="0"/>
              </a:rPr>
              <a:t> Guide name: Mrs. P .</a:t>
            </a:r>
            <a:r>
              <a:rPr lang="en-US" sz="1400" dirty="0" err="1">
                <a:latin typeface="Times New Roman" panose="02020603050405020304" pitchFamily="18" charset="0"/>
                <a:cs typeface="Times New Roman" panose="02020603050405020304" pitchFamily="18" charset="0"/>
              </a:rPr>
              <a:t>Renukadevi</a:t>
            </a:r>
            <a:endParaRPr lang="en-US" sz="1400" dirty="0">
              <a:latin typeface="Times New Roman" panose="02020603050405020304" pitchFamily="18" charset="0"/>
              <a:cs typeface="Times New Roman" panose="02020603050405020304" pitchFamily="18" charset="0"/>
            </a:endParaRPr>
          </a:p>
          <a:p>
            <a:pPr marL="0" indent="0">
              <a:lnSpc>
                <a:spcPct val="170000"/>
              </a:lnSpc>
              <a:spcBef>
                <a:spcPts val="592"/>
              </a:spcBef>
              <a:buSzPct val="100000"/>
            </a:pPr>
            <a:r>
              <a:rPr lang="en-US" sz="1400" dirty="0">
                <a:latin typeface="Times New Roman" panose="02020603050405020304" pitchFamily="18" charset="0"/>
                <a:cs typeface="Times New Roman" panose="02020603050405020304" pitchFamily="18" charset="0"/>
              </a:rPr>
              <a:t>Designation: Assistant Professor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Department: Computing Technologies</a:t>
            </a:r>
          </a:p>
        </p:txBody>
      </p:sp>
      <p:sp>
        <p:nvSpPr>
          <p:cNvPr id="3" name="TextBox 2">
            <a:extLst>
              <a:ext uri="{FF2B5EF4-FFF2-40B4-BE49-F238E27FC236}">
                <a16:creationId xmlns:a16="http://schemas.microsoft.com/office/drawing/2014/main" id="{92E15882-FE2C-4B61-2D7C-6A060905B2C2}"/>
              </a:ext>
            </a:extLst>
          </p:cNvPr>
          <p:cNvSpPr txBox="1"/>
          <p:nvPr/>
        </p:nvSpPr>
        <p:spPr>
          <a:xfrm>
            <a:off x="373529" y="6259711"/>
            <a:ext cx="4677102" cy="276999"/>
          </a:xfrm>
          <a:prstGeom prst="rect">
            <a:avLst/>
          </a:prstGeom>
          <a:noFill/>
        </p:spPr>
        <p:txBody>
          <a:bodyPr wrap="square">
            <a:spAutoFit/>
          </a:bodyPr>
          <a:lstStyle/>
          <a:p>
            <a:pPr lvl="0"/>
            <a:r>
              <a:rPr lang="en-US" sz="1200" b="1" dirty="0">
                <a:solidFill>
                  <a:schemeClr val="bg1">
                    <a:lumMod val="65000"/>
                  </a:schemeClr>
                </a:solidFill>
              </a:rPr>
              <a:t>11-1-2024</a:t>
            </a:r>
            <a:endParaRPr lang="en-US" sz="1200"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11-1-2024</a:t>
            </a:r>
            <a:endParaRPr lang="en-US"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9" name="TextBox 8"/>
          <p:cNvSpPr txBox="1"/>
          <p:nvPr/>
        </p:nvSpPr>
        <p:spPr>
          <a:xfrm>
            <a:off x="661182" y="2433711"/>
            <a:ext cx="8117058" cy="2369880"/>
          </a:xfrm>
          <a:prstGeom prst="rect">
            <a:avLst/>
          </a:prstGeom>
          <a:noFill/>
        </p:spPr>
        <p:txBody>
          <a:bodyPr wrap="square" rtlCol="0">
            <a:spAutoFit/>
          </a:bodyPr>
          <a:lstStyle/>
          <a:p>
            <a:pPr algn="ctr"/>
            <a:r>
              <a:rPr lang="en-US" sz="2400" b="1" dirty="0"/>
              <a:t>Psychological Analysis for Depression Based on Social Media Comments</a:t>
            </a:r>
            <a:endParaRPr lang="en-IN" sz="2400" b="1" dirty="0">
              <a:latin typeface="Times New Roman" panose="02020603050405020304" pitchFamily="18" charset="0"/>
              <a:cs typeface="Times New Roman" panose="02020603050405020304" pitchFamily="18" charset="0"/>
            </a:endParaRPr>
          </a:p>
          <a:p>
            <a:pPr algn="just"/>
            <a:endParaRPr lang="en-IN" sz="2000" b="1" dirty="0">
              <a:solidFill>
                <a:schemeClr val="tx1"/>
              </a:solidFill>
              <a:latin typeface="Times New Roman" panose="02020603050405020304" pitchFamily="18" charset="0"/>
              <a:cs typeface="Times New Roman" panose="02020603050405020304" pitchFamily="18" charset="0"/>
            </a:endParaRPr>
          </a:p>
          <a:p>
            <a:pPr algn="just"/>
            <a:r>
              <a:rPr lang="en-IN" sz="2000" b="1" i="0" dirty="0">
                <a:solidFill>
                  <a:schemeClr val="tx1"/>
                </a:solidFill>
                <a:effectLst/>
                <a:latin typeface="Times New Roman" panose="02020603050405020304" pitchFamily="18" charset="0"/>
                <a:cs typeface="Times New Roman" panose="02020603050405020304" pitchFamily="18" charset="0"/>
              </a:rPr>
              <a:t>Problem:</a:t>
            </a:r>
            <a:r>
              <a:rPr lang="en-IN" sz="2000" b="0" i="0" dirty="0">
                <a:solidFill>
                  <a:schemeClr val="tx1"/>
                </a:solidFill>
                <a:effectLst/>
                <a:latin typeface="Times New Roman" panose="02020603050405020304" pitchFamily="18" charset="0"/>
                <a:cs typeface="Times New Roman" panose="02020603050405020304" pitchFamily="18" charset="0"/>
              </a:rPr>
              <a:t> Deploying ML and AI technologies, including LSTM and CNN algorithms, our research aims to address the challenge of depression identification, particularly within the expressive context of the younger generation on social media platforms.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27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368978"/>
            <a:ext cx="4587766" cy="724277"/>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Objectives/Innovations:</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9" name="TextBox 8"/>
          <p:cNvSpPr txBox="1"/>
          <p:nvPr/>
        </p:nvSpPr>
        <p:spPr>
          <a:xfrm>
            <a:off x="457200" y="2153865"/>
            <a:ext cx="8117058" cy="4801314"/>
          </a:xfrm>
          <a:prstGeom prst="rect">
            <a:avLst/>
          </a:prstGeom>
          <a:noFill/>
        </p:spPr>
        <p:txBody>
          <a:bodyPr wrap="square" rtlCol="0">
            <a:spAutoFit/>
          </a:bodyPr>
          <a:lstStyle/>
          <a:p>
            <a:pPr marL="285750" indent="-285750" algn="l">
              <a:buFont typeface="Arial" panose="020B0604020202020204" pitchFamily="34" charset="0"/>
              <a:buChar char="•"/>
            </a:pPr>
            <a:r>
              <a:rPr lang="en-IN" sz="1700" b="1" i="0" dirty="0">
                <a:solidFill>
                  <a:schemeClr val="tx1"/>
                </a:solidFill>
                <a:effectLst/>
                <a:latin typeface="+mj-lt"/>
              </a:rPr>
              <a:t>Develop a Depression Identification System:</a:t>
            </a:r>
            <a:r>
              <a:rPr lang="en-IN" sz="1700" b="0" i="0" dirty="0">
                <a:solidFill>
                  <a:schemeClr val="tx1"/>
                </a:solidFill>
                <a:effectLst/>
                <a:latin typeface="+mj-lt"/>
              </a:rPr>
              <a:t> Create an advanced system for identifying depression through psychological analysis, employing state-of-the-art technologies such as Deep Learning Algorithm and Artificial Intelligence (AI).</a:t>
            </a:r>
          </a:p>
          <a:p>
            <a:pPr algn="l"/>
            <a:endParaRPr lang="en-IN" sz="1700" b="0" i="0" dirty="0">
              <a:solidFill>
                <a:schemeClr val="tx1"/>
              </a:solidFill>
              <a:effectLst/>
              <a:latin typeface="+mj-lt"/>
            </a:endParaRPr>
          </a:p>
          <a:p>
            <a:pPr marL="285750" indent="-285750" algn="l">
              <a:buFont typeface="Arial" panose="020B0604020202020204" pitchFamily="34" charset="0"/>
              <a:buChar char="•"/>
            </a:pPr>
            <a:r>
              <a:rPr lang="en-IN" sz="1700" b="1" i="0" dirty="0">
                <a:solidFill>
                  <a:schemeClr val="tx1"/>
                </a:solidFill>
                <a:effectLst/>
                <a:latin typeface="+mj-lt"/>
              </a:rPr>
              <a:t>Utilize LSTM and CNN Algorithms:</a:t>
            </a:r>
            <a:r>
              <a:rPr lang="en-IN" sz="1700" b="0" i="0" dirty="0">
                <a:solidFill>
                  <a:schemeClr val="tx1"/>
                </a:solidFill>
                <a:effectLst/>
                <a:latin typeface="+mj-lt"/>
              </a:rPr>
              <a:t> Investigate prominent ML algorithms, specifically Long-Term Short Memory (LSTM) and Convolutional Neural Network (CNN), to enhance the accuracy and effectiveness of depression identification.</a:t>
            </a:r>
          </a:p>
          <a:p>
            <a:pPr algn="l"/>
            <a:endParaRPr lang="en-IN" sz="1700" b="0" i="0" dirty="0">
              <a:solidFill>
                <a:schemeClr val="tx1"/>
              </a:solidFill>
              <a:effectLst/>
              <a:latin typeface="+mj-lt"/>
            </a:endParaRPr>
          </a:p>
          <a:p>
            <a:pPr marL="285750" indent="-285750" algn="l">
              <a:buFont typeface="Arial" panose="020B0604020202020204" pitchFamily="34" charset="0"/>
              <a:buChar char="•"/>
            </a:pPr>
            <a:r>
              <a:rPr lang="en-IN" sz="1700" b="1" i="0" dirty="0">
                <a:solidFill>
                  <a:schemeClr val="tx1"/>
                </a:solidFill>
                <a:effectLst/>
                <a:latin typeface="+mj-lt"/>
              </a:rPr>
              <a:t>Capture Youthful Perspectives on Social Media:</a:t>
            </a:r>
            <a:r>
              <a:rPr lang="en-IN" sz="1700" b="0" i="0" dirty="0">
                <a:solidFill>
                  <a:schemeClr val="tx1"/>
                </a:solidFill>
                <a:effectLst/>
                <a:latin typeface="+mj-lt"/>
              </a:rPr>
              <a:t> Focus on the younger generation's expressive use of social media platforms, recognizing them as valuable channels for articulating diverse thoughts and opinions on a wide range of topics and situations.</a:t>
            </a:r>
          </a:p>
          <a:p>
            <a:pPr marL="285750" indent="-285750" algn="l">
              <a:buFont typeface="Arial" panose="020B0604020202020204" pitchFamily="34" charset="0"/>
              <a:buChar char="•"/>
            </a:pPr>
            <a:endParaRPr lang="en-IN" sz="1700" dirty="0">
              <a:solidFill>
                <a:schemeClr val="tx1"/>
              </a:solidFill>
              <a:latin typeface="+mj-lt"/>
            </a:endParaRPr>
          </a:p>
          <a:p>
            <a:pPr marL="285750" indent="-285750" algn="l">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Integration of Emoticons and Emojis: </a:t>
            </a:r>
            <a:r>
              <a:rPr lang="en-IN" sz="1700" b="0" i="0" dirty="0">
                <a:solidFill>
                  <a:schemeClr val="tx1"/>
                </a:solidFill>
                <a:effectLst/>
                <a:latin typeface="+mj-lt"/>
              </a:rPr>
              <a:t>Incorporating emoticons and emojis into sentiment analysis represents a challenge, given their varied interpretations. </a:t>
            </a:r>
          </a:p>
          <a:p>
            <a:pPr marL="285750" indent="-285750" algn="l">
              <a:buFont typeface="Arial" panose="020B0604020202020204" pitchFamily="34" charset="0"/>
              <a:buChar char="•"/>
            </a:pPr>
            <a:endParaRPr lang="en-IN" sz="1700" b="0" i="0" dirty="0">
              <a:solidFill>
                <a:schemeClr val="tx1"/>
              </a:solidFill>
              <a:effectLst/>
              <a:latin typeface="+mj-lt"/>
            </a:endParaRPr>
          </a:p>
        </p:txBody>
      </p:sp>
    </p:spTree>
    <p:extLst>
      <p:ext uri="{BB962C8B-B14F-4D97-AF65-F5344CB8AC3E}">
        <p14:creationId xmlns:p14="http://schemas.microsoft.com/office/powerpoint/2010/main" val="125117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690217" y="1260177"/>
            <a:ext cx="5460124" cy="638503"/>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Scope/Application :</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9" name="TextBox 8"/>
          <p:cNvSpPr txBox="1"/>
          <p:nvPr/>
        </p:nvSpPr>
        <p:spPr>
          <a:xfrm>
            <a:off x="523981" y="1898680"/>
            <a:ext cx="8117058" cy="4278094"/>
          </a:xfrm>
          <a:prstGeom prst="rect">
            <a:avLst/>
          </a:prstGeom>
          <a:noFill/>
        </p:spPr>
        <p:txBody>
          <a:bodyPr wrap="square" rtlCol="0">
            <a:spAutoFit/>
          </a:bodyPr>
          <a:lstStyle/>
          <a:p>
            <a:pPr marL="285750" indent="-285750" algn="l">
              <a:buFont typeface="Arial" panose="020B0604020202020204" pitchFamily="34" charset="0"/>
              <a:buChar char="•"/>
            </a:pPr>
            <a:r>
              <a:rPr lang="en-IN" sz="1600" b="1" i="0" dirty="0">
                <a:solidFill>
                  <a:schemeClr val="tx1"/>
                </a:solidFill>
                <a:effectLst/>
                <a:latin typeface="+mj-lt"/>
              </a:rPr>
              <a:t>Early Intervention on Social Media</a:t>
            </a:r>
            <a:r>
              <a:rPr lang="en-IN" sz="1600" i="0" dirty="0">
                <a:solidFill>
                  <a:schemeClr val="tx1"/>
                </a:solidFill>
                <a:effectLst/>
                <a:latin typeface="+mj-lt"/>
              </a:rPr>
              <a:t>: Automatic detection of depressive sentiments enables timely support and intervention for users expressing distress on social media.</a:t>
            </a:r>
          </a:p>
          <a:p>
            <a:pPr marL="285750" indent="-285750" algn="l">
              <a:buFont typeface="Arial" panose="020B0604020202020204" pitchFamily="34" charset="0"/>
              <a:buChar char="•"/>
            </a:pPr>
            <a:endParaRPr lang="en-IN" sz="1600" i="0" dirty="0">
              <a:solidFill>
                <a:schemeClr val="tx1"/>
              </a:solidFill>
              <a:effectLst/>
              <a:latin typeface="+mj-lt"/>
            </a:endParaRPr>
          </a:p>
          <a:p>
            <a:pPr marL="285750" indent="-285750" algn="l">
              <a:buFont typeface="Arial" panose="020B0604020202020204" pitchFamily="34" charset="0"/>
              <a:buChar char="•"/>
            </a:pPr>
            <a:r>
              <a:rPr lang="en-IN" sz="1600" b="1" i="0" dirty="0">
                <a:solidFill>
                  <a:schemeClr val="tx1"/>
                </a:solidFill>
                <a:effectLst/>
                <a:latin typeface="+mj-lt"/>
              </a:rPr>
              <a:t>Public Health Surveillance:</a:t>
            </a:r>
            <a:r>
              <a:rPr lang="en-IN" sz="1600" i="0" dirty="0">
                <a:solidFill>
                  <a:schemeClr val="tx1"/>
                </a:solidFill>
                <a:effectLst/>
                <a:latin typeface="+mj-lt"/>
              </a:rPr>
              <a:t> Monitoring and </a:t>
            </a:r>
            <a:r>
              <a:rPr lang="en-IN" sz="1600" i="0" dirty="0" err="1">
                <a:solidFill>
                  <a:schemeClr val="tx1"/>
                </a:solidFill>
                <a:effectLst/>
                <a:latin typeface="+mj-lt"/>
              </a:rPr>
              <a:t>analyzing</a:t>
            </a:r>
            <a:r>
              <a:rPr lang="en-IN" sz="1600" i="0" dirty="0">
                <a:solidFill>
                  <a:schemeClr val="tx1"/>
                </a:solidFill>
                <a:effectLst/>
                <a:latin typeface="+mj-lt"/>
              </a:rPr>
              <a:t> mental health trends on a large scale, providing valuable insights for public health policies and interventions.</a:t>
            </a:r>
          </a:p>
          <a:p>
            <a:pPr marL="285750" indent="-285750" algn="l">
              <a:buFont typeface="Arial" panose="020B0604020202020204" pitchFamily="34" charset="0"/>
              <a:buChar char="•"/>
            </a:pPr>
            <a:endParaRPr lang="en-IN" sz="1600" i="0" dirty="0">
              <a:solidFill>
                <a:schemeClr val="tx1"/>
              </a:solidFill>
              <a:effectLst/>
              <a:latin typeface="+mj-lt"/>
            </a:endParaRPr>
          </a:p>
          <a:p>
            <a:pPr marL="285750" indent="-285750" algn="l">
              <a:buFont typeface="Arial" panose="020B0604020202020204" pitchFamily="34" charset="0"/>
              <a:buChar char="•"/>
            </a:pPr>
            <a:r>
              <a:rPr lang="en-IN" sz="1600" b="1" i="0" dirty="0">
                <a:solidFill>
                  <a:schemeClr val="tx1"/>
                </a:solidFill>
                <a:effectLst/>
                <a:latin typeface="+mj-lt"/>
              </a:rPr>
              <a:t>Corporate Well-being Monitoring</a:t>
            </a:r>
            <a:r>
              <a:rPr lang="en-IN" sz="1600" i="0" dirty="0">
                <a:solidFill>
                  <a:schemeClr val="tx1"/>
                </a:solidFill>
                <a:effectLst/>
                <a:latin typeface="+mj-lt"/>
              </a:rPr>
              <a:t>: Utilizing the model to observe employee mental health expressions, allowing companies to implement targeted well-being programs.</a:t>
            </a:r>
          </a:p>
          <a:p>
            <a:pPr marL="285750" indent="-285750" algn="l">
              <a:buFont typeface="Arial" panose="020B0604020202020204" pitchFamily="34" charset="0"/>
              <a:buChar char="•"/>
            </a:pPr>
            <a:endParaRPr lang="en-IN" sz="1600" i="0" dirty="0">
              <a:solidFill>
                <a:schemeClr val="tx1"/>
              </a:solidFill>
              <a:effectLst/>
              <a:latin typeface="+mj-lt"/>
            </a:endParaRPr>
          </a:p>
          <a:p>
            <a:pPr marL="285750" indent="-285750" algn="l">
              <a:buFont typeface="Arial" panose="020B0604020202020204" pitchFamily="34" charset="0"/>
              <a:buChar char="•"/>
            </a:pPr>
            <a:r>
              <a:rPr lang="en-IN" sz="1600" b="1" i="0" dirty="0">
                <a:solidFill>
                  <a:schemeClr val="tx1"/>
                </a:solidFill>
                <a:effectLst/>
                <a:latin typeface="+mj-lt"/>
              </a:rPr>
              <a:t>Academic Research Insights:</a:t>
            </a:r>
            <a:r>
              <a:rPr lang="en-IN" sz="1600" i="0" dirty="0">
                <a:solidFill>
                  <a:schemeClr val="tx1"/>
                </a:solidFill>
                <a:effectLst/>
                <a:latin typeface="+mj-lt"/>
              </a:rPr>
              <a:t> Enabling researchers to </a:t>
            </a:r>
            <a:r>
              <a:rPr lang="en-IN" sz="1600" i="0" dirty="0" err="1">
                <a:solidFill>
                  <a:schemeClr val="tx1"/>
                </a:solidFill>
                <a:effectLst/>
                <a:latin typeface="+mj-lt"/>
              </a:rPr>
              <a:t>analyze</a:t>
            </a:r>
            <a:r>
              <a:rPr lang="en-IN" sz="1600" i="0" dirty="0">
                <a:solidFill>
                  <a:schemeClr val="tx1"/>
                </a:solidFill>
                <a:effectLst/>
                <a:latin typeface="+mj-lt"/>
              </a:rPr>
              <a:t> social media content for studies on the relationship between online expressions and mental health.</a:t>
            </a:r>
          </a:p>
          <a:p>
            <a:pPr marL="285750" indent="-285750" algn="l">
              <a:buFont typeface="Arial" panose="020B0604020202020204" pitchFamily="34" charset="0"/>
              <a:buChar char="•"/>
            </a:pPr>
            <a:endParaRPr lang="en-IN" sz="1600" i="0" dirty="0">
              <a:solidFill>
                <a:schemeClr val="tx1"/>
              </a:solidFill>
              <a:effectLst/>
              <a:latin typeface="+mj-lt"/>
            </a:endParaRPr>
          </a:p>
          <a:p>
            <a:pPr marL="285750" indent="-285750" algn="l">
              <a:buFont typeface="Arial" panose="020B0604020202020204" pitchFamily="34" charset="0"/>
              <a:buChar char="•"/>
            </a:pPr>
            <a:r>
              <a:rPr lang="en-IN" sz="1600" b="1" i="0" dirty="0">
                <a:solidFill>
                  <a:schemeClr val="tx1"/>
                </a:solidFill>
                <a:effectLst/>
                <a:latin typeface="+mj-lt"/>
              </a:rPr>
              <a:t>Customized Mental Health Outreach:</a:t>
            </a:r>
            <a:r>
              <a:rPr lang="en-IN" sz="1600" i="0" dirty="0">
                <a:solidFill>
                  <a:schemeClr val="tx1"/>
                </a:solidFill>
                <a:effectLst/>
                <a:latin typeface="+mj-lt"/>
              </a:rPr>
              <a:t> Implementing targeted outreach initiatives on social media platforms based on the model's identification of users at risk of depression.</a:t>
            </a:r>
          </a:p>
        </p:txBody>
      </p:sp>
      <p:sp>
        <p:nvSpPr>
          <p:cNvPr id="2" name="TextBox 1">
            <a:extLst>
              <a:ext uri="{FF2B5EF4-FFF2-40B4-BE49-F238E27FC236}">
                <a16:creationId xmlns:a16="http://schemas.microsoft.com/office/drawing/2014/main" id="{F9BD0C3F-83E5-F95C-D3DD-5ED54D7F3268}"/>
              </a:ext>
            </a:extLst>
          </p:cNvPr>
          <p:cNvSpPr txBox="1"/>
          <p:nvPr/>
        </p:nvSpPr>
        <p:spPr>
          <a:xfrm>
            <a:off x="373529" y="6259711"/>
            <a:ext cx="4677102" cy="276999"/>
          </a:xfrm>
          <a:prstGeom prst="rect">
            <a:avLst/>
          </a:prstGeom>
          <a:noFill/>
        </p:spPr>
        <p:txBody>
          <a:bodyPr wrap="square">
            <a:spAutoFit/>
          </a:bodyPr>
          <a:lstStyle/>
          <a:p>
            <a:pPr lvl="0"/>
            <a:r>
              <a:rPr lang="en-US" sz="1200" b="1" dirty="0">
                <a:solidFill>
                  <a:schemeClr val="bg1">
                    <a:lumMod val="65000"/>
                  </a:schemeClr>
                </a:solidFill>
              </a:rPr>
              <a:t>11-1-2024</a:t>
            </a:r>
            <a:endParaRPr lang="en-US" sz="1200" dirty="0">
              <a:solidFill>
                <a:schemeClr val="bg1">
                  <a:lumMod val="65000"/>
                </a:schemeClr>
              </a:solidFill>
            </a:endParaRPr>
          </a:p>
        </p:txBody>
      </p:sp>
    </p:spTree>
    <p:extLst>
      <p:ext uri="{BB962C8B-B14F-4D97-AF65-F5344CB8AC3E}">
        <p14:creationId xmlns:p14="http://schemas.microsoft.com/office/powerpoint/2010/main" val="221772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320566" y="1260177"/>
            <a:ext cx="5460124" cy="638503"/>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Scope/Application :</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9" name="TextBox 8"/>
          <p:cNvSpPr txBox="1"/>
          <p:nvPr/>
        </p:nvSpPr>
        <p:spPr>
          <a:xfrm>
            <a:off x="513471" y="2190510"/>
            <a:ext cx="8117058" cy="1569660"/>
          </a:xfrm>
          <a:prstGeom prst="rect">
            <a:avLst/>
          </a:prstGeom>
          <a:noFill/>
        </p:spPr>
        <p:txBody>
          <a:bodyPr wrap="square" rtlCol="0">
            <a:spAutoFit/>
          </a:bodyPr>
          <a:lstStyle/>
          <a:p>
            <a:pPr marL="285750" indent="-285750" algn="l">
              <a:buFont typeface="Arial" panose="020B0604020202020204" pitchFamily="34" charset="0"/>
              <a:buChar char="•"/>
            </a:pPr>
            <a:r>
              <a:rPr lang="en-IN" sz="1600" b="1" i="0" dirty="0">
                <a:solidFill>
                  <a:schemeClr val="tx1"/>
                </a:solidFill>
                <a:effectLst/>
                <a:latin typeface="+mj-lt"/>
              </a:rPr>
              <a:t>Community Mental Health Programs:</a:t>
            </a:r>
            <a:r>
              <a:rPr lang="en-IN" sz="1600" i="0" dirty="0">
                <a:solidFill>
                  <a:schemeClr val="tx1"/>
                </a:solidFill>
                <a:effectLst/>
                <a:latin typeface="+mj-lt"/>
              </a:rPr>
              <a:t> Supporting mental health organizations in identifying and reaching out to individuals at risk in the online community.</a:t>
            </a:r>
          </a:p>
          <a:p>
            <a:pPr marL="285750" indent="-285750" algn="l">
              <a:buFont typeface="Arial" panose="020B0604020202020204" pitchFamily="34" charset="0"/>
              <a:buChar char="•"/>
            </a:pPr>
            <a:endParaRPr lang="en-IN" sz="1600" i="0" dirty="0">
              <a:solidFill>
                <a:schemeClr val="tx1"/>
              </a:solidFill>
              <a:effectLst/>
              <a:latin typeface="+mj-lt"/>
            </a:endParaRPr>
          </a:p>
          <a:p>
            <a:pPr marL="285750" indent="-285750" algn="l">
              <a:buFont typeface="Arial" panose="020B0604020202020204" pitchFamily="34" charset="0"/>
              <a:buChar char="•"/>
            </a:pPr>
            <a:r>
              <a:rPr lang="en-IN" sz="1600" b="1" i="0" dirty="0">
                <a:solidFill>
                  <a:schemeClr val="tx1"/>
                </a:solidFill>
                <a:effectLst/>
                <a:latin typeface="+mj-lt"/>
              </a:rPr>
              <a:t>Therapeutic Interventions:</a:t>
            </a:r>
            <a:r>
              <a:rPr lang="en-IN" sz="1600" i="0" dirty="0">
                <a:solidFill>
                  <a:schemeClr val="tx1"/>
                </a:solidFill>
                <a:effectLst/>
                <a:latin typeface="+mj-lt"/>
              </a:rPr>
              <a:t> Providing valuable data for enhancing therapeutic interventions by understanding patterns and trends related to mental health expressions.</a:t>
            </a:r>
          </a:p>
        </p:txBody>
      </p:sp>
      <p:sp>
        <p:nvSpPr>
          <p:cNvPr id="2" name="TextBox 1">
            <a:extLst>
              <a:ext uri="{FF2B5EF4-FFF2-40B4-BE49-F238E27FC236}">
                <a16:creationId xmlns:a16="http://schemas.microsoft.com/office/drawing/2014/main" id="{8C223520-2436-72AA-B1DE-09C56EB22D92}"/>
              </a:ext>
            </a:extLst>
          </p:cNvPr>
          <p:cNvSpPr txBox="1"/>
          <p:nvPr/>
        </p:nvSpPr>
        <p:spPr>
          <a:xfrm>
            <a:off x="373529" y="6259711"/>
            <a:ext cx="4677102" cy="276999"/>
          </a:xfrm>
          <a:prstGeom prst="rect">
            <a:avLst/>
          </a:prstGeom>
          <a:noFill/>
        </p:spPr>
        <p:txBody>
          <a:bodyPr wrap="square">
            <a:spAutoFit/>
          </a:bodyPr>
          <a:lstStyle/>
          <a:p>
            <a:pPr lvl="0"/>
            <a:r>
              <a:rPr lang="en-US" sz="1200" b="1" dirty="0">
                <a:solidFill>
                  <a:schemeClr val="bg1">
                    <a:lumMod val="65000"/>
                  </a:schemeClr>
                </a:solidFill>
              </a:rPr>
              <a:t>11-1-2024</a:t>
            </a:r>
            <a:endParaRPr lang="en-US" sz="1200" dirty="0">
              <a:solidFill>
                <a:schemeClr val="bg1">
                  <a:lumMod val="65000"/>
                </a:schemeClr>
              </a:solidFill>
            </a:endParaRPr>
          </a:p>
        </p:txBody>
      </p:sp>
    </p:spTree>
    <p:extLst>
      <p:ext uri="{BB962C8B-B14F-4D97-AF65-F5344CB8AC3E}">
        <p14:creationId xmlns:p14="http://schemas.microsoft.com/office/powerpoint/2010/main" val="426630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337930" y="1308368"/>
            <a:ext cx="8229600" cy="824948"/>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IN" dirty="0">
                <a:latin typeface="Times New Roman" panose="02020603050405020304" pitchFamily="18" charset="0"/>
                <a:cs typeface="Times New Roman" panose="02020603050405020304" pitchFamily="18" charset="0"/>
              </a:rPr>
              <a:t>Architecture Diagram</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2" name="Content Placeholder 2">
            <a:extLst>
              <a:ext uri="{FF2B5EF4-FFF2-40B4-BE49-F238E27FC236}">
                <a16:creationId xmlns:a16="http://schemas.microsoft.com/office/drawing/2014/main" id="{831F43AC-318D-DA0B-7392-1AFD9AAA30FD}"/>
              </a:ext>
            </a:extLst>
          </p:cNvPr>
          <p:cNvSpPr>
            <a:spLocks noGrp="1"/>
          </p:cNvSpPr>
          <p:nvPr/>
        </p:nvSpPr>
        <p:spPr>
          <a:xfrm>
            <a:off x="447260" y="2063383"/>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IN" sz="2000" dirty="0"/>
              <a:t>LSTM + CNN model:</a:t>
            </a:r>
          </a:p>
          <a:p>
            <a:endParaRPr lang="en-US" altLang="en-IN" sz="2000" dirty="0"/>
          </a:p>
        </p:txBody>
      </p:sp>
      <p:pic>
        <p:nvPicPr>
          <p:cNvPr id="3" name="Picture 2">
            <a:extLst>
              <a:ext uri="{FF2B5EF4-FFF2-40B4-BE49-F238E27FC236}">
                <a16:creationId xmlns:a16="http://schemas.microsoft.com/office/drawing/2014/main" id="{2A70C1D7-F36D-3D2D-586B-6AD8FBA7F176}"/>
              </a:ext>
            </a:extLst>
          </p:cNvPr>
          <p:cNvPicPr>
            <a:picLocks noChangeAspect="1"/>
          </p:cNvPicPr>
          <p:nvPr/>
        </p:nvPicPr>
        <p:blipFill>
          <a:blip r:embed="rId4"/>
          <a:stretch>
            <a:fillRect/>
          </a:stretch>
        </p:blipFill>
        <p:spPr>
          <a:xfrm>
            <a:off x="790685" y="2483217"/>
            <a:ext cx="7324090" cy="3821430"/>
          </a:xfrm>
          <a:prstGeom prst="rect">
            <a:avLst/>
          </a:prstGeom>
        </p:spPr>
      </p:pic>
    </p:spTree>
    <p:extLst>
      <p:ext uri="{BB962C8B-B14F-4D97-AF65-F5344CB8AC3E}">
        <p14:creationId xmlns:p14="http://schemas.microsoft.com/office/powerpoint/2010/main" val="323801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435887"/>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Module Description: CNN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2" name="TextBox 1">
            <a:extLst>
              <a:ext uri="{FF2B5EF4-FFF2-40B4-BE49-F238E27FC236}">
                <a16:creationId xmlns:a16="http://schemas.microsoft.com/office/drawing/2014/main" id="{72884811-6F1C-9E99-870F-83CDEEFC7366}"/>
              </a:ext>
            </a:extLst>
          </p:cNvPr>
          <p:cNvSpPr txBox="1"/>
          <p:nvPr/>
        </p:nvSpPr>
        <p:spPr>
          <a:xfrm>
            <a:off x="664424" y="2029184"/>
            <a:ext cx="7459088" cy="4185761"/>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chemeClr val="tx1"/>
                </a:solidFill>
                <a:effectLst/>
                <a:latin typeface="+mj-lt"/>
              </a:rPr>
              <a:t>Objective:</a:t>
            </a:r>
            <a:r>
              <a:rPr lang="en-IN" b="0" i="0" dirty="0">
                <a:solidFill>
                  <a:schemeClr val="tx1"/>
                </a:solidFill>
                <a:effectLst/>
                <a:latin typeface="+mj-lt"/>
              </a:rPr>
              <a:t> The CNN module is designed for image processing and classification tasks, leveraging Convolutional Neural Networks to extract meaningful features and make predictions.</a:t>
            </a:r>
          </a:p>
          <a:p>
            <a:pPr marL="285750" indent="-285750">
              <a:buFont typeface="Arial" panose="020B0604020202020204" pitchFamily="34" charset="0"/>
              <a:buChar char="•"/>
            </a:pPr>
            <a:endParaRPr lang="en-IN" b="0"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Architecture Overview:</a:t>
            </a:r>
            <a:r>
              <a:rPr lang="en-IN" b="0" i="0" dirty="0">
                <a:solidFill>
                  <a:schemeClr val="tx1"/>
                </a:solidFill>
                <a:effectLst/>
                <a:latin typeface="+mj-lt"/>
              </a:rPr>
              <a:t> The module follows a CNN architecture, consisting of convolutional layers, pooling layers, and fully connected layers, enabling the network to learn hierarchical representations of input images.</a:t>
            </a:r>
          </a:p>
          <a:p>
            <a:pPr marL="285750" indent="-285750">
              <a:buFont typeface="Arial" panose="020B0604020202020204" pitchFamily="34" charset="0"/>
              <a:buChar char="•"/>
            </a:pPr>
            <a:endParaRPr lang="en-IN" b="0"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Feature Extraction:</a:t>
            </a:r>
            <a:r>
              <a:rPr lang="en-IN" b="0" i="0" dirty="0">
                <a:solidFill>
                  <a:schemeClr val="tx1"/>
                </a:solidFill>
                <a:effectLst/>
                <a:latin typeface="+mj-lt"/>
              </a:rPr>
              <a:t> CNNs excel in automatic feature extraction, allowing the network to identify patterns, textures, and shapes within images, contributing to robust image understanding.</a:t>
            </a:r>
          </a:p>
          <a:p>
            <a:pPr marL="285750" indent="-285750">
              <a:buFont typeface="Arial" panose="020B0604020202020204" pitchFamily="34" charset="0"/>
              <a:buChar char="•"/>
            </a:pPr>
            <a:endParaRPr lang="en-IN" b="0"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Adaptability:</a:t>
            </a:r>
            <a:r>
              <a:rPr lang="en-IN" b="0" i="0" dirty="0">
                <a:solidFill>
                  <a:schemeClr val="tx1"/>
                </a:solidFill>
                <a:effectLst/>
                <a:latin typeface="+mj-lt"/>
              </a:rPr>
              <a:t> CNNs can adapt to various image-related tasks, including object recognition, scene understanding, and facial recognition, making them versatile in diverse applications.</a:t>
            </a:r>
          </a:p>
          <a:p>
            <a:endParaRPr lang="en-IN" b="0"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Real-world Applicability:</a:t>
            </a:r>
            <a:r>
              <a:rPr lang="en-IN" b="0" i="0" dirty="0">
                <a:solidFill>
                  <a:schemeClr val="tx1"/>
                </a:solidFill>
                <a:effectLst/>
                <a:latin typeface="+mj-lt"/>
              </a:rPr>
              <a:t> The trained CNN can be applied to real-world scenarios such as medical image analysis, autonomous vehicle navigation, and image-based content categorization, showcasing its effectiveness in a wide range of applications.</a:t>
            </a:r>
            <a:endParaRPr lang="en-IN" b="0" i="0" u="none" strike="noStrike" baseline="0" dirty="0">
              <a:solidFill>
                <a:schemeClr val="tx1"/>
              </a:solidFill>
              <a:latin typeface="+mj-lt"/>
            </a:endParaRPr>
          </a:p>
        </p:txBody>
      </p:sp>
      <p:sp>
        <p:nvSpPr>
          <p:cNvPr id="3" name="TextBox 2">
            <a:extLst>
              <a:ext uri="{FF2B5EF4-FFF2-40B4-BE49-F238E27FC236}">
                <a16:creationId xmlns:a16="http://schemas.microsoft.com/office/drawing/2014/main" id="{72415135-8624-8F9C-4C7F-CCC59FE3F33C}"/>
              </a:ext>
            </a:extLst>
          </p:cNvPr>
          <p:cNvSpPr txBox="1"/>
          <p:nvPr/>
        </p:nvSpPr>
        <p:spPr>
          <a:xfrm>
            <a:off x="373529" y="6259711"/>
            <a:ext cx="4677102" cy="276999"/>
          </a:xfrm>
          <a:prstGeom prst="rect">
            <a:avLst/>
          </a:prstGeom>
          <a:noFill/>
        </p:spPr>
        <p:txBody>
          <a:bodyPr wrap="square">
            <a:spAutoFit/>
          </a:bodyPr>
          <a:lstStyle/>
          <a:p>
            <a:pPr lvl="0"/>
            <a:r>
              <a:rPr lang="en-US" sz="1200" b="1" dirty="0">
                <a:solidFill>
                  <a:schemeClr val="bg1">
                    <a:lumMod val="65000"/>
                  </a:schemeClr>
                </a:solidFill>
              </a:rPr>
              <a:t>11-1-2024</a:t>
            </a:r>
            <a:endParaRPr lang="en-US" sz="1200" dirty="0">
              <a:solidFill>
                <a:schemeClr val="bg1">
                  <a:lumMod val="65000"/>
                </a:schemeClr>
              </a:solidFill>
            </a:endParaRPr>
          </a:p>
        </p:txBody>
      </p:sp>
    </p:spTree>
    <p:extLst>
      <p:ext uri="{BB962C8B-B14F-4D97-AF65-F5344CB8AC3E}">
        <p14:creationId xmlns:p14="http://schemas.microsoft.com/office/powerpoint/2010/main" val="118822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435887"/>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Module Description: CNN</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pic>
        <p:nvPicPr>
          <p:cNvPr id="3076" name="Picture 4" descr="CNN architecture for tweet sentiment classification using a combination...  | Download Scientific Diagram">
            <a:extLst>
              <a:ext uri="{FF2B5EF4-FFF2-40B4-BE49-F238E27FC236}">
                <a16:creationId xmlns:a16="http://schemas.microsoft.com/office/drawing/2014/main" id="{B1EE8423-F9A6-A333-DE8C-6C9090F95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70" y="2402732"/>
            <a:ext cx="8773659" cy="32101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370F0D-EEE1-0F17-E612-FB278C9F3F96}"/>
              </a:ext>
            </a:extLst>
          </p:cNvPr>
          <p:cNvSpPr txBox="1"/>
          <p:nvPr/>
        </p:nvSpPr>
        <p:spPr>
          <a:xfrm>
            <a:off x="373529" y="6259711"/>
            <a:ext cx="4677102" cy="276999"/>
          </a:xfrm>
          <a:prstGeom prst="rect">
            <a:avLst/>
          </a:prstGeom>
          <a:noFill/>
        </p:spPr>
        <p:txBody>
          <a:bodyPr wrap="square">
            <a:spAutoFit/>
          </a:bodyPr>
          <a:lstStyle/>
          <a:p>
            <a:pPr lvl="0"/>
            <a:r>
              <a:rPr lang="en-US" sz="1200" b="1" dirty="0">
                <a:solidFill>
                  <a:schemeClr val="bg1">
                    <a:lumMod val="65000"/>
                  </a:schemeClr>
                </a:solidFill>
              </a:rPr>
              <a:t>11-1-2024</a:t>
            </a:r>
            <a:endParaRPr lang="en-US" sz="1200" dirty="0">
              <a:solidFill>
                <a:schemeClr val="bg1">
                  <a:lumMod val="65000"/>
                </a:schemeClr>
              </a:solidFill>
            </a:endParaRPr>
          </a:p>
        </p:txBody>
      </p:sp>
    </p:spTree>
    <p:extLst>
      <p:ext uri="{BB962C8B-B14F-4D97-AF65-F5344CB8AC3E}">
        <p14:creationId xmlns:p14="http://schemas.microsoft.com/office/powerpoint/2010/main" val="146243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435887"/>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Module Description: LSTM</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
        <p:nvSpPr>
          <p:cNvPr id="2" name="TextBox 1">
            <a:extLst>
              <a:ext uri="{FF2B5EF4-FFF2-40B4-BE49-F238E27FC236}">
                <a16:creationId xmlns:a16="http://schemas.microsoft.com/office/drawing/2014/main" id="{72884811-6F1C-9E99-870F-83CDEEFC7366}"/>
              </a:ext>
            </a:extLst>
          </p:cNvPr>
          <p:cNvSpPr txBox="1"/>
          <p:nvPr/>
        </p:nvSpPr>
        <p:spPr>
          <a:xfrm>
            <a:off x="664424" y="2029184"/>
            <a:ext cx="7459088" cy="4185761"/>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chemeClr val="tx1"/>
                </a:solidFill>
                <a:effectLst/>
                <a:latin typeface="+mj-lt"/>
              </a:rPr>
              <a:t>Objective:</a:t>
            </a:r>
            <a:r>
              <a:rPr lang="en-IN" i="0" dirty="0">
                <a:solidFill>
                  <a:schemeClr val="tx1"/>
                </a:solidFill>
                <a:effectLst/>
                <a:latin typeface="+mj-lt"/>
              </a:rPr>
              <a:t> The LSTM module is designed for processing sequential data and making predictions, utilizing Long-Term Short Memory networks to capture dependencies and patterns in temporal sequences.</a:t>
            </a:r>
          </a:p>
          <a:p>
            <a:pPr marL="285750" indent="-285750">
              <a:buFont typeface="Arial" panose="020B0604020202020204" pitchFamily="34" charset="0"/>
              <a:buChar char="•"/>
            </a:pPr>
            <a:endParaRPr lang="en-IN"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Architecture Overview:</a:t>
            </a:r>
            <a:r>
              <a:rPr lang="en-IN" i="0" dirty="0">
                <a:solidFill>
                  <a:schemeClr val="tx1"/>
                </a:solidFill>
                <a:effectLst/>
                <a:latin typeface="+mj-lt"/>
              </a:rPr>
              <a:t> The module follows an LSTM architecture, comprising memory cells, input gates, forget gates, and output gates, facilitating the learning of long-range dependencies in sequential data.</a:t>
            </a:r>
          </a:p>
          <a:p>
            <a:pPr marL="285750" indent="-285750">
              <a:buFont typeface="Arial" panose="020B0604020202020204" pitchFamily="34" charset="0"/>
              <a:buChar char="•"/>
            </a:pPr>
            <a:endParaRPr lang="en-IN"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Sequential Feature Learning:</a:t>
            </a:r>
            <a:r>
              <a:rPr lang="en-IN" i="0" dirty="0">
                <a:solidFill>
                  <a:schemeClr val="tx1"/>
                </a:solidFill>
                <a:effectLst/>
                <a:latin typeface="+mj-lt"/>
              </a:rPr>
              <a:t> LSTMs excel in learning dependencies over extended sequences, allowing the network to capture contextual information and relationships within sequential data.</a:t>
            </a:r>
          </a:p>
          <a:p>
            <a:pPr marL="285750" indent="-285750">
              <a:buFont typeface="Arial" panose="020B0604020202020204" pitchFamily="34" charset="0"/>
              <a:buChar char="•"/>
            </a:pPr>
            <a:endParaRPr lang="en-IN"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Temporal Context Understanding:</a:t>
            </a:r>
            <a:r>
              <a:rPr lang="en-IN" i="0" dirty="0">
                <a:solidFill>
                  <a:schemeClr val="tx1"/>
                </a:solidFill>
                <a:effectLst/>
                <a:latin typeface="+mj-lt"/>
              </a:rPr>
              <a:t> The memory cells in LSTMs enable the model to retain and utilize information from earlier time steps, enhancing its ability to understand and leverage temporal context.</a:t>
            </a:r>
          </a:p>
          <a:p>
            <a:endParaRPr lang="en-IN" i="0" dirty="0">
              <a:solidFill>
                <a:schemeClr val="tx1"/>
              </a:solidFill>
              <a:effectLst/>
              <a:latin typeface="+mj-lt"/>
            </a:endParaRPr>
          </a:p>
          <a:p>
            <a:pPr marL="285750" indent="-285750">
              <a:buFont typeface="Arial" panose="020B0604020202020204" pitchFamily="34" charset="0"/>
              <a:buChar char="•"/>
            </a:pPr>
            <a:r>
              <a:rPr lang="en-IN" b="1" i="0" dirty="0">
                <a:solidFill>
                  <a:schemeClr val="tx1"/>
                </a:solidFill>
                <a:effectLst/>
                <a:latin typeface="+mj-lt"/>
              </a:rPr>
              <a:t>Real-world Applicability:</a:t>
            </a:r>
            <a:r>
              <a:rPr lang="en-IN" i="0" dirty="0">
                <a:solidFill>
                  <a:schemeClr val="tx1"/>
                </a:solidFill>
                <a:effectLst/>
                <a:latin typeface="+mj-lt"/>
              </a:rPr>
              <a:t> The trained LSTM module finds application in real-world scenarios such as sentiment analysis in text, weather forecasting, and speech-to-text conversion, demonstrating its efficacy in various sequential data processing tasks.</a:t>
            </a:r>
          </a:p>
        </p:txBody>
      </p:sp>
      <p:sp>
        <p:nvSpPr>
          <p:cNvPr id="4" name="TextBox 3">
            <a:extLst>
              <a:ext uri="{FF2B5EF4-FFF2-40B4-BE49-F238E27FC236}">
                <a16:creationId xmlns:a16="http://schemas.microsoft.com/office/drawing/2014/main" id="{99638331-F078-01B7-2DFB-3937287D8123}"/>
              </a:ext>
            </a:extLst>
          </p:cNvPr>
          <p:cNvSpPr txBox="1"/>
          <p:nvPr/>
        </p:nvSpPr>
        <p:spPr>
          <a:xfrm>
            <a:off x="373529" y="6259711"/>
            <a:ext cx="4677102" cy="276999"/>
          </a:xfrm>
          <a:prstGeom prst="rect">
            <a:avLst/>
          </a:prstGeom>
          <a:noFill/>
        </p:spPr>
        <p:txBody>
          <a:bodyPr wrap="square">
            <a:spAutoFit/>
          </a:bodyPr>
          <a:lstStyle/>
          <a:p>
            <a:pPr lvl="0"/>
            <a:r>
              <a:rPr lang="en-US" sz="1200" b="1" dirty="0">
                <a:solidFill>
                  <a:schemeClr val="bg1">
                    <a:lumMod val="65000"/>
                  </a:schemeClr>
                </a:solidFill>
              </a:rPr>
              <a:t>11-1-2024</a:t>
            </a:r>
            <a:endParaRPr lang="en-US" sz="1200" dirty="0">
              <a:solidFill>
                <a:schemeClr val="bg1">
                  <a:lumMod val="65000"/>
                </a:schemeClr>
              </a:solidFill>
            </a:endParaRPr>
          </a:p>
        </p:txBody>
      </p:sp>
    </p:spTree>
    <p:extLst>
      <p:ext uri="{BB962C8B-B14F-4D97-AF65-F5344CB8AC3E}">
        <p14:creationId xmlns:p14="http://schemas.microsoft.com/office/powerpoint/2010/main" val="411514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696042" y="2925087"/>
            <a:ext cx="3938222" cy="1403722"/>
          </a:xfrm>
          <a:prstGeom prst="rect">
            <a:avLst/>
          </a:prstGeom>
          <a:noFill/>
          <a:ln>
            <a:noFill/>
          </a:ln>
        </p:spPr>
        <p:txBody>
          <a:bodyPr spcFirstLastPara="1" wrap="square" lIns="91425" tIns="45700" rIns="91425" bIns="45700" anchor="t" anchorCtr="0">
            <a:normAutofit/>
          </a:bodyPr>
          <a:lstStyle/>
          <a:p>
            <a:pPr marL="342900" lvl="0" indent="-139700" algn="l" rtl="0">
              <a:spcBef>
                <a:spcPts val="640"/>
              </a:spcBef>
              <a:spcAft>
                <a:spcPts val="0"/>
              </a:spcAft>
              <a:buClr>
                <a:schemeClr val="dk1"/>
              </a:buClr>
              <a:buSzPts val="3200"/>
              <a:buNone/>
            </a:pPr>
            <a:r>
              <a:rPr lang="en-US" b="1" dirty="0">
                <a:latin typeface="Times New Roman" panose="02020603050405020304" pitchFamily="18" charset="0"/>
                <a:cs typeface="Times New Roman" panose="02020603050405020304" pitchFamily="18" charset="0"/>
              </a:rPr>
              <a:t>THANK YOU !!</a:t>
            </a:r>
            <a:endParaRPr b="1"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232436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454284"/>
            <a:ext cx="2009140" cy="58595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Abstract</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11-1-2024</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7" name="TextBox 6">
            <a:extLst>
              <a:ext uri="{FF2B5EF4-FFF2-40B4-BE49-F238E27FC236}">
                <a16:creationId xmlns:a16="http://schemas.microsoft.com/office/drawing/2014/main" id="{602940B6-5119-59DF-7098-9472CB80E7FC}"/>
              </a:ext>
            </a:extLst>
          </p:cNvPr>
          <p:cNvSpPr txBox="1"/>
          <p:nvPr/>
        </p:nvSpPr>
        <p:spPr>
          <a:xfrm>
            <a:off x="646386" y="2040235"/>
            <a:ext cx="7851228" cy="4016484"/>
          </a:xfrm>
          <a:prstGeom prst="rect">
            <a:avLst/>
          </a:prstGeom>
          <a:noFill/>
        </p:spPr>
        <p:txBody>
          <a:bodyPr wrap="square">
            <a:spAutoFit/>
          </a:bodyPr>
          <a:lstStyle/>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Our project is dedicated to developing a proficient and precise method for </a:t>
            </a:r>
            <a:r>
              <a:rPr lang="en-IN" sz="1700" dirty="0" err="1">
                <a:latin typeface="Times New Roman" panose="02020603050405020304" pitchFamily="18" charset="0"/>
                <a:cs typeface="Times New Roman" panose="02020603050405020304" pitchFamily="18" charset="0"/>
              </a:rPr>
              <a:t>analyzing</a:t>
            </a:r>
            <a:r>
              <a:rPr lang="en-IN" sz="1700" dirty="0">
                <a:latin typeface="Times New Roman" panose="02020603050405020304" pitchFamily="18" charset="0"/>
                <a:cs typeface="Times New Roman" panose="02020603050405020304" pitchFamily="18" charset="0"/>
              </a:rPr>
              <a:t> psychological indicators of depression through social media, particularly Twitter, utilizing Deep Learning Algorithm techniques.</a:t>
            </a:r>
          </a:p>
          <a:p>
            <a:pPr marL="285750" indent="-285750" algn="just">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Depression is a prevalent mental health concern, and early detection is essential for timely intervention and support.</a:t>
            </a:r>
          </a:p>
          <a:p>
            <a:pPr marL="285750" indent="-285750" algn="just">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The project encompasses various stages, starting with the preprocessing of social media data to enhance its quality, followed by the extraction of pertinent features related to psychological well-being. These features will then be employed to train and evaluate various ML models.</a:t>
            </a:r>
          </a:p>
          <a:p>
            <a:pPr marL="285750" indent="-285750" algn="just">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Our proposed approach harnesses the capabilities of Deep Learning to discern intricate patterns and connections within social media content, facilitating accurate classification of psychological states related to depression.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457200" y="1432037"/>
            <a:ext cx="2454166" cy="564931"/>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Introduction                   </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11-1-2024</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3" name="TextBox 2">
            <a:extLst>
              <a:ext uri="{FF2B5EF4-FFF2-40B4-BE49-F238E27FC236}">
                <a16:creationId xmlns:a16="http://schemas.microsoft.com/office/drawing/2014/main" id="{C73EEABB-C494-FCEF-D3E7-0833663D127A}"/>
              </a:ext>
            </a:extLst>
          </p:cNvPr>
          <p:cNvSpPr txBox="1"/>
          <p:nvPr/>
        </p:nvSpPr>
        <p:spPr>
          <a:xfrm>
            <a:off x="588579" y="1996968"/>
            <a:ext cx="7945821" cy="4093428"/>
          </a:xfrm>
          <a:prstGeom prst="rect">
            <a:avLst/>
          </a:prstGeom>
          <a:noFill/>
        </p:spPr>
        <p:txBody>
          <a:bodyPr wrap="square">
            <a:spAutoFit/>
          </a:bodyPr>
          <a:lstStyle/>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Identifying depression through psychological analysis involves deploying cutting-edge technologies, including Deep Learning Algorithm and Artificial Intelligence (AI). </a:t>
            </a:r>
          </a:p>
          <a:p>
            <a:pPr algn="l">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Notable ML algorithms like Long Short Term Memory (LSTM) and Convolutional Neural Network (CNN) have been explored in our research.</a:t>
            </a:r>
          </a:p>
          <a:p>
            <a:pPr algn="l">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Our findings indicate that the LSTM+CNN model exhibits commendable accuracy in addressing the challenge of depression identification. </a:t>
            </a:r>
          </a:p>
          <a:p>
            <a:pPr algn="l">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The younger generation, active on social media, utilizes these platforms to express thoughts and opinions on diverse topics and situations.</a:t>
            </a:r>
          </a:p>
          <a:p>
            <a:pPr algn="l">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288" y="359360"/>
            <a:ext cx="4056435" cy="1143000"/>
          </a:xfrm>
        </p:spPr>
        <p:txBody>
          <a:bodyPr>
            <a:normAutofit fontScale="90000"/>
          </a:bodyPr>
          <a:lstStyle/>
          <a:p>
            <a:pPr algn="r"/>
            <a:r>
              <a:rPr lang="en-US" dirty="0"/>
              <a:t>Literature Survey</a:t>
            </a:r>
          </a:p>
        </p:txBody>
      </p:sp>
      <p:sp>
        <p:nvSpPr>
          <p:cNvPr id="7" name="Slide Number Placeholder 6"/>
          <p:cNvSpPr>
            <a:spLocks noGrp="1"/>
          </p:cNvSpPr>
          <p:nvPr>
            <p:ph type="sldNum" sz="quarter" idx="12"/>
          </p:nvPr>
        </p:nvSpPr>
        <p:spPr/>
        <p:txBody>
          <a:bodyPr/>
          <a:lstStyle/>
          <a:p>
            <a:fld id="{4F7E9C80-C75B-4B75-A6C5-E58A18995148}" type="slidenum">
              <a:rPr lang="en-US" smtClean="0"/>
              <a:t>4</a:t>
            </a:fld>
            <a:endParaRPr lang="en-US"/>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graphicFrame>
        <p:nvGraphicFramePr>
          <p:cNvPr id="10" name="Table 10"/>
          <p:cNvGraphicFramePr>
            <a:graphicFrameLocks noGrp="1"/>
          </p:cNvGraphicFramePr>
          <p:nvPr>
            <p:extLst>
              <p:ext uri="{D42A27DB-BD31-4B8C-83A1-F6EECF244321}">
                <p14:modId xmlns:p14="http://schemas.microsoft.com/office/powerpoint/2010/main" val="3449650656"/>
              </p:ext>
            </p:extLst>
          </p:nvPr>
        </p:nvGraphicFramePr>
        <p:xfrm>
          <a:off x="359924" y="1417640"/>
          <a:ext cx="8555475" cy="5181600"/>
        </p:xfrm>
        <a:graphic>
          <a:graphicData uri="http://schemas.openxmlformats.org/drawingml/2006/table">
            <a:tbl>
              <a:tblPr firstRow="1" bandRow="1">
                <a:tableStyleId>{5940675A-B579-460E-94D1-54222C63F5DA}</a:tableStyleId>
              </a:tblPr>
              <a:tblGrid>
                <a:gridCol w="600385">
                  <a:extLst>
                    <a:ext uri="{9D8B030D-6E8A-4147-A177-3AD203B41FA5}">
                      <a16:colId xmlns:a16="http://schemas.microsoft.com/office/drawing/2014/main" val="20000"/>
                    </a:ext>
                  </a:extLst>
                </a:gridCol>
                <a:gridCol w="1651056">
                  <a:extLst>
                    <a:ext uri="{9D8B030D-6E8A-4147-A177-3AD203B41FA5}">
                      <a16:colId xmlns:a16="http://schemas.microsoft.com/office/drawing/2014/main" val="20001"/>
                    </a:ext>
                  </a:extLst>
                </a:gridCol>
                <a:gridCol w="1350864">
                  <a:extLst>
                    <a:ext uri="{9D8B030D-6E8A-4147-A177-3AD203B41FA5}">
                      <a16:colId xmlns:a16="http://schemas.microsoft.com/office/drawing/2014/main" val="20002"/>
                    </a:ext>
                  </a:extLst>
                </a:gridCol>
                <a:gridCol w="1425913">
                  <a:extLst>
                    <a:ext uri="{9D8B030D-6E8A-4147-A177-3AD203B41FA5}">
                      <a16:colId xmlns:a16="http://schemas.microsoft.com/office/drawing/2014/main" val="20003"/>
                    </a:ext>
                  </a:extLst>
                </a:gridCol>
                <a:gridCol w="1576008">
                  <a:extLst>
                    <a:ext uri="{9D8B030D-6E8A-4147-A177-3AD203B41FA5}">
                      <a16:colId xmlns:a16="http://schemas.microsoft.com/office/drawing/2014/main" val="20004"/>
                    </a:ext>
                  </a:extLst>
                </a:gridCol>
                <a:gridCol w="1951249">
                  <a:extLst>
                    <a:ext uri="{9D8B030D-6E8A-4147-A177-3AD203B41FA5}">
                      <a16:colId xmlns:a16="http://schemas.microsoft.com/office/drawing/2014/main" val="20005"/>
                    </a:ext>
                  </a:extLst>
                </a:gridCol>
              </a:tblGrid>
              <a:tr h="429578">
                <a:tc>
                  <a:txBody>
                    <a:bodyPr/>
                    <a:lstStyle/>
                    <a:p>
                      <a:r>
                        <a:rPr lang="en-US" sz="1400" b="1" dirty="0"/>
                        <a:t>S. No</a:t>
                      </a:r>
                      <a:endParaRPr lang="en-IN" sz="1400" b="1" dirty="0"/>
                    </a:p>
                  </a:txBody>
                  <a:tcPr/>
                </a:tc>
                <a:tc>
                  <a:txBody>
                    <a:bodyPr/>
                    <a:lstStyle/>
                    <a:p>
                      <a:r>
                        <a:rPr lang="en-US" sz="1400" b="1" dirty="0"/>
                        <a:t>Title</a:t>
                      </a:r>
                      <a:endParaRPr lang="en-IN" sz="1400" b="1" dirty="0"/>
                    </a:p>
                  </a:txBody>
                  <a:tcPr/>
                </a:tc>
                <a:tc>
                  <a:txBody>
                    <a:bodyPr/>
                    <a:lstStyle/>
                    <a:p>
                      <a:r>
                        <a:rPr lang="en-US" sz="1400" b="1" dirty="0"/>
                        <a:t>Author and Publication</a:t>
                      </a:r>
                      <a:endParaRPr lang="en-IN" sz="1400" b="1" dirty="0"/>
                    </a:p>
                  </a:txBody>
                  <a:tcPr/>
                </a:tc>
                <a:tc>
                  <a:txBody>
                    <a:bodyPr/>
                    <a:lstStyle/>
                    <a:p>
                      <a:r>
                        <a:rPr lang="en-US" sz="1400" b="1" dirty="0"/>
                        <a:t>Journal Name</a:t>
                      </a:r>
                      <a:endParaRPr lang="en-IN" sz="1400" b="1" dirty="0"/>
                    </a:p>
                  </a:txBody>
                  <a:tcPr/>
                </a:tc>
                <a:tc>
                  <a:txBody>
                    <a:bodyPr/>
                    <a:lstStyle/>
                    <a:p>
                      <a:r>
                        <a:rPr lang="en-US" sz="1400" b="1" dirty="0"/>
                        <a:t>Problem/ Motivation</a:t>
                      </a:r>
                      <a:endParaRPr lang="en-IN" sz="1400" b="1" dirty="0"/>
                    </a:p>
                  </a:txBody>
                  <a:tcPr/>
                </a:tc>
                <a:tc>
                  <a:txBody>
                    <a:bodyPr/>
                    <a:lstStyle/>
                    <a:p>
                      <a:r>
                        <a:rPr lang="en-US" sz="1400" b="1" dirty="0"/>
                        <a:t>Methodology</a:t>
                      </a:r>
                      <a:endParaRPr lang="en-IN" sz="1400" b="1" dirty="0"/>
                    </a:p>
                  </a:txBody>
                  <a:tcPr/>
                </a:tc>
                <a:extLst>
                  <a:ext uri="{0D108BD9-81ED-4DB2-BD59-A6C34878D82A}">
                    <a16:rowId xmlns:a16="http://schemas.microsoft.com/office/drawing/2014/main" val="10000"/>
                  </a:ext>
                </a:extLst>
              </a:tr>
              <a:tr h="2350787">
                <a:tc>
                  <a:txBody>
                    <a:bodyPr/>
                    <a:lstStyle/>
                    <a:p>
                      <a:r>
                        <a:rPr lang="en-US" sz="1400" dirty="0"/>
                        <a:t>1</a:t>
                      </a:r>
                      <a:endParaRPr lang="en-IN" sz="1400" dirty="0"/>
                    </a:p>
                  </a:txBody>
                  <a:tcPr/>
                </a:tc>
                <a:tc>
                  <a:txBody>
                    <a:bodyPr/>
                    <a:lstStyle/>
                    <a:p>
                      <a:r>
                        <a:rPr lang="en-US" sz="1400" dirty="0"/>
                        <a:t>Sentiment Analysis in Social Media Data for Depression detection Using Artificial Intelligence: A Review</a:t>
                      </a:r>
                      <a:endParaRPr lang="en-IN" sz="1400" dirty="0"/>
                    </a:p>
                  </a:txBody>
                  <a:tcPr/>
                </a:tc>
                <a:tc>
                  <a:txBody>
                    <a:bodyPr/>
                    <a:lstStyle/>
                    <a:p>
                      <a:r>
                        <a:rPr lang="en-US" sz="1400" dirty="0"/>
                        <a:t>Nirmal Varghese Babu, E. Grace Mary </a:t>
                      </a:r>
                      <a:r>
                        <a:rPr lang="en-US" sz="1400" dirty="0" err="1"/>
                        <a:t>Kanaga</a:t>
                      </a:r>
                      <a:r>
                        <a:rPr lang="en-US" sz="1400" dirty="0"/>
                        <a:t>.</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1" dirty="0"/>
                        <a:t>SN Computer Science in 2022</a:t>
                      </a:r>
                      <a:endParaRPr lang="en-IN" sz="1400" b="1" dirty="0"/>
                    </a:p>
                    <a:p>
                      <a:endParaRPr lang="en-IN" sz="1400" dirty="0"/>
                    </a:p>
                  </a:txBody>
                  <a:tcPr/>
                </a:tc>
                <a:tc>
                  <a:txBody>
                    <a:bodyPr/>
                    <a:lstStyle/>
                    <a:p>
                      <a:r>
                        <a:rPr lang="en-US" sz="1400" dirty="0"/>
                        <a:t>All the input data consists of small non relevant words which when included increases the wait time of prediction module</a:t>
                      </a:r>
                      <a:endParaRPr lang="en-IN" sz="1400" dirty="0"/>
                    </a:p>
                  </a:txBody>
                  <a:tcPr/>
                </a:tc>
                <a:tc>
                  <a:txBody>
                    <a:bodyPr/>
                    <a:lstStyle/>
                    <a:p>
                      <a:r>
                        <a:rPr lang="en-US" sz="1400" dirty="0"/>
                        <a:t>Feature Extraction techniques in this paper involves:</a:t>
                      </a:r>
                    </a:p>
                    <a:p>
                      <a:pPr marL="285750" indent="-285750">
                        <a:buFont typeface="Arial" panose="020B0604020202020204" pitchFamily="34" charset="0"/>
                        <a:buChar char="•"/>
                      </a:pPr>
                      <a:r>
                        <a:rPr lang="en-IN" sz="1400" dirty="0"/>
                        <a:t>N-Gram</a:t>
                      </a:r>
                    </a:p>
                    <a:p>
                      <a:pPr marL="285750" indent="-285750">
                        <a:buFont typeface="Arial" panose="020B0604020202020204" pitchFamily="34" charset="0"/>
                        <a:buChar char="•"/>
                      </a:pPr>
                      <a:r>
                        <a:rPr lang="en-IN" sz="1400" dirty="0"/>
                        <a:t>Tokenization</a:t>
                      </a:r>
                    </a:p>
                    <a:p>
                      <a:pPr marL="285750" indent="-285750">
                        <a:buFont typeface="Arial" panose="020B0604020202020204" pitchFamily="34" charset="0"/>
                        <a:buChar char="•"/>
                      </a:pPr>
                      <a:r>
                        <a:rPr lang="en-IN" sz="1400" dirty="0"/>
                        <a:t>Negation Handling</a:t>
                      </a:r>
                    </a:p>
                    <a:p>
                      <a:pPr marL="285750" indent="-285750">
                        <a:buFont typeface="Arial" panose="020B0604020202020204" pitchFamily="34" charset="0"/>
                        <a:buChar char="•"/>
                      </a:pPr>
                      <a:r>
                        <a:rPr lang="en-IN" sz="1400" dirty="0"/>
                        <a:t>Bag of Words</a:t>
                      </a:r>
                    </a:p>
                    <a:p>
                      <a:pPr marL="0" indent="0">
                        <a:buFont typeface="Arial" panose="020B0604020202020204" pitchFamily="34" charset="0"/>
                        <a:buNone/>
                      </a:pPr>
                      <a:r>
                        <a:rPr lang="en-IN" sz="1400" dirty="0"/>
                        <a:t>Which when combined reduces the processing group from initial raw data</a:t>
                      </a:r>
                    </a:p>
                    <a:p>
                      <a:pPr marL="0" indent="0">
                        <a:buFont typeface="Arial" panose="020B0604020202020204" pitchFamily="34" charset="0"/>
                        <a:buNone/>
                      </a:pPr>
                      <a:endParaRPr lang="en-IN" sz="1400" dirty="0"/>
                    </a:p>
                  </a:txBody>
                  <a:tcPr/>
                </a:tc>
                <a:extLst>
                  <a:ext uri="{0D108BD9-81ED-4DB2-BD59-A6C34878D82A}">
                    <a16:rowId xmlns:a16="http://schemas.microsoft.com/office/drawing/2014/main" val="10001"/>
                  </a:ext>
                </a:extLst>
              </a:tr>
              <a:tr h="1667775">
                <a:tc>
                  <a:txBody>
                    <a:bodyPr/>
                    <a:lstStyle/>
                    <a:p>
                      <a:r>
                        <a:rPr lang="en-US" sz="1400" dirty="0"/>
                        <a:t>2</a:t>
                      </a:r>
                      <a:endParaRPr lang="en-IN" sz="1400" dirty="0"/>
                    </a:p>
                  </a:txBody>
                  <a:tcPr/>
                </a:tc>
                <a:tc>
                  <a:txBody>
                    <a:bodyPr/>
                    <a:lstStyle/>
                    <a:p>
                      <a:r>
                        <a:rPr lang="en-US" sz="1400" dirty="0"/>
                        <a:t>Psychological Analysis for Depression Detection from Social Networking Sites</a:t>
                      </a:r>
                      <a:endParaRPr lang="en-IN" sz="1400" dirty="0"/>
                    </a:p>
                  </a:txBody>
                  <a:tcPr/>
                </a:tc>
                <a:tc>
                  <a:txBody>
                    <a:bodyPr/>
                    <a:lstStyle/>
                    <a:p>
                      <a:r>
                        <a:rPr lang="en-US" sz="1400" dirty="0"/>
                        <a:t>Sonam Gupta, </a:t>
                      </a:r>
                      <a:r>
                        <a:rPr lang="en-IN" sz="1400" dirty="0" err="1"/>
                        <a:t>Lipika</a:t>
                      </a:r>
                      <a:r>
                        <a:rPr lang="en-IN" sz="1400" dirty="0"/>
                        <a:t> Goel, Arjun </a:t>
                      </a:r>
                      <a:r>
                        <a:rPr lang="en-IN" sz="1400" dirty="0" err="1"/>
                        <a:t>singh</a:t>
                      </a:r>
                      <a:r>
                        <a:rPr lang="en-IN" sz="1400" dirty="0"/>
                        <a:t>, Ajay Prasad, Mohammad Aman Ullah</a:t>
                      </a:r>
                      <a:endParaRPr lang="en-US" sz="1400" dirty="0"/>
                    </a:p>
                  </a:txBody>
                  <a:tcPr/>
                </a:tc>
                <a:tc>
                  <a:txBody>
                    <a:bodyPr/>
                    <a:lstStyle/>
                    <a:p>
                      <a:r>
                        <a:rPr lang="en-US" sz="1400" b="1" dirty="0" err="1"/>
                        <a:t>Hindawi</a:t>
                      </a:r>
                      <a:r>
                        <a:rPr lang="en-US" sz="1400" b="1" dirty="0"/>
                        <a:t>, Computational Intelligence and Neuroscience in 2022</a:t>
                      </a:r>
                      <a:endParaRPr lang="en-IN" sz="1400" b="1" dirty="0"/>
                    </a:p>
                  </a:txBody>
                  <a:tcPr/>
                </a:tc>
                <a:tc>
                  <a:txBody>
                    <a:bodyPr/>
                    <a:lstStyle/>
                    <a:p>
                      <a:pPr algn="l"/>
                      <a:r>
                        <a:rPr lang="en-US" sz="1400" dirty="0"/>
                        <a:t>Social media platforms consists of rich amount of data to showcase and perform psychological classification tasks.</a:t>
                      </a:r>
                      <a:endParaRPr lang="en-IN" sz="1400" dirty="0"/>
                    </a:p>
                  </a:txBody>
                  <a:tcPr/>
                </a:tc>
                <a:tc>
                  <a:txBody>
                    <a:bodyPr/>
                    <a:lstStyle/>
                    <a:p>
                      <a:r>
                        <a:rPr lang="en-US" sz="1400" dirty="0"/>
                        <a:t>Methodology implemented are based on the dataset used. We classify basic human emotions into common 6 categories.</a:t>
                      </a:r>
                      <a:endParaRPr lang="en-IN"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8229600" cy="1143000"/>
          </a:xfrm>
        </p:spPr>
        <p:txBody>
          <a:bodyPr/>
          <a:lstStyle/>
          <a:p>
            <a:pPr algn="r"/>
            <a:r>
              <a:rPr lang="en-US" dirty="0"/>
              <a:t>Literature Survey</a:t>
            </a:r>
          </a:p>
        </p:txBody>
      </p:sp>
      <p:sp>
        <p:nvSpPr>
          <p:cNvPr id="7" name="Slide Number Placeholder 6"/>
          <p:cNvSpPr>
            <a:spLocks noGrp="1"/>
          </p:cNvSpPr>
          <p:nvPr>
            <p:ph type="sldNum" sz="quarter" idx="12"/>
          </p:nvPr>
        </p:nvSpPr>
        <p:spPr/>
        <p:txBody>
          <a:bodyPr/>
          <a:lstStyle/>
          <a:p>
            <a:fld id="{4F7E9C80-C75B-4B75-A6C5-E58A18995148}" type="slidenum">
              <a:rPr lang="en-US" smtClean="0"/>
              <a:t>5</a:t>
            </a:fld>
            <a:endParaRPr lang="en-US"/>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graphicFrame>
        <p:nvGraphicFramePr>
          <p:cNvPr id="10" name="Table 10"/>
          <p:cNvGraphicFramePr>
            <a:graphicFrameLocks noGrp="1"/>
          </p:cNvGraphicFramePr>
          <p:nvPr/>
        </p:nvGraphicFramePr>
        <p:xfrm>
          <a:off x="228600" y="1417638"/>
          <a:ext cx="8686800" cy="49682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981200">
                  <a:extLst>
                    <a:ext uri="{9D8B030D-6E8A-4147-A177-3AD203B41FA5}">
                      <a16:colId xmlns:a16="http://schemas.microsoft.com/office/drawing/2014/main" val="20005"/>
                    </a:ext>
                  </a:extLst>
                </a:gridCol>
              </a:tblGrid>
              <a:tr h="334962">
                <a:tc>
                  <a:txBody>
                    <a:bodyPr/>
                    <a:lstStyle/>
                    <a:p>
                      <a:r>
                        <a:rPr lang="en-US" sz="1400" b="1" dirty="0"/>
                        <a:t>S. No</a:t>
                      </a:r>
                      <a:endParaRPr lang="en-IN" sz="1400" b="1" dirty="0"/>
                    </a:p>
                  </a:txBody>
                  <a:tcPr/>
                </a:tc>
                <a:tc>
                  <a:txBody>
                    <a:bodyPr/>
                    <a:lstStyle/>
                    <a:p>
                      <a:r>
                        <a:rPr lang="en-US" sz="1400" b="1" dirty="0"/>
                        <a:t>Title</a:t>
                      </a:r>
                      <a:endParaRPr lang="en-IN" sz="1400" b="1" dirty="0"/>
                    </a:p>
                  </a:txBody>
                  <a:tcPr/>
                </a:tc>
                <a:tc>
                  <a:txBody>
                    <a:bodyPr/>
                    <a:lstStyle/>
                    <a:p>
                      <a:r>
                        <a:rPr lang="en-US" sz="1400" b="1" dirty="0"/>
                        <a:t>Author and Publication</a:t>
                      </a:r>
                      <a:endParaRPr lang="en-IN" sz="1400" b="1" dirty="0"/>
                    </a:p>
                  </a:txBody>
                  <a:tcPr/>
                </a:tc>
                <a:tc>
                  <a:txBody>
                    <a:bodyPr/>
                    <a:lstStyle/>
                    <a:p>
                      <a:r>
                        <a:rPr lang="en-US" sz="1400" b="1" dirty="0"/>
                        <a:t>Journal Name</a:t>
                      </a:r>
                      <a:endParaRPr lang="en-IN" sz="1400" b="1" dirty="0"/>
                    </a:p>
                  </a:txBody>
                  <a:tcPr/>
                </a:tc>
                <a:tc>
                  <a:txBody>
                    <a:bodyPr/>
                    <a:lstStyle/>
                    <a:p>
                      <a:r>
                        <a:rPr lang="en-US" sz="1400" b="1" dirty="0"/>
                        <a:t>Problem/ Motivation</a:t>
                      </a:r>
                      <a:endParaRPr lang="en-IN" sz="1400" b="1" dirty="0"/>
                    </a:p>
                  </a:txBody>
                  <a:tcPr/>
                </a:tc>
                <a:tc>
                  <a:txBody>
                    <a:bodyPr/>
                    <a:lstStyle/>
                    <a:p>
                      <a:r>
                        <a:rPr lang="en-US" sz="1400" b="1" dirty="0"/>
                        <a:t>Methodology</a:t>
                      </a:r>
                      <a:endParaRPr lang="en-IN" sz="1400" b="1" dirty="0"/>
                    </a:p>
                  </a:txBody>
                  <a:tcPr/>
                </a:tc>
                <a:extLst>
                  <a:ext uri="{0D108BD9-81ED-4DB2-BD59-A6C34878D82A}">
                    <a16:rowId xmlns:a16="http://schemas.microsoft.com/office/drawing/2014/main" val="10000"/>
                  </a:ext>
                </a:extLst>
              </a:tr>
              <a:tr h="2169327">
                <a:tc>
                  <a:txBody>
                    <a:bodyPr/>
                    <a:lstStyle/>
                    <a:p>
                      <a:r>
                        <a:rPr lang="en-US" sz="1400" dirty="0"/>
                        <a:t>3</a:t>
                      </a:r>
                      <a:endParaRPr lang="en-IN" sz="1400" dirty="0"/>
                    </a:p>
                  </a:txBody>
                  <a:tcPr/>
                </a:tc>
                <a:tc>
                  <a:txBody>
                    <a:bodyPr/>
                    <a:lstStyle/>
                    <a:p>
                      <a:r>
                        <a:rPr lang="en-US" sz="1400" dirty="0"/>
                        <a:t>Deep neural networks for depression recognition based on 2D and 3D facial expressions under Emotional Stimulus Tasks</a:t>
                      </a:r>
                      <a:endParaRPr lang="en-IN" sz="1400" dirty="0"/>
                    </a:p>
                  </a:txBody>
                  <a:tcPr/>
                </a:tc>
                <a:tc>
                  <a:txBody>
                    <a:bodyPr/>
                    <a:lstStyle/>
                    <a:p>
                      <a:r>
                        <a:rPr lang="en-US" sz="1400" dirty="0" err="1"/>
                        <a:t>Weitong</a:t>
                      </a:r>
                      <a:r>
                        <a:rPr lang="en-US" sz="1400" dirty="0"/>
                        <a:t> Guo, Hongwu Yang, </a:t>
                      </a:r>
                      <a:r>
                        <a:rPr lang="en-US" sz="1400" dirty="0" err="1"/>
                        <a:t>Zhenyu</a:t>
                      </a:r>
                      <a:r>
                        <a:rPr lang="en-US" sz="1400" dirty="0"/>
                        <a:t> Lie, </a:t>
                      </a:r>
                      <a:r>
                        <a:rPr lang="en-US" sz="1400" dirty="0" err="1"/>
                        <a:t>Yaping</a:t>
                      </a:r>
                      <a:r>
                        <a:rPr lang="en-US" sz="1400" dirty="0"/>
                        <a:t> Xu and Bin Hu</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1" dirty="0"/>
                        <a:t>Frontiers in Neuroscience Original Research in 2021</a:t>
                      </a:r>
                      <a:endParaRPr lang="en-IN" sz="1400" b="1" dirty="0"/>
                    </a:p>
                    <a:p>
                      <a:endParaRPr lang="en-IN" sz="1400" dirty="0"/>
                    </a:p>
                  </a:txBody>
                  <a:tcPr/>
                </a:tc>
                <a:tc>
                  <a:txBody>
                    <a:bodyPr/>
                    <a:lstStyle/>
                    <a:p>
                      <a:r>
                        <a:rPr lang="en-US" sz="1400" dirty="0"/>
                        <a:t>DBN is a generative model that uses multiple layers of feature-detecting neurons. It can learn hierarchical representation from input raw data</a:t>
                      </a:r>
                      <a:endParaRPr lang="en-IN" sz="1400" dirty="0"/>
                    </a:p>
                  </a:txBody>
                  <a:tcPr/>
                </a:tc>
                <a:tc>
                  <a:txBody>
                    <a:bodyPr/>
                    <a:lstStyle/>
                    <a:p>
                      <a:r>
                        <a:rPr lang="en-US" sz="1400" dirty="0"/>
                        <a:t>This paper uses 10-fold cross-validation to evaluate experiments for excluding the differences caused by individuality and over-fitting.</a:t>
                      </a:r>
                      <a:endParaRPr lang="en-IN" sz="1400" dirty="0"/>
                    </a:p>
                  </a:txBody>
                  <a:tcPr/>
                </a:tc>
                <a:extLst>
                  <a:ext uri="{0D108BD9-81ED-4DB2-BD59-A6C34878D82A}">
                    <a16:rowId xmlns:a16="http://schemas.microsoft.com/office/drawing/2014/main" val="10001"/>
                  </a:ext>
                </a:extLst>
              </a:tr>
              <a:tr h="2169327">
                <a:tc>
                  <a:txBody>
                    <a:bodyPr/>
                    <a:lstStyle/>
                    <a:p>
                      <a:r>
                        <a:rPr lang="en-US" sz="1400" dirty="0"/>
                        <a:t>4</a:t>
                      </a:r>
                      <a:endParaRPr lang="en-IN" sz="1400" dirty="0"/>
                    </a:p>
                  </a:txBody>
                  <a:tcPr/>
                </a:tc>
                <a:tc>
                  <a:txBody>
                    <a:bodyPr/>
                    <a:lstStyle/>
                    <a:p>
                      <a:r>
                        <a:rPr lang="en-US" sz="1400" dirty="0"/>
                        <a:t>Multisource social media data sentiment analysis using bidirectional recurrent convolutional neural networks.</a:t>
                      </a:r>
                      <a:endParaRPr lang="en-IN" sz="1400" dirty="0"/>
                    </a:p>
                  </a:txBody>
                  <a:tcPr/>
                </a:tc>
                <a:tc>
                  <a:txBody>
                    <a:bodyPr/>
                    <a:lstStyle/>
                    <a:p>
                      <a:r>
                        <a:rPr lang="en-US" sz="1400" dirty="0"/>
                        <a:t>Abid F, Li C, </a:t>
                      </a:r>
                      <a:r>
                        <a:rPr lang="en-US" sz="1400" dirty="0" err="1"/>
                        <a:t>Alam</a:t>
                      </a:r>
                      <a:r>
                        <a:rPr lang="en-US" sz="1400" dirty="0"/>
                        <a:t> M</a:t>
                      </a:r>
                    </a:p>
                  </a:txBody>
                  <a:tcPr/>
                </a:tc>
                <a:tc>
                  <a:txBody>
                    <a:bodyPr/>
                    <a:lstStyle/>
                    <a:p>
                      <a:r>
                        <a:rPr lang="en-US" sz="1400" b="1" dirty="0" err="1"/>
                        <a:t>Comput</a:t>
                      </a:r>
                      <a:r>
                        <a:rPr lang="en-US" sz="1400" b="1" dirty="0"/>
                        <a:t> </a:t>
                      </a:r>
                      <a:r>
                        <a:rPr lang="en-US" sz="1400" b="1" dirty="0" err="1"/>
                        <a:t>Commun</a:t>
                      </a:r>
                      <a:r>
                        <a:rPr lang="en-US" sz="1400" b="1" dirty="0"/>
                        <a:t> in 2020</a:t>
                      </a:r>
                      <a:endParaRPr lang="en-IN" sz="1400" b="1" dirty="0"/>
                    </a:p>
                  </a:txBody>
                  <a:tcPr/>
                </a:tc>
                <a:tc>
                  <a:txBody>
                    <a:bodyPr/>
                    <a:lstStyle/>
                    <a:p>
                      <a:r>
                        <a:rPr lang="en-US" sz="1400" dirty="0"/>
                        <a:t>Lexicon based techniques which determine sentiment polarity of tweet or sentence by checking them from pre-established dictionary</a:t>
                      </a:r>
                      <a:endParaRPr lang="en-IN" sz="1400" dirty="0"/>
                    </a:p>
                  </a:txBody>
                  <a:tcPr/>
                </a:tc>
                <a:tc>
                  <a:txBody>
                    <a:bodyPr/>
                    <a:lstStyle/>
                    <a:p>
                      <a:r>
                        <a:rPr lang="en-US" sz="1400" dirty="0"/>
                        <a:t>Lexicon-based strategies are very efficient and simple methods. They make use of a sentiment lexicon to assign a polarity value to each text document by following a basic </a:t>
                      </a:r>
                      <a:r>
                        <a:rPr lang="en-US" sz="1400" dirty="0" err="1"/>
                        <a:t>algrithm</a:t>
                      </a:r>
                      <a:r>
                        <a:rPr lang="en-US" sz="1400" dirty="0"/>
                        <a:t>. </a:t>
                      </a:r>
                      <a:endParaRPr lang="en-IN"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60" y="274639"/>
            <a:ext cx="8229600" cy="1143000"/>
          </a:xfrm>
        </p:spPr>
        <p:txBody>
          <a:bodyPr/>
          <a:lstStyle/>
          <a:p>
            <a:pPr algn="r"/>
            <a:r>
              <a:rPr lang="en-US" dirty="0"/>
              <a:t>Literature Survey</a:t>
            </a:r>
          </a:p>
        </p:txBody>
      </p:sp>
      <p:sp>
        <p:nvSpPr>
          <p:cNvPr id="7" name="Slide Number Placeholder 6"/>
          <p:cNvSpPr>
            <a:spLocks noGrp="1"/>
          </p:cNvSpPr>
          <p:nvPr>
            <p:ph type="sldNum" sz="quarter" idx="12"/>
          </p:nvPr>
        </p:nvSpPr>
        <p:spPr/>
        <p:txBody>
          <a:bodyPr/>
          <a:lstStyle/>
          <a:p>
            <a:fld id="{4F7E9C80-C75B-4B75-A6C5-E58A18995148}" type="slidenum">
              <a:rPr lang="en-US" smtClean="0"/>
              <a:t>6</a:t>
            </a:fld>
            <a:endParaRPr lang="en-US"/>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graphicFrame>
        <p:nvGraphicFramePr>
          <p:cNvPr id="10" name="Table 10"/>
          <p:cNvGraphicFramePr>
            <a:graphicFrameLocks noGrp="1"/>
          </p:cNvGraphicFramePr>
          <p:nvPr>
            <p:extLst>
              <p:ext uri="{D42A27DB-BD31-4B8C-83A1-F6EECF244321}">
                <p14:modId xmlns:p14="http://schemas.microsoft.com/office/powerpoint/2010/main" val="3371679179"/>
              </p:ext>
            </p:extLst>
          </p:nvPr>
        </p:nvGraphicFramePr>
        <p:xfrm>
          <a:off x="228600" y="1417639"/>
          <a:ext cx="8686800" cy="51816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tblGrid>
              <a:tr h="875605">
                <a:tc>
                  <a:txBody>
                    <a:bodyPr/>
                    <a:lstStyle/>
                    <a:p>
                      <a:r>
                        <a:rPr lang="en-US" sz="1400" b="1" dirty="0"/>
                        <a:t>S. No</a:t>
                      </a:r>
                      <a:endParaRPr lang="en-IN" sz="1400" b="1" dirty="0"/>
                    </a:p>
                  </a:txBody>
                  <a:tcPr/>
                </a:tc>
                <a:tc>
                  <a:txBody>
                    <a:bodyPr/>
                    <a:lstStyle/>
                    <a:p>
                      <a:r>
                        <a:rPr lang="en-US" sz="1400" b="1" dirty="0"/>
                        <a:t>Title</a:t>
                      </a:r>
                      <a:endParaRPr lang="en-IN" sz="1400" b="1" dirty="0"/>
                    </a:p>
                  </a:txBody>
                  <a:tcPr/>
                </a:tc>
                <a:tc>
                  <a:txBody>
                    <a:bodyPr/>
                    <a:lstStyle/>
                    <a:p>
                      <a:r>
                        <a:rPr lang="en-US" sz="1400" b="1" dirty="0"/>
                        <a:t>Author and Publication</a:t>
                      </a:r>
                      <a:endParaRPr lang="en-IN" sz="1400" b="1" dirty="0"/>
                    </a:p>
                  </a:txBody>
                  <a:tcPr/>
                </a:tc>
                <a:tc>
                  <a:txBody>
                    <a:bodyPr/>
                    <a:lstStyle/>
                    <a:p>
                      <a:r>
                        <a:rPr lang="en-US" sz="1400" b="1" dirty="0"/>
                        <a:t>Journal Name</a:t>
                      </a:r>
                      <a:endParaRPr lang="en-IN" sz="1400" b="1" dirty="0"/>
                    </a:p>
                  </a:txBody>
                  <a:tcPr/>
                </a:tc>
                <a:tc>
                  <a:txBody>
                    <a:bodyPr/>
                    <a:lstStyle/>
                    <a:p>
                      <a:r>
                        <a:rPr lang="en-US" sz="1400" b="1" dirty="0"/>
                        <a:t>Problem/ Motivation</a:t>
                      </a:r>
                      <a:endParaRPr lang="en-IN" sz="1400" b="1" dirty="0"/>
                    </a:p>
                  </a:txBody>
                  <a:tcPr/>
                </a:tc>
                <a:tc>
                  <a:txBody>
                    <a:bodyPr/>
                    <a:lstStyle/>
                    <a:p>
                      <a:r>
                        <a:rPr lang="en-US" sz="1400" b="1" dirty="0"/>
                        <a:t>Methodology</a:t>
                      </a:r>
                      <a:endParaRPr lang="en-IN" sz="1400" b="1" dirty="0"/>
                    </a:p>
                  </a:txBody>
                  <a:tcPr/>
                </a:tc>
                <a:extLst>
                  <a:ext uri="{0D108BD9-81ED-4DB2-BD59-A6C34878D82A}">
                    <a16:rowId xmlns:a16="http://schemas.microsoft.com/office/drawing/2014/main" val="10000"/>
                  </a:ext>
                </a:extLst>
              </a:tr>
              <a:tr h="1868095">
                <a:tc>
                  <a:txBody>
                    <a:bodyPr/>
                    <a:lstStyle/>
                    <a:p>
                      <a:r>
                        <a:rPr lang="en-US" sz="1600" dirty="0"/>
                        <a:t>5</a:t>
                      </a:r>
                      <a:endParaRPr lang="en-IN" sz="1600" dirty="0"/>
                    </a:p>
                  </a:txBody>
                  <a:tcPr/>
                </a:tc>
                <a:tc>
                  <a:txBody>
                    <a:bodyPr/>
                    <a:lstStyle/>
                    <a:p>
                      <a:r>
                        <a:rPr lang="en-US" sz="1400" dirty="0"/>
                        <a:t>Multisource social media data sentiment analysis using bidirectional recurrent convolutional neural networks.</a:t>
                      </a:r>
                      <a:endParaRPr lang="en-IN" sz="1400" dirty="0"/>
                    </a:p>
                  </a:txBody>
                  <a:tcPr/>
                </a:tc>
                <a:tc>
                  <a:txBody>
                    <a:bodyPr/>
                    <a:lstStyle/>
                    <a:p>
                      <a:r>
                        <a:rPr lang="en-US" sz="1400" dirty="0"/>
                        <a:t>Abid F, Li C, </a:t>
                      </a:r>
                      <a:r>
                        <a:rPr lang="en-US" sz="1400" dirty="0" err="1"/>
                        <a:t>Alam</a:t>
                      </a:r>
                      <a:r>
                        <a:rPr lang="en-US" sz="1400" dirty="0"/>
                        <a:t> M</a:t>
                      </a:r>
                    </a:p>
                  </a:txBody>
                  <a:tcPr/>
                </a:tc>
                <a:tc>
                  <a:txBody>
                    <a:bodyPr/>
                    <a:lstStyle/>
                    <a:p>
                      <a:r>
                        <a:rPr lang="en-US" sz="1400" b="1" dirty="0" err="1"/>
                        <a:t>Comput</a:t>
                      </a:r>
                      <a:r>
                        <a:rPr lang="en-US" sz="1400" b="1" dirty="0"/>
                        <a:t> </a:t>
                      </a:r>
                      <a:r>
                        <a:rPr lang="en-US" sz="1400" b="1" dirty="0" err="1"/>
                        <a:t>Commun</a:t>
                      </a:r>
                      <a:r>
                        <a:rPr lang="en-US" sz="1400" b="1" dirty="0"/>
                        <a:t> in 2020</a:t>
                      </a:r>
                      <a:endParaRPr lang="en-IN" sz="1400" b="1" dirty="0"/>
                    </a:p>
                  </a:txBody>
                  <a:tcPr/>
                </a:tc>
                <a:tc>
                  <a:txBody>
                    <a:bodyPr/>
                    <a:lstStyle/>
                    <a:p>
                      <a:r>
                        <a:rPr lang="en-US" sz="1400" dirty="0"/>
                        <a:t>The introduced neural network model that is a combination of CNNs and RNNs alluded as a general encoding architecture that utilizes both neural network layers</a:t>
                      </a:r>
                      <a:endParaRPr lang="en-IN" sz="1400" dirty="0"/>
                    </a:p>
                  </a:txBody>
                  <a:tcPr/>
                </a:tc>
                <a:tc>
                  <a:txBody>
                    <a:bodyPr/>
                    <a:lstStyle/>
                    <a:p>
                      <a:r>
                        <a:rPr lang="en-US" sz="1400" dirty="0"/>
                        <a:t>The method uses CNN for feature extraction and then kernel based extreme learning machines (KELM) for recognition.</a:t>
                      </a:r>
                      <a:endParaRPr lang="en-IN" dirty="0"/>
                    </a:p>
                  </a:txBody>
                  <a:tcPr/>
                </a:tc>
                <a:extLst>
                  <a:ext uri="{0D108BD9-81ED-4DB2-BD59-A6C34878D82A}">
                    <a16:rowId xmlns:a16="http://schemas.microsoft.com/office/drawing/2014/main" val="10001"/>
                  </a:ext>
                </a:extLst>
              </a:tr>
              <a:tr h="2195011">
                <a:tc>
                  <a:txBody>
                    <a:bodyPr/>
                    <a:lstStyle/>
                    <a:p>
                      <a:r>
                        <a:rPr lang="en-US" sz="1600" dirty="0"/>
                        <a:t>6</a:t>
                      </a:r>
                      <a:endParaRPr lang="en-IN" sz="1600" dirty="0"/>
                    </a:p>
                  </a:txBody>
                  <a:tcPr/>
                </a:tc>
                <a:tc>
                  <a:txBody>
                    <a:bodyPr/>
                    <a:lstStyle/>
                    <a:p>
                      <a:r>
                        <a:rPr lang="en-US" sz="1400" dirty="0"/>
                        <a:t>Anxious depression prediction in real-time social data</a:t>
                      </a:r>
                      <a:endParaRPr lang="en-IN" sz="1400" dirty="0"/>
                    </a:p>
                  </a:txBody>
                  <a:tcPr/>
                </a:tc>
                <a:tc>
                  <a:txBody>
                    <a:bodyPr/>
                    <a:lstStyle/>
                    <a:p>
                      <a:r>
                        <a:rPr lang="en-US" sz="1400" dirty="0"/>
                        <a:t>Kumar A, Sharma A, Arora A</a:t>
                      </a:r>
                    </a:p>
                  </a:txBody>
                  <a:tcPr/>
                </a:tc>
                <a:tc>
                  <a:txBody>
                    <a:bodyPr/>
                    <a:lstStyle/>
                    <a:p>
                      <a:r>
                        <a:rPr lang="en-US" sz="1400" b="1" dirty="0"/>
                        <a:t>International Conference on advanced engineering, science, management and technology in 2019</a:t>
                      </a:r>
                      <a:endParaRPr lang="en-IN" sz="1400" b="1" dirty="0"/>
                    </a:p>
                  </a:txBody>
                  <a:tcPr/>
                </a:tc>
                <a:tc>
                  <a:txBody>
                    <a:bodyPr/>
                    <a:lstStyle/>
                    <a:p>
                      <a:r>
                        <a:rPr lang="en-US" sz="1400" dirty="0"/>
                        <a:t>The frequency and timing of tweet is primarily associated with odd hour posting.</a:t>
                      </a:r>
                      <a:endParaRPr lang="en-IN" sz="1400" dirty="0"/>
                    </a:p>
                  </a:txBody>
                  <a:tcPr/>
                </a:tc>
                <a:tc>
                  <a:txBody>
                    <a:bodyPr/>
                    <a:lstStyle/>
                    <a:p>
                      <a:r>
                        <a:rPr lang="en-US" sz="1400" dirty="0"/>
                        <a:t>Accuracy and F-score measures are used to evaluate the performance of the ensemble vote classifier. The accuracy of the ensemble vote predictive model is compared to the three individual classifiers.</a:t>
                      </a:r>
                      <a:endParaRPr lang="en-IN"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322409"/>
            <a:ext cx="8229600" cy="664697"/>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Existing Methods &amp; Techniques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11-1-2024</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7" name="TextBox 6"/>
          <p:cNvSpPr txBox="1"/>
          <p:nvPr/>
        </p:nvSpPr>
        <p:spPr>
          <a:xfrm>
            <a:off x="344526" y="1874278"/>
            <a:ext cx="8342274" cy="4555093"/>
          </a:xfrm>
          <a:prstGeom prst="rect">
            <a:avLst/>
          </a:prstGeom>
          <a:noFill/>
        </p:spPr>
        <p:txBody>
          <a:bodyPr wrap="square" rtlCol="0">
            <a:spAutoFit/>
          </a:bodyPr>
          <a:lstStyle/>
          <a:p>
            <a:r>
              <a:rPr lang="en-US" sz="1800" b="1" u="sng" dirty="0">
                <a:latin typeface="Times New Roman" panose="02020603050405020304" pitchFamily="18" charset="0"/>
                <a:cs typeface="Times New Roman" panose="02020603050405020304" pitchFamily="18" charset="0"/>
              </a:rPr>
              <a:t>Feature Extraction Techniques – </a:t>
            </a:r>
            <a:endParaRPr lang="en-US" sz="1800" dirty="0">
              <a:latin typeface="Times New Roman" panose="02020603050405020304" pitchFamily="18" charset="0"/>
              <a:cs typeface="Times New Roman" panose="02020603050405020304" pitchFamily="18" charset="0"/>
            </a:endParaRPr>
          </a:p>
          <a:p>
            <a:pPr lvl="0"/>
            <a:r>
              <a:rPr lang="en-IN" sz="1700" b="1" dirty="0">
                <a:latin typeface="Times New Roman" panose="02020603050405020304" pitchFamily="18" charset="0"/>
                <a:cs typeface="Times New Roman" panose="02020603050405020304" pitchFamily="18" charset="0"/>
              </a:rPr>
              <a:t>1. TF-IDF (Term Frequency Inverse Document Frequency):</a:t>
            </a:r>
            <a:r>
              <a:rPr lang="en-IN" sz="1700" dirty="0">
                <a:latin typeface="Times New Roman" panose="02020603050405020304" pitchFamily="18" charset="0"/>
                <a:cs typeface="Times New Roman" panose="02020603050405020304" pitchFamily="18" charset="0"/>
              </a:rPr>
              <a:t> Calculating the importance of words in a document by considering both their frequency in the document and their inverse frequency across a set of documents.</a:t>
            </a:r>
          </a:p>
          <a:p>
            <a:pPr lvl="0"/>
            <a:endParaRPr lang="en-IN" sz="1700" dirty="0">
              <a:latin typeface="Times New Roman" panose="02020603050405020304" pitchFamily="18" charset="0"/>
              <a:cs typeface="Times New Roman" panose="02020603050405020304" pitchFamily="18" charset="0"/>
            </a:endParaRPr>
          </a:p>
          <a:p>
            <a:pPr lvl="0"/>
            <a:r>
              <a:rPr lang="en-IN" sz="1700" b="1" dirty="0">
                <a:latin typeface="Times New Roman" panose="02020603050405020304" pitchFamily="18" charset="0"/>
                <a:cs typeface="Times New Roman" panose="02020603050405020304" pitchFamily="18" charset="0"/>
              </a:rPr>
              <a:t>2. Term Document Matrix (TDM):</a:t>
            </a:r>
            <a:r>
              <a:rPr lang="en-IN" sz="1700" dirty="0">
                <a:latin typeface="Times New Roman" panose="02020603050405020304" pitchFamily="18" charset="0"/>
                <a:cs typeface="Times New Roman" panose="02020603050405020304" pitchFamily="18" charset="0"/>
              </a:rPr>
              <a:t> Describing the total number of words in a document collection, where columns represent terms and rows represent documents.</a:t>
            </a:r>
          </a:p>
          <a:p>
            <a:pPr lvl="0"/>
            <a:endParaRPr lang="en-IN" sz="1700" dirty="0">
              <a:latin typeface="Times New Roman" panose="02020603050405020304" pitchFamily="18" charset="0"/>
              <a:cs typeface="Times New Roman" panose="02020603050405020304" pitchFamily="18" charset="0"/>
            </a:endParaRPr>
          </a:p>
          <a:p>
            <a:pPr lvl="0"/>
            <a:r>
              <a:rPr lang="en-IN" sz="1700" b="1" dirty="0">
                <a:latin typeface="Times New Roman" panose="02020603050405020304" pitchFamily="18" charset="0"/>
                <a:cs typeface="Times New Roman" panose="02020603050405020304" pitchFamily="18" charset="0"/>
              </a:rPr>
              <a:t>3. Bag-of-Words (BOW):</a:t>
            </a:r>
            <a:r>
              <a:rPr lang="en-IN" sz="1700" dirty="0">
                <a:latin typeface="Times New Roman" panose="02020603050405020304" pitchFamily="18" charset="0"/>
                <a:cs typeface="Times New Roman" panose="02020603050405020304" pitchFamily="18" charset="0"/>
              </a:rPr>
              <a:t> Representing text by depicting the presence of words within a document, involving a vocabulary of known words and their total presence.</a:t>
            </a:r>
          </a:p>
          <a:p>
            <a:pPr lvl="0"/>
            <a:endParaRPr lang="en-IN" sz="1700" dirty="0">
              <a:latin typeface="Times New Roman" panose="02020603050405020304" pitchFamily="18" charset="0"/>
              <a:cs typeface="Times New Roman" panose="02020603050405020304" pitchFamily="18" charset="0"/>
            </a:endParaRPr>
          </a:p>
          <a:p>
            <a:pPr lvl="0"/>
            <a:r>
              <a:rPr lang="en-IN" sz="1700" b="1" dirty="0">
                <a:latin typeface="Times New Roman" panose="02020603050405020304" pitchFamily="18" charset="0"/>
                <a:cs typeface="Times New Roman" panose="02020603050405020304" pitchFamily="18" charset="0"/>
              </a:rPr>
              <a:t>4. Negation Handling (Negmas) :</a:t>
            </a:r>
            <a:r>
              <a:rPr lang="en-IN" sz="1700" dirty="0">
                <a:latin typeface="Times New Roman" panose="02020603050405020304" pitchFamily="18" charset="0"/>
                <a:cs typeface="Times New Roman" panose="02020603050405020304" pitchFamily="18" charset="0"/>
              </a:rPr>
              <a:t> Determining the scope of negation and inverting polarities of opinionated words influenced by a negation.</a:t>
            </a:r>
          </a:p>
          <a:p>
            <a:pPr lvl="0"/>
            <a:endParaRPr lang="en-IN" sz="1700" dirty="0">
              <a:latin typeface="Times New Roman" panose="02020603050405020304" pitchFamily="18" charset="0"/>
              <a:cs typeface="Times New Roman" panose="02020603050405020304" pitchFamily="18" charset="0"/>
            </a:endParaRPr>
          </a:p>
          <a:p>
            <a:pPr lvl="0"/>
            <a:r>
              <a:rPr lang="en-IN" sz="1700" b="1" dirty="0">
                <a:latin typeface="Times New Roman" panose="02020603050405020304" pitchFamily="18" charset="0"/>
                <a:cs typeface="Times New Roman" panose="02020603050405020304" pitchFamily="18" charset="0"/>
              </a:rPr>
              <a:t>5. LIWC (Linguistic Inquiry and Word Count):</a:t>
            </a:r>
            <a:r>
              <a:rPr lang="en-IN" sz="1700" dirty="0">
                <a:latin typeface="Times New Roman" panose="02020603050405020304" pitchFamily="18" charset="0"/>
                <a:cs typeface="Times New Roman" panose="02020603050405020304" pitchFamily="18" charset="0"/>
              </a:rPr>
              <a:t> Measuring the total number of various word categories used in a text and processing textual content.</a:t>
            </a: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43132" y="1276644"/>
            <a:ext cx="8229600" cy="664697"/>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Existing Methods &amp; Techniques</a:t>
            </a: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11-1-2024</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7" name="TextBox 6"/>
          <p:cNvSpPr txBox="1"/>
          <p:nvPr/>
        </p:nvSpPr>
        <p:spPr>
          <a:xfrm>
            <a:off x="244849" y="1941341"/>
            <a:ext cx="8654302" cy="4278094"/>
          </a:xfrm>
          <a:prstGeom prst="rect">
            <a:avLst/>
          </a:prstGeom>
          <a:noFill/>
        </p:spPr>
        <p:txBody>
          <a:bodyPr wrap="square" rtlCol="0">
            <a:spAutoFit/>
          </a:bodyPr>
          <a:lstStyle/>
          <a:p>
            <a:r>
              <a:rPr lang="en-US" sz="1700" b="1" u="sng" dirty="0">
                <a:latin typeface="Times New Roman" panose="02020603050405020304" pitchFamily="18" charset="0"/>
                <a:cs typeface="Times New Roman" panose="02020603050405020304" pitchFamily="18" charset="0"/>
              </a:rPr>
              <a:t>Machine Learning Techniques – </a:t>
            </a:r>
            <a:endParaRPr lang="en-US" sz="1700" dirty="0">
              <a:latin typeface="Times New Roman" panose="02020603050405020304" pitchFamily="18" charset="0"/>
              <a:cs typeface="Times New Roman" panose="02020603050405020304" pitchFamily="18" charset="0"/>
            </a:endParaRPr>
          </a:p>
          <a:p>
            <a:pPr lvl="0"/>
            <a:r>
              <a:rPr lang="en-US" sz="1700" b="1" dirty="0">
                <a:latin typeface="Times New Roman" panose="02020603050405020304" pitchFamily="18" charset="0"/>
                <a:cs typeface="Times New Roman" panose="02020603050405020304" pitchFamily="18" charset="0"/>
              </a:rPr>
              <a:t>1.Support Vector Machines (SVM):</a:t>
            </a:r>
            <a:r>
              <a:rPr lang="en-US" sz="1700" dirty="0">
                <a:latin typeface="Times New Roman" panose="02020603050405020304" pitchFamily="18" charset="0"/>
                <a:cs typeface="Times New Roman" panose="02020603050405020304" pitchFamily="18" charset="0"/>
              </a:rPr>
              <a:t> SVMs are powerful classifiers that aim to find the best </a:t>
            </a:r>
            <a:r>
              <a:rPr lang="en-US" sz="1700" dirty="0" err="1">
                <a:latin typeface="Times New Roman" panose="02020603050405020304" pitchFamily="18" charset="0"/>
                <a:cs typeface="Times New Roman" panose="02020603050405020304" pitchFamily="18" charset="0"/>
              </a:rPr>
              <a:t>hyperplane</a:t>
            </a:r>
            <a:r>
              <a:rPr lang="en-US" sz="1700" dirty="0">
                <a:latin typeface="Times New Roman" panose="02020603050405020304" pitchFamily="18" charset="0"/>
                <a:cs typeface="Times New Roman" panose="02020603050405020304" pitchFamily="18" charset="0"/>
              </a:rPr>
              <a:t> that separates different classes in a high-dimensional feature space. They have been applied to MRI-based brain tumor classification by using extracted features.</a:t>
            </a:r>
          </a:p>
          <a:p>
            <a:pPr lvl="0"/>
            <a:endParaRPr lang="en-US" sz="1700" dirty="0">
              <a:latin typeface="Times New Roman" panose="02020603050405020304" pitchFamily="18" charset="0"/>
              <a:cs typeface="Times New Roman" panose="02020603050405020304" pitchFamily="18" charset="0"/>
            </a:endParaRPr>
          </a:p>
          <a:p>
            <a:pPr lvl="0"/>
            <a:r>
              <a:rPr lang="en-IN" sz="1700" b="1" dirty="0">
                <a:latin typeface="Times New Roman" panose="02020603050405020304" pitchFamily="18" charset="0"/>
                <a:cs typeface="Times New Roman" panose="02020603050405020304" pitchFamily="18" charset="0"/>
              </a:rPr>
              <a:t>2.Long-Term Short Memory (LSTM):</a:t>
            </a:r>
            <a:r>
              <a:rPr lang="en-IN" sz="1700" dirty="0">
                <a:latin typeface="Times New Roman" panose="02020603050405020304" pitchFamily="18" charset="0"/>
                <a:cs typeface="Times New Roman" panose="02020603050405020304" pitchFamily="18" charset="0"/>
              </a:rPr>
              <a:t> LSTMs, a type of recurrent neural network, excel in capturing long-term dependencies in sequential data, making them effective for tasks like sentiment analysis and depression identification in social media text.</a:t>
            </a:r>
          </a:p>
          <a:p>
            <a:pPr lvl="0"/>
            <a:endParaRPr lang="en-IN" sz="1700" dirty="0">
              <a:latin typeface="Times New Roman" panose="02020603050405020304" pitchFamily="18" charset="0"/>
              <a:cs typeface="Times New Roman" panose="02020603050405020304" pitchFamily="18" charset="0"/>
            </a:endParaRPr>
          </a:p>
          <a:p>
            <a:pPr lvl="0"/>
            <a:r>
              <a:rPr lang="en-US" sz="1700" b="1" dirty="0">
                <a:latin typeface="Times New Roman" panose="02020603050405020304" pitchFamily="18" charset="0"/>
                <a:cs typeface="Times New Roman" panose="02020603050405020304" pitchFamily="18" charset="0"/>
              </a:rPr>
              <a:t>3.Artificial Neural Networks (ANN):</a:t>
            </a:r>
            <a:r>
              <a:rPr lang="en-US" sz="1700" dirty="0">
                <a:latin typeface="Times New Roman" panose="02020603050405020304" pitchFamily="18" charset="0"/>
                <a:cs typeface="Times New Roman" panose="02020603050405020304" pitchFamily="18" charset="0"/>
              </a:rPr>
              <a:t> ANNs are computational models inspired by the human brain's structure. They can learn complex relationships in data and are used for feature extraction and classification in brain tumor detection.</a:t>
            </a:r>
          </a:p>
          <a:p>
            <a:pPr lvl="0"/>
            <a:endParaRPr lang="en-US" sz="1700" dirty="0">
              <a:latin typeface="Times New Roman" panose="02020603050405020304" pitchFamily="18" charset="0"/>
              <a:cs typeface="Times New Roman" panose="02020603050405020304" pitchFamily="18" charset="0"/>
            </a:endParaRPr>
          </a:p>
          <a:p>
            <a:pPr lvl="0"/>
            <a:r>
              <a:rPr lang="en-US" sz="1700" b="1" dirty="0">
                <a:latin typeface="Times New Roman" panose="02020603050405020304" pitchFamily="18" charset="0"/>
                <a:cs typeface="Times New Roman" panose="02020603050405020304" pitchFamily="18" charset="0"/>
              </a:rPr>
              <a:t>4.Convolutional Neural Networks (CNN):</a:t>
            </a:r>
            <a:r>
              <a:rPr lang="en-US" sz="1700" dirty="0">
                <a:latin typeface="Times New Roman" panose="02020603050405020304" pitchFamily="18" charset="0"/>
                <a:cs typeface="Times New Roman" panose="02020603050405020304" pitchFamily="18" charset="0"/>
              </a:rPr>
              <a:t> CNNs are deep learning architectures designed to handle images effectively. They can automatically learn hierarchical features from raw images, making them popular for medical image analysis, including brain tumor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533400" y="1095896"/>
            <a:ext cx="8229600" cy="664697"/>
          </a:xfrm>
          <a:prstGeom prst="rect">
            <a:avLst/>
          </a:prstGeom>
          <a:noFill/>
          <a:ln>
            <a:noFill/>
          </a:ln>
        </p:spPr>
        <p:txBody>
          <a:bodyPr spcFirstLastPara="1" wrap="square" lIns="91425" tIns="45700" rIns="91425" bIns="45700" anchor="t" anchorCtr="0">
            <a:normAutofit/>
          </a:bodyPr>
          <a:lstStyle/>
          <a:p>
            <a:pPr marL="0" indent="0" algn="ctr">
              <a:spcBef>
                <a:spcPts val="0"/>
              </a:spcBef>
              <a:buSzPts val="3200"/>
              <a:buNone/>
            </a:pPr>
            <a:r>
              <a:rPr lang="en-US" dirty="0">
                <a:latin typeface="Times New Roman" panose="02020603050405020304" pitchFamily="18" charset="0"/>
                <a:cs typeface="Times New Roman" panose="02020603050405020304" pitchFamily="18" charset="0"/>
              </a:rPr>
              <a:t>Challenges and Limitations</a:t>
            </a: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7" name="TextBox 6"/>
          <p:cNvSpPr txBox="1"/>
          <p:nvPr/>
        </p:nvSpPr>
        <p:spPr>
          <a:xfrm>
            <a:off x="332624" y="1699381"/>
            <a:ext cx="8631152" cy="4801314"/>
          </a:xfrm>
          <a:prstGeom prst="rect">
            <a:avLst/>
          </a:prstGeom>
          <a:noFill/>
        </p:spPr>
        <p:txBody>
          <a:bodyPr wrap="square" rtlCol="0">
            <a:spAutoFit/>
          </a:bodyPr>
          <a:lstStyle/>
          <a:p>
            <a:pPr marL="285750" indent="-285750">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Integration of Emoticons and Emojis:</a:t>
            </a:r>
            <a:r>
              <a:rPr lang="en-IN" sz="1700" dirty="0">
                <a:latin typeface="Times New Roman" panose="02020603050405020304" pitchFamily="18" charset="0"/>
                <a:cs typeface="Times New Roman" panose="02020603050405020304" pitchFamily="18" charset="0"/>
              </a:rPr>
              <a:t> Incorporating emoticons and emojis in sentiment analysis poses a challenge due to their diverse interpretations, requiring sophisticated natural language processing (NLP) techniques for accurate classification.</a:t>
            </a:r>
          </a:p>
          <a:p>
            <a:pPr marL="285750" indent="-285750">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Binary and Ternary vs. Multi-class Classification:</a:t>
            </a:r>
            <a:r>
              <a:rPr lang="en-IN" sz="1700" dirty="0">
                <a:latin typeface="Times New Roman" panose="02020603050405020304" pitchFamily="18" charset="0"/>
                <a:cs typeface="Times New Roman" panose="02020603050405020304" pitchFamily="18" charset="0"/>
              </a:rPr>
              <a:t> The transition from Binary and Ternary Classification to Multi-class Classification introduces complexities in sub-class division based on polarities, demanding meticulous handling of diverse sentiment expressions within the social media data.</a:t>
            </a:r>
          </a:p>
          <a:p>
            <a:pPr marL="285750" indent="-285750">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Machine and Deep Learning Techniques:</a:t>
            </a:r>
            <a:r>
              <a:rPr lang="en-IN" sz="1700" dirty="0">
                <a:latin typeface="Times New Roman" panose="02020603050405020304" pitchFamily="18" charset="0"/>
                <a:cs typeface="Times New Roman" panose="02020603050405020304" pitchFamily="18" charset="0"/>
              </a:rPr>
              <a:t> While machine learning and deep learning techniques are employed for sentiment classification, the challenge lies in optimizing their application to social media data, where the dynamic nature of language and expressions requires adaptive models.</a:t>
            </a:r>
          </a:p>
          <a:p>
            <a:pPr marL="285750" indent="-285750">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Sentiment Monitoring Precision:</a:t>
            </a:r>
            <a:r>
              <a:rPr lang="en-IN" sz="1700" dirty="0">
                <a:latin typeface="Times New Roman" panose="02020603050405020304" pitchFamily="18" charset="0"/>
                <a:cs typeface="Times New Roman" panose="02020603050405020304" pitchFamily="18" charset="0"/>
              </a:rPr>
              <a:t> Monitoring sentiment levels on social media involves challenges in accurately identifying and </a:t>
            </a:r>
            <a:r>
              <a:rPr lang="en-IN" sz="1700" dirty="0" err="1">
                <a:latin typeface="Times New Roman" panose="02020603050405020304" pitchFamily="18" charset="0"/>
                <a:cs typeface="Times New Roman" panose="02020603050405020304" pitchFamily="18" charset="0"/>
              </a:rPr>
              <a:t>analyzing</a:t>
            </a:r>
            <a:r>
              <a:rPr lang="en-IN" sz="1700" dirty="0">
                <a:latin typeface="Times New Roman" panose="02020603050405020304" pitchFamily="18" charset="0"/>
                <a:cs typeface="Times New Roman" panose="02020603050405020304" pitchFamily="18" charset="0"/>
              </a:rPr>
              <a:t> the nuances of apprehensiveness or dejection, demanding more nuanced feature extraction methods and sentiment analysis models.</a:t>
            </a:r>
          </a:p>
        </p:txBody>
      </p:sp>
      <p:sp>
        <p:nvSpPr>
          <p:cNvPr id="2" name="TextBox 1">
            <a:extLst>
              <a:ext uri="{FF2B5EF4-FFF2-40B4-BE49-F238E27FC236}">
                <a16:creationId xmlns:a16="http://schemas.microsoft.com/office/drawing/2014/main" id="{CF135426-D698-DFBC-015C-F695C62AF928}"/>
              </a:ext>
            </a:extLst>
          </p:cNvPr>
          <p:cNvSpPr txBox="1"/>
          <p:nvPr/>
        </p:nvSpPr>
        <p:spPr>
          <a:xfrm>
            <a:off x="280189" y="6413146"/>
            <a:ext cx="4677102" cy="276999"/>
          </a:xfrm>
          <a:prstGeom prst="rect">
            <a:avLst/>
          </a:prstGeom>
          <a:noFill/>
        </p:spPr>
        <p:txBody>
          <a:bodyPr wrap="square">
            <a:spAutoFit/>
          </a:bodyPr>
          <a:lstStyle/>
          <a:p>
            <a:pPr lvl="0"/>
            <a:r>
              <a:rPr lang="en-US" sz="1200" b="1" dirty="0">
                <a:solidFill>
                  <a:schemeClr val="bg1">
                    <a:lumMod val="65000"/>
                  </a:schemeClr>
                </a:solidFill>
              </a:rPr>
              <a:t>11-1-2024</a:t>
            </a:r>
            <a:endParaRPr lang="en-US" sz="1200"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1977</Words>
  <Application>Microsoft Office PowerPoint</Application>
  <PresentationFormat>On-screen Show (4:3)</PresentationFormat>
  <Paragraphs>199</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Psychological Analysis for Depression Using Social Media Tweets</vt:lpstr>
      <vt:lpstr>PowerPoint Presentation</vt:lpstr>
      <vt:lpstr>PowerPoint Presentation</vt:lpstr>
      <vt:lpstr>Literature Survey</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KARTIK SINGH</cp:lastModifiedBy>
  <cp:revision>58</cp:revision>
  <dcterms:created xsi:type="dcterms:W3CDTF">2020-05-13T07:00:09Z</dcterms:created>
  <dcterms:modified xsi:type="dcterms:W3CDTF">2024-01-11T09:36:37Z</dcterms:modified>
</cp:coreProperties>
</file>