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65" r:id="rId3"/>
    <p:sldId id="257" r:id="rId4"/>
    <p:sldId id="258" r:id="rId5"/>
    <p:sldId id="259" r:id="rId6"/>
    <p:sldId id="260" r:id="rId7"/>
    <p:sldId id="261" r:id="rId8"/>
    <p:sldId id="262" r:id="rId9"/>
    <p:sldId id="267"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2/19/2021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6863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2/19/2021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41934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2/19/2021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7250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2/19/2021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1890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2/19/2021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9668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2/19/2021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54626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2/19/2021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91446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2/19/2021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1584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2/19/2021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7045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2/19/2021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0454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2/19/2021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115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2/19/2021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2427757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utorialspoint.com/cplusplus/cpp_files_streams.html" TargetMode="External"/><Relationship Id="rId2" Type="http://schemas.openxmlformats.org/officeDocument/2006/relationships/hyperlink" Target="https://doc.lagout.org/Alfred%20V.%20Aho%20-%20Data%20Structures%20and%20Algorithms.pdf" TargetMode="External"/><Relationship Id="rId1" Type="http://schemas.openxmlformats.org/officeDocument/2006/relationships/slideLayout" Target="../slideLayouts/slideLayout2.xml"/><Relationship Id="rId4" Type="http://schemas.openxmlformats.org/officeDocument/2006/relationships/hyperlink" Target="https://web.ist.utl.pt/~fabio.ferreira/material/asa/clrs.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0FECB3F-F8F7-4E6D-AF4A-868640F49C6C}"/>
              </a:ext>
            </a:extLst>
          </p:cNvPr>
          <p:cNvPicPr>
            <a:picLocks noChangeAspect="1"/>
          </p:cNvPicPr>
          <p:nvPr/>
        </p:nvPicPr>
        <p:blipFill rotWithShape="1">
          <a:blip r:embed="rId2">
            <a:alphaModFix amt="50000"/>
          </a:blip>
          <a:srcRect r="-1" b="6226"/>
          <a:stretch/>
        </p:blipFill>
        <p:spPr>
          <a:xfrm>
            <a:off x="-1513" y="-20310"/>
            <a:ext cx="12188930" cy="6857990"/>
          </a:xfrm>
          <a:prstGeom prst="rect">
            <a:avLst/>
          </a:prstGeom>
        </p:spPr>
      </p:pic>
      <p:sp>
        <p:nvSpPr>
          <p:cNvPr id="2" name="Title 1">
            <a:extLst>
              <a:ext uri="{FF2B5EF4-FFF2-40B4-BE49-F238E27FC236}">
                <a16:creationId xmlns:a16="http://schemas.microsoft.com/office/drawing/2014/main" id="{9159A153-2D1A-4CC6-85D0-D1DBE87193BD}"/>
              </a:ext>
            </a:extLst>
          </p:cNvPr>
          <p:cNvSpPr>
            <a:spLocks noGrp="1"/>
          </p:cNvSpPr>
          <p:nvPr>
            <p:ph type="ctrTitle"/>
          </p:nvPr>
        </p:nvSpPr>
        <p:spPr>
          <a:xfrm>
            <a:off x="1520952" y="1729451"/>
            <a:ext cx="9144000" cy="3063240"/>
          </a:xfrm>
        </p:spPr>
        <p:txBody>
          <a:bodyPr>
            <a:normAutofit fontScale="90000"/>
          </a:bodyPr>
          <a:lstStyle/>
          <a:p>
            <a:pPr algn="ctr"/>
            <a:r>
              <a:rPr lang="en-US" sz="4700" b="1" i="0" u="none" strike="noStrike" dirty="0">
                <a:solidFill>
                  <a:srgbClr val="FFFF00"/>
                </a:solidFill>
                <a:effectLst/>
                <a:latin typeface="Consolas" panose="020B0609020204030204" pitchFamily="49" charset="0"/>
              </a:rPr>
              <a:t>Data Structure and Algorithms</a:t>
            </a:r>
            <a:br>
              <a:rPr lang="en-US" sz="1600" b="0" i="1" u="none" strike="noStrike" dirty="0">
                <a:solidFill>
                  <a:srgbClr val="FFFFFF"/>
                </a:solidFill>
                <a:effectLst/>
                <a:latin typeface="Arial" panose="020B0604020202020204" pitchFamily="34" charset="0"/>
              </a:rPr>
            </a:br>
            <a:r>
              <a:rPr lang="en-US" sz="1600" b="0" i="1" u="none" strike="noStrike" dirty="0">
                <a:solidFill>
                  <a:srgbClr val="FFFFFF"/>
                </a:solidFill>
                <a:effectLst/>
                <a:latin typeface="Arial" panose="020B0604020202020204" pitchFamily="34" charset="0"/>
              </a:rPr>
              <a:t>4th Semester B.Tech, Department of Information Technology</a:t>
            </a:r>
            <a:br>
              <a:rPr lang="en-US" sz="1600" b="0" dirty="0">
                <a:effectLst/>
              </a:rPr>
            </a:br>
            <a:r>
              <a:rPr lang="en-US" sz="1600" b="0" i="1" u="none" strike="noStrike" dirty="0">
                <a:solidFill>
                  <a:srgbClr val="FFFFFF"/>
                </a:solidFill>
                <a:effectLst/>
                <a:latin typeface="Arial" panose="020B0604020202020204" pitchFamily="34" charset="0"/>
              </a:rPr>
              <a:t>Indian Institute Of Information Technology, Allahabad</a:t>
            </a:r>
            <a:br>
              <a:rPr lang="en-US" sz="2400" b="0" i="1" u="none" strike="noStrike" dirty="0">
                <a:solidFill>
                  <a:srgbClr val="FFFFFF"/>
                </a:solidFill>
                <a:effectLst/>
                <a:latin typeface="Arial" panose="020B0604020202020204" pitchFamily="34" charset="0"/>
              </a:rPr>
            </a:br>
            <a:br>
              <a:rPr lang="en-US" sz="2400" b="0" i="1" u="none" strike="noStrike" dirty="0">
                <a:solidFill>
                  <a:srgbClr val="FFFFFF"/>
                </a:solidFill>
                <a:effectLst/>
                <a:latin typeface="Arial" panose="020B0604020202020204" pitchFamily="34" charset="0"/>
              </a:rPr>
            </a:br>
            <a:r>
              <a:rPr lang="en-US" sz="2400" b="0" u="none" strike="noStrike" dirty="0">
                <a:solidFill>
                  <a:schemeClr val="accent5">
                    <a:lumMod val="20000"/>
                    <a:lumOff val="80000"/>
                  </a:schemeClr>
                </a:solidFill>
                <a:effectLst/>
                <a:latin typeface="Consolas" panose="020B0609020204030204" pitchFamily="49" charset="0"/>
              </a:rPr>
              <a:t>Paper Title : </a:t>
            </a:r>
            <a:r>
              <a:rPr lang="en-US" sz="2400" b="0" i="0" u="none" strike="noStrike" dirty="0">
                <a:solidFill>
                  <a:srgbClr val="0070C0"/>
                </a:solidFill>
                <a:effectLst/>
                <a:latin typeface="Arial" panose="020B0604020202020204" pitchFamily="34" charset="0"/>
              </a:rPr>
              <a:t> </a:t>
            </a:r>
            <a:r>
              <a:rPr lang="en-US" sz="2200" b="0" i="0" u="none" strike="noStrike" dirty="0">
                <a:solidFill>
                  <a:schemeClr val="bg1"/>
                </a:solidFill>
                <a:effectLst/>
                <a:latin typeface="Consolas" panose="020B0609020204030204" pitchFamily="49" charset="0"/>
              </a:rPr>
              <a:t>TERNARY SEARCH</a:t>
            </a:r>
            <a:br>
              <a:rPr lang="en-US" sz="2800" b="0" dirty="0">
                <a:effectLst/>
              </a:rPr>
            </a:br>
            <a:br>
              <a:rPr lang="en-US" sz="2800" dirty="0">
                <a:ln w="0"/>
                <a:solidFill>
                  <a:schemeClr val="accent1"/>
                </a:solidFill>
                <a:effectLst>
                  <a:outerShdw blurRad="38100" dist="25400" dir="5400000" algn="ctr" rotWithShape="0">
                    <a:srgbClr val="6E747A">
                      <a:alpha val="43000"/>
                    </a:srgbClr>
                  </a:outerShdw>
                </a:effectLst>
              </a:rPr>
            </a:br>
            <a:br>
              <a:rPr lang="en-US" sz="2800" dirty="0"/>
            </a:br>
            <a:endParaRPr lang="en-IN" sz="2400" dirty="0"/>
          </a:p>
        </p:txBody>
      </p:sp>
      <p:sp>
        <p:nvSpPr>
          <p:cNvPr id="3" name="Subtitle 2">
            <a:extLst>
              <a:ext uri="{FF2B5EF4-FFF2-40B4-BE49-F238E27FC236}">
                <a16:creationId xmlns:a16="http://schemas.microsoft.com/office/drawing/2014/main" id="{2B9A38E7-5905-4A48-99D7-129ADE4DB6A5}"/>
              </a:ext>
            </a:extLst>
          </p:cNvPr>
          <p:cNvSpPr>
            <a:spLocks noGrp="1"/>
          </p:cNvSpPr>
          <p:nvPr>
            <p:ph type="subTitle" idx="1"/>
          </p:nvPr>
        </p:nvSpPr>
        <p:spPr>
          <a:xfrm>
            <a:off x="1527048" y="4792691"/>
            <a:ext cx="9144000" cy="1536192"/>
          </a:xfrm>
        </p:spPr>
        <p:txBody>
          <a:bodyPr>
            <a:normAutofit fontScale="55000" lnSpcReduction="20000"/>
          </a:bodyPr>
          <a:lstStyle/>
          <a:p>
            <a:pPr algn="ctr" rtl="0">
              <a:spcBef>
                <a:spcPts val="0"/>
              </a:spcBef>
              <a:spcAft>
                <a:spcPts val="0"/>
              </a:spcAft>
            </a:pPr>
            <a:r>
              <a:rPr lang="en-IN" sz="4000" dirty="0">
                <a:solidFill>
                  <a:schemeClr val="bg1"/>
                </a:solidFill>
                <a:latin typeface="Roboto"/>
              </a:rPr>
              <a:t>Swaraj Bhosle      </a:t>
            </a:r>
            <a:r>
              <a:rPr lang="en-IN" sz="4000" b="0" i="0" u="none" strike="noStrike" dirty="0">
                <a:solidFill>
                  <a:schemeClr val="bg1"/>
                </a:solidFill>
                <a:effectLst/>
                <a:latin typeface="Roboto"/>
              </a:rPr>
              <a:t>IIT2019024</a:t>
            </a:r>
            <a:endParaRPr lang="en-IN" sz="4000" b="0" dirty="0">
              <a:solidFill>
                <a:schemeClr val="bg1"/>
              </a:solidFill>
              <a:effectLst/>
            </a:endParaRPr>
          </a:p>
          <a:p>
            <a:pPr algn="ctr" rtl="0">
              <a:spcBef>
                <a:spcPts val="0"/>
              </a:spcBef>
              <a:spcAft>
                <a:spcPts val="0"/>
              </a:spcAft>
            </a:pPr>
            <a:r>
              <a:rPr lang="en-IN" sz="4000" b="0" i="0" u="none" strike="noStrike" dirty="0" err="1">
                <a:solidFill>
                  <a:schemeClr val="bg1"/>
                </a:solidFill>
                <a:effectLst/>
                <a:latin typeface="Roboto"/>
              </a:rPr>
              <a:t>Ritesh</a:t>
            </a:r>
            <a:r>
              <a:rPr lang="en-IN" sz="4000" b="0" i="0" u="none" strike="noStrike" dirty="0">
                <a:solidFill>
                  <a:schemeClr val="bg1"/>
                </a:solidFill>
                <a:effectLst/>
                <a:latin typeface="Roboto"/>
              </a:rPr>
              <a:t> Raj            IIT2019025</a:t>
            </a:r>
            <a:endParaRPr lang="en-IN" sz="4000" b="0" dirty="0">
              <a:solidFill>
                <a:schemeClr val="bg1"/>
              </a:solidFill>
              <a:effectLst/>
            </a:endParaRPr>
          </a:p>
          <a:p>
            <a:pPr algn="ctr" rtl="0">
              <a:spcBef>
                <a:spcPts val="0"/>
              </a:spcBef>
              <a:spcAft>
                <a:spcPts val="0"/>
              </a:spcAft>
            </a:pPr>
            <a:r>
              <a:rPr lang="en-IN" sz="4000" dirty="0">
                <a:solidFill>
                  <a:schemeClr val="bg1"/>
                </a:solidFill>
                <a:latin typeface="Roboto"/>
              </a:rPr>
              <a:t>Utkarsh Garg    </a:t>
            </a:r>
            <a:r>
              <a:rPr lang="en-IN" sz="4000" b="0" i="0" u="none" strike="noStrike" dirty="0">
                <a:solidFill>
                  <a:schemeClr val="bg1"/>
                </a:solidFill>
                <a:effectLst/>
                <a:latin typeface="Roboto"/>
              </a:rPr>
              <a:t>   IIT2019026</a:t>
            </a:r>
            <a:endParaRPr lang="en-IN" sz="4000" b="0" dirty="0">
              <a:solidFill>
                <a:schemeClr val="bg1"/>
              </a:solidFill>
              <a:effectLst/>
            </a:endParaRPr>
          </a:p>
          <a:p>
            <a:br>
              <a:rPr lang="en-IN" sz="2000" dirty="0"/>
            </a:br>
            <a:endParaRPr lang="en-IN" sz="3200" dirty="0"/>
          </a:p>
        </p:txBody>
      </p:sp>
      <p:sp>
        <p:nvSpPr>
          <p:cNvPr id="11"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2C4715E-0F26-462A-9B94-2BFFA72C9461}"/>
              </a:ext>
            </a:extLst>
          </p:cNvPr>
          <p:cNvSpPr/>
          <p:nvPr/>
        </p:nvSpPr>
        <p:spPr>
          <a:xfrm>
            <a:off x="6003635" y="2967335"/>
            <a:ext cx="184730" cy="923330"/>
          </a:xfrm>
          <a:prstGeom prst="rect">
            <a:avLst/>
          </a:prstGeom>
          <a:noFill/>
        </p:spPr>
        <p:txBody>
          <a:bodyPr wrap="none" lIns="91440" tIns="45720" rIns="91440" bIns="45720">
            <a:spAutoFit/>
          </a:bodyPr>
          <a:lstStyle/>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55585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62538-1934-4DB0-BF56-778E28B365CB}"/>
              </a:ext>
            </a:extLst>
          </p:cNvPr>
          <p:cNvSpPr>
            <a:spLocks noGrp="1"/>
          </p:cNvSpPr>
          <p:nvPr>
            <p:ph type="title"/>
          </p:nvPr>
        </p:nvSpPr>
        <p:spPr/>
        <p:txBody>
          <a:bodyPr/>
          <a:lstStyle/>
          <a:p>
            <a:r>
              <a:rPr lang="en-IN" dirty="0">
                <a:latin typeface="Consolas" panose="020B0609020204030204" pitchFamily="49" charset="0"/>
              </a:rPr>
              <a:t>Conclusion</a:t>
            </a:r>
          </a:p>
        </p:txBody>
      </p:sp>
      <p:sp>
        <p:nvSpPr>
          <p:cNvPr id="3" name="Content Placeholder 2">
            <a:extLst>
              <a:ext uri="{FF2B5EF4-FFF2-40B4-BE49-F238E27FC236}">
                <a16:creationId xmlns:a16="http://schemas.microsoft.com/office/drawing/2014/main" id="{DFD03DFC-853C-41F0-8DFB-48A89BCC2CDC}"/>
              </a:ext>
            </a:extLst>
          </p:cNvPr>
          <p:cNvSpPr>
            <a:spLocks noGrp="1"/>
          </p:cNvSpPr>
          <p:nvPr>
            <p:ph idx="1"/>
          </p:nvPr>
        </p:nvSpPr>
        <p:spPr/>
        <p:txBody>
          <a:bodyPr>
            <a:normAutofit/>
          </a:bodyPr>
          <a:lstStyle/>
          <a:p>
            <a:pPr indent="0" algn="just">
              <a:spcBef>
                <a:spcPts val="0"/>
              </a:spcBef>
              <a:buNone/>
            </a:pPr>
            <a:r>
              <a:rPr lang="en-US" sz="3200" dirty="0">
                <a:latin typeface="Arial" panose="020B0604020202020204" pitchFamily="34" charset="0"/>
                <a:cs typeface="Arial" panose="020B0604020202020204" pitchFamily="34" charset="0"/>
              </a:rPr>
              <a:t>From the results it can be concluded that Ternary Search Algorithm is working well for all length of input values. It takes lesser CPU time than existing searching algorithm linear search and binary search. In the future more effective searching algorithm can be proposed.</a:t>
            </a:r>
            <a:endParaRPr lang="en-IN" sz="32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6866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99F08-4A30-49FF-8546-1CC67E93560D}"/>
              </a:ext>
            </a:extLst>
          </p:cNvPr>
          <p:cNvSpPr>
            <a:spLocks noGrp="1"/>
          </p:cNvSpPr>
          <p:nvPr>
            <p:ph type="title"/>
          </p:nvPr>
        </p:nvSpPr>
        <p:spPr/>
        <p:txBody>
          <a:bodyPr/>
          <a:lstStyle/>
          <a:p>
            <a:r>
              <a:rPr lang="en-IN" dirty="0">
                <a:latin typeface="Consolas" panose="020B0609020204030204" pitchFamily="49" charset="0"/>
              </a:rPr>
              <a:t>References</a:t>
            </a:r>
          </a:p>
        </p:txBody>
      </p:sp>
      <p:sp>
        <p:nvSpPr>
          <p:cNvPr id="3" name="Content Placeholder 2">
            <a:extLst>
              <a:ext uri="{FF2B5EF4-FFF2-40B4-BE49-F238E27FC236}">
                <a16:creationId xmlns:a16="http://schemas.microsoft.com/office/drawing/2014/main" id="{A366C4D1-118E-4A0F-BB1A-4487D75EDA4B}"/>
              </a:ext>
            </a:extLst>
          </p:cNvPr>
          <p:cNvSpPr>
            <a:spLocks noGrp="1"/>
          </p:cNvSpPr>
          <p:nvPr>
            <p:ph idx="1"/>
          </p:nvPr>
        </p:nvSpPr>
        <p:spPr/>
        <p:txBody>
          <a:bodyPr>
            <a:normAutofit/>
          </a:bodyPr>
          <a:lstStyle/>
          <a:p>
            <a:pPr marL="514350" indent="-514350">
              <a:buFont typeface="+mj-lt"/>
              <a:buAutoNum type="arabicPeriod"/>
            </a:pPr>
            <a:r>
              <a:rPr lang="en-US" sz="1600" i="1" u="sng" dirty="0">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https://doc.lagout.org/Alfred%20V.%20Aho%20-%20Data%20Structures%20and%20Algorithms.pdf</a:t>
            </a:r>
            <a:endParaRPr lang="en-US" sz="1600" i="1"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14350" indent="-514350">
              <a:buFont typeface="+mj-lt"/>
              <a:buAutoNum type="arabicPeriod"/>
            </a:pPr>
            <a:r>
              <a:rPr lang="en-US" sz="1600" i="1" u="sng" dirty="0">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https://www.tutorialspoint.com/cplusplus/cpp_file s_streams.html</a:t>
            </a:r>
            <a:r>
              <a:rPr lang="en-US" sz="1600" i="1" u="sng"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i="1" u="sng" dirty="0">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endParaRPr>
          </a:p>
          <a:p>
            <a:pPr marL="514350" indent="-514350">
              <a:buFont typeface="+mj-lt"/>
              <a:buAutoNum type="arabicPeriod"/>
            </a:pPr>
            <a:r>
              <a:rPr lang="en-US" sz="1600" i="1" u="sng" dirty="0">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https://web.ist.utl.pt/~fabio.ferreira/material/asa/clrs.pdf</a:t>
            </a:r>
            <a:endParaRPr lang="en-US" sz="1600" i="1"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14350" indent="-514350">
              <a:buFont typeface="+mj-lt"/>
              <a:buAutoNum type="arabicPeriod"/>
            </a:pPr>
            <a:r>
              <a:rPr lang="en-IN" sz="1600" u="sng" dirty="0">
                <a:latin typeface="Times New Roman" panose="02020603050405020304" pitchFamily="18" charset="0"/>
                <a:cs typeface="Times New Roman" panose="02020603050405020304" pitchFamily="18" charset="0"/>
              </a:rPr>
              <a:t>https://www.geeksforgeeks.org/ternary-search/</a:t>
            </a:r>
          </a:p>
        </p:txBody>
      </p:sp>
    </p:spTree>
    <p:extLst>
      <p:ext uri="{BB962C8B-B14F-4D97-AF65-F5344CB8AC3E}">
        <p14:creationId xmlns:p14="http://schemas.microsoft.com/office/powerpoint/2010/main" val="2957854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3B5D1-27F5-4002-A49B-4CA0006859AF}"/>
              </a:ext>
            </a:extLst>
          </p:cNvPr>
          <p:cNvSpPr>
            <a:spLocks noGrp="1"/>
          </p:cNvSpPr>
          <p:nvPr>
            <p:ph type="title"/>
          </p:nvPr>
        </p:nvSpPr>
        <p:spPr/>
        <p:txBody>
          <a:bodyPr/>
          <a:lstStyle/>
          <a:p>
            <a:r>
              <a:rPr lang="en-IN" dirty="0">
                <a:latin typeface="Consolas" panose="020B0609020204030204" pitchFamily="49" charset="0"/>
              </a:rPr>
              <a:t>Content</a:t>
            </a:r>
          </a:p>
        </p:txBody>
      </p:sp>
      <p:sp>
        <p:nvSpPr>
          <p:cNvPr id="3" name="Content Placeholder 2">
            <a:extLst>
              <a:ext uri="{FF2B5EF4-FFF2-40B4-BE49-F238E27FC236}">
                <a16:creationId xmlns:a16="http://schemas.microsoft.com/office/drawing/2014/main" id="{A67C9C35-A05A-4F12-B6FF-3D5CDB157FE3}"/>
              </a:ext>
            </a:extLst>
          </p:cNvPr>
          <p:cNvSpPr>
            <a:spLocks noGrp="1"/>
          </p:cNvSpPr>
          <p:nvPr>
            <p:ph idx="1"/>
          </p:nvPr>
        </p:nvSpPr>
        <p:spPr>
          <a:xfrm>
            <a:off x="761198" y="2044887"/>
            <a:ext cx="10515600" cy="4251960"/>
          </a:xfrm>
        </p:spPr>
        <p:txBody>
          <a:bodyPr/>
          <a:lstStyle/>
          <a:p>
            <a:r>
              <a:rPr lang="en-IN" dirty="0">
                <a:solidFill>
                  <a:schemeClr val="tx1">
                    <a:lumMod val="75000"/>
                    <a:lumOff val="25000"/>
                  </a:schemeClr>
                </a:solidFill>
                <a:latin typeface="Consolas" panose="020B0609020204030204" pitchFamily="49" charset="0"/>
                <a:cs typeface="Arial" panose="020B0604020202020204" pitchFamily="34" charset="0"/>
              </a:rPr>
              <a:t>PROBLEM STATEMENT</a:t>
            </a:r>
          </a:p>
          <a:p>
            <a:r>
              <a:rPr lang="en-IN" dirty="0">
                <a:solidFill>
                  <a:schemeClr val="tx1">
                    <a:lumMod val="75000"/>
                    <a:lumOff val="25000"/>
                  </a:schemeClr>
                </a:solidFill>
                <a:latin typeface="Consolas" panose="020B0609020204030204" pitchFamily="49" charset="0"/>
                <a:cs typeface="Arial" panose="020B0604020202020204" pitchFamily="34" charset="0"/>
              </a:rPr>
              <a:t>INTRODUCTION</a:t>
            </a:r>
          </a:p>
          <a:p>
            <a:r>
              <a:rPr lang="en-IN" dirty="0">
                <a:solidFill>
                  <a:schemeClr val="tx1">
                    <a:lumMod val="75000"/>
                    <a:lumOff val="25000"/>
                  </a:schemeClr>
                </a:solidFill>
                <a:latin typeface="Consolas" panose="020B0609020204030204" pitchFamily="49" charset="0"/>
                <a:cs typeface="Arial" panose="020B0604020202020204" pitchFamily="34" charset="0"/>
              </a:rPr>
              <a:t>ALGORITHM DESIGN AND ANALYSIS</a:t>
            </a:r>
          </a:p>
          <a:p>
            <a:r>
              <a:rPr lang="en-IN" dirty="0">
                <a:solidFill>
                  <a:schemeClr val="tx1">
                    <a:lumMod val="75000"/>
                    <a:lumOff val="25000"/>
                  </a:schemeClr>
                </a:solidFill>
                <a:latin typeface="Consolas" panose="020B0609020204030204" pitchFamily="49" charset="0"/>
                <a:cs typeface="Arial" panose="020B0604020202020204" pitchFamily="34" charset="0"/>
              </a:rPr>
              <a:t>ALGORITHM</a:t>
            </a:r>
          </a:p>
          <a:p>
            <a:r>
              <a:rPr lang="en-IN" dirty="0">
                <a:solidFill>
                  <a:schemeClr val="tx1">
                    <a:lumMod val="75000"/>
                    <a:lumOff val="25000"/>
                  </a:schemeClr>
                </a:solidFill>
                <a:latin typeface="Consolas" panose="020B0609020204030204" pitchFamily="49" charset="0"/>
                <a:cs typeface="Arial" panose="020B0604020202020204" pitchFamily="34" charset="0"/>
              </a:rPr>
              <a:t>CONCLUSION</a:t>
            </a:r>
          </a:p>
          <a:p>
            <a:r>
              <a:rPr lang="en-IN" dirty="0">
                <a:solidFill>
                  <a:schemeClr val="tx1">
                    <a:lumMod val="75000"/>
                    <a:lumOff val="25000"/>
                  </a:schemeClr>
                </a:solidFill>
                <a:latin typeface="Consolas" panose="020B0609020204030204" pitchFamily="49" charset="0"/>
                <a:cs typeface="Arial" panose="020B0604020202020204" pitchFamily="34" charset="0"/>
              </a:rPr>
              <a:t>REFRENCES</a:t>
            </a:r>
          </a:p>
          <a:p>
            <a:endParaRPr lang="en-IN" dirty="0">
              <a:solidFill>
                <a:schemeClr val="tx1">
                  <a:lumMod val="75000"/>
                  <a:lumOff val="2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648788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B1EAB-72FC-4DA6-8100-D7DA231ACEFD}"/>
              </a:ext>
            </a:extLst>
          </p:cNvPr>
          <p:cNvSpPr>
            <a:spLocks noGrp="1"/>
          </p:cNvSpPr>
          <p:nvPr>
            <p:ph type="title"/>
          </p:nvPr>
        </p:nvSpPr>
        <p:spPr/>
        <p:txBody>
          <a:bodyPr/>
          <a:lstStyle/>
          <a:p>
            <a:r>
              <a:rPr lang="en-IN" dirty="0">
                <a:latin typeface="Consolas" panose="020B0609020204030204" pitchFamily="49" charset="0"/>
              </a:rPr>
              <a:t>Problem Statement</a:t>
            </a:r>
          </a:p>
        </p:txBody>
      </p:sp>
      <p:sp>
        <p:nvSpPr>
          <p:cNvPr id="3" name="Content Placeholder 2">
            <a:extLst>
              <a:ext uri="{FF2B5EF4-FFF2-40B4-BE49-F238E27FC236}">
                <a16:creationId xmlns:a16="http://schemas.microsoft.com/office/drawing/2014/main" id="{0AF20B13-E42D-4E89-9D4B-CCD05BFC8D9E}"/>
              </a:ext>
            </a:extLst>
          </p:cNvPr>
          <p:cNvSpPr>
            <a:spLocks noGrp="1"/>
          </p:cNvSpPr>
          <p:nvPr>
            <p:ph idx="1"/>
          </p:nvPr>
        </p:nvSpPr>
        <p:spPr/>
        <p:txBody>
          <a:bodyPr/>
          <a:lstStyle/>
          <a:p>
            <a:pPr marL="0" indent="0">
              <a:buNone/>
            </a:pPr>
            <a:r>
              <a:rPr lang="en-US" dirty="0">
                <a:solidFill>
                  <a:schemeClr val="bg2">
                    <a:lumMod val="25000"/>
                  </a:schemeClr>
                </a:solidFill>
                <a:latin typeface="Arial" panose="020B0604020202020204" pitchFamily="34" charset="0"/>
                <a:cs typeface="Arial" panose="020B0604020202020204" pitchFamily="34" charset="0"/>
              </a:rPr>
              <a:t>Design an algorithm to implement ternary search.</a:t>
            </a:r>
            <a:endParaRPr lang="en-IN"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4406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B760-468B-445F-8950-B0D5D42E9B0E}"/>
              </a:ext>
            </a:extLst>
          </p:cNvPr>
          <p:cNvSpPr>
            <a:spLocks noGrp="1"/>
          </p:cNvSpPr>
          <p:nvPr>
            <p:ph type="title"/>
          </p:nvPr>
        </p:nvSpPr>
        <p:spPr/>
        <p:txBody>
          <a:bodyPr/>
          <a:lstStyle/>
          <a:p>
            <a:r>
              <a:rPr lang="en-IN" dirty="0">
                <a:latin typeface="Consolas" panose="020B0609020204030204" pitchFamily="49" charset="0"/>
              </a:rPr>
              <a:t>Introduction</a:t>
            </a:r>
          </a:p>
        </p:txBody>
      </p:sp>
      <p:sp>
        <p:nvSpPr>
          <p:cNvPr id="3" name="Content Placeholder 2">
            <a:extLst>
              <a:ext uri="{FF2B5EF4-FFF2-40B4-BE49-F238E27FC236}">
                <a16:creationId xmlns:a16="http://schemas.microsoft.com/office/drawing/2014/main" id="{742286B0-4CB9-403B-967F-DAD1D46E4D50}"/>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A ternary search algorithm is a technique in computer science for finding the minimum or maximum of a unimodal function. A ternary search determines either that the minimum or maximum cannot be in the first third of the domain or that it cannot be in the last third of the domain, then repeats on the remaining two thirds. A ternary search is an example of a divide and conquer algorithm </a:t>
            </a:r>
            <a:endParaRPr lang="en-US"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4777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5BE66-CBE2-420D-B7AE-03B629591913}"/>
              </a:ext>
            </a:extLst>
          </p:cNvPr>
          <p:cNvSpPr>
            <a:spLocks noGrp="1"/>
          </p:cNvSpPr>
          <p:nvPr>
            <p:ph type="title"/>
          </p:nvPr>
        </p:nvSpPr>
        <p:spPr>
          <a:xfrm>
            <a:off x="838200" y="237803"/>
            <a:ext cx="10515600" cy="1325563"/>
          </a:xfrm>
        </p:spPr>
        <p:txBody>
          <a:bodyPr/>
          <a:lstStyle/>
          <a:p>
            <a:r>
              <a:rPr lang="en-IN" dirty="0">
                <a:latin typeface="Consolas" panose="020B0609020204030204" pitchFamily="49" charset="0"/>
              </a:rPr>
              <a:t>Algorithm Design and Analysis</a:t>
            </a:r>
          </a:p>
        </p:txBody>
      </p:sp>
      <p:sp>
        <p:nvSpPr>
          <p:cNvPr id="3" name="Content Placeholder 2">
            <a:extLst>
              <a:ext uri="{FF2B5EF4-FFF2-40B4-BE49-F238E27FC236}">
                <a16:creationId xmlns:a16="http://schemas.microsoft.com/office/drawing/2014/main" id="{41B5EB8E-0696-4C3F-80E3-9B249B074713}"/>
              </a:ext>
            </a:extLst>
          </p:cNvPr>
          <p:cNvSpPr>
            <a:spLocks noGrp="1"/>
          </p:cNvSpPr>
          <p:nvPr>
            <p:ph idx="1"/>
          </p:nvPr>
        </p:nvSpPr>
        <p:spPr/>
        <p:txBody>
          <a:bodyPr>
            <a:noAutofit/>
          </a:bodyPr>
          <a:lstStyle/>
          <a:p>
            <a:pPr marL="0" indent="0">
              <a:buNone/>
            </a:pPr>
            <a:r>
              <a:rPr lang="en-IN" sz="1400" dirty="0">
                <a:solidFill>
                  <a:schemeClr val="tx1">
                    <a:lumMod val="85000"/>
                    <a:lumOff val="15000"/>
                  </a:schemeClr>
                </a:solidFill>
                <a:latin typeface="Arial" panose="020B0604020202020204" pitchFamily="34" charset="0"/>
                <a:cs typeface="Arial" panose="020B0604020202020204" pitchFamily="34" charset="0"/>
              </a:rPr>
              <a:t>The designed algorithm can be given by these steps:-</a:t>
            </a:r>
          </a:p>
          <a:p>
            <a:pPr marL="0" indent="0">
              <a:buNone/>
            </a:pPr>
            <a:r>
              <a:rPr lang="en-US" sz="1400" dirty="0">
                <a:solidFill>
                  <a:schemeClr val="tx1">
                    <a:lumMod val="85000"/>
                    <a:lumOff val="15000"/>
                  </a:schemeClr>
                </a:solidFill>
                <a:latin typeface="Arial" panose="020B0604020202020204" pitchFamily="34" charset="0"/>
                <a:cs typeface="Arial" panose="020B0604020202020204" pitchFamily="34" charset="0"/>
              </a:rPr>
              <a:t>1. Take the input n from the user </a:t>
            </a:r>
          </a:p>
          <a:p>
            <a:pPr marL="0" indent="0">
              <a:buNone/>
            </a:pPr>
            <a:r>
              <a:rPr lang="en-US" sz="1400" dirty="0">
                <a:solidFill>
                  <a:schemeClr val="tx1">
                    <a:lumMod val="85000"/>
                    <a:lumOff val="15000"/>
                  </a:schemeClr>
                </a:solidFill>
                <a:latin typeface="Arial" panose="020B0604020202020204" pitchFamily="34" charset="0"/>
                <a:cs typeface="Arial" panose="020B0604020202020204" pitchFamily="34" charset="0"/>
              </a:rPr>
              <a:t>2.  Input the array from the user. </a:t>
            </a:r>
          </a:p>
          <a:p>
            <a:pPr marL="0" indent="0">
              <a:buNone/>
            </a:pPr>
            <a:r>
              <a:rPr lang="en-US" sz="1400" dirty="0">
                <a:solidFill>
                  <a:schemeClr val="tx1">
                    <a:lumMod val="85000"/>
                    <a:lumOff val="15000"/>
                  </a:schemeClr>
                </a:solidFill>
                <a:latin typeface="Arial" panose="020B0604020202020204" pitchFamily="34" charset="0"/>
                <a:cs typeface="Arial" panose="020B0604020202020204" pitchFamily="34" charset="0"/>
              </a:rPr>
              <a:t>3. Input the element x which is needed to be checked. </a:t>
            </a:r>
          </a:p>
          <a:p>
            <a:pPr marL="0" indent="0">
              <a:buNone/>
            </a:pPr>
            <a:r>
              <a:rPr lang="en-US" sz="1400" dirty="0">
                <a:solidFill>
                  <a:schemeClr val="tx1">
                    <a:lumMod val="85000"/>
                    <a:lumOff val="15000"/>
                  </a:schemeClr>
                </a:solidFill>
                <a:latin typeface="Arial" panose="020B0604020202020204" pitchFamily="34" charset="0"/>
                <a:cs typeface="Arial" panose="020B0604020202020204" pitchFamily="34" charset="0"/>
              </a:rPr>
              <a:t>4. Apply Merge sort algorithm to sort the array.</a:t>
            </a:r>
          </a:p>
          <a:p>
            <a:pPr marL="0" indent="0">
              <a:buNone/>
            </a:pPr>
            <a:r>
              <a:rPr lang="en-US" sz="1400" dirty="0">
                <a:solidFill>
                  <a:schemeClr val="tx1">
                    <a:lumMod val="85000"/>
                    <a:lumOff val="15000"/>
                  </a:schemeClr>
                </a:solidFill>
                <a:latin typeface="Arial" panose="020B0604020202020204" pitchFamily="34" charset="0"/>
                <a:cs typeface="Arial" panose="020B0604020202020204" pitchFamily="34" charset="0"/>
              </a:rPr>
              <a:t>5.  Take two variables l and r in which we store left index and right index. </a:t>
            </a:r>
          </a:p>
          <a:p>
            <a:pPr marL="0" indent="0">
              <a:buNone/>
            </a:pPr>
            <a:r>
              <a:rPr lang="en-US" sz="1400" dirty="0">
                <a:solidFill>
                  <a:schemeClr val="tx1">
                    <a:lumMod val="85000"/>
                    <a:lumOff val="15000"/>
                  </a:schemeClr>
                </a:solidFill>
                <a:latin typeface="Arial" panose="020B0604020202020204" pitchFamily="34" charset="0"/>
                <a:cs typeface="Arial" panose="020B0604020202020204" pitchFamily="34" charset="0"/>
              </a:rPr>
              <a:t>6.  Call the recursive </a:t>
            </a:r>
            <a:r>
              <a:rPr lang="en-US" sz="1400" dirty="0" err="1">
                <a:solidFill>
                  <a:schemeClr val="tx1">
                    <a:lumMod val="85000"/>
                    <a:lumOff val="15000"/>
                  </a:schemeClr>
                </a:solidFill>
                <a:latin typeface="Arial" panose="020B0604020202020204" pitchFamily="34" charset="0"/>
                <a:cs typeface="Arial" panose="020B0604020202020204" pitchFamily="34" charset="0"/>
              </a:rPr>
              <a:t>ternarySearch</a:t>
            </a:r>
            <a:r>
              <a:rPr lang="en-US" sz="1400" dirty="0">
                <a:solidFill>
                  <a:schemeClr val="tx1">
                    <a:lumMod val="85000"/>
                    <a:lumOff val="15000"/>
                  </a:schemeClr>
                </a:solidFill>
                <a:latin typeface="Arial" panose="020B0604020202020204" pitchFamily="34" charset="0"/>
                <a:cs typeface="Arial" panose="020B0604020202020204" pitchFamily="34" charset="0"/>
              </a:rPr>
              <a:t> function. </a:t>
            </a:r>
          </a:p>
          <a:p>
            <a:pPr marL="0" indent="0">
              <a:buNone/>
            </a:pPr>
            <a:r>
              <a:rPr lang="en-US" sz="1400" dirty="0">
                <a:solidFill>
                  <a:schemeClr val="tx1">
                    <a:lumMod val="85000"/>
                    <a:lumOff val="15000"/>
                  </a:schemeClr>
                </a:solidFill>
                <a:latin typeface="Arial" panose="020B0604020202020204" pitchFamily="34" charset="0"/>
                <a:cs typeface="Arial" panose="020B0604020202020204" pitchFamily="34" charset="0"/>
              </a:rPr>
              <a:t>7.  In each call we calculate the middle two indexes by which we break down the array into 3 equal parts. </a:t>
            </a:r>
          </a:p>
          <a:p>
            <a:pPr marL="0" indent="0">
              <a:buNone/>
            </a:pPr>
            <a:r>
              <a:rPr lang="en-US" sz="1400" dirty="0">
                <a:solidFill>
                  <a:schemeClr val="tx1">
                    <a:lumMod val="85000"/>
                    <a:lumOff val="15000"/>
                  </a:schemeClr>
                </a:solidFill>
                <a:latin typeface="Arial" panose="020B0604020202020204" pitchFamily="34" charset="0"/>
                <a:cs typeface="Arial" panose="020B0604020202020204" pitchFamily="34" charset="0"/>
              </a:rPr>
              <a:t>8.  If x is equal to any of mid1 or mid2 the we return true. </a:t>
            </a:r>
          </a:p>
          <a:p>
            <a:pPr marL="0" indent="0">
              <a:buNone/>
            </a:pPr>
            <a:r>
              <a:rPr lang="en-US" sz="1400" dirty="0">
                <a:solidFill>
                  <a:schemeClr val="tx1">
                    <a:lumMod val="85000"/>
                    <a:lumOff val="15000"/>
                  </a:schemeClr>
                </a:solidFill>
                <a:latin typeface="Arial" panose="020B0604020202020204" pitchFamily="34" charset="0"/>
                <a:cs typeface="Arial" panose="020B0604020202020204" pitchFamily="34" charset="0"/>
              </a:rPr>
              <a:t>9.  For each of the three sections check if x lies in that range, if it does then again we call the recursive function, and reduce the         searching region. </a:t>
            </a:r>
          </a:p>
          <a:p>
            <a:pPr marL="0" indent="0">
              <a:buNone/>
            </a:pPr>
            <a:r>
              <a:rPr lang="en-US" sz="1400" dirty="0">
                <a:solidFill>
                  <a:schemeClr val="tx1">
                    <a:lumMod val="85000"/>
                    <a:lumOff val="15000"/>
                  </a:schemeClr>
                </a:solidFill>
                <a:latin typeface="Arial" panose="020B0604020202020204" pitchFamily="34" charset="0"/>
                <a:cs typeface="Arial" panose="020B0604020202020204" pitchFamily="34" charset="0"/>
              </a:rPr>
              <a:t>10.  if we reach the length of 1 and x is not found we return false. </a:t>
            </a:r>
          </a:p>
          <a:p>
            <a:pPr marL="0" indent="0">
              <a:buNone/>
            </a:pPr>
            <a:r>
              <a:rPr lang="en-US" sz="1400" dirty="0">
                <a:solidFill>
                  <a:schemeClr val="tx1">
                    <a:lumMod val="85000"/>
                    <a:lumOff val="15000"/>
                  </a:schemeClr>
                </a:solidFill>
                <a:latin typeface="Arial" panose="020B0604020202020204" pitchFamily="34" charset="0"/>
                <a:cs typeface="Arial" panose="020B0604020202020204" pitchFamily="34" charset="0"/>
              </a:rPr>
              <a:t>11. Finally if the recursive function returns true we print element found in the array else print element not found.</a:t>
            </a:r>
            <a:endParaRPr lang="en-IN" sz="1400"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4829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88F63-7F5D-4B3E-94BF-C0756DAA45A0}"/>
              </a:ext>
            </a:extLst>
          </p:cNvPr>
          <p:cNvSpPr>
            <a:spLocks noGrp="1"/>
          </p:cNvSpPr>
          <p:nvPr>
            <p:ph type="title"/>
          </p:nvPr>
        </p:nvSpPr>
        <p:spPr/>
        <p:txBody>
          <a:bodyPr/>
          <a:lstStyle/>
          <a:p>
            <a:r>
              <a:rPr lang="en-IN" dirty="0">
                <a:latin typeface="Consolas" panose="020B0609020204030204" pitchFamily="49" charset="0"/>
              </a:rPr>
              <a:t>Algorithm</a:t>
            </a:r>
          </a:p>
        </p:txBody>
      </p:sp>
      <p:sp>
        <p:nvSpPr>
          <p:cNvPr id="3" name="Content Placeholder 2">
            <a:extLst>
              <a:ext uri="{FF2B5EF4-FFF2-40B4-BE49-F238E27FC236}">
                <a16:creationId xmlns:a16="http://schemas.microsoft.com/office/drawing/2014/main" id="{EF755B35-0182-4DA4-B241-923E6144E7C7}"/>
              </a:ext>
            </a:extLst>
          </p:cNvPr>
          <p:cNvSpPr>
            <a:spLocks noGrp="1"/>
          </p:cNvSpPr>
          <p:nvPr>
            <p:ph idx="1"/>
          </p:nvPr>
        </p:nvSpPr>
        <p:spPr>
          <a:xfrm>
            <a:off x="1402080" y="1975104"/>
            <a:ext cx="3970020" cy="4251960"/>
          </a:xfrm>
        </p:spPr>
        <p:txBody>
          <a:bodyPr>
            <a:noAutofit/>
          </a:bodyPr>
          <a:lstStyle/>
          <a:p>
            <a:pPr marL="0" indent="0">
              <a:buNone/>
            </a:pPr>
            <a:r>
              <a:rPr lang="en-IN" sz="1800" dirty="0">
                <a:latin typeface="Arial" panose="020B0604020202020204" pitchFamily="34" charset="0"/>
                <a:cs typeface="Arial" panose="020B0604020202020204" pitchFamily="34" charset="0"/>
              </a:rPr>
              <a:t>Function </a:t>
            </a:r>
            <a:r>
              <a:rPr lang="en-IN" sz="1800" dirty="0" err="1">
                <a:latin typeface="Arial" panose="020B0604020202020204" pitchFamily="34" charset="0"/>
                <a:cs typeface="Arial" panose="020B0604020202020204" pitchFamily="34" charset="0"/>
              </a:rPr>
              <a:t>ternarySort</a:t>
            </a:r>
            <a:r>
              <a:rPr lang="en-IN" sz="1800" dirty="0">
                <a:latin typeface="Arial" panose="020B0604020202020204" pitchFamily="34" charset="0"/>
                <a:cs typeface="Arial" panose="020B0604020202020204" pitchFamily="34" charset="0"/>
              </a:rPr>
              <a:t>(int </a:t>
            </a:r>
            <a:r>
              <a:rPr lang="en-IN" sz="1800" dirty="0" err="1">
                <a:latin typeface="Arial" panose="020B0604020202020204" pitchFamily="34" charset="0"/>
                <a:cs typeface="Arial" panose="020B0604020202020204" pitchFamily="34" charset="0"/>
              </a:rPr>
              <a:t>arr,int</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l,int</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r,int</a:t>
            </a:r>
            <a:r>
              <a:rPr lang="en-IN" sz="1800" dirty="0">
                <a:latin typeface="Arial" panose="020B0604020202020204" pitchFamily="34" charset="0"/>
                <a:cs typeface="Arial" panose="020B0604020202020204" pitchFamily="34" charset="0"/>
              </a:rPr>
              <a:t> x): </a:t>
            </a:r>
          </a:p>
          <a:p>
            <a:pPr marL="0" indent="0">
              <a:buNone/>
            </a:pPr>
            <a:r>
              <a:rPr lang="en-IN" sz="1800" dirty="0">
                <a:latin typeface="Arial" panose="020B0604020202020204" pitchFamily="34" charset="0"/>
                <a:cs typeface="Arial" panose="020B0604020202020204" pitchFamily="34" charset="0"/>
              </a:rPr>
              <a:t>     mid1 ← l + (r − l)/3; </a:t>
            </a:r>
          </a:p>
          <a:p>
            <a:pPr marL="0" indent="0">
              <a:buNone/>
            </a:pPr>
            <a:r>
              <a:rPr lang="en-IN" sz="1800" dirty="0">
                <a:latin typeface="Arial" panose="020B0604020202020204" pitchFamily="34" charset="0"/>
                <a:cs typeface="Arial" panose="020B0604020202020204" pitchFamily="34" charset="0"/>
              </a:rPr>
              <a:t>    mid2 ← l + (r − l)/3;</a:t>
            </a:r>
          </a:p>
          <a:p>
            <a:pPr marL="0" indent="0">
              <a:buNone/>
            </a:pPr>
            <a:r>
              <a:rPr lang="en-US" sz="1800" dirty="0">
                <a:latin typeface="Arial" panose="020B0604020202020204" pitchFamily="34" charset="0"/>
                <a:cs typeface="Arial" panose="020B0604020202020204" pitchFamily="34" charset="0"/>
              </a:rPr>
              <a:t>if l &gt; r then 4 </a:t>
            </a:r>
          </a:p>
          <a:p>
            <a:pPr marL="0" indent="0">
              <a:buNone/>
            </a:pPr>
            <a:r>
              <a:rPr lang="en-US" sz="1800" dirty="0">
                <a:latin typeface="Arial" panose="020B0604020202020204" pitchFamily="34" charset="0"/>
                <a:cs typeface="Arial" panose="020B0604020202020204" pitchFamily="34" charset="0"/>
              </a:rPr>
              <a:t>       return false </a:t>
            </a:r>
          </a:p>
          <a:p>
            <a:pPr marL="0" indent="0">
              <a:buNone/>
            </a:pPr>
            <a:r>
              <a:rPr lang="en-US" sz="1800" dirty="0">
                <a:latin typeface="Arial" panose="020B0604020202020204" pitchFamily="34" charset="0"/>
                <a:cs typeface="Arial" panose="020B0604020202020204" pitchFamily="34" charset="0"/>
              </a:rPr>
              <a:t>if (</a:t>
            </a:r>
            <a:r>
              <a:rPr lang="en-US" sz="1800" dirty="0" err="1">
                <a:latin typeface="Arial" panose="020B0604020202020204" pitchFamily="34" charset="0"/>
                <a:cs typeface="Arial" panose="020B0604020202020204" pitchFamily="34" charset="0"/>
              </a:rPr>
              <a:t>arr</a:t>
            </a:r>
            <a:r>
              <a:rPr lang="en-US" sz="1800" dirty="0">
                <a:latin typeface="Arial" panose="020B0604020202020204" pitchFamily="34" charset="0"/>
                <a:cs typeface="Arial" panose="020B0604020202020204" pitchFamily="34" charset="0"/>
              </a:rPr>
              <a:t>[mid1] == x or </a:t>
            </a:r>
            <a:r>
              <a:rPr lang="en-US" sz="1800" dirty="0" err="1">
                <a:latin typeface="Arial" panose="020B0604020202020204" pitchFamily="34" charset="0"/>
                <a:cs typeface="Arial" panose="020B0604020202020204" pitchFamily="34" charset="0"/>
              </a:rPr>
              <a:t>arr</a:t>
            </a:r>
            <a:r>
              <a:rPr lang="en-US" sz="1800" dirty="0">
                <a:latin typeface="Arial" panose="020B0604020202020204" pitchFamily="34" charset="0"/>
                <a:cs typeface="Arial" panose="020B0604020202020204" pitchFamily="34" charset="0"/>
              </a:rPr>
              <a:t>[mid2] == x) then </a:t>
            </a:r>
          </a:p>
          <a:p>
            <a:pPr marL="0" indent="0">
              <a:buNone/>
            </a:pPr>
            <a:r>
              <a:rPr lang="en-US" sz="1800" dirty="0">
                <a:latin typeface="Arial" panose="020B0604020202020204" pitchFamily="34" charset="0"/>
                <a:cs typeface="Arial" panose="020B0604020202020204" pitchFamily="34" charset="0"/>
              </a:rPr>
              <a:t>      return true ; </a:t>
            </a:r>
          </a:p>
          <a:p>
            <a:pPr marL="0" indent="0">
              <a:buNone/>
            </a:pPr>
            <a:r>
              <a:rPr lang="en-US" sz="1800" dirty="0">
                <a:latin typeface="Arial" panose="020B0604020202020204" pitchFamily="34" charset="0"/>
                <a:cs typeface="Arial" panose="020B0604020202020204" pitchFamily="34" charset="0"/>
              </a:rPr>
              <a:t>else if x &lt; </a:t>
            </a:r>
            <a:r>
              <a:rPr lang="en-US" sz="1800" dirty="0" err="1">
                <a:latin typeface="Arial" panose="020B0604020202020204" pitchFamily="34" charset="0"/>
                <a:cs typeface="Arial" panose="020B0604020202020204" pitchFamily="34" charset="0"/>
              </a:rPr>
              <a:t>ar</a:t>
            </a:r>
            <a:r>
              <a:rPr lang="en-US" sz="1800" dirty="0">
                <a:latin typeface="Arial" panose="020B0604020202020204" pitchFamily="34" charset="0"/>
                <a:cs typeface="Arial" panose="020B0604020202020204" pitchFamily="34" charset="0"/>
              </a:rPr>
              <a:t>[mid1] then </a:t>
            </a:r>
          </a:p>
        </p:txBody>
      </p:sp>
      <p:sp>
        <p:nvSpPr>
          <p:cNvPr id="8" name="Content Placeholder 2">
            <a:extLst>
              <a:ext uri="{FF2B5EF4-FFF2-40B4-BE49-F238E27FC236}">
                <a16:creationId xmlns:a16="http://schemas.microsoft.com/office/drawing/2014/main" id="{857D8399-BD6A-4500-988C-D51F7A5BF93E}"/>
              </a:ext>
            </a:extLst>
          </p:cNvPr>
          <p:cNvSpPr txBox="1">
            <a:spLocks/>
          </p:cNvSpPr>
          <p:nvPr/>
        </p:nvSpPr>
        <p:spPr>
          <a:xfrm>
            <a:off x="6499860" y="1571244"/>
            <a:ext cx="3970020" cy="425196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         return </a:t>
            </a:r>
            <a:r>
              <a:rPr lang="en-US" sz="1800" dirty="0" err="1">
                <a:latin typeface="Arial" panose="020B0604020202020204" pitchFamily="34" charset="0"/>
                <a:cs typeface="Arial" panose="020B0604020202020204" pitchFamily="34" charset="0"/>
              </a:rPr>
              <a:t>ternarySearch</a:t>
            </a:r>
            <a:r>
              <a:rPr lang="en-US" sz="1800" dirty="0">
                <a:latin typeface="Arial" panose="020B0604020202020204" pitchFamily="34" charset="0"/>
                <a:cs typeface="Arial" panose="020B0604020202020204" pitchFamily="34" charset="0"/>
              </a:rPr>
              <a:t>(l, mid1 − 1, x, </a:t>
            </a:r>
            <a:r>
              <a:rPr lang="en-US" sz="1800" dirty="0" err="1">
                <a:latin typeface="Arial" panose="020B0604020202020204" pitchFamily="34" charset="0"/>
                <a:cs typeface="Arial" panose="020B0604020202020204" pitchFamily="34" charset="0"/>
              </a:rPr>
              <a:t>ar</a:t>
            </a:r>
            <a:r>
              <a:rPr lang="en-US" sz="1800" dirty="0">
                <a:latin typeface="Arial" panose="020B0604020202020204" pitchFamily="34" charset="0"/>
                <a:cs typeface="Arial" panose="020B0604020202020204" pitchFamily="34" charset="0"/>
              </a:rPr>
              <a:t>); </a:t>
            </a: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else if x &lt; </a:t>
            </a:r>
            <a:r>
              <a:rPr lang="en-US" sz="1800" dirty="0" err="1">
                <a:latin typeface="Arial" panose="020B0604020202020204" pitchFamily="34" charset="0"/>
                <a:cs typeface="Arial" panose="020B0604020202020204" pitchFamily="34" charset="0"/>
              </a:rPr>
              <a:t>ar</a:t>
            </a:r>
            <a:r>
              <a:rPr lang="en-US" sz="1800" dirty="0">
                <a:latin typeface="Arial" panose="020B0604020202020204" pitchFamily="34" charset="0"/>
                <a:cs typeface="Arial" panose="020B0604020202020204" pitchFamily="34" charset="0"/>
              </a:rPr>
              <a:t>[mid1] then </a:t>
            </a: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        return </a:t>
            </a:r>
            <a:r>
              <a:rPr lang="en-US" sz="1800" dirty="0" err="1">
                <a:latin typeface="Arial" panose="020B0604020202020204" pitchFamily="34" charset="0"/>
                <a:cs typeface="Arial" panose="020B0604020202020204" pitchFamily="34" charset="0"/>
              </a:rPr>
              <a:t>ternarySearch</a:t>
            </a:r>
            <a:r>
              <a:rPr lang="en-US" sz="1800" dirty="0">
                <a:latin typeface="Arial" panose="020B0604020202020204" pitchFamily="34" charset="0"/>
                <a:cs typeface="Arial" panose="020B0604020202020204" pitchFamily="34" charset="0"/>
              </a:rPr>
              <a:t>(l, mid1 − 1, x, </a:t>
            </a:r>
            <a:r>
              <a:rPr lang="en-US" sz="1800" dirty="0" err="1">
                <a:latin typeface="Arial" panose="020B0604020202020204" pitchFamily="34" charset="0"/>
                <a:cs typeface="Arial" panose="020B0604020202020204" pitchFamily="34" charset="0"/>
              </a:rPr>
              <a:t>ar</a:t>
            </a:r>
            <a:r>
              <a:rPr lang="en-US" sz="1800" dirty="0">
                <a:latin typeface="Arial" panose="020B0604020202020204" pitchFamily="34" charset="0"/>
                <a:cs typeface="Arial" panose="020B0604020202020204" pitchFamily="34" charset="0"/>
              </a:rPr>
              <a:t>); </a:t>
            </a: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else if x &lt; </a:t>
            </a:r>
            <a:r>
              <a:rPr lang="en-US" sz="1800" dirty="0" err="1">
                <a:latin typeface="Arial" panose="020B0604020202020204" pitchFamily="34" charset="0"/>
                <a:cs typeface="Arial" panose="020B0604020202020204" pitchFamily="34" charset="0"/>
              </a:rPr>
              <a:t>ar</a:t>
            </a:r>
            <a:r>
              <a:rPr lang="en-US" sz="1800" dirty="0">
                <a:latin typeface="Arial" panose="020B0604020202020204" pitchFamily="34" charset="0"/>
                <a:cs typeface="Arial" panose="020B0604020202020204" pitchFamily="34" charset="0"/>
              </a:rPr>
              <a:t>[mid2] then </a:t>
            </a: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         return </a:t>
            </a:r>
            <a:r>
              <a:rPr lang="en-US" sz="1800" dirty="0" err="1">
                <a:latin typeface="Arial" panose="020B0604020202020204" pitchFamily="34" charset="0"/>
                <a:cs typeface="Arial" panose="020B0604020202020204" pitchFamily="34" charset="0"/>
              </a:rPr>
              <a:t>ternarySearch</a:t>
            </a:r>
            <a:r>
              <a:rPr lang="en-US" sz="1800" dirty="0">
                <a:latin typeface="Arial" panose="020B0604020202020204" pitchFamily="34" charset="0"/>
                <a:cs typeface="Arial" panose="020B0604020202020204" pitchFamily="34" charset="0"/>
              </a:rPr>
              <a:t>(mid1 + 1, mid2 − 1, x, </a:t>
            </a:r>
            <a:r>
              <a:rPr lang="en-US" sz="1800" dirty="0" err="1">
                <a:latin typeface="Arial" panose="020B0604020202020204" pitchFamily="34" charset="0"/>
                <a:cs typeface="Arial" panose="020B0604020202020204" pitchFamily="34" charset="0"/>
              </a:rPr>
              <a:t>ar</a:t>
            </a:r>
            <a:r>
              <a:rPr lang="en-US" sz="1800" dirty="0">
                <a:latin typeface="Arial" panose="020B0604020202020204" pitchFamily="34" charset="0"/>
                <a:cs typeface="Arial" panose="020B0604020202020204" pitchFamily="34" charset="0"/>
              </a:rPr>
              <a:t>);</a:t>
            </a: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else </a:t>
            </a: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         return </a:t>
            </a:r>
            <a:r>
              <a:rPr lang="en-US" sz="1800" dirty="0" err="1">
                <a:latin typeface="Arial" panose="020B0604020202020204" pitchFamily="34" charset="0"/>
                <a:cs typeface="Arial" panose="020B0604020202020204" pitchFamily="34" charset="0"/>
              </a:rPr>
              <a:t>ternarySearch</a:t>
            </a:r>
            <a:r>
              <a:rPr lang="en-US" sz="1800" dirty="0">
                <a:latin typeface="Arial" panose="020B0604020202020204" pitchFamily="34" charset="0"/>
                <a:cs typeface="Arial" panose="020B0604020202020204" pitchFamily="34" charset="0"/>
              </a:rPr>
              <a:t>(mid2 + 1, r, x, </a:t>
            </a:r>
            <a:r>
              <a:rPr lang="en-US" sz="1800" dirty="0" err="1">
                <a:latin typeface="Arial" panose="020B0604020202020204" pitchFamily="34" charset="0"/>
                <a:cs typeface="Arial" panose="020B0604020202020204" pitchFamily="34" charset="0"/>
              </a:rPr>
              <a:t>ar</a:t>
            </a:r>
            <a:r>
              <a:rPr lang="en-US" sz="1800" dirty="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553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94F4F-7935-4E5C-885C-4E155416C44F}"/>
              </a:ext>
            </a:extLst>
          </p:cNvPr>
          <p:cNvSpPr>
            <a:spLocks noGrp="1"/>
          </p:cNvSpPr>
          <p:nvPr>
            <p:ph type="title"/>
          </p:nvPr>
        </p:nvSpPr>
        <p:spPr/>
        <p:txBody>
          <a:bodyPr/>
          <a:lstStyle/>
          <a:p>
            <a:r>
              <a:rPr lang="en-IN" dirty="0">
                <a:latin typeface="Consolas" panose="020B0609020204030204" pitchFamily="49" charset="0"/>
              </a:rPr>
              <a:t>Time complexity analysis</a:t>
            </a:r>
          </a:p>
        </p:txBody>
      </p:sp>
      <p:sp>
        <p:nvSpPr>
          <p:cNvPr id="3" name="Content Placeholder 2">
            <a:extLst>
              <a:ext uri="{FF2B5EF4-FFF2-40B4-BE49-F238E27FC236}">
                <a16:creationId xmlns:a16="http://schemas.microsoft.com/office/drawing/2014/main" id="{03CDD826-2067-4416-828E-367374324EE3}"/>
              </a:ext>
            </a:extLst>
          </p:cNvPr>
          <p:cNvSpPr>
            <a:spLocks noGrp="1"/>
          </p:cNvSpPr>
          <p:nvPr>
            <p:ph idx="1"/>
          </p:nvPr>
        </p:nvSpPr>
        <p:spPr>
          <a:xfrm>
            <a:off x="838200" y="1929383"/>
            <a:ext cx="10515600" cy="4755195"/>
          </a:xfrm>
        </p:spPr>
        <p:txBody>
          <a:bodyPr>
            <a:normAutofit/>
          </a:bodyPr>
          <a:lstStyle/>
          <a:p>
            <a:pPr marL="0" indent="0">
              <a:buNone/>
            </a:pPr>
            <a:r>
              <a:rPr lang="en-US" sz="2000" dirty="0">
                <a:latin typeface="Arial" panose="020B0604020202020204" pitchFamily="34" charset="0"/>
                <a:cs typeface="Arial" panose="020B0604020202020204" pitchFamily="34" charset="0"/>
              </a:rPr>
              <a:t>Let the average size of all strings be N. Then we merge sort the string in ascending and descending order and compare the obtained strings with the original string, and if the string matches with any of the sorted strings then we increment the answer. The time complexity will be O(n log n)) due to the merge sort algorithm in a best, average and worst case. The time complexity will be affected due to the merge sort in sorting the 1D array and the total time complexity will become O(n log n). Here we study the complexity for ternary </a:t>
            </a:r>
            <a:r>
              <a:rPr lang="en-US" sz="2000" dirty="0" err="1">
                <a:latin typeface="Arial" panose="020B0604020202020204" pitchFamily="34" charset="0"/>
                <a:cs typeface="Arial" panose="020B0604020202020204" pitchFamily="34" charset="0"/>
              </a:rPr>
              <a:t>Sort,as</a:t>
            </a:r>
            <a:r>
              <a:rPr lang="en-US" sz="2000" dirty="0">
                <a:latin typeface="Arial" panose="020B0604020202020204" pitchFamily="34" charset="0"/>
                <a:cs typeface="Arial" panose="020B0604020202020204" pitchFamily="34" charset="0"/>
              </a:rPr>
              <a:t> the average cost of a successful search is about the same as the worst case where an item is not found in the array, both being roughly equal to O(log3 N). So, the average and the worst case cost of binary search, in big-O notation, is O(log3 N), the best case is when in the first attempt x is </a:t>
            </a:r>
            <a:r>
              <a:rPr lang="en-US" sz="2000" dirty="0" err="1">
                <a:latin typeface="Arial" panose="020B0604020202020204" pitchFamily="34" charset="0"/>
                <a:cs typeface="Arial" panose="020B0604020202020204" pitchFamily="34" charset="0"/>
              </a:rPr>
              <a:t>found,so</a:t>
            </a:r>
            <a:r>
              <a:rPr lang="en-US" sz="2000" dirty="0">
                <a:latin typeface="Arial" panose="020B0604020202020204" pitchFamily="34" charset="0"/>
                <a:cs typeface="Arial" panose="020B0604020202020204" pitchFamily="34" charset="0"/>
              </a:rPr>
              <a:t> best case time complexity is O(1). </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87533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CF6F578-FA6E-47C1-A5AC-12413D0E9060}"/>
              </a:ext>
            </a:extLst>
          </p:cNvPr>
          <p:cNvGraphicFramePr>
            <a:graphicFrameLocks noGrp="1"/>
          </p:cNvGraphicFramePr>
          <p:nvPr>
            <p:extLst>
              <p:ext uri="{D42A27DB-BD31-4B8C-83A1-F6EECF244321}">
                <p14:modId xmlns:p14="http://schemas.microsoft.com/office/powerpoint/2010/main" val="4111952826"/>
              </p:ext>
            </p:extLst>
          </p:nvPr>
        </p:nvGraphicFramePr>
        <p:xfrm>
          <a:off x="4023100" y="5482135"/>
          <a:ext cx="4000623" cy="1235350"/>
        </p:xfrm>
        <a:graphic>
          <a:graphicData uri="http://schemas.openxmlformats.org/drawingml/2006/table">
            <a:tbl>
              <a:tblPr firstRow="1" firstCol="1" lastRow="1" lastCol="1" bandRow="1" bandCol="1">
                <a:tableStyleId>{5940675A-B579-460E-94D1-54222C63F5DA}</a:tableStyleId>
              </a:tblPr>
              <a:tblGrid>
                <a:gridCol w="1161170">
                  <a:extLst>
                    <a:ext uri="{9D8B030D-6E8A-4147-A177-3AD203B41FA5}">
                      <a16:colId xmlns:a16="http://schemas.microsoft.com/office/drawing/2014/main" val="4172263320"/>
                    </a:ext>
                  </a:extLst>
                </a:gridCol>
                <a:gridCol w="1414914">
                  <a:extLst>
                    <a:ext uri="{9D8B030D-6E8A-4147-A177-3AD203B41FA5}">
                      <a16:colId xmlns:a16="http://schemas.microsoft.com/office/drawing/2014/main" val="2017064568"/>
                    </a:ext>
                  </a:extLst>
                </a:gridCol>
                <a:gridCol w="1424539">
                  <a:extLst>
                    <a:ext uri="{9D8B030D-6E8A-4147-A177-3AD203B41FA5}">
                      <a16:colId xmlns:a16="http://schemas.microsoft.com/office/drawing/2014/main" val="2855874223"/>
                    </a:ext>
                  </a:extLst>
                </a:gridCol>
              </a:tblGrid>
              <a:tr h="617675">
                <a:tc>
                  <a:txBody>
                    <a:bodyPr/>
                    <a:lstStyle/>
                    <a:p>
                      <a:pPr marL="61595" algn="ctr">
                        <a:spcBef>
                          <a:spcPts val="545"/>
                        </a:spcBef>
                      </a:pPr>
                      <a:r>
                        <a:rPr lang="en-US" sz="1400">
                          <a:effectLst/>
                          <a:latin typeface="Arial" panose="020B0604020202020204" pitchFamily="34" charset="0"/>
                          <a:cs typeface="Arial" panose="020B0604020202020204" pitchFamily="34" charset="0"/>
                        </a:rPr>
                        <a:t>BEST</a:t>
                      </a:r>
                      <a:endParaRPr lang="en-IN"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tc>
                  <a:txBody>
                    <a:bodyPr/>
                    <a:lstStyle/>
                    <a:p>
                      <a:pPr marL="61595" algn="ctr">
                        <a:spcBef>
                          <a:spcPts val="545"/>
                        </a:spcBef>
                      </a:pPr>
                      <a:r>
                        <a:rPr lang="en-US" sz="1400" dirty="0">
                          <a:effectLst/>
                          <a:latin typeface="Arial" panose="020B0604020202020204" pitchFamily="34" charset="0"/>
                          <a:cs typeface="Arial" panose="020B0604020202020204" pitchFamily="34" charset="0"/>
                        </a:rPr>
                        <a:t>AVERAGE</a:t>
                      </a:r>
                      <a:endParaRPr lang="en-IN"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tc>
                  <a:txBody>
                    <a:bodyPr/>
                    <a:lstStyle/>
                    <a:p>
                      <a:pPr marL="61595" algn="ctr">
                        <a:spcBef>
                          <a:spcPts val="545"/>
                        </a:spcBef>
                      </a:pPr>
                      <a:r>
                        <a:rPr lang="en-US" sz="1400">
                          <a:effectLst/>
                          <a:latin typeface="Arial" panose="020B0604020202020204" pitchFamily="34" charset="0"/>
                          <a:cs typeface="Arial" panose="020B0604020202020204" pitchFamily="34" charset="0"/>
                        </a:rPr>
                        <a:t>WORST CASE</a:t>
                      </a:r>
                      <a:endParaRPr lang="en-IN"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905063613"/>
                  </a:ext>
                </a:extLst>
              </a:tr>
              <a:tr h="617675">
                <a:tc>
                  <a:txBody>
                    <a:bodyPr/>
                    <a:lstStyle/>
                    <a:p>
                      <a:pPr marL="61595" algn="ctr">
                        <a:spcBef>
                          <a:spcPts val="545"/>
                        </a:spcBef>
                      </a:pPr>
                      <a:r>
                        <a:rPr lang="en-US" sz="1400" dirty="0">
                          <a:effectLst/>
                          <a:latin typeface="Arial" panose="020B0604020202020204" pitchFamily="34" charset="0"/>
                          <a:cs typeface="Arial" panose="020B0604020202020204" pitchFamily="34" charset="0"/>
                        </a:rPr>
                        <a:t>O(1)</a:t>
                      </a:r>
                      <a:endParaRPr lang="en-IN"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tc>
                  <a:txBody>
                    <a:bodyPr/>
                    <a:lstStyle/>
                    <a:p>
                      <a:pPr marL="61595" algn="ctr">
                        <a:spcBef>
                          <a:spcPts val="545"/>
                        </a:spcBef>
                      </a:pPr>
                      <a:r>
                        <a:rPr lang="en-US" sz="1400" dirty="0">
                          <a:effectLst/>
                          <a:latin typeface="Arial" panose="020B0604020202020204" pitchFamily="34" charset="0"/>
                          <a:cs typeface="Arial" panose="020B0604020202020204" pitchFamily="34" charset="0"/>
                        </a:rPr>
                        <a:t>N*log3(N)</a:t>
                      </a:r>
                      <a:endParaRPr lang="en-IN"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tc>
                  <a:txBody>
                    <a:bodyPr/>
                    <a:lstStyle/>
                    <a:p>
                      <a:pPr marL="61595" algn="ctr">
                        <a:spcBef>
                          <a:spcPts val="545"/>
                        </a:spcBef>
                      </a:pPr>
                      <a:r>
                        <a:rPr lang="en-US" sz="1400" dirty="0">
                          <a:effectLst/>
                          <a:latin typeface="Arial" panose="020B0604020202020204" pitchFamily="34" charset="0"/>
                          <a:cs typeface="Arial" panose="020B0604020202020204" pitchFamily="34" charset="0"/>
                        </a:rPr>
                        <a:t>N*log3(N)</a:t>
                      </a:r>
                      <a:endParaRPr lang="en-IN"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1999753590"/>
                  </a:ext>
                </a:extLst>
              </a:tr>
            </a:tbl>
          </a:graphicData>
        </a:graphic>
      </p:graphicFrame>
      <p:sp>
        <p:nvSpPr>
          <p:cNvPr id="2" name="TextBox 1">
            <a:extLst>
              <a:ext uri="{FF2B5EF4-FFF2-40B4-BE49-F238E27FC236}">
                <a16:creationId xmlns:a16="http://schemas.microsoft.com/office/drawing/2014/main" id="{431B34AC-51FC-43CA-8039-EAC9DA991897}"/>
              </a:ext>
            </a:extLst>
          </p:cNvPr>
          <p:cNvSpPr txBox="1"/>
          <p:nvPr/>
        </p:nvSpPr>
        <p:spPr>
          <a:xfrm>
            <a:off x="3791813" y="5034219"/>
            <a:ext cx="5307723" cy="369332"/>
          </a:xfrm>
          <a:prstGeom prst="rect">
            <a:avLst/>
          </a:prstGeom>
          <a:noFill/>
        </p:spPr>
        <p:txBody>
          <a:bodyPr wrap="square" rtlCol="0">
            <a:spAutoFit/>
          </a:bodyPr>
          <a:lstStyle/>
          <a:p>
            <a:r>
              <a:rPr lang="en-IN" dirty="0">
                <a:latin typeface="Consolas" panose="020B0609020204030204" pitchFamily="49" charset="0"/>
              </a:rPr>
              <a:t>Size of array vs number of operations</a:t>
            </a:r>
          </a:p>
        </p:txBody>
      </p:sp>
      <p:sp>
        <p:nvSpPr>
          <p:cNvPr id="3" name="Title 2">
            <a:extLst>
              <a:ext uri="{FF2B5EF4-FFF2-40B4-BE49-F238E27FC236}">
                <a16:creationId xmlns:a16="http://schemas.microsoft.com/office/drawing/2014/main" id="{5D629299-289C-4946-8EB9-7FA8CFEF04CF}"/>
              </a:ext>
            </a:extLst>
          </p:cNvPr>
          <p:cNvSpPr>
            <a:spLocks noGrp="1"/>
          </p:cNvSpPr>
          <p:nvPr>
            <p:ph type="title"/>
          </p:nvPr>
        </p:nvSpPr>
        <p:spPr/>
        <p:txBody>
          <a:bodyPr/>
          <a:lstStyle/>
          <a:p>
            <a:r>
              <a:rPr lang="en-IN" dirty="0">
                <a:latin typeface="Consolas" panose="020B0609020204030204" pitchFamily="49" charset="0"/>
              </a:rPr>
              <a:t>Time complexity graph</a:t>
            </a:r>
          </a:p>
        </p:txBody>
      </p:sp>
      <p:pic>
        <p:nvPicPr>
          <p:cNvPr id="7" name="Picture 6">
            <a:extLst>
              <a:ext uri="{FF2B5EF4-FFF2-40B4-BE49-F238E27FC236}">
                <a16:creationId xmlns:a16="http://schemas.microsoft.com/office/drawing/2014/main" id="{84183B7D-8466-45E5-A5E0-AFFCBC31DA4F}"/>
              </a:ext>
            </a:extLst>
          </p:cNvPr>
          <p:cNvPicPr>
            <a:picLocks noChangeAspect="1"/>
          </p:cNvPicPr>
          <p:nvPr/>
        </p:nvPicPr>
        <p:blipFill>
          <a:blip r:embed="rId2"/>
          <a:stretch>
            <a:fillRect/>
          </a:stretch>
        </p:blipFill>
        <p:spPr>
          <a:xfrm>
            <a:off x="3917411" y="1769272"/>
            <a:ext cx="4106312" cy="3342959"/>
          </a:xfrm>
          <a:prstGeom prst="rect">
            <a:avLst/>
          </a:prstGeom>
        </p:spPr>
      </p:pic>
    </p:spTree>
    <p:extLst>
      <p:ext uri="{BB962C8B-B14F-4D97-AF65-F5344CB8AC3E}">
        <p14:creationId xmlns:p14="http://schemas.microsoft.com/office/powerpoint/2010/main" val="4205370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FCCA2-0DF4-4FE4-9703-B6E53899DF85}"/>
              </a:ext>
            </a:extLst>
          </p:cNvPr>
          <p:cNvSpPr>
            <a:spLocks noGrp="1"/>
          </p:cNvSpPr>
          <p:nvPr>
            <p:ph type="title"/>
          </p:nvPr>
        </p:nvSpPr>
        <p:spPr/>
        <p:txBody>
          <a:bodyPr/>
          <a:lstStyle/>
          <a:p>
            <a:r>
              <a:rPr lang="en-IN" dirty="0">
                <a:latin typeface="Consolas" panose="020B0609020204030204" pitchFamily="49" charset="0"/>
              </a:rPr>
              <a:t>Space complexity analysis</a:t>
            </a:r>
          </a:p>
        </p:txBody>
      </p:sp>
      <p:sp>
        <p:nvSpPr>
          <p:cNvPr id="3" name="Content Placeholder 2">
            <a:extLst>
              <a:ext uri="{FF2B5EF4-FFF2-40B4-BE49-F238E27FC236}">
                <a16:creationId xmlns:a16="http://schemas.microsoft.com/office/drawing/2014/main" id="{D94C8873-57D3-4C0D-BF54-00C815527C21}"/>
              </a:ext>
            </a:extLst>
          </p:cNvPr>
          <p:cNvSpPr>
            <a:spLocks noGrp="1"/>
          </p:cNvSpPr>
          <p:nvPr>
            <p:ph sz="half" idx="1"/>
          </p:nvPr>
        </p:nvSpPr>
        <p:spPr>
          <a:xfrm>
            <a:off x="838200" y="1929384"/>
            <a:ext cx="10515600" cy="4251960"/>
          </a:xfrm>
        </p:spPr>
        <p:txBody>
          <a:bodyPr/>
          <a:lstStyle/>
          <a:p>
            <a:r>
              <a:rPr lang="en-IN" dirty="0">
                <a:latin typeface="Arial" panose="020B0604020202020204" pitchFamily="34" charset="0"/>
                <a:cs typeface="Arial" panose="020B0604020202020204" pitchFamily="34" charset="0"/>
              </a:rPr>
              <a:t>Merge sort algorithm uses another </a:t>
            </a:r>
            <a:r>
              <a:rPr lang="en-IN" i="1" dirty="0">
                <a:latin typeface="Arial" panose="020B0604020202020204" pitchFamily="34" charset="0"/>
                <a:cs typeface="Arial" panose="020B0604020202020204" pitchFamily="34" charset="0"/>
              </a:rPr>
              <a:t>O(N)</a:t>
            </a:r>
            <a:r>
              <a:rPr lang="en-IN" dirty="0">
                <a:latin typeface="Arial" panose="020B0604020202020204" pitchFamily="34" charset="0"/>
                <a:cs typeface="Arial" panose="020B0604020202020204" pitchFamily="34" charset="0"/>
              </a:rPr>
              <a:t> space.</a:t>
            </a:r>
          </a:p>
          <a:p>
            <a:r>
              <a:rPr lang="en-IN" dirty="0">
                <a:latin typeface="Arial" panose="020B0604020202020204" pitchFamily="34" charset="0"/>
                <a:cs typeface="Arial" panose="020B0604020202020204" pitchFamily="34" charset="0"/>
              </a:rPr>
              <a:t>Recursive stack can take an extra </a:t>
            </a:r>
            <a:r>
              <a:rPr lang="en-IN" i="1" dirty="0">
                <a:latin typeface="Arial" panose="020B0604020202020204" pitchFamily="34" charset="0"/>
                <a:cs typeface="Arial" panose="020B0604020202020204" pitchFamily="34" charset="0"/>
              </a:rPr>
              <a:t>O(Log</a:t>
            </a:r>
            <a:r>
              <a:rPr lang="en-IN" sz="4000" i="1" baseline="-25000" dirty="0">
                <a:latin typeface="Arial" panose="020B0604020202020204" pitchFamily="34" charset="0"/>
                <a:cs typeface="Arial" panose="020B0604020202020204" pitchFamily="34" charset="0"/>
              </a:rPr>
              <a:t>3</a:t>
            </a:r>
            <a:r>
              <a:rPr lang="en-IN" i="1" dirty="0">
                <a:latin typeface="Arial" panose="020B0604020202020204" pitchFamily="34" charset="0"/>
                <a:cs typeface="Arial" panose="020B0604020202020204" pitchFamily="34" charset="0"/>
              </a:rPr>
              <a:t>(N)) </a:t>
            </a:r>
            <a:r>
              <a:rPr lang="en-IN" dirty="0">
                <a:latin typeface="Arial" panose="020B0604020202020204" pitchFamily="34" charset="0"/>
                <a:cs typeface="Arial" panose="020B0604020202020204" pitchFamily="34" charset="0"/>
              </a:rPr>
              <a:t>space in worst case.</a:t>
            </a:r>
          </a:p>
          <a:p>
            <a:r>
              <a:rPr lang="en-IN" dirty="0">
                <a:latin typeface="Arial" panose="020B0604020202020204" pitchFamily="34" charset="0"/>
                <a:cs typeface="Arial" panose="020B0604020202020204" pitchFamily="34" charset="0"/>
              </a:rPr>
              <a:t>So the space complexity is </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a:t>
            </a:r>
            <a:r>
              <a:rPr lang="en-IN" i="1" dirty="0">
                <a:latin typeface="Arial" panose="020B0604020202020204" pitchFamily="34" charset="0"/>
                <a:cs typeface="Arial" panose="020B0604020202020204" pitchFamily="34" charset="0"/>
              </a:rPr>
              <a:t>O(N)</a:t>
            </a:r>
            <a:r>
              <a:rPr lang="en-IN" dirty="0">
                <a:latin typeface="Arial" panose="020B0604020202020204" pitchFamily="34" charset="0"/>
                <a:cs typeface="Arial" panose="020B0604020202020204" pitchFamily="34" charset="0"/>
              </a:rPr>
              <a:t> + </a:t>
            </a:r>
            <a:r>
              <a:rPr lang="en-IN" i="1" dirty="0">
                <a:latin typeface="Arial" panose="020B0604020202020204" pitchFamily="34" charset="0"/>
                <a:cs typeface="Arial" panose="020B0604020202020204" pitchFamily="34" charset="0"/>
              </a:rPr>
              <a:t>O(Log</a:t>
            </a:r>
            <a:r>
              <a:rPr lang="en-IN" sz="3600" i="1" baseline="-25000" dirty="0">
                <a:latin typeface="Arial" panose="020B0604020202020204" pitchFamily="34" charset="0"/>
                <a:cs typeface="Arial" panose="020B0604020202020204" pitchFamily="34" charset="0"/>
              </a:rPr>
              <a:t>3</a:t>
            </a:r>
            <a:r>
              <a:rPr lang="en-IN" i="1" dirty="0">
                <a:latin typeface="Arial" panose="020B0604020202020204" pitchFamily="34" charset="0"/>
                <a:cs typeface="Arial" panose="020B0604020202020204" pitchFamily="34" charset="0"/>
              </a:rPr>
              <a:t>(N)) </a:t>
            </a:r>
            <a:r>
              <a:rPr lang="en-IN" dirty="0">
                <a:latin typeface="Arial" panose="020B0604020202020204" pitchFamily="34" charset="0"/>
                <a:cs typeface="Arial" panose="020B0604020202020204" pitchFamily="34" charset="0"/>
              </a:rPr>
              <a:t>+ </a:t>
            </a:r>
            <a:r>
              <a:rPr lang="en-IN" i="1" dirty="0">
                <a:latin typeface="Arial" panose="020B0604020202020204" pitchFamily="34" charset="0"/>
                <a:cs typeface="Arial" panose="020B0604020202020204" pitchFamily="34" charset="0"/>
              </a:rPr>
              <a:t>O(N)</a:t>
            </a:r>
            <a:r>
              <a:rPr lang="en-IN" dirty="0">
                <a:latin typeface="Arial" panose="020B0604020202020204" pitchFamily="34" charset="0"/>
                <a:cs typeface="Arial" panose="020B0604020202020204" pitchFamily="34" charset="0"/>
              </a:rPr>
              <a:t> =&gt; </a:t>
            </a:r>
            <a:r>
              <a:rPr lang="en-IN" i="1" dirty="0">
                <a:latin typeface="Arial" panose="020B0604020202020204" pitchFamily="34" charset="0"/>
                <a:cs typeface="Arial" panose="020B0604020202020204" pitchFamily="34" charset="0"/>
              </a:rPr>
              <a:t>O(N)</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18631473"/>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1F2938"/>
      </a:dk2>
      <a:lt2>
        <a:srgbClr val="E3E8E2"/>
      </a:lt2>
      <a:accent1>
        <a:srgbClr val="B04DC3"/>
      </a:accent1>
      <a:accent2>
        <a:srgbClr val="6D3BB1"/>
      </a:accent2>
      <a:accent3>
        <a:srgbClr val="4D4DC3"/>
      </a:accent3>
      <a:accent4>
        <a:srgbClr val="3B6CB1"/>
      </a:accent4>
      <a:accent5>
        <a:srgbClr val="4DAFC3"/>
      </a:accent5>
      <a:accent6>
        <a:srgbClr val="3BB194"/>
      </a:accent6>
      <a:hlink>
        <a:srgbClr val="3B8AB3"/>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TM02900769[[fn=Retrospect]]</Template>
  <TotalTime>175</TotalTime>
  <Words>845</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Consolas</vt:lpstr>
      <vt:lpstr>Modern Love</vt:lpstr>
      <vt:lpstr>Roboto</vt:lpstr>
      <vt:lpstr>The Hand</vt:lpstr>
      <vt:lpstr>Times New Roman</vt:lpstr>
      <vt:lpstr>SketchyVTI</vt:lpstr>
      <vt:lpstr>Data Structure and Algorithms 4th Semester B.Tech, Department of Information Technology Indian Institute Of Information Technology, Allahabad  Paper Title :  TERNARY SEARCH   </vt:lpstr>
      <vt:lpstr>Content</vt:lpstr>
      <vt:lpstr>Problem Statement</vt:lpstr>
      <vt:lpstr>Introduction</vt:lpstr>
      <vt:lpstr>Algorithm Design and Analysis</vt:lpstr>
      <vt:lpstr>Algorithm</vt:lpstr>
      <vt:lpstr>Time complexity analysis</vt:lpstr>
      <vt:lpstr>Time complexity graph</vt:lpstr>
      <vt:lpstr>Space complexity analysis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Algorithms 4st Semester B.Tech, Department of Information Technology (Section A)  Indian Institute Of Information Technology Allahabad, Allahabad, India  Paper Title:</dc:title>
  <dc:creator>Ritesh Raj</dc:creator>
  <cp:lastModifiedBy>Utkarsh Garg</cp:lastModifiedBy>
  <cp:revision>22</cp:revision>
  <dcterms:created xsi:type="dcterms:W3CDTF">2021-02-05T07:54:08Z</dcterms:created>
  <dcterms:modified xsi:type="dcterms:W3CDTF">2021-02-19T08:47:43Z</dcterms:modified>
</cp:coreProperties>
</file>