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5" r:id="rId3"/>
    <p:sldId id="257" r:id="rId4"/>
    <p:sldId id="258" r:id="rId5"/>
    <p:sldId id="259" r:id="rId6"/>
    <p:sldId id="260" r:id="rId7"/>
    <p:sldId id="261" r:id="rId8"/>
    <p:sldId id="262" r:id="rId9"/>
    <p:sldId id="267"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2/5/2021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686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41934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7250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1890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966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462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1446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15846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7045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454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2/5/2021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115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2/5/2021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2427757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cplusplus/cpp_files_streams.html" TargetMode="External"/><Relationship Id="rId2" Type="http://schemas.openxmlformats.org/officeDocument/2006/relationships/hyperlink" Target="http://www.fredosaurus.com/notes-cpp/io/readtextfile.html" TargetMode="External"/><Relationship Id="rId1" Type="http://schemas.openxmlformats.org/officeDocument/2006/relationships/slideLayout" Target="../slideLayouts/slideLayout2.xml"/><Relationship Id="rId4" Type="http://schemas.openxmlformats.org/officeDocument/2006/relationships/hyperlink" Target="https://www.geeksforgeeks.org/program-sort-string-descending-ord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FECB3F-F8F7-4E6D-AF4A-868640F49C6C}"/>
              </a:ext>
            </a:extLst>
          </p:cNvPr>
          <p:cNvPicPr>
            <a:picLocks noChangeAspect="1"/>
          </p:cNvPicPr>
          <p:nvPr/>
        </p:nvPicPr>
        <p:blipFill rotWithShape="1">
          <a:blip r:embed="rId2">
            <a:alphaModFix amt="50000"/>
          </a:blip>
          <a:srcRect r="-1" b="6226"/>
          <a:stretch/>
        </p:blipFill>
        <p:spPr>
          <a:xfrm>
            <a:off x="-1513" y="-20310"/>
            <a:ext cx="12188930" cy="6857990"/>
          </a:xfrm>
          <a:prstGeom prst="rect">
            <a:avLst/>
          </a:prstGeom>
        </p:spPr>
      </p:pic>
      <p:sp>
        <p:nvSpPr>
          <p:cNvPr id="2" name="Title 1">
            <a:extLst>
              <a:ext uri="{FF2B5EF4-FFF2-40B4-BE49-F238E27FC236}">
                <a16:creationId xmlns:a16="http://schemas.microsoft.com/office/drawing/2014/main" id="{9159A153-2D1A-4CC6-85D0-D1DBE87193BD}"/>
              </a:ext>
            </a:extLst>
          </p:cNvPr>
          <p:cNvSpPr>
            <a:spLocks noGrp="1"/>
          </p:cNvSpPr>
          <p:nvPr>
            <p:ph type="ctrTitle"/>
          </p:nvPr>
        </p:nvSpPr>
        <p:spPr>
          <a:xfrm>
            <a:off x="1520952" y="1729451"/>
            <a:ext cx="9144000" cy="3063240"/>
          </a:xfrm>
        </p:spPr>
        <p:txBody>
          <a:bodyPr>
            <a:normAutofit fontScale="90000"/>
          </a:bodyPr>
          <a:lstStyle/>
          <a:p>
            <a:pPr algn="ctr"/>
            <a:r>
              <a:rPr lang="en-US" sz="4700" b="1" i="0" u="none" strike="noStrike" dirty="0">
                <a:solidFill>
                  <a:srgbClr val="FFFF00"/>
                </a:solidFill>
                <a:effectLst/>
                <a:latin typeface="Consolas" panose="020B0609020204030204" pitchFamily="49" charset="0"/>
              </a:rPr>
              <a:t>Data Structure and Algorithms</a:t>
            </a:r>
            <a:br>
              <a:rPr lang="en-US" sz="1600" b="0" i="1" u="none" strike="noStrike" dirty="0">
                <a:solidFill>
                  <a:srgbClr val="FFFFFF"/>
                </a:solidFill>
                <a:effectLst/>
                <a:latin typeface="Arial" panose="020B0604020202020204" pitchFamily="34" charset="0"/>
              </a:rPr>
            </a:br>
            <a:r>
              <a:rPr lang="en-US" sz="1600" b="0" i="1" u="none" strike="noStrike" dirty="0">
                <a:solidFill>
                  <a:srgbClr val="FFFFFF"/>
                </a:solidFill>
                <a:effectLst/>
                <a:latin typeface="Arial" panose="020B0604020202020204" pitchFamily="34" charset="0"/>
              </a:rPr>
              <a:t>4th Semester B.Tech, Department of Information Technology</a:t>
            </a:r>
            <a:br>
              <a:rPr lang="en-US" sz="1600" b="0" dirty="0">
                <a:effectLst/>
              </a:rPr>
            </a:br>
            <a:r>
              <a:rPr lang="en-US" sz="1600" b="0" i="1" u="none" strike="noStrike" dirty="0">
                <a:solidFill>
                  <a:srgbClr val="FFFFFF"/>
                </a:solidFill>
                <a:effectLst/>
                <a:latin typeface="Arial" panose="020B0604020202020204" pitchFamily="34" charset="0"/>
              </a:rPr>
              <a:t>Indian Institute Of Information Technology, Allahabad</a:t>
            </a:r>
            <a:br>
              <a:rPr lang="en-US" sz="2400" b="0" i="1" u="none" strike="noStrike" dirty="0">
                <a:solidFill>
                  <a:srgbClr val="FFFFFF"/>
                </a:solidFill>
                <a:effectLst/>
                <a:latin typeface="Arial" panose="020B0604020202020204" pitchFamily="34" charset="0"/>
              </a:rPr>
            </a:br>
            <a:br>
              <a:rPr lang="en-US" sz="2400" b="0" i="1" u="none" strike="noStrike" dirty="0">
                <a:solidFill>
                  <a:srgbClr val="FFFFFF"/>
                </a:solidFill>
                <a:effectLst/>
                <a:latin typeface="Arial" panose="020B0604020202020204" pitchFamily="34" charset="0"/>
              </a:rPr>
            </a:br>
            <a:r>
              <a:rPr lang="en-US" sz="2400" b="0" u="none" strike="noStrike" dirty="0">
                <a:solidFill>
                  <a:schemeClr val="accent5">
                    <a:lumMod val="20000"/>
                    <a:lumOff val="80000"/>
                  </a:schemeClr>
                </a:solidFill>
                <a:effectLst/>
                <a:latin typeface="Consolas" panose="020B0609020204030204" pitchFamily="49" charset="0"/>
              </a:rPr>
              <a:t>Paper Title : </a:t>
            </a:r>
            <a:r>
              <a:rPr lang="en-US" sz="2400" b="0" i="0" u="none" strike="noStrike" dirty="0">
                <a:solidFill>
                  <a:srgbClr val="0070C0"/>
                </a:solidFill>
                <a:effectLst/>
                <a:latin typeface="Arial" panose="020B0604020202020204" pitchFamily="34" charset="0"/>
              </a:rPr>
              <a:t> </a:t>
            </a:r>
            <a:r>
              <a:rPr lang="en-US" sz="2200" dirty="0">
                <a:solidFill>
                  <a:schemeClr val="bg1"/>
                </a:solidFill>
                <a:latin typeface="Consolas" panose="020B0609020204030204" pitchFamily="49" charset="0"/>
              </a:rPr>
              <a:t>FINDING WORDS IN ASCENDING OR DESCENDING ORDER</a:t>
            </a:r>
            <a:br>
              <a:rPr lang="en-US" sz="2800" b="0" dirty="0">
                <a:effectLst/>
              </a:rPr>
            </a:br>
            <a:br>
              <a:rPr lang="en-US" sz="2800" dirty="0">
                <a:ln w="0"/>
                <a:solidFill>
                  <a:schemeClr val="accent1"/>
                </a:solidFill>
                <a:effectLst>
                  <a:outerShdw blurRad="38100" dist="25400" dir="5400000" algn="ctr" rotWithShape="0">
                    <a:srgbClr val="6E747A">
                      <a:alpha val="43000"/>
                    </a:srgbClr>
                  </a:outerShdw>
                </a:effectLst>
              </a:rPr>
            </a:br>
            <a:br>
              <a:rPr lang="en-US" sz="2800" dirty="0"/>
            </a:br>
            <a:endParaRPr lang="en-IN" sz="2400" dirty="0"/>
          </a:p>
        </p:txBody>
      </p:sp>
      <p:sp>
        <p:nvSpPr>
          <p:cNvPr id="3" name="Subtitle 2">
            <a:extLst>
              <a:ext uri="{FF2B5EF4-FFF2-40B4-BE49-F238E27FC236}">
                <a16:creationId xmlns:a16="http://schemas.microsoft.com/office/drawing/2014/main" id="{2B9A38E7-5905-4A48-99D7-129ADE4DB6A5}"/>
              </a:ext>
            </a:extLst>
          </p:cNvPr>
          <p:cNvSpPr>
            <a:spLocks noGrp="1"/>
          </p:cNvSpPr>
          <p:nvPr>
            <p:ph type="subTitle" idx="1"/>
          </p:nvPr>
        </p:nvSpPr>
        <p:spPr>
          <a:xfrm>
            <a:off x="1527048" y="4792691"/>
            <a:ext cx="9144000" cy="1536192"/>
          </a:xfrm>
        </p:spPr>
        <p:txBody>
          <a:bodyPr>
            <a:normAutofit fontScale="55000" lnSpcReduction="20000"/>
          </a:bodyPr>
          <a:lstStyle/>
          <a:p>
            <a:pPr algn="ctr" rtl="0">
              <a:spcBef>
                <a:spcPts val="0"/>
              </a:spcBef>
              <a:spcAft>
                <a:spcPts val="0"/>
              </a:spcAft>
            </a:pPr>
            <a:r>
              <a:rPr lang="en-IN" sz="4000" dirty="0">
                <a:solidFill>
                  <a:schemeClr val="bg1"/>
                </a:solidFill>
                <a:latin typeface="Roboto"/>
              </a:rPr>
              <a:t>Swaraj Bhosle      </a:t>
            </a:r>
            <a:r>
              <a:rPr lang="en-IN" sz="4000" b="0" i="0" u="none" strike="noStrike" dirty="0">
                <a:solidFill>
                  <a:schemeClr val="bg1"/>
                </a:solidFill>
                <a:effectLst/>
                <a:latin typeface="Roboto"/>
              </a:rPr>
              <a:t>IIT2019024</a:t>
            </a:r>
            <a:endParaRPr lang="en-IN" sz="4000" b="0" dirty="0">
              <a:solidFill>
                <a:schemeClr val="bg1"/>
              </a:solidFill>
              <a:effectLst/>
            </a:endParaRPr>
          </a:p>
          <a:p>
            <a:pPr algn="ctr" rtl="0">
              <a:spcBef>
                <a:spcPts val="0"/>
              </a:spcBef>
              <a:spcAft>
                <a:spcPts val="0"/>
              </a:spcAft>
            </a:pPr>
            <a:r>
              <a:rPr lang="en-IN" sz="4000" b="0" i="0" u="none" strike="noStrike" dirty="0" err="1">
                <a:solidFill>
                  <a:schemeClr val="bg1"/>
                </a:solidFill>
                <a:effectLst/>
                <a:latin typeface="Roboto"/>
              </a:rPr>
              <a:t>Ritesh</a:t>
            </a:r>
            <a:r>
              <a:rPr lang="en-IN" sz="4000" b="0" i="0" u="none" strike="noStrike" dirty="0">
                <a:solidFill>
                  <a:schemeClr val="bg1"/>
                </a:solidFill>
                <a:effectLst/>
                <a:latin typeface="Roboto"/>
              </a:rPr>
              <a:t> Raj            IIT2019025</a:t>
            </a:r>
            <a:endParaRPr lang="en-IN" sz="4000" b="0" dirty="0">
              <a:solidFill>
                <a:schemeClr val="bg1"/>
              </a:solidFill>
              <a:effectLst/>
            </a:endParaRPr>
          </a:p>
          <a:p>
            <a:pPr algn="ctr" rtl="0">
              <a:spcBef>
                <a:spcPts val="0"/>
              </a:spcBef>
              <a:spcAft>
                <a:spcPts val="0"/>
              </a:spcAft>
            </a:pPr>
            <a:r>
              <a:rPr lang="en-IN" sz="4000" dirty="0">
                <a:solidFill>
                  <a:schemeClr val="bg1"/>
                </a:solidFill>
                <a:latin typeface="Roboto"/>
              </a:rPr>
              <a:t>Utkarsh Garg    </a:t>
            </a:r>
            <a:r>
              <a:rPr lang="en-IN" sz="4000" b="0" i="0" u="none" strike="noStrike" dirty="0">
                <a:solidFill>
                  <a:schemeClr val="bg1"/>
                </a:solidFill>
                <a:effectLst/>
                <a:latin typeface="Roboto"/>
              </a:rPr>
              <a:t>   IIT2019026</a:t>
            </a:r>
            <a:endParaRPr lang="en-IN" sz="4000" b="0" dirty="0">
              <a:solidFill>
                <a:schemeClr val="bg1"/>
              </a:solidFill>
              <a:effectLst/>
            </a:endParaRPr>
          </a:p>
          <a:p>
            <a:br>
              <a:rPr lang="en-IN" sz="2000" dirty="0"/>
            </a:br>
            <a:endParaRPr lang="en-IN" sz="3200" dirty="0"/>
          </a:p>
        </p:txBody>
      </p:sp>
      <p:sp>
        <p:nvSpPr>
          <p:cNvPr id="1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2C4715E-0F26-462A-9B94-2BFFA72C9461}"/>
              </a:ext>
            </a:extLst>
          </p:cNvPr>
          <p:cNvSpPr/>
          <p:nvPr/>
        </p:nvSpPr>
        <p:spPr>
          <a:xfrm>
            <a:off x="6003635"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5585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2538-1934-4DB0-BF56-778E28B365CB}"/>
              </a:ext>
            </a:extLst>
          </p:cNvPr>
          <p:cNvSpPr>
            <a:spLocks noGrp="1"/>
          </p:cNvSpPr>
          <p:nvPr>
            <p:ph type="title"/>
          </p:nvPr>
        </p:nvSpPr>
        <p:spPr/>
        <p:txBody>
          <a:bodyPr/>
          <a:lstStyle/>
          <a:p>
            <a:r>
              <a:rPr lang="en-IN" dirty="0">
                <a:latin typeface="Consolas" panose="020B0609020204030204" pitchFamily="49" charset="0"/>
              </a:rPr>
              <a:t>Conclusion</a:t>
            </a:r>
          </a:p>
        </p:txBody>
      </p:sp>
      <p:sp>
        <p:nvSpPr>
          <p:cNvPr id="3" name="Content Placeholder 2">
            <a:extLst>
              <a:ext uri="{FF2B5EF4-FFF2-40B4-BE49-F238E27FC236}">
                <a16:creationId xmlns:a16="http://schemas.microsoft.com/office/drawing/2014/main" id="{DFD03DFC-853C-41F0-8DFB-48A89BCC2CDC}"/>
              </a:ext>
            </a:extLst>
          </p:cNvPr>
          <p:cNvSpPr>
            <a:spLocks noGrp="1"/>
          </p:cNvSpPr>
          <p:nvPr>
            <p:ph idx="1"/>
          </p:nvPr>
        </p:nvSpPr>
        <p:spPr/>
        <p:txBody>
          <a:bodyPr>
            <a:normAutofit lnSpcReduction="10000"/>
          </a:bodyPr>
          <a:lstStyle/>
          <a:p>
            <a:pPr marL="571500" indent="-342900" algn="just">
              <a:spcBef>
                <a:spcPts val="0"/>
              </a:spcBef>
            </a:pPr>
            <a:r>
              <a:rPr lang="en-US" sz="2400" b="0" i="0" u="none" strike="noStrike" dirty="0">
                <a:solidFill>
                  <a:schemeClr val="tx1">
                    <a:lumMod val="75000"/>
                    <a:lumOff val="25000"/>
                  </a:schemeClr>
                </a:solidFill>
                <a:effectLst/>
                <a:latin typeface="Arial" panose="020B0604020202020204" pitchFamily="34" charset="0"/>
                <a:cs typeface="Arial" panose="020B0604020202020204" pitchFamily="34" charset="0"/>
              </a:rPr>
              <a:t>Here we have compared the number of valid English words that are ascending or descending order. </a:t>
            </a:r>
          </a:p>
          <a:p>
            <a:pPr marL="571500" indent="-342900" algn="just">
              <a:spcBef>
                <a:spcPts val="0"/>
              </a:spcBef>
            </a:pPr>
            <a:r>
              <a:rPr lang="en-US" sz="2400" dirty="0">
                <a:solidFill>
                  <a:schemeClr val="tx1">
                    <a:lumMod val="75000"/>
                    <a:lumOff val="25000"/>
                  </a:schemeClr>
                </a:solidFill>
                <a:effectLst/>
                <a:latin typeface="Arial" panose="020B0604020202020204" pitchFamily="34" charset="0"/>
                <a:ea typeface="Times New Roman" panose="02020603050405020304" pitchFamily="18" charset="0"/>
                <a:cs typeface="Arial" panose="020B0604020202020204" pitchFamily="34" charset="0"/>
              </a:rPr>
              <a:t>This algorithm works as the string gets passed through the sorting algorithm and sorted in ascending and descending order which helps in comparing with the initial string of the text document and calculating the number of English words that are in ascending or descending characters.</a:t>
            </a:r>
            <a:endParaRPr lang="en-IN" sz="2400" dirty="0">
              <a:solidFill>
                <a:schemeClr val="tx1">
                  <a:lumMod val="75000"/>
                  <a:lumOff val="25000"/>
                </a:schemeClr>
              </a:solidFill>
              <a:latin typeface="Arial" panose="020B0604020202020204" pitchFamily="34" charset="0"/>
              <a:ea typeface="Times New Roman" panose="02020603050405020304" pitchFamily="18" charset="0"/>
              <a:cs typeface="Arial" panose="020B0604020202020204" pitchFamily="34" charset="0"/>
            </a:endParaRPr>
          </a:p>
          <a:p>
            <a:pPr marL="571500" indent="-342900" algn="just">
              <a:spcBef>
                <a:spcPts val="0"/>
              </a:spcBef>
            </a:pPr>
            <a:r>
              <a:rPr lang="en-US" sz="2400" b="0" i="0" u="none" strike="noStrike" dirty="0">
                <a:solidFill>
                  <a:schemeClr val="tx1">
                    <a:lumMod val="75000"/>
                    <a:lumOff val="25000"/>
                  </a:schemeClr>
                </a:solidFill>
                <a:effectLst/>
                <a:latin typeface="Arial" panose="020B0604020202020204" pitchFamily="34" charset="0"/>
                <a:cs typeface="Arial" panose="020B0604020202020204" pitchFamily="34" charset="0"/>
              </a:rPr>
              <a:t>The algorithm we analyzed may not be the best algorithm to find words by using Merge sort algorithm and then count it but this algorithm works better for cases where there are small meaningful words (less than 5 ) inside the text document .</a:t>
            </a:r>
            <a:endParaRPr lang="en-US" sz="2400" b="0" dirty="0">
              <a:solidFill>
                <a:schemeClr val="tx1">
                  <a:lumMod val="75000"/>
                  <a:lumOff val="25000"/>
                </a:schemeClr>
              </a:solidFill>
              <a:effectLst/>
              <a:latin typeface="Arial" panose="020B0604020202020204" pitchFamily="34" charset="0"/>
              <a:cs typeface="Arial" panose="020B0604020202020204" pitchFamily="34" charset="0"/>
            </a:endParaRPr>
          </a:p>
          <a:p>
            <a:pPr marL="0" indent="0">
              <a:buNone/>
            </a:pPr>
            <a:endParaRPr lang="en-IN" sz="24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86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9F08-4A30-49FF-8546-1CC67E93560D}"/>
              </a:ext>
            </a:extLst>
          </p:cNvPr>
          <p:cNvSpPr>
            <a:spLocks noGrp="1"/>
          </p:cNvSpPr>
          <p:nvPr>
            <p:ph type="title"/>
          </p:nvPr>
        </p:nvSpPr>
        <p:spPr/>
        <p:txBody>
          <a:bodyPr/>
          <a:lstStyle/>
          <a:p>
            <a:r>
              <a:rPr lang="en-IN" dirty="0">
                <a:latin typeface="Consolas" panose="020B0609020204030204" pitchFamily="49" charset="0"/>
              </a:rPr>
              <a:t>References</a:t>
            </a:r>
          </a:p>
        </p:txBody>
      </p:sp>
      <p:sp>
        <p:nvSpPr>
          <p:cNvPr id="3" name="Content Placeholder 2">
            <a:extLst>
              <a:ext uri="{FF2B5EF4-FFF2-40B4-BE49-F238E27FC236}">
                <a16:creationId xmlns:a16="http://schemas.microsoft.com/office/drawing/2014/main" id="{A366C4D1-118E-4A0F-BB1A-4487D75EDA4B}"/>
              </a:ext>
            </a:extLst>
          </p:cNvPr>
          <p:cNvSpPr>
            <a:spLocks noGrp="1"/>
          </p:cNvSpPr>
          <p:nvPr>
            <p:ph idx="1"/>
          </p:nvPr>
        </p:nvSpPr>
        <p:spPr/>
        <p:txBody>
          <a:bodyPr>
            <a:normAutofit/>
          </a:bodyPr>
          <a:lstStyle/>
          <a:p>
            <a:pPr marL="514350" indent="-514350">
              <a:buFont typeface="+mj-lt"/>
              <a:buAutoNum type="arabicPeriod"/>
            </a:pPr>
            <a:r>
              <a:rPr lang="en-US" sz="2000" i="1" u="sng" dirty="0">
                <a:effectLst/>
                <a:latin typeface="Calibri Light" panose="020F0302020204030204" pitchFamily="34" charset="0"/>
                <a:ea typeface="Times New Roman" panose="02020603050405020304" pitchFamily="18" charset="0"/>
                <a:cs typeface="Calibri Light" panose="020F0302020204030204" pitchFamily="34" charset="0"/>
                <a:hlinkClick r:id="rId2">
                  <a:extLst>
                    <a:ext uri="{A12FA001-AC4F-418D-AE19-62706E023703}">
                      <ahyp:hlinkClr xmlns:ahyp="http://schemas.microsoft.com/office/drawing/2018/hyperlinkcolor" val="tx"/>
                    </a:ext>
                  </a:extLst>
                </a:hlinkClick>
              </a:rPr>
              <a:t>http://www.fredosaurus.com/notes-cpp/io/readtex tfile.html</a:t>
            </a:r>
            <a:endParaRPr lang="en-US" sz="2000" i="1" u="sng" dirty="0">
              <a:latin typeface="Calibri Light" panose="020F0302020204030204" pitchFamily="34" charset="0"/>
              <a:ea typeface="Times New Roman" panose="02020603050405020304" pitchFamily="18" charset="0"/>
              <a:cs typeface="Calibri Light" panose="020F0302020204030204" pitchFamily="34" charset="0"/>
            </a:endParaRPr>
          </a:p>
          <a:p>
            <a:pPr marL="514350" indent="-514350">
              <a:buFont typeface="+mj-lt"/>
              <a:buAutoNum type="arabicPeriod"/>
            </a:pPr>
            <a:r>
              <a:rPr lang="en-US" sz="2000" i="1" u="sng" dirty="0">
                <a:effectLst/>
                <a:latin typeface="Calibri Light" panose="020F0302020204030204" pitchFamily="34" charset="0"/>
                <a:ea typeface="Times New Roman" panose="02020603050405020304" pitchFamily="18" charset="0"/>
                <a:cs typeface="Calibri Light" panose="020F0302020204030204" pitchFamily="34" charset="0"/>
                <a:hlinkClick r:id="rId3">
                  <a:extLst>
                    <a:ext uri="{A12FA001-AC4F-418D-AE19-62706E023703}">
                      <ahyp:hlinkClr xmlns:ahyp="http://schemas.microsoft.com/office/drawing/2018/hyperlinkcolor" val="tx"/>
                    </a:ext>
                  </a:extLst>
                </a:hlinkClick>
              </a:rPr>
              <a:t>https://www.tutorialspoint.com/cplusplus/cpp_file s_streams.html</a:t>
            </a:r>
            <a:r>
              <a:rPr lang="en-US" sz="2000" i="1" dirty="0">
                <a:effectLst/>
                <a:latin typeface="Calibri Light" panose="020F0302020204030204" pitchFamily="34" charset="0"/>
                <a:ea typeface="Times New Roman" panose="02020603050405020304" pitchFamily="18" charset="0"/>
                <a:cs typeface="Calibri Light" panose="020F0302020204030204" pitchFamily="34" charset="0"/>
              </a:rPr>
              <a:t> </a:t>
            </a:r>
          </a:p>
          <a:p>
            <a:pPr marL="514350" indent="-514350">
              <a:buFont typeface="+mj-lt"/>
              <a:buAutoNum type="arabicPeriod"/>
            </a:pPr>
            <a:r>
              <a:rPr lang="en-US" sz="2000" i="1" u="sng" dirty="0">
                <a:effectLst/>
                <a:latin typeface="Calibri Light" panose="020F0302020204030204" pitchFamily="34" charset="0"/>
                <a:ea typeface="Times New Roman" panose="02020603050405020304" pitchFamily="18" charset="0"/>
                <a:cs typeface="Calibri Light" panose="020F0302020204030204" pitchFamily="34" charset="0"/>
                <a:hlinkClick r:id="rId4">
                  <a:extLst>
                    <a:ext uri="{A12FA001-AC4F-418D-AE19-62706E023703}">
                      <ahyp:hlinkClr xmlns:ahyp="http://schemas.microsoft.com/office/drawing/2018/hyperlinkcolor" val="tx"/>
                    </a:ext>
                  </a:extLst>
                </a:hlinkClick>
              </a:rPr>
              <a:t>https://www.geeksforgeeks.org/program-sort-strin g-descending-order</a:t>
            </a:r>
            <a:endParaRPr lang="en-IN" sz="2000" i="1" dirty="0">
              <a:effectLst/>
              <a:latin typeface="Calibri Light" panose="020F0302020204030204" pitchFamily="34" charset="0"/>
              <a:ea typeface="Times New Roman" panose="02020603050405020304" pitchFamily="18" charset="0"/>
              <a:cs typeface="Calibri Light" panose="020F0302020204030204" pitchFamily="34" charset="0"/>
            </a:endParaRPr>
          </a:p>
          <a:p>
            <a:pPr marL="0" indent="0">
              <a:buNone/>
            </a:pPr>
            <a:endParaRPr lang="en-IN"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5785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B5D1-27F5-4002-A49B-4CA0006859AF}"/>
              </a:ext>
            </a:extLst>
          </p:cNvPr>
          <p:cNvSpPr>
            <a:spLocks noGrp="1"/>
          </p:cNvSpPr>
          <p:nvPr>
            <p:ph type="title"/>
          </p:nvPr>
        </p:nvSpPr>
        <p:spPr/>
        <p:txBody>
          <a:bodyPr/>
          <a:lstStyle/>
          <a:p>
            <a:r>
              <a:rPr lang="en-IN" dirty="0">
                <a:latin typeface="Consolas" panose="020B0609020204030204" pitchFamily="49" charset="0"/>
              </a:rPr>
              <a:t>Content</a:t>
            </a:r>
          </a:p>
        </p:txBody>
      </p:sp>
      <p:sp>
        <p:nvSpPr>
          <p:cNvPr id="3" name="Content Placeholder 2">
            <a:extLst>
              <a:ext uri="{FF2B5EF4-FFF2-40B4-BE49-F238E27FC236}">
                <a16:creationId xmlns:a16="http://schemas.microsoft.com/office/drawing/2014/main" id="{A67C9C35-A05A-4F12-B6FF-3D5CDB157FE3}"/>
              </a:ext>
            </a:extLst>
          </p:cNvPr>
          <p:cNvSpPr>
            <a:spLocks noGrp="1"/>
          </p:cNvSpPr>
          <p:nvPr>
            <p:ph idx="1"/>
          </p:nvPr>
        </p:nvSpPr>
        <p:spPr>
          <a:xfrm>
            <a:off x="761198" y="2044887"/>
            <a:ext cx="10515600" cy="4251960"/>
          </a:xfrm>
        </p:spPr>
        <p:txBody>
          <a:bodyPr/>
          <a:lstStyle/>
          <a:p>
            <a:r>
              <a:rPr lang="en-IN" dirty="0">
                <a:solidFill>
                  <a:schemeClr val="tx1">
                    <a:lumMod val="75000"/>
                    <a:lumOff val="25000"/>
                  </a:schemeClr>
                </a:solidFill>
                <a:latin typeface="Consolas" panose="020B0609020204030204" pitchFamily="49" charset="0"/>
                <a:cs typeface="Arial" panose="020B0604020202020204" pitchFamily="34" charset="0"/>
              </a:rPr>
              <a:t>PROBLEM STATEMENT</a:t>
            </a:r>
          </a:p>
          <a:p>
            <a:r>
              <a:rPr lang="en-IN" dirty="0">
                <a:solidFill>
                  <a:schemeClr val="tx1">
                    <a:lumMod val="75000"/>
                    <a:lumOff val="25000"/>
                  </a:schemeClr>
                </a:solidFill>
                <a:latin typeface="Consolas" panose="020B0609020204030204" pitchFamily="49" charset="0"/>
                <a:cs typeface="Arial" panose="020B0604020202020204" pitchFamily="34" charset="0"/>
              </a:rPr>
              <a:t>INTRODUCTION</a:t>
            </a:r>
          </a:p>
          <a:p>
            <a:r>
              <a:rPr lang="en-IN" dirty="0">
                <a:solidFill>
                  <a:schemeClr val="tx1">
                    <a:lumMod val="75000"/>
                    <a:lumOff val="25000"/>
                  </a:schemeClr>
                </a:solidFill>
                <a:latin typeface="Consolas" panose="020B0609020204030204" pitchFamily="49" charset="0"/>
                <a:cs typeface="Arial" panose="020B0604020202020204" pitchFamily="34" charset="0"/>
              </a:rPr>
              <a:t>ALGORITHM DESIGN AND ANALYSIS</a:t>
            </a:r>
          </a:p>
          <a:p>
            <a:r>
              <a:rPr lang="en-IN" dirty="0">
                <a:solidFill>
                  <a:schemeClr val="tx1">
                    <a:lumMod val="75000"/>
                    <a:lumOff val="25000"/>
                  </a:schemeClr>
                </a:solidFill>
                <a:latin typeface="Consolas" panose="020B0609020204030204" pitchFamily="49" charset="0"/>
                <a:cs typeface="Arial" panose="020B0604020202020204" pitchFamily="34" charset="0"/>
              </a:rPr>
              <a:t>ALGORITHM</a:t>
            </a:r>
          </a:p>
          <a:p>
            <a:r>
              <a:rPr lang="en-IN" dirty="0">
                <a:solidFill>
                  <a:schemeClr val="tx1">
                    <a:lumMod val="75000"/>
                    <a:lumOff val="25000"/>
                  </a:schemeClr>
                </a:solidFill>
                <a:latin typeface="Consolas" panose="020B0609020204030204" pitchFamily="49" charset="0"/>
                <a:cs typeface="Arial" panose="020B0604020202020204" pitchFamily="34" charset="0"/>
              </a:rPr>
              <a:t>CONCLUSION</a:t>
            </a:r>
          </a:p>
          <a:p>
            <a:r>
              <a:rPr lang="en-IN" dirty="0">
                <a:solidFill>
                  <a:schemeClr val="tx1">
                    <a:lumMod val="75000"/>
                    <a:lumOff val="25000"/>
                  </a:schemeClr>
                </a:solidFill>
                <a:latin typeface="Consolas" panose="020B0609020204030204" pitchFamily="49" charset="0"/>
                <a:cs typeface="Arial" panose="020B0604020202020204" pitchFamily="34" charset="0"/>
              </a:rPr>
              <a:t>REFRENCES</a:t>
            </a:r>
          </a:p>
          <a:p>
            <a:endParaRPr lang="en-IN" dirty="0">
              <a:solidFill>
                <a:schemeClr val="tx1">
                  <a:lumMod val="75000"/>
                  <a:lumOff val="2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648788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1EAB-72FC-4DA6-8100-D7DA231ACEFD}"/>
              </a:ext>
            </a:extLst>
          </p:cNvPr>
          <p:cNvSpPr>
            <a:spLocks noGrp="1"/>
          </p:cNvSpPr>
          <p:nvPr>
            <p:ph type="title"/>
          </p:nvPr>
        </p:nvSpPr>
        <p:spPr/>
        <p:txBody>
          <a:bodyPr/>
          <a:lstStyle/>
          <a:p>
            <a:r>
              <a:rPr lang="en-IN" dirty="0">
                <a:latin typeface="Consolas" panose="020B0609020204030204" pitchFamily="49" charset="0"/>
              </a:rPr>
              <a:t>Problem Statement</a:t>
            </a:r>
          </a:p>
        </p:txBody>
      </p:sp>
      <p:sp>
        <p:nvSpPr>
          <p:cNvPr id="3" name="Content Placeholder 2">
            <a:extLst>
              <a:ext uri="{FF2B5EF4-FFF2-40B4-BE49-F238E27FC236}">
                <a16:creationId xmlns:a16="http://schemas.microsoft.com/office/drawing/2014/main" id="{0AF20B13-E42D-4E89-9D4B-CCD05BFC8D9E}"/>
              </a:ext>
            </a:extLst>
          </p:cNvPr>
          <p:cNvSpPr>
            <a:spLocks noGrp="1"/>
          </p:cNvSpPr>
          <p:nvPr>
            <p:ph idx="1"/>
          </p:nvPr>
        </p:nvSpPr>
        <p:spPr/>
        <p:txBody>
          <a:bodyPr/>
          <a:lstStyle/>
          <a:p>
            <a:pPr marL="0" indent="0">
              <a:buNone/>
            </a:pPr>
            <a:r>
              <a:rPr lang="en-US" dirty="0">
                <a:solidFill>
                  <a:schemeClr val="bg2">
                    <a:lumMod val="25000"/>
                  </a:schemeClr>
                </a:solidFill>
                <a:latin typeface="Arial" panose="020B0604020202020204" pitchFamily="34" charset="0"/>
                <a:cs typeface="Arial" panose="020B0604020202020204" pitchFamily="34" charset="0"/>
              </a:rPr>
              <a:t>How many valid English words have ascending or descending characters? Create a text document of your own consisting of at least 1000 words for input.</a:t>
            </a:r>
            <a:endParaRPr lang="en-IN"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440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B760-468B-445F-8950-B0D5D42E9B0E}"/>
              </a:ext>
            </a:extLst>
          </p:cNvPr>
          <p:cNvSpPr>
            <a:spLocks noGrp="1"/>
          </p:cNvSpPr>
          <p:nvPr>
            <p:ph type="title"/>
          </p:nvPr>
        </p:nvSpPr>
        <p:spPr/>
        <p:txBody>
          <a:bodyPr/>
          <a:lstStyle/>
          <a:p>
            <a:r>
              <a:rPr lang="en-IN" dirty="0">
                <a:latin typeface="Consolas" panose="020B0609020204030204" pitchFamily="49" charset="0"/>
              </a:rPr>
              <a:t>Introduction</a:t>
            </a:r>
          </a:p>
        </p:txBody>
      </p:sp>
      <p:sp>
        <p:nvSpPr>
          <p:cNvPr id="3" name="Content Placeholder 2">
            <a:extLst>
              <a:ext uri="{FF2B5EF4-FFF2-40B4-BE49-F238E27FC236}">
                <a16:creationId xmlns:a16="http://schemas.microsoft.com/office/drawing/2014/main" id="{742286B0-4CB9-403B-967F-DAD1D46E4D50}"/>
              </a:ext>
            </a:extLst>
          </p:cNvPr>
          <p:cNvSpPr>
            <a:spLocks noGrp="1"/>
          </p:cNvSpPr>
          <p:nvPr>
            <p:ph idx="1"/>
          </p:nvPr>
        </p:nvSpPr>
        <p:spPr/>
        <p:txBody>
          <a:bodyPr>
            <a:normAutofit fontScale="85000" lnSpcReduction="10000"/>
          </a:bodyPr>
          <a:lstStyle/>
          <a:p>
            <a:r>
              <a:rPr lang="en-US" dirty="0">
                <a:solidFill>
                  <a:schemeClr val="bg2">
                    <a:lumMod val="25000"/>
                  </a:schemeClr>
                </a:solidFill>
                <a:latin typeface="Arial" panose="020B0604020202020204" pitchFamily="34" charset="0"/>
                <a:cs typeface="Arial" panose="020B0604020202020204" pitchFamily="34" charset="0"/>
              </a:rPr>
              <a:t>In computer science, the process of searching a string in a given set of strings is known as String Searching.</a:t>
            </a:r>
          </a:p>
          <a:p>
            <a:r>
              <a:rPr lang="en-US" dirty="0">
                <a:solidFill>
                  <a:schemeClr val="bg2">
                    <a:lumMod val="25000"/>
                  </a:schemeClr>
                </a:solidFill>
                <a:latin typeface="Arial" panose="020B0604020202020204" pitchFamily="34" charset="0"/>
                <a:cs typeface="Arial" panose="020B0604020202020204" pitchFamily="34" charset="0"/>
              </a:rPr>
              <a:t> We have created a text file containing at least 1000 valid </a:t>
            </a:r>
            <a:r>
              <a:rPr lang="en-US" dirty="0" err="1">
                <a:solidFill>
                  <a:schemeClr val="bg2">
                    <a:lumMod val="25000"/>
                  </a:schemeClr>
                </a:solidFill>
                <a:latin typeface="Arial" panose="020B0604020202020204" pitchFamily="34" charset="0"/>
                <a:cs typeface="Arial" panose="020B0604020202020204" pitchFamily="34" charset="0"/>
              </a:rPr>
              <a:t>english</a:t>
            </a:r>
            <a:r>
              <a:rPr lang="en-US" dirty="0">
                <a:solidFill>
                  <a:schemeClr val="bg2">
                    <a:lumMod val="25000"/>
                  </a:schemeClr>
                </a:solidFill>
                <a:latin typeface="Arial" panose="020B0604020202020204" pitchFamily="34" charset="0"/>
                <a:cs typeface="Arial" panose="020B0604020202020204" pitchFamily="34" charset="0"/>
              </a:rPr>
              <a:t> words. Basically ascending characters in a string means all the characters should be in a alphabetical order i.e. from A to Z and the descending order means all the characters should be in a reverse alphabetical order </a:t>
            </a:r>
            <a:r>
              <a:rPr lang="en-US" dirty="0" err="1">
                <a:solidFill>
                  <a:schemeClr val="bg2">
                    <a:lumMod val="25000"/>
                  </a:schemeClr>
                </a:solidFill>
                <a:latin typeface="Arial" panose="020B0604020202020204" pitchFamily="34" charset="0"/>
                <a:cs typeface="Arial" panose="020B0604020202020204" pitchFamily="34" charset="0"/>
              </a:rPr>
              <a:t>i.e</a:t>
            </a:r>
            <a:r>
              <a:rPr lang="en-US" dirty="0">
                <a:solidFill>
                  <a:schemeClr val="bg2">
                    <a:lumMod val="25000"/>
                  </a:schemeClr>
                </a:solidFill>
                <a:latin typeface="Arial" panose="020B0604020202020204" pitchFamily="34" charset="0"/>
                <a:cs typeface="Arial" panose="020B0604020202020204" pitchFamily="34" charset="0"/>
              </a:rPr>
              <a:t> from Z to A.</a:t>
            </a:r>
          </a:p>
          <a:p>
            <a:r>
              <a:rPr lang="en-US" dirty="0">
                <a:solidFill>
                  <a:schemeClr val="bg2">
                    <a:lumMod val="25000"/>
                  </a:schemeClr>
                </a:solidFill>
                <a:latin typeface="Arial" panose="020B0604020202020204" pitchFamily="34" charset="0"/>
                <a:cs typeface="Arial" panose="020B0604020202020204" pitchFamily="34" charset="0"/>
              </a:rPr>
              <a:t> For creating a new algorithm from scratch, we look into the many crucial aspects of algorithm designing and analysis.</a:t>
            </a:r>
          </a:p>
          <a:p>
            <a:r>
              <a:rPr lang="en-US" dirty="0">
                <a:solidFill>
                  <a:schemeClr val="bg2">
                    <a:lumMod val="25000"/>
                  </a:schemeClr>
                </a:solidFill>
                <a:latin typeface="Arial" panose="020B0604020202020204" pitchFamily="34" charset="0"/>
                <a:cs typeface="Arial" panose="020B0604020202020204" pitchFamily="34" charset="0"/>
              </a:rPr>
              <a:t>The algorithm created is tested for different sample test cases for time complexity, space complexity and accuracy. </a:t>
            </a:r>
            <a:endParaRPr lang="en-IN" b="1" dirty="0">
              <a:solidFill>
                <a:schemeClr val="bg2">
                  <a:lumMod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4777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5BE66-CBE2-420D-B7AE-03B629591913}"/>
              </a:ext>
            </a:extLst>
          </p:cNvPr>
          <p:cNvSpPr>
            <a:spLocks noGrp="1"/>
          </p:cNvSpPr>
          <p:nvPr>
            <p:ph type="title"/>
          </p:nvPr>
        </p:nvSpPr>
        <p:spPr>
          <a:xfrm>
            <a:off x="838200" y="237803"/>
            <a:ext cx="10515600" cy="1325563"/>
          </a:xfrm>
        </p:spPr>
        <p:txBody>
          <a:bodyPr/>
          <a:lstStyle/>
          <a:p>
            <a:r>
              <a:rPr lang="en-IN" dirty="0">
                <a:latin typeface="Consolas" panose="020B0609020204030204" pitchFamily="49" charset="0"/>
              </a:rPr>
              <a:t>Algorithm Design and Analysis</a:t>
            </a:r>
          </a:p>
        </p:txBody>
      </p:sp>
      <p:sp>
        <p:nvSpPr>
          <p:cNvPr id="3" name="Content Placeholder 2">
            <a:extLst>
              <a:ext uri="{FF2B5EF4-FFF2-40B4-BE49-F238E27FC236}">
                <a16:creationId xmlns:a16="http://schemas.microsoft.com/office/drawing/2014/main" id="{41B5EB8E-0696-4C3F-80E3-9B249B074713}"/>
              </a:ext>
            </a:extLst>
          </p:cNvPr>
          <p:cNvSpPr>
            <a:spLocks noGrp="1"/>
          </p:cNvSpPr>
          <p:nvPr>
            <p:ph idx="1"/>
          </p:nvPr>
        </p:nvSpPr>
        <p:spPr/>
        <p:txBody>
          <a:bodyPr>
            <a:noAutofit/>
          </a:bodyPr>
          <a:lstStyle/>
          <a:p>
            <a:pPr marL="0" indent="0">
              <a:buNone/>
            </a:pPr>
            <a:r>
              <a:rPr lang="en-IN" sz="1600" dirty="0">
                <a:solidFill>
                  <a:schemeClr val="bg2">
                    <a:lumMod val="25000"/>
                  </a:schemeClr>
                </a:solidFill>
                <a:latin typeface="Arial" panose="020B0604020202020204" pitchFamily="34" charset="0"/>
                <a:cs typeface="Arial" panose="020B0604020202020204" pitchFamily="34" charset="0"/>
              </a:rPr>
              <a:t>The designed algorithm can be given by these steps:-</a:t>
            </a:r>
          </a:p>
          <a:p>
            <a:pPr marL="514350" indent="-514350">
              <a:buAutoNum type="arabicPeriod"/>
            </a:pPr>
            <a:r>
              <a:rPr lang="en-IN" sz="1600" dirty="0">
                <a:solidFill>
                  <a:schemeClr val="bg2">
                    <a:lumMod val="25000"/>
                  </a:schemeClr>
                </a:solidFill>
                <a:latin typeface="Arial" panose="020B0604020202020204" pitchFamily="34" charset="0"/>
                <a:cs typeface="Arial" panose="020B0604020202020204" pitchFamily="34" charset="0"/>
              </a:rPr>
              <a:t>Open the “input.txt” file and read the input for program.</a:t>
            </a:r>
          </a:p>
          <a:p>
            <a:pPr marL="514350" indent="-514350">
              <a:buAutoNum type="arabicPeriod"/>
            </a:pPr>
            <a:r>
              <a:rPr lang="en-IN" sz="1600" dirty="0">
                <a:solidFill>
                  <a:schemeClr val="bg2">
                    <a:lumMod val="25000"/>
                  </a:schemeClr>
                </a:solidFill>
                <a:latin typeface="Arial" panose="020B0604020202020204" pitchFamily="34" charset="0"/>
                <a:cs typeface="Arial" panose="020B0604020202020204" pitchFamily="34" charset="0"/>
              </a:rPr>
              <a:t>Check whether the file is open or not. If not, a failure can be detected with the code like ! (logical not) operator.</a:t>
            </a:r>
          </a:p>
          <a:p>
            <a:pPr marL="514350" indent="-514350">
              <a:buAutoNum type="arabicPeriod"/>
            </a:pPr>
            <a:r>
              <a:rPr lang="en-IN" sz="1600" dirty="0">
                <a:solidFill>
                  <a:schemeClr val="bg2">
                    <a:lumMod val="25000"/>
                  </a:schemeClr>
                </a:solidFill>
                <a:latin typeface="Arial" panose="020B0604020202020204" pitchFamily="34" charset="0"/>
                <a:cs typeface="Arial" panose="020B0604020202020204" pitchFamily="34" charset="0"/>
              </a:rPr>
              <a:t>Create the character array of MAX_SIZE 1000.</a:t>
            </a:r>
          </a:p>
          <a:p>
            <a:pPr marL="514350" indent="-514350">
              <a:buAutoNum type="arabicPeriod"/>
            </a:pPr>
            <a:r>
              <a:rPr lang="en-IN" sz="1600" dirty="0">
                <a:solidFill>
                  <a:schemeClr val="bg2">
                    <a:lumMod val="25000"/>
                  </a:schemeClr>
                </a:solidFill>
                <a:latin typeface="Arial" panose="020B0604020202020204" pitchFamily="34" charset="0"/>
                <a:cs typeface="Arial" panose="020B0604020202020204" pitchFamily="34" charset="0"/>
              </a:rPr>
              <a:t>Traverse through each input string from .txt file.</a:t>
            </a:r>
          </a:p>
          <a:p>
            <a:pPr marL="514350" indent="-514350">
              <a:buAutoNum type="arabicPeriod"/>
            </a:pPr>
            <a:r>
              <a:rPr lang="en-US" sz="1600" dirty="0">
                <a:solidFill>
                  <a:schemeClr val="bg2">
                    <a:lumMod val="25000"/>
                  </a:schemeClr>
                </a:solidFill>
                <a:latin typeface="Arial" panose="020B0604020202020204" pitchFamily="34" charset="0"/>
                <a:cs typeface="Arial" panose="020B0604020202020204" pitchFamily="34" charset="0"/>
              </a:rPr>
              <a:t>Create two different character arrays and store the input string in these two character arrays differently. </a:t>
            </a:r>
          </a:p>
          <a:p>
            <a:pPr marL="514350" indent="-514350">
              <a:buAutoNum type="arabicPeriod"/>
            </a:pPr>
            <a:r>
              <a:rPr lang="en-US" sz="1600" dirty="0">
                <a:solidFill>
                  <a:schemeClr val="bg2">
                    <a:lumMod val="25000"/>
                  </a:schemeClr>
                </a:solidFill>
                <a:latin typeface="Arial" panose="020B0604020202020204" pitchFamily="34" charset="0"/>
                <a:cs typeface="Arial" panose="020B0604020202020204" pitchFamily="34" charset="0"/>
              </a:rPr>
              <a:t>Sort one of the above taken arrays in alphabetical order (A to Z) and sort the other array in reverse alphabetical order (Z to A) using </a:t>
            </a:r>
            <a:r>
              <a:rPr lang="en-US" sz="1600" dirty="0">
                <a:latin typeface="Arial" panose="020B0604020202020204" pitchFamily="34" charset="0"/>
                <a:cs typeface="Arial" panose="020B0604020202020204" pitchFamily="34" charset="0"/>
              </a:rPr>
              <a:t>Merge sort</a:t>
            </a:r>
            <a:r>
              <a:rPr lang="en-US" sz="1600" dirty="0">
                <a:solidFill>
                  <a:schemeClr val="bg2">
                    <a:lumMod val="25000"/>
                  </a:schemeClr>
                </a:solidFill>
                <a:latin typeface="Arial" panose="020B0604020202020204" pitchFamily="34" charset="0"/>
                <a:cs typeface="Arial" panose="020B0604020202020204" pitchFamily="34" charset="0"/>
              </a:rPr>
              <a:t>. </a:t>
            </a:r>
          </a:p>
          <a:p>
            <a:pPr marL="514350" indent="-514350">
              <a:buAutoNum type="arabicPeriod"/>
            </a:pPr>
            <a:r>
              <a:rPr lang="en-US" sz="1600" dirty="0">
                <a:solidFill>
                  <a:schemeClr val="bg2">
                    <a:lumMod val="25000"/>
                  </a:schemeClr>
                </a:solidFill>
                <a:latin typeface="Arial" panose="020B0604020202020204" pitchFamily="34" charset="0"/>
                <a:cs typeface="Arial" panose="020B0604020202020204" pitchFamily="34" charset="0"/>
              </a:rPr>
              <a:t>Compare the original string with these two created ascending and descending strings. If the original string matches one of the two strings then count it. </a:t>
            </a:r>
          </a:p>
          <a:p>
            <a:pPr marL="514350" indent="-514350">
              <a:buAutoNum type="arabicPeriod"/>
            </a:pPr>
            <a:r>
              <a:rPr lang="en-IN" sz="1600" dirty="0">
                <a:solidFill>
                  <a:schemeClr val="bg2">
                    <a:lumMod val="25000"/>
                  </a:schemeClr>
                </a:solidFill>
                <a:latin typeface="Arial" panose="020B0604020202020204" pitchFamily="34" charset="0"/>
                <a:cs typeface="Arial" panose="020B0604020202020204" pitchFamily="34" charset="0"/>
              </a:rPr>
              <a:t>Print the count number. </a:t>
            </a:r>
            <a:endParaRPr lang="en-US" sz="1600" dirty="0">
              <a:solidFill>
                <a:schemeClr val="bg2">
                  <a:lumMod val="25000"/>
                </a:schemeClr>
              </a:solidFill>
              <a:latin typeface="Arial" panose="020B0604020202020204" pitchFamily="34" charset="0"/>
              <a:cs typeface="Arial" panose="020B0604020202020204" pitchFamily="34" charset="0"/>
            </a:endParaRPr>
          </a:p>
          <a:p>
            <a:pPr marL="514350" indent="-514350">
              <a:buAutoNum type="arabicPeriod"/>
            </a:pPr>
            <a:r>
              <a:rPr lang="en-IN" sz="1600" dirty="0">
                <a:solidFill>
                  <a:schemeClr val="bg2">
                    <a:lumMod val="25000"/>
                  </a:schemeClr>
                </a:solidFill>
                <a:latin typeface="Arial" panose="020B0604020202020204" pitchFamily="34" charset="0"/>
                <a:cs typeface="Arial" panose="020B0604020202020204" pitchFamily="34" charset="0"/>
              </a:rPr>
              <a:t>Close the opened file </a:t>
            </a:r>
          </a:p>
        </p:txBody>
      </p:sp>
    </p:spTree>
    <p:extLst>
      <p:ext uri="{BB962C8B-B14F-4D97-AF65-F5344CB8AC3E}">
        <p14:creationId xmlns:p14="http://schemas.microsoft.com/office/powerpoint/2010/main" val="173482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8F63-7F5D-4B3E-94BF-C0756DAA45A0}"/>
              </a:ext>
            </a:extLst>
          </p:cNvPr>
          <p:cNvSpPr>
            <a:spLocks noGrp="1"/>
          </p:cNvSpPr>
          <p:nvPr>
            <p:ph type="title"/>
          </p:nvPr>
        </p:nvSpPr>
        <p:spPr/>
        <p:txBody>
          <a:bodyPr/>
          <a:lstStyle/>
          <a:p>
            <a:r>
              <a:rPr lang="en-IN" dirty="0">
                <a:latin typeface="Consolas" panose="020B0609020204030204" pitchFamily="49" charset="0"/>
              </a:rPr>
              <a:t>Algorithm</a:t>
            </a:r>
          </a:p>
        </p:txBody>
      </p:sp>
      <p:sp>
        <p:nvSpPr>
          <p:cNvPr id="3" name="Content Placeholder 2">
            <a:extLst>
              <a:ext uri="{FF2B5EF4-FFF2-40B4-BE49-F238E27FC236}">
                <a16:creationId xmlns:a16="http://schemas.microsoft.com/office/drawing/2014/main" id="{EF755B35-0182-4DA4-B241-923E6144E7C7}"/>
              </a:ext>
            </a:extLst>
          </p:cNvPr>
          <p:cNvSpPr>
            <a:spLocks noGrp="1"/>
          </p:cNvSpPr>
          <p:nvPr>
            <p:ph idx="1"/>
          </p:nvPr>
        </p:nvSpPr>
        <p:spPr>
          <a:xfrm>
            <a:off x="838200" y="1929384"/>
            <a:ext cx="4058920" cy="4251960"/>
          </a:xfrm>
        </p:spPr>
        <p:txBody>
          <a:bodyPr>
            <a:noAutofit/>
          </a:bodyPr>
          <a:lstStyle/>
          <a:p>
            <a:pPr marL="0" indent="0">
              <a:buNone/>
            </a:pPr>
            <a:r>
              <a:rPr lang="en-US" sz="1800" dirty="0">
                <a:effectLst/>
                <a:latin typeface="Times New Roman" panose="02020603050405020304" pitchFamily="18" charset="0"/>
                <a:ea typeface="Times New Roman" panose="02020603050405020304" pitchFamily="18" charset="0"/>
              </a:rPr>
              <a:t>Function </a:t>
            </a:r>
            <a:r>
              <a:rPr lang="en-US" sz="1800" b="1" dirty="0">
                <a:effectLst/>
                <a:latin typeface="Times New Roman" panose="02020603050405020304" pitchFamily="18" charset="0"/>
                <a:ea typeface="Times New Roman" panose="02020603050405020304" pitchFamily="18" charset="0"/>
              </a:rPr>
              <a:t>Main()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spcBef>
                <a:spcPts val="15"/>
              </a:spcBef>
              <a:buNone/>
            </a:pPr>
            <a:r>
              <a:rPr lang="en-US" sz="1800" i="1" dirty="0">
                <a:solidFill>
                  <a:srgbClr val="585858"/>
                </a:solidFill>
                <a:effectLst/>
                <a:latin typeface="Times New Roman" panose="02020603050405020304" pitchFamily="18" charset="0"/>
                <a:ea typeface="Times New Roman" panose="02020603050405020304" pitchFamily="18" charset="0"/>
              </a:rPr>
              <a:t>//Declare an input file steam</a:t>
            </a:r>
            <a:endParaRPr lang="en-IN"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i="1" dirty="0">
                <a:effectLst/>
                <a:latin typeface="Times New Roman" panose="02020603050405020304" pitchFamily="18" charset="0"/>
                <a:ea typeface="Times New Roman" panose="02020603050405020304" pitchFamily="18" charset="0"/>
              </a:rPr>
              <a:t> </a:t>
            </a:r>
            <a:r>
              <a:rPr lang="en-IN" sz="1800" i="1"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ifstream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inFile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r>
              <a:rPr lang="en-US" sz="1800" dirty="0">
                <a:effectLst/>
                <a:latin typeface="Times New Roman" panose="02020603050405020304" pitchFamily="18" charset="0"/>
                <a:ea typeface="Times New Roman" panose="02020603050405020304" pitchFamily="18" charset="0"/>
              </a:rPr>
              <a:t> </a:t>
            </a:r>
            <a:r>
              <a:rPr lang="en-US" sz="1800" i="1" dirty="0">
                <a:solidFill>
                  <a:srgbClr val="585858"/>
                </a:solidFill>
                <a:effectLst/>
                <a:latin typeface="Times New Roman" panose="02020603050405020304" pitchFamily="18" charset="0"/>
                <a:ea typeface="Times New Roman" panose="02020603050405020304" pitchFamily="18" charset="0"/>
              </a:rPr>
              <a:t>//open the file stream</a:t>
            </a:r>
            <a:endParaRPr lang="en-IN" sz="1800" dirty="0">
              <a:effectLst/>
              <a:latin typeface="Times New Roman" panose="02020603050405020304" pitchFamily="18" charset="0"/>
              <a:ea typeface="Times New Roman" panose="02020603050405020304" pitchFamily="18" charset="0"/>
            </a:endParaRPr>
          </a:p>
          <a:p>
            <a:pPr marL="0" indent="0">
              <a:spcBef>
                <a:spcPts val="345"/>
              </a:spcBef>
              <a:spcAft>
                <a:spcPts val="0"/>
              </a:spcAft>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inFile.open</a:t>
            </a:r>
            <a:r>
              <a:rPr lang="en-US" sz="1800" dirty="0">
                <a:effectLst/>
                <a:latin typeface="Times New Roman" panose="02020603050405020304" pitchFamily="18" charset="0"/>
                <a:ea typeface="Times New Roman" panose="02020603050405020304" pitchFamily="18" charset="0"/>
              </a:rPr>
              <a:t>("input.txt");</a:t>
            </a:r>
            <a:endParaRPr lang="en-IN" sz="1800" dirty="0">
              <a:effectLst/>
              <a:latin typeface="Times New Roman" panose="02020603050405020304" pitchFamily="18" charset="0"/>
              <a:ea typeface="Times New Roman" panose="02020603050405020304" pitchFamily="18" charset="0"/>
            </a:endParaRPr>
          </a:p>
          <a:p>
            <a:pPr marL="0" indent="0">
              <a:spcBef>
                <a:spcPts val="15"/>
              </a:spcBef>
              <a:buNone/>
            </a:pPr>
            <a:r>
              <a:rPr lang="en-US" sz="1800" i="1" dirty="0">
                <a:solidFill>
                  <a:srgbClr val="585858"/>
                </a:solidFill>
                <a:effectLst/>
                <a:latin typeface="Times New Roman" panose="02020603050405020304" pitchFamily="18" charset="0"/>
                <a:ea typeface="Times New Roman" panose="02020603050405020304" pitchFamily="18" charset="0"/>
              </a:rPr>
              <a:t>//Check that the file was opened</a:t>
            </a:r>
          </a:p>
          <a:p>
            <a:pPr marL="0" indent="0">
              <a:buNone/>
            </a:pPr>
            <a:r>
              <a:rPr lang="en-US" sz="1800" b="1" dirty="0">
                <a:effectLst/>
                <a:latin typeface="Times New Roman" panose="02020603050405020304" pitchFamily="18" charset="0"/>
                <a:ea typeface="Times New Roman" panose="02020603050405020304" pitchFamily="18" charset="0"/>
              </a:rPr>
              <a:t>      if </a:t>
            </a:r>
            <a:r>
              <a:rPr lang="en-US" sz="1800" dirty="0">
                <a:effectLst/>
                <a:latin typeface="Times New Roman" panose="02020603050405020304" pitchFamily="18" charset="0"/>
                <a:ea typeface="Times New Roman" panose="02020603050405020304" pitchFamily="18" charset="0"/>
              </a:rPr>
              <a:t>(file can’t open)</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r>
              <a:rPr lang="en-US" sz="1800" dirty="0">
                <a:effectLst/>
                <a:latin typeface="Times New Roman" panose="02020603050405020304" pitchFamily="18" charset="0"/>
                <a:ea typeface="Times New Roman" panose="02020603050405020304" pitchFamily="18" charset="0"/>
              </a:rPr>
              <a:t>              Exit the code</a:t>
            </a:r>
          </a:p>
          <a:p>
            <a:pPr marL="0" indent="0">
              <a:buNone/>
            </a:pPr>
            <a:r>
              <a:rPr lang="en-US" sz="1800" i="1" dirty="0">
                <a:solidFill>
                  <a:srgbClr val="585858"/>
                </a:solidFill>
                <a:effectLst/>
                <a:latin typeface="Times New Roman" panose="02020603050405020304" pitchFamily="18" charset="0"/>
                <a:ea typeface="Times New Roman" panose="02020603050405020304" pitchFamily="18" charset="0"/>
              </a:rPr>
              <a:t>//create the char array of MAX_SIZE</a:t>
            </a:r>
          </a:p>
          <a:p>
            <a:pPr marL="0" indent="0">
              <a:buNone/>
            </a:pPr>
            <a:r>
              <a:rPr lang="en-US" sz="1800" dirty="0">
                <a:effectLst/>
                <a:latin typeface="Times New Roman" panose="02020603050405020304" pitchFamily="18" charset="0"/>
                <a:ea typeface="Times New Roman" panose="02020603050405020304" pitchFamily="18" charset="0"/>
              </a:rPr>
              <a:t>     char str[MAX_SIZE]</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r>
              <a:rPr lang="en-US" sz="1800" i="1" dirty="0">
                <a:solidFill>
                  <a:srgbClr val="585858"/>
                </a:solidFill>
                <a:effectLst/>
                <a:latin typeface="Times New Roman" panose="02020603050405020304" pitchFamily="18" charset="0"/>
                <a:ea typeface="Times New Roman" panose="02020603050405020304" pitchFamily="18" charset="0"/>
              </a:rPr>
              <a:t>//assign count equal to zero</a:t>
            </a:r>
            <a:endParaRPr lang="en-IN" sz="1800" dirty="0">
              <a:effectLst/>
              <a:latin typeface="Times New Roman" panose="02020603050405020304" pitchFamily="18" charset="0"/>
              <a:ea typeface="Times New Roman" panose="02020603050405020304" pitchFamily="18" charset="0"/>
            </a:endParaRPr>
          </a:p>
          <a:p>
            <a:pPr marL="0" indent="0">
              <a:spcBef>
                <a:spcPts val="5"/>
              </a:spcBef>
              <a:spcAft>
                <a:spcPts val="0"/>
              </a:spcAft>
              <a:buNone/>
            </a:pPr>
            <a:r>
              <a:rPr lang="en-US" sz="1800" dirty="0">
                <a:effectLst/>
                <a:latin typeface="Times New Roman" panose="02020603050405020304" pitchFamily="18" charset="0"/>
                <a:ea typeface="Times New Roman" panose="02020603050405020304" pitchFamily="18" charset="0"/>
              </a:rPr>
              <a:t>     count =0</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while(</a:t>
            </a:r>
            <a:r>
              <a:rPr lang="en-US" sz="1800" dirty="0" err="1">
                <a:effectLst/>
                <a:latin typeface="Times New Roman" panose="02020603050405020304" pitchFamily="18" charset="0"/>
                <a:ea typeface="Times New Roman" panose="02020603050405020304" pitchFamily="18" charset="0"/>
              </a:rPr>
              <a:t>inFile</a:t>
            </a:r>
            <a:r>
              <a:rPr lang="en-US" sz="1800" dirty="0">
                <a:effectLst/>
                <a:latin typeface="Times New Roman" panose="02020603050405020304" pitchFamily="18" charset="0"/>
                <a:ea typeface="Times New Roman" panose="02020603050405020304" pitchFamily="18" charset="0"/>
              </a:rPr>
              <a:t> &gt;&gt; str) {</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endParaRPr lang="en-US" sz="1800" dirty="0">
              <a:effectLst/>
              <a:latin typeface="Times New Roman" panose="02020603050405020304" pitchFamily="18" charset="0"/>
              <a:ea typeface="Times New Roman" panose="02020603050405020304" pitchFamily="18" charset="0"/>
            </a:endParaRPr>
          </a:p>
          <a:p>
            <a:pPr marL="0" indent="0">
              <a:buNone/>
            </a:pPr>
            <a:endParaRPr lang="en-IN" sz="18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155664D7-8C29-406F-AAFE-636C9BD2A79E}"/>
              </a:ext>
            </a:extLst>
          </p:cNvPr>
          <p:cNvSpPr txBox="1">
            <a:spLocks/>
          </p:cNvSpPr>
          <p:nvPr/>
        </p:nvSpPr>
        <p:spPr>
          <a:xfrm>
            <a:off x="4475310" y="1929384"/>
            <a:ext cx="3505716" cy="425196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dirty="0">
                <a:solidFill>
                  <a:srgbClr val="585858"/>
                </a:solidFill>
                <a:effectLst/>
                <a:latin typeface="Times New Roman" panose="02020603050405020304" pitchFamily="18" charset="0"/>
                <a:ea typeface="Times New Roman" panose="02020603050405020304" pitchFamily="18" charset="0"/>
              </a:rPr>
              <a:t>//Store the length of string in l</a:t>
            </a:r>
            <a:r>
              <a:rPr lang="en-US" sz="1800" i="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1604010" indent="0" algn="ctr">
              <a:spcAft>
                <a:spcPts val="0"/>
              </a:spcAft>
              <a:buNone/>
            </a:pPr>
            <a:r>
              <a:rPr lang="en-US" sz="1800" dirty="0">
                <a:effectLst/>
                <a:latin typeface="Times New Roman" panose="02020603050405020304" pitchFamily="18" charset="0"/>
                <a:ea typeface="Times New Roman" panose="02020603050405020304" pitchFamily="18" charset="0"/>
              </a:rPr>
              <a:t>n = </a:t>
            </a:r>
            <a:r>
              <a:rPr lang="en-US" sz="1800" dirty="0" err="1">
                <a:effectLst/>
                <a:latin typeface="Times New Roman" panose="02020603050405020304" pitchFamily="18" charset="0"/>
                <a:ea typeface="Times New Roman" panose="02020603050405020304" pitchFamily="18" charset="0"/>
              </a:rPr>
              <a:t>strlen</a:t>
            </a:r>
            <a:r>
              <a:rPr lang="en-US" sz="1800" dirty="0">
                <a:effectLst/>
                <a:latin typeface="Times New Roman" panose="02020603050405020304" pitchFamily="18" charset="0"/>
                <a:ea typeface="Times New Roman" panose="02020603050405020304" pitchFamily="18" charset="0"/>
              </a:rPr>
              <a:t>(str)</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i="1" dirty="0">
                <a:solidFill>
                  <a:srgbClr val="585858"/>
                </a:solidFill>
                <a:effectLst/>
                <a:latin typeface="Times New Roman" panose="02020603050405020304" pitchFamily="18" charset="0"/>
                <a:ea typeface="Times New Roman" panose="02020603050405020304" pitchFamily="18" charset="0"/>
              </a:rPr>
              <a:t>//create two char array of MAX_SIZE</a:t>
            </a:r>
            <a:endParaRPr lang="en-IN"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i="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char </a:t>
            </a:r>
            <a:r>
              <a:rPr lang="en-US" sz="1800" dirty="0" err="1">
                <a:effectLst/>
                <a:latin typeface="Times New Roman" panose="02020603050405020304" pitchFamily="18" charset="0"/>
                <a:ea typeface="Times New Roman" panose="02020603050405020304" pitchFamily="18" charset="0"/>
              </a:rPr>
              <a:t>asc</a:t>
            </a:r>
            <a:r>
              <a:rPr lang="en-US" sz="1800" dirty="0">
                <a:effectLst/>
                <a:latin typeface="Times New Roman" panose="02020603050405020304" pitchFamily="18" charset="0"/>
                <a:ea typeface="Times New Roman" panose="02020603050405020304" pitchFamily="18" charset="0"/>
              </a:rPr>
              <a:t>[MAX_SIZE] </a:t>
            </a:r>
          </a:p>
          <a:p>
            <a:pPr marL="0" indent="0">
              <a:spcBef>
                <a:spcPts val="35"/>
              </a:spcBef>
              <a:buNone/>
            </a:pPr>
            <a:r>
              <a:rPr lang="en-US" sz="1800" dirty="0">
                <a:effectLst/>
                <a:latin typeface="Times New Roman" panose="02020603050405020304" pitchFamily="18" charset="0"/>
                <a:ea typeface="Times New Roman" panose="02020603050405020304" pitchFamily="18" charset="0"/>
              </a:rPr>
              <a:t>      char </a:t>
            </a:r>
            <a:r>
              <a:rPr lang="en-US" sz="1800" dirty="0" err="1">
                <a:effectLst/>
                <a:latin typeface="Times New Roman" panose="02020603050405020304" pitchFamily="18" charset="0"/>
                <a:ea typeface="Times New Roman" panose="02020603050405020304" pitchFamily="18" charset="0"/>
              </a:rPr>
              <a:t>dsc</a:t>
            </a:r>
            <a:r>
              <a:rPr lang="en-US" sz="1800" dirty="0">
                <a:effectLst/>
                <a:latin typeface="Times New Roman" panose="02020603050405020304" pitchFamily="18" charset="0"/>
                <a:ea typeface="Times New Roman" panose="02020603050405020304" pitchFamily="18" charset="0"/>
              </a:rPr>
              <a:t>[MAX_SIZE]</a:t>
            </a:r>
            <a:endParaRPr lang="en-IN" sz="1800" dirty="0">
              <a:effectLst/>
              <a:latin typeface="Times New Roman" panose="02020603050405020304" pitchFamily="18" charset="0"/>
              <a:ea typeface="Times New Roman" panose="02020603050405020304" pitchFamily="18" charset="0"/>
            </a:endParaRPr>
          </a:p>
          <a:p>
            <a:pPr marL="0" indent="0">
              <a:spcBef>
                <a:spcPts val="1050"/>
              </a:spcBef>
              <a:spcAft>
                <a:spcPts val="0"/>
              </a:spcAft>
              <a:buNone/>
            </a:pPr>
            <a:r>
              <a:rPr lang="en-US" sz="1800" i="1" dirty="0">
                <a:solidFill>
                  <a:srgbClr val="585858"/>
                </a:solidFill>
                <a:effectLst/>
                <a:latin typeface="Times New Roman" panose="02020603050405020304" pitchFamily="18" charset="0"/>
                <a:ea typeface="Times New Roman" panose="02020603050405020304" pitchFamily="18" charset="0"/>
              </a:rPr>
              <a:t>//store str string in both </a:t>
            </a:r>
            <a:r>
              <a:rPr lang="en-US" sz="1800" i="1" dirty="0" err="1">
                <a:solidFill>
                  <a:srgbClr val="585858"/>
                </a:solidFill>
                <a:effectLst/>
                <a:latin typeface="Times New Roman" panose="02020603050405020304" pitchFamily="18" charset="0"/>
                <a:ea typeface="Times New Roman" panose="02020603050405020304" pitchFamily="18" charset="0"/>
              </a:rPr>
              <a:t>asc</a:t>
            </a:r>
            <a:r>
              <a:rPr lang="en-US" sz="1800" i="1" dirty="0">
                <a:solidFill>
                  <a:srgbClr val="585858"/>
                </a:solidFill>
                <a:effectLst/>
                <a:latin typeface="Times New Roman" panose="02020603050405020304" pitchFamily="18" charset="0"/>
                <a:ea typeface="Times New Roman" panose="02020603050405020304" pitchFamily="18" charset="0"/>
              </a:rPr>
              <a:t> and </a:t>
            </a:r>
            <a:r>
              <a:rPr lang="en-US" sz="1800" i="1" dirty="0" err="1">
                <a:solidFill>
                  <a:srgbClr val="585858"/>
                </a:solidFill>
                <a:effectLst/>
                <a:latin typeface="Times New Roman" panose="02020603050405020304" pitchFamily="18" charset="0"/>
                <a:ea typeface="Times New Roman" panose="02020603050405020304" pitchFamily="18" charset="0"/>
              </a:rPr>
              <a:t>dsc</a:t>
            </a:r>
            <a:r>
              <a:rPr lang="en-US" sz="1800" i="1" dirty="0">
                <a:solidFill>
                  <a:srgbClr val="585858"/>
                </a:solidFill>
                <a:effectLst/>
                <a:latin typeface="Times New Roman" panose="02020603050405020304" pitchFamily="18" charset="0"/>
                <a:ea typeface="Times New Roman" panose="02020603050405020304" pitchFamily="18" charset="0"/>
              </a:rPr>
              <a:t> array</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r>
              <a:rPr lang="en-US" sz="1800" b="1" i="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For</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=0 to </a:t>
            </a:r>
            <a:r>
              <a:rPr lang="en-US" sz="1800" spc="-20" dirty="0" err="1">
                <a:effectLst/>
                <a:latin typeface="Times New Roman" panose="02020603050405020304" pitchFamily="18" charset="0"/>
                <a:ea typeface="Times New Roman" panose="02020603050405020304" pitchFamily="18" charset="0"/>
              </a:rPr>
              <a:t>i</a:t>
            </a:r>
            <a:r>
              <a:rPr lang="en-US" sz="1800" spc="-20" dirty="0">
                <a:effectLst/>
                <a:latin typeface="Times New Roman" panose="02020603050405020304" pitchFamily="18" charset="0"/>
                <a:ea typeface="Times New Roman" panose="02020603050405020304" pitchFamily="18" charset="0"/>
              </a:rPr>
              <a:t>=n){ </a:t>
            </a:r>
          </a:p>
          <a:p>
            <a:pPr marL="0" indent="0">
              <a:spcBef>
                <a:spcPts val="30"/>
              </a:spcBef>
              <a:buNone/>
            </a:pPr>
            <a:r>
              <a:rPr lang="en-US" sz="1800" spc="-20" dirty="0">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asc</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 str[</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nSpc>
                <a:spcPts val="1305"/>
              </a:lnSpc>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dsc</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 = str[</a:t>
            </a:r>
            <a:r>
              <a:rPr lang="en-US" sz="1800" dirty="0" err="1">
                <a:effectLst/>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spcBef>
                <a:spcPts val="27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spcBef>
                <a:spcPts val="15"/>
              </a:spcBef>
              <a:buNone/>
            </a:pPr>
            <a:r>
              <a:rPr lang="en-US" sz="1800" i="1" dirty="0">
                <a:solidFill>
                  <a:srgbClr val="585858"/>
                </a:solidFill>
                <a:effectLst/>
                <a:latin typeface="Times New Roman" panose="02020603050405020304" pitchFamily="18" charset="0"/>
                <a:ea typeface="Times New Roman" panose="02020603050405020304" pitchFamily="18" charset="0"/>
              </a:rPr>
              <a:t>//Sort the </a:t>
            </a:r>
            <a:r>
              <a:rPr lang="en-US" sz="1800" i="1" dirty="0" err="1">
                <a:solidFill>
                  <a:srgbClr val="585858"/>
                </a:solidFill>
                <a:effectLst/>
                <a:latin typeface="Times New Roman" panose="02020603050405020304" pitchFamily="18" charset="0"/>
                <a:ea typeface="Times New Roman" panose="02020603050405020304" pitchFamily="18" charset="0"/>
              </a:rPr>
              <a:t>asc</a:t>
            </a:r>
            <a:r>
              <a:rPr lang="en-US" sz="1800" i="1" dirty="0">
                <a:solidFill>
                  <a:srgbClr val="585858"/>
                </a:solidFill>
                <a:effectLst/>
                <a:latin typeface="Times New Roman" panose="02020603050405020304" pitchFamily="18" charset="0"/>
                <a:ea typeface="Times New Roman" panose="02020603050405020304" pitchFamily="18" charset="0"/>
              </a:rPr>
              <a:t> char array in ascending order</a:t>
            </a:r>
            <a:endParaRPr lang="en-IN" sz="1800" dirty="0">
              <a:effectLst/>
              <a:latin typeface="Times New Roman" panose="02020603050405020304" pitchFamily="18" charset="0"/>
              <a:ea typeface="Times New Roman" panose="02020603050405020304" pitchFamily="18" charset="0"/>
            </a:endParaRPr>
          </a:p>
          <a:p>
            <a:pPr marL="0" indent="0">
              <a:buFont typeface="Arial" panose="020B0604020202020204" pitchFamily="34" charset="0"/>
              <a:buNone/>
            </a:pPr>
            <a:endParaRPr lang="en-IN" sz="1800"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611B09B1-0A5E-463B-9704-C7A27A221F22}"/>
              </a:ext>
            </a:extLst>
          </p:cNvPr>
          <p:cNvSpPr txBox="1">
            <a:spLocks/>
          </p:cNvSpPr>
          <p:nvPr/>
        </p:nvSpPr>
        <p:spPr>
          <a:xfrm>
            <a:off x="8048347" y="1929383"/>
            <a:ext cx="3892119" cy="4347129"/>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effectLst/>
                <a:latin typeface="Times New Roman" panose="02020603050405020304" pitchFamily="18" charset="0"/>
                <a:ea typeface="Times New Roman" panose="02020603050405020304" pitchFamily="18" charset="0"/>
              </a:rPr>
              <a:t>merge_sort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asc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asc</a:t>
            </a:r>
            <a:r>
              <a:rPr lang="en-US" sz="1800" dirty="0">
                <a:effectLst/>
                <a:latin typeface="Times New Roman" panose="02020603050405020304" pitchFamily="18" charset="0"/>
                <a:ea typeface="Times New Roman" panose="02020603050405020304" pitchFamily="18" charset="0"/>
              </a:rPr>
              <a:t> + l)</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r>
              <a:rPr lang="en-US" sz="1800" i="1" dirty="0">
                <a:solidFill>
                  <a:srgbClr val="585858"/>
                </a:solidFill>
                <a:effectLst/>
                <a:latin typeface="Times New Roman" panose="02020603050405020304" pitchFamily="18" charset="0"/>
                <a:ea typeface="Times New Roman" panose="02020603050405020304" pitchFamily="18" charset="0"/>
              </a:rPr>
              <a:t>//Sort the </a:t>
            </a:r>
            <a:r>
              <a:rPr lang="en-US" sz="1800" i="1" dirty="0" err="1">
                <a:solidFill>
                  <a:srgbClr val="585858"/>
                </a:solidFill>
                <a:effectLst/>
                <a:latin typeface="Times New Roman" panose="02020603050405020304" pitchFamily="18" charset="0"/>
                <a:ea typeface="Times New Roman" panose="02020603050405020304" pitchFamily="18" charset="0"/>
              </a:rPr>
              <a:t>dsc</a:t>
            </a:r>
            <a:r>
              <a:rPr lang="en-US" sz="1800" i="1" dirty="0">
                <a:solidFill>
                  <a:srgbClr val="585858"/>
                </a:solidFill>
                <a:effectLst/>
                <a:latin typeface="Times New Roman" panose="02020603050405020304" pitchFamily="18" charset="0"/>
                <a:ea typeface="Times New Roman" panose="02020603050405020304" pitchFamily="18" charset="0"/>
              </a:rPr>
              <a:t> array in descending order</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r>
              <a:rPr lang="en-US" sz="1800" dirty="0" err="1">
                <a:effectLst/>
                <a:latin typeface="Times New Roman" panose="02020603050405020304" pitchFamily="18" charset="0"/>
                <a:ea typeface="Times New Roman" panose="02020603050405020304" pitchFamily="18" charset="0"/>
              </a:rPr>
              <a:t>merge_sort</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dsc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dsc</a:t>
            </a:r>
            <a:r>
              <a:rPr lang="en-US" sz="1800" dirty="0">
                <a:effectLst/>
                <a:latin typeface="Times New Roman" panose="02020603050405020304" pitchFamily="18" charset="0"/>
                <a:ea typeface="Times New Roman" panose="02020603050405020304" pitchFamily="18" charset="0"/>
              </a:rPr>
              <a:t> + l, greater&lt;char&gt;());</a:t>
            </a:r>
            <a:endParaRPr lang="en-IN"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i="1" dirty="0">
                <a:solidFill>
                  <a:srgbClr val="585858"/>
                </a:solidFill>
                <a:effectLst/>
                <a:latin typeface="Times New Roman" panose="02020603050405020304" pitchFamily="18" charset="0"/>
                <a:ea typeface="Times New Roman" panose="02020603050405020304" pitchFamily="18" charset="0"/>
              </a:rPr>
              <a:t>//compare the str string with </a:t>
            </a:r>
            <a:r>
              <a:rPr lang="en-US" sz="1800" i="1" dirty="0" err="1">
                <a:solidFill>
                  <a:srgbClr val="585858"/>
                </a:solidFill>
                <a:effectLst/>
                <a:latin typeface="Times New Roman" panose="02020603050405020304" pitchFamily="18" charset="0"/>
                <a:ea typeface="Times New Roman" panose="02020603050405020304" pitchFamily="18" charset="0"/>
              </a:rPr>
              <a:t>dsc</a:t>
            </a:r>
            <a:r>
              <a:rPr lang="en-US" sz="1800" i="1" dirty="0">
                <a:solidFill>
                  <a:srgbClr val="585858"/>
                </a:solidFill>
                <a:effectLst/>
                <a:latin typeface="Times New Roman" panose="02020603050405020304" pitchFamily="18" charset="0"/>
                <a:ea typeface="Times New Roman" panose="02020603050405020304" pitchFamily="18" charset="0"/>
              </a:rPr>
              <a:t> and </a:t>
            </a:r>
            <a:r>
              <a:rPr lang="en-US" sz="1800" i="1" dirty="0" err="1">
                <a:solidFill>
                  <a:srgbClr val="585858"/>
                </a:solidFill>
                <a:effectLst/>
                <a:latin typeface="Times New Roman" panose="02020603050405020304" pitchFamily="18" charset="0"/>
                <a:ea typeface="Times New Roman" panose="02020603050405020304" pitchFamily="18" charset="0"/>
              </a:rPr>
              <a:t>asc</a:t>
            </a:r>
            <a:r>
              <a:rPr lang="en-US" sz="1800" i="1" dirty="0">
                <a:solidFill>
                  <a:srgbClr val="585858"/>
                </a:solidFill>
                <a:effectLst/>
                <a:latin typeface="Times New Roman" panose="02020603050405020304" pitchFamily="18" charset="0"/>
                <a:ea typeface="Times New Roman" panose="02020603050405020304" pitchFamily="18" charset="0"/>
              </a:rPr>
              <a:t> array.</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r>
              <a:rPr lang="en-US" sz="1800" b="1" dirty="0">
                <a:effectLst/>
                <a:latin typeface="Times New Roman" panose="02020603050405020304" pitchFamily="18" charset="0"/>
                <a:ea typeface="Times New Roman" panose="02020603050405020304" pitchFamily="18" charset="0"/>
              </a:rPr>
              <a:t>if</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strcmp</a:t>
            </a:r>
            <a:r>
              <a:rPr lang="en-US" sz="1800" dirty="0">
                <a:effectLst/>
                <a:latin typeface="Times New Roman" panose="02020603050405020304" pitchFamily="18" charset="0"/>
                <a:ea typeface="Times New Roman" panose="02020603050405020304" pitchFamily="18" charset="0"/>
              </a:rPr>
              <a:t>(str, </a:t>
            </a:r>
            <a:r>
              <a:rPr lang="en-US" sz="1800" dirty="0" err="1">
                <a:effectLst/>
                <a:latin typeface="Times New Roman" panose="02020603050405020304" pitchFamily="18" charset="0"/>
                <a:ea typeface="Times New Roman" panose="02020603050405020304" pitchFamily="18" charset="0"/>
              </a:rPr>
              <a:t>asc</a:t>
            </a:r>
            <a:r>
              <a:rPr lang="en-US" sz="1800" dirty="0">
                <a:effectLst/>
                <a:latin typeface="Times New Roman" panose="02020603050405020304" pitchFamily="18" charset="0"/>
                <a:ea typeface="Times New Roman" panose="02020603050405020304" pitchFamily="18" charset="0"/>
              </a:rPr>
              <a:t>) == 0 || </a:t>
            </a:r>
            <a:r>
              <a:rPr lang="en-US" sz="1800" dirty="0" err="1">
                <a:effectLst/>
                <a:latin typeface="Times New Roman" panose="02020603050405020304" pitchFamily="18" charset="0"/>
                <a:ea typeface="Times New Roman" panose="02020603050405020304" pitchFamily="18" charset="0"/>
              </a:rPr>
              <a:t>strcmp</a:t>
            </a:r>
            <a:r>
              <a:rPr lang="en-US" sz="1800" dirty="0">
                <a:effectLst/>
                <a:latin typeface="Times New Roman" panose="02020603050405020304" pitchFamily="18" charset="0"/>
                <a:ea typeface="Times New Roman" panose="02020603050405020304" pitchFamily="18" charset="0"/>
              </a:rPr>
              <a:t>(str, </a:t>
            </a:r>
            <a:r>
              <a:rPr lang="en-US" sz="1800" dirty="0" err="1">
                <a:effectLst/>
                <a:latin typeface="Times New Roman" panose="02020603050405020304" pitchFamily="18" charset="0"/>
                <a:ea typeface="Times New Roman" panose="02020603050405020304" pitchFamily="18" charset="0"/>
              </a:rPr>
              <a:t>dsc</a:t>
            </a:r>
            <a:r>
              <a:rPr lang="en-US" sz="1800" dirty="0">
                <a:effectLst/>
                <a:latin typeface="Times New Roman" panose="02020603050405020304" pitchFamily="18" charset="0"/>
                <a:ea typeface="Times New Roman" panose="02020603050405020304" pitchFamily="18" charset="0"/>
              </a:rPr>
              <a:t>) == 0) count++;</a:t>
            </a:r>
            <a:endParaRPr lang="en-IN" sz="1800" dirty="0">
              <a:effectLst/>
              <a:latin typeface="Times New Roman" panose="02020603050405020304" pitchFamily="18" charset="0"/>
              <a:ea typeface="Times New Roman" panose="02020603050405020304" pitchFamily="18" charset="0"/>
            </a:endParaRPr>
          </a:p>
          <a:p>
            <a:pPr marL="0" indent="0">
              <a:lnSpc>
                <a:spcPts val="1365"/>
              </a:lnSpc>
              <a:buNone/>
            </a:pPr>
            <a:r>
              <a:rPr lang="en-US" sz="1800" i="1" dirty="0">
                <a:solidFill>
                  <a:srgbClr val="585858"/>
                </a:solidFill>
                <a:effectLst/>
                <a:latin typeface="Times New Roman" panose="02020603050405020304" pitchFamily="18" charset="0"/>
                <a:ea typeface="Times New Roman" panose="02020603050405020304" pitchFamily="18" charset="0"/>
              </a:rPr>
              <a:t>//if it matches any one of them then count it.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a:t>
            </a:r>
            <a:r>
              <a:rPr lang="en-IN" sz="1800" dirty="0">
                <a:latin typeface="Times New Roman" panose="02020603050405020304" pitchFamily="18" charset="0"/>
                <a:ea typeface="Times New Roman" panose="02020603050405020304" pitchFamily="18" charset="0"/>
              </a:rPr>
              <a:t>  </a:t>
            </a:r>
            <a:r>
              <a:rPr lang="en-US" sz="1800" i="1" dirty="0">
                <a:solidFill>
                  <a:srgbClr val="585858"/>
                </a:solidFill>
                <a:effectLst/>
                <a:latin typeface="Times New Roman" panose="02020603050405020304" pitchFamily="18" charset="0"/>
                <a:ea typeface="Times New Roman" panose="02020603050405020304" pitchFamily="18" charset="0"/>
              </a:rPr>
              <a:t>//print the count</a:t>
            </a:r>
            <a:endParaRPr lang="en-IN"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err="1">
                <a:effectLst/>
                <a:latin typeface="Times New Roman" panose="02020603050405020304" pitchFamily="18" charset="0"/>
                <a:ea typeface="Times New Roman" panose="02020603050405020304" pitchFamily="18" charset="0"/>
              </a:rPr>
              <a:t>cout</a:t>
            </a:r>
            <a:r>
              <a:rPr lang="en-US" sz="1800" dirty="0">
                <a:effectLst/>
                <a:latin typeface="Times New Roman" panose="02020603050405020304" pitchFamily="18" charset="0"/>
                <a:ea typeface="Times New Roman" panose="02020603050405020304" pitchFamily="18" charset="0"/>
              </a:rPr>
              <a:t>&lt;&lt;count</a:t>
            </a:r>
            <a:endParaRPr lang="en-IN" sz="1800" dirty="0">
              <a:effectLst/>
              <a:latin typeface="Times New Roman" panose="02020603050405020304" pitchFamily="18" charset="0"/>
              <a:ea typeface="Times New Roman" panose="02020603050405020304" pitchFamily="18" charset="0"/>
            </a:endParaRPr>
          </a:p>
          <a:p>
            <a:pPr marL="0" indent="0">
              <a:spcBef>
                <a:spcPts val="30"/>
              </a:spcBef>
              <a:buNone/>
            </a:pPr>
            <a:r>
              <a:rPr lang="en-US" sz="1800" i="1" dirty="0">
                <a:solidFill>
                  <a:srgbClr val="585858"/>
                </a:solidFill>
                <a:effectLst/>
                <a:latin typeface="Times New Roman" panose="02020603050405020304" pitchFamily="18" charset="0"/>
                <a:ea typeface="Times New Roman" panose="02020603050405020304" pitchFamily="18" charset="0"/>
              </a:rPr>
              <a:t>//close the file</a:t>
            </a:r>
            <a:endParaRPr lang="en-IN" sz="1800" dirty="0">
              <a:effectLst/>
              <a:latin typeface="Times New Roman" panose="02020603050405020304" pitchFamily="18" charset="0"/>
              <a:ea typeface="Times New Roman" panose="02020603050405020304" pitchFamily="18" charset="0"/>
            </a:endParaRPr>
          </a:p>
          <a:p>
            <a:pPr marL="0" indent="0">
              <a:spcBef>
                <a:spcPts val="35"/>
              </a:spcBef>
              <a:buNone/>
            </a:pPr>
            <a:r>
              <a:rPr lang="en-US" sz="1800" dirty="0" err="1">
                <a:effectLst/>
                <a:latin typeface="Times New Roman" panose="02020603050405020304" pitchFamily="18" charset="0"/>
                <a:ea typeface="Times New Roman" panose="02020603050405020304" pitchFamily="18" charset="0"/>
              </a:rPr>
              <a:t>inFile.close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53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4F4F-7935-4E5C-885C-4E155416C44F}"/>
              </a:ext>
            </a:extLst>
          </p:cNvPr>
          <p:cNvSpPr>
            <a:spLocks noGrp="1"/>
          </p:cNvSpPr>
          <p:nvPr>
            <p:ph type="title"/>
          </p:nvPr>
        </p:nvSpPr>
        <p:spPr/>
        <p:txBody>
          <a:bodyPr/>
          <a:lstStyle/>
          <a:p>
            <a:r>
              <a:rPr lang="en-IN" dirty="0">
                <a:latin typeface="Consolas" panose="020B0609020204030204" pitchFamily="49" charset="0"/>
              </a:rPr>
              <a:t>Time complexity analysis</a:t>
            </a:r>
          </a:p>
        </p:txBody>
      </p:sp>
      <p:sp>
        <p:nvSpPr>
          <p:cNvPr id="3" name="Content Placeholder 2">
            <a:extLst>
              <a:ext uri="{FF2B5EF4-FFF2-40B4-BE49-F238E27FC236}">
                <a16:creationId xmlns:a16="http://schemas.microsoft.com/office/drawing/2014/main" id="{03CDD826-2067-4416-828E-367374324EE3}"/>
              </a:ext>
            </a:extLst>
          </p:cNvPr>
          <p:cNvSpPr>
            <a:spLocks noGrp="1"/>
          </p:cNvSpPr>
          <p:nvPr>
            <p:ph idx="1"/>
          </p:nvPr>
        </p:nvSpPr>
        <p:spPr>
          <a:xfrm>
            <a:off x="838200" y="1929383"/>
            <a:ext cx="10515600" cy="4755195"/>
          </a:xfrm>
        </p:spPr>
        <p:txBody>
          <a:bodyPr>
            <a:normAutofit lnSpcReduction="10000"/>
          </a:bodyPr>
          <a:lstStyle/>
          <a:p>
            <a:r>
              <a:rPr lang="en-US" sz="1800" dirty="0">
                <a:effectLst/>
                <a:latin typeface="Arial" panose="020B0604020202020204" pitchFamily="34" charset="0"/>
                <a:ea typeface="Times New Roman" panose="02020603050405020304" pitchFamily="18" charset="0"/>
                <a:cs typeface="Arial" panose="020B0604020202020204" pitchFamily="34" charset="0"/>
              </a:rPr>
              <a:t>Let the average size of all strings be 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R="24130" algn="just">
              <a:lnSpc>
                <a:spcPct val="106000"/>
              </a:lnSpc>
              <a:spcBef>
                <a:spcPts val="345"/>
              </a:spcBef>
            </a:pPr>
            <a:r>
              <a:rPr lang="en-US" sz="1800" dirty="0">
                <a:effectLst/>
                <a:latin typeface="Arial" panose="020B0604020202020204" pitchFamily="34" charset="0"/>
                <a:ea typeface="Times New Roman" panose="02020603050405020304" pitchFamily="18" charset="0"/>
                <a:cs typeface="Arial" panose="020B0604020202020204" pitchFamily="34" charset="0"/>
              </a:rPr>
              <a:t>Then we merge sort the string in ascending and descending order and compare the obtained strings with the original string, and if the string matches with any of the sorted strings then we increment the answer.</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R="29210" algn="just">
              <a:lnSpc>
                <a:spcPct val="106000"/>
              </a:lnSpc>
            </a:pPr>
            <a:r>
              <a:rPr lang="en-US" sz="1800" dirty="0">
                <a:effectLst/>
                <a:latin typeface="Arial" panose="020B0604020202020204" pitchFamily="34" charset="0"/>
                <a:ea typeface="Times New Roman" panose="02020603050405020304" pitchFamily="18" charset="0"/>
                <a:cs typeface="Arial" panose="020B0604020202020204" pitchFamily="34" charset="0"/>
              </a:rPr>
              <a:t>The time complexity will be O(N*log N) due to the merge sort algorithm in a best, average and worst case.</a:t>
            </a:r>
            <a:br>
              <a:rPr lang="en-US" sz="1800" dirty="0">
                <a:effectLst/>
                <a:latin typeface="Arial" panose="020B0604020202020204" pitchFamily="34" charset="0"/>
                <a:ea typeface="Times New Roman" panose="02020603050405020304" pitchFamily="18" charset="0"/>
                <a:cs typeface="Arial" panose="020B0604020202020204" pitchFamily="34" charset="0"/>
              </a:rPr>
            </a:b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R="24130" algn="just">
              <a:lnSpc>
                <a:spcPct val="102000"/>
              </a:lnSpc>
              <a:spcBef>
                <a:spcPts val="30"/>
              </a:spcBef>
            </a:pPr>
            <a:r>
              <a:rPr lang="en-US" sz="1800" dirty="0">
                <a:effectLst/>
                <a:latin typeface="Arial" panose="020B0604020202020204" pitchFamily="34" charset="0"/>
                <a:ea typeface="Times New Roman" panose="02020603050405020304" pitchFamily="18" charset="0"/>
                <a:cs typeface="Arial" panose="020B0604020202020204" pitchFamily="34" charset="0"/>
              </a:rPr>
              <a:t>The time complexity will be affected due to the merge sort in sorting the 1D array and the total time complexity will become O(N*log(N)) in all the cases </a:t>
            </a:r>
            <a:r>
              <a:rPr lang="en-US" sz="1800" dirty="0" err="1">
                <a:effectLst/>
                <a:latin typeface="Arial" panose="020B0604020202020204" pitchFamily="34" charset="0"/>
                <a:ea typeface="Times New Roman" panose="02020603050405020304" pitchFamily="18" charset="0"/>
                <a:cs typeface="Arial" panose="020B0604020202020204" pitchFamily="34" charset="0"/>
              </a:rPr>
              <a:t>ie</a:t>
            </a:r>
            <a:r>
              <a:rPr lang="en-US" sz="1800" dirty="0">
                <a:effectLst/>
                <a:latin typeface="Arial" panose="020B0604020202020204" pitchFamily="34" charset="0"/>
                <a:ea typeface="Times New Roman" panose="02020603050405020304" pitchFamily="18" charset="0"/>
                <a:cs typeface="Arial" panose="020B0604020202020204" pitchFamily="34" charset="0"/>
              </a:rPr>
              <a:t>. best case, worst case and average.</a:t>
            </a:r>
            <a:br>
              <a:rPr lang="en-US" sz="1800" dirty="0">
                <a:effectLst/>
                <a:latin typeface="Arial" panose="020B0604020202020204" pitchFamily="34" charset="0"/>
                <a:ea typeface="Times New Roman" panose="02020603050405020304" pitchFamily="18" charset="0"/>
                <a:cs typeface="Arial" panose="020B0604020202020204" pitchFamily="34" charset="0"/>
              </a:rPr>
            </a:b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69850">
              <a:spcBef>
                <a:spcPts val="20"/>
              </a:spcBef>
            </a:pPr>
            <a:r>
              <a:rPr lang="en-US" sz="1800" b="1" kern="0" dirty="0">
                <a:effectLst/>
                <a:latin typeface="Arial" panose="020B0604020202020204" pitchFamily="34" charset="0"/>
                <a:ea typeface="Times New Roman" panose="02020603050405020304" pitchFamily="18" charset="0"/>
                <a:cs typeface="Arial" panose="020B0604020202020204" pitchFamily="34" charset="0"/>
              </a:rPr>
              <a:t>Best case :</a:t>
            </a:r>
            <a:endParaRPr lang="en-IN" sz="1800" b="1" kern="0" dirty="0">
              <a:effectLst/>
              <a:latin typeface="Arial" panose="020B0604020202020204" pitchFamily="34" charset="0"/>
              <a:ea typeface="Times New Roman" panose="02020603050405020304" pitchFamily="18" charset="0"/>
              <a:cs typeface="Arial" panose="020B0604020202020204" pitchFamily="34" charset="0"/>
            </a:endParaRPr>
          </a:p>
          <a:p>
            <a:pPr>
              <a:spcBef>
                <a:spcPts val="45"/>
              </a:spcBef>
            </a:pPr>
            <a:r>
              <a:rPr lang="en-US" sz="1800" dirty="0">
                <a:effectLst/>
                <a:latin typeface="Arial" panose="020B0604020202020204" pitchFamily="34" charset="0"/>
                <a:ea typeface="Times New Roman" panose="02020603050405020304" pitchFamily="18" charset="0"/>
                <a:cs typeface="Arial" panose="020B0604020202020204" pitchFamily="34" charset="0"/>
              </a:rPr>
              <a:t>    	O(N) + O(N*log(N)) + O(N) =&gt; O(N*log(N))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69850">
              <a:spcBef>
                <a:spcPts val="45"/>
              </a:spcBef>
            </a:pPr>
            <a:r>
              <a:rPr lang="en-US" sz="1800" b="1" kern="0" dirty="0">
                <a:effectLst/>
                <a:latin typeface="Arial" panose="020B0604020202020204" pitchFamily="34" charset="0"/>
                <a:ea typeface="Times New Roman" panose="02020603050405020304" pitchFamily="18" charset="0"/>
                <a:cs typeface="Arial" panose="020B0604020202020204" pitchFamily="34" charset="0"/>
              </a:rPr>
              <a:t>Average case :</a:t>
            </a:r>
            <a:br>
              <a:rPr lang="en-IN" sz="1800" b="1" kern="0" dirty="0">
                <a:latin typeface="Arial" panose="020B0604020202020204" pitchFamily="34" charset="0"/>
                <a:ea typeface="Times New Roman" panose="02020603050405020304" pitchFamily="18" charset="0"/>
                <a:cs typeface="Arial" panose="020B0604020202020204" pitchFamily="34" charset="0"/>
              </a:rPr>
            </a:br>
            <a:r>
              <a:rPr lang="en-US" sz="1800" dirty="0">
                <a:effectLst/>
                <a:latin typeface="Arial" panose="020B0604020202020204" pitchFamily="34" charset="0"/>
                <a:ea typeface="Times New Roman" panose="02020603050405020304" pitchFamily="18" charset="0"/>
                <a:cs typeface="Arial" panose="020B0604020202020204" pitchFamily="34" charset="0"/>
              </a:rPr>
              <a:t>  	O(N) + O(N*log(N)) + O(N) =&gt; O(N*log(N))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a:p>
            <a:pPr marL="69850">
              <a:spcBef>
                <a:spcPts val="45"/>
              </a:spcBef>
            </a:pPr>
            <a:r>
              <a:rPr lang="en-US" sz="1800" b="1" kern="0" dirty="0">
                <a:effectLst/>
                <a:latin typeface="Arial" panose="020B0604020202020204" pitchFamily="34" charset="0"/>
                <a:ea typeface="Times New Roman" panose="02020603050405020304" pitchFamily="18" charset="0"/>
                <a:cs typeface="Arial" panose="020B0604020202020204" pitchFamily="34" charset="0"/>
              </a:rPr>
              <a:t>Worst case :</a:t>
            </a:r>
            <a:br>
              <a:rPr lang="en-IN" sz="1800" b="1" kern="0" dirty="0">
                <a:latin typeface="Arial" panose="020B0604020202020204" pitchFamily="34" charset="0"/>
                <a:ea typeface="Times New Roman" panose="02020603050405020304" pitchFamily="18" charset="0"/>
                <a:cs typeface="Arial" panose="020B0604020202020204" pitchFamily="34" charset="0"/>
              </a:rPr>
            </a:br>
            <a:r>
              <a:rPr lang="en-IN" sz="1800" b="1" kern="0" dirty="0">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O(N) + O(N*log(N)) + O(N) =&gt; O(N*log(N))</a:t>
            </a:r>
            <a:endParaRPr lang="en-IN" sz="18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7533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BB45DB-763D-462A-83EE-92A8AB36C303}"/>
              </a:ext>
            </a:extLst>
          </p:cNvPr>
          <p:cNvGraphicFramePr>
            <a:graphicFrameLocks noGrp="1"/>
          </p:cNvGraphicFramePr>
          <p:nvPr>
            <p:extLst>
              <p:ext uri="{D42A27DB-BD31-4B8C-83A1-F6EECF244321}">
                <p14:modId xmlns:p14="http://schemas.microsoft.com/office/powerpoint/2010/main" val="3820249089"/>
              </p:ext>
            </p:extLst>
          </p:nvPr>
        </p:nvGraphicFramePr>
        <p:xfrm>
          <a:off x="677255" y="2100229"/>
          <a:ext cx="3957962" cy="2424614"/>
        </p:xfrm>
        <a:graphic>
          <a:graphicData uri="http://schemas.openxmlformats.org/drawingml/2006/table">
            <a:tbl>
              <a:tblPr firstRow="1" firstCol="1" lastRow="1" lastCol="1" bandRow="1" bandCol="1">
                <a:tableStyleId>{5940675A-B579-460E-94D1-54222C63F5DA}</a:tableStyleId>
              </a:tblPr>
              <a:tblGrid>
                <a:gridCol w="1978981">
                  <a:extLst>
                    <a:ext uri="{9D8B030D-6E8A-4147-A177-3AD203B41FA5}">
                      <a16:colId xmlns:a16="http://schemas.microsoft.com/office/drawing/2014/main" val="181542532"/>
                    </a:ext>
                  </a:extLst>
                </a:gridCol>
                <a:gridCol w="1978981">
                  <a:extLst>
                    <a:ext uri="{9D8B030D-6E8A-4147-A177-3AD203B41FA5}">
                      <a16:colId xmlns:a16="http://schemas.microsoft.com/office/drawing/2014/main" val="3443230066"/>
                    </a:ext>
                  </a:extLst>
                </a:gridCol>
              </a:tblGrid>
              <a:tr h="420012">
                <a:tc>
                  <a:txBody>
                    <a:bodyPr/>
                    <a:lstStyle/>
                    <a:p>
                      <a:pPr marL="128270">
                        <a:spcBef>
                          <a:spcPts val="545"/>
                        </a:spcBef>
                      </a:pPr>
                      <a:r>
                        <a:rPr lang="en-US" sz="1400">
                          <a:effectLst/>
                          <a:latin typeface="Arial" panose="020B0604020202020204" pitchFamily="34" charset="0"/>
                          <a:cs typeface="Arial" panose="020B0604020202020204" pitchFamily="34" charset="0"/>
                        </a:rPr>
                        <a:t>No. of words</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137795">
                        <a:spcBef>
                          <a:spcPts val="545"/>
                        </a:spcBef>
                      </a:pPr>
                      <a:r>
                        <a:rPr lang="en-US" sz="1400" dirty="0">
                          <a:effectLst/>
                          <a:latin typeface="Arial" panose="020B0604020202020204" pitchFamily="34" charset="0"/>
                          <a:cs typeface="Arial" panose="020B0604020202020204" pitchFamily="34" charset="0"/>
                        </a:rPr>
                        <a:t>Execution Time(</a:t>
                      </a:r>
                      <a:r>
                        <a:rPr lang="en-US" sz="1400" dirty="0" err="1">
                          <a:effectLst/>
                          <a:latin typeface="Arial" panose="020B0604020202020204" pitchFamily="34" charset="0"/>
                          <a:cs typeface="Arial" panose="020B0604020202020204" pitchFamily="34" charset="0"/>
                        </a:rPr>
                        <a:t>ms</a:t>
                      </a:r>
                      <a:r>
                        <a:rPr lang="en-US" sz="1400" dirty="0">
                          <a:effectLst/>
                          <a:latin typeface="Arial" panose="020B0604020202020204" pitchFamily="34" charset="0"/>
                          <a:cs typeface="Arial" panose="020B0604020202020204" pitchFamily="34" charset="0"/>
                        </a:rPr>
                        <a:t>)</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884088591"/>
                  </a:ext>
                </a:extLst>
              </a:tr>
              <a:tr h="393761">
                <a:tc>
                  <a:txBody>
                    <a:bodyPr/>
                    <a:lstStyle/>
                    <a:p>
                      <a:pPr marL="147320">
                        <a:spcBef>
                          <a:spcPts val="545"/>
                        </a:spcBef>
                      </a:pPr>
                      <a:r>
                        <a:rPr lang="en-US" sz="1400" dirty="0">
                          <a:effectLst/>
                          <a:latin typeface="Arial" panose="020B0604020202020204" pitchFamily="34" charset="0"/>
                          <a:cs typeface="Arial" panose="020B0604020202020204" pitchFamily="34" charset="0"/>
                        </a:rPr>
                        <a:t>1000</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137795">
                        <a:spcBef>
                          <a:spcPts val="545"/>
                        </a:spcBef>
                      </a:pPr>
                      <a:r>
                        <a:rPr lang="en-US" sz="1400">
                          <a:effectLst/>
                          <a:latin typeface="Arial" panose="020B0604020202020204" pitchFamily="34" charset="0"/>
                          <a:cs typeface="Arial" panose="020B0604020202020204" pitchFamily="34" charset="0"/>
                        </a:rPr>
                        <a:t>0.31939</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3758611007"/>
                  </a:ext>
                </a:extLst>
              </a:tr>
              <a:tr h="608540">
                <a:tc>
                  <a:txBody>
                    <a:bodyPr/>
                    <a:lstStyle/>
                    <a:p>
                      <a:pPr marL="137795">
                        <a:spcBef>
                          <a:spcPts val="545"/>
                        </a:spcBef>
                      </a:pPr>
                      <a:r>
                        <a:rPr lang="en-US" sz="1400">
                          <a:effectLst/>
                          <a:latin typeface="Arial" panose="020B0604020202020204" pitchFamily="34" charset="0"/>
                          <a:cs typeface="Arial" panose="020B0604020202020204" pitchFamily="34" charset="0"/>
                        </a:rPr>
                        <a:t>10000</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137795">
                        <a:spcBef>
                          <a:spcPts val="545"/>
                        </a:spcBef>
                      </a:pPr>
                      <a:r>
                        <a:rPr lang="en-US" sz="1400" dirty="0">
                          <a:effectLst/>
                          <a:latin typeface="Arial" panose="020B0604020202020204" pitchFamily="34" charset="0"/>
                          <a:cs typeface="Arial" panose="020B0604020202020204" pitchFamily="34" charset="0"/>
                        </a:rPr>
                        <a:t>0.52023</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2094960682"/>
                  </a:ext>
                </a:extLst>
              </a:tr>
              <a:tr h="608540">
                <a:tc>
                  <a:txBody>
                    <a:bodyPr/>
                    <a:lstStyle/>
                    <a:p>
                      <a:pPr marL="61595">
                        <a:spcBef>
                          <a:spcPts val="545"/>
                        </a:spcBef>
                      </a:pPr>
                      <a:r>
                        <a:rPr lang="en-US" sz="1400">
                          <a:effectLst/>
                          <a:latin typeface="Arial" panose="020B0604020202020204" pitchFamily="34" charset="0"/>
                          <a:cs typeface="Arial" panose="020B0604020202020204" pitchFamily="34" charset="0"/>
                        </a:rPr>
                        <a:t>100000</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137795">
                        <a:spcBef>
                          <a:spcPts val="545"/>
                        </a:spcBef>
                      </a:pPr>
                      <a:r>
                        <a:rPr lang="en-US" sz="1400" dirty="0">
                          <a:effectLst/>
                          <a:latin typeface="Arial" panose="020B0604020202020204" pitchFamily="34" charset="0"/>
                          <a:cs typeface="Arial" panose="020B0604020202020204" pitchFamily="34" charset="0"/>
                        </a:rPr>
                        <a:t>0.87831</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318570798"/>
                  </a:ext>
                </a:extLst>
              </a:tr>
              <a:tr h="393761">
                <a:tc>
                  <a:txBody>
                    <a:bodyPr/>
                    <a:lstStyle/>
                    <a:p>
                      <a:pPr marL="61595">
                        <a:spcBef>
                          <a:spcPts val="545"/>
                        </a:spcBef>
                      </a:pPr>
                      <a:r>
                        <a:rPr lang="en-US" sz="1400">
                          <a:effectLst/>
                          <a:latin typeface="Arial" panose="020B0604020202020204" pitchFamily="34" charset="0"/>
                          <a:cs typeface="Arial" panose="020B0604020202020204" pitchFamily="34" charset="0"/>
                        </a:rPr>
                        <a:t>1000000</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137795">
                        <a:spcBef>
                          <a:spcPts val="545"/>
                        </a:spcBef>
                      </a:pPr>
                      <a:r>
                        <a:rPr lang="en-US" sz="1400" dirty="0">
                          <a:effectLst/>
                          <a:latin typeface="Arial" panose="020B0604020202020204" pitchFamily="34" charset="0"/>
                          <a:cs typeface="Arial" panose="020B0604020202020204" pitchFamily="34" charset="0"/>
                        </a:rPr>
                        <a:t>1.49021</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868795272"/>
                  </a:ext>
                </a:extLst>
              </a:tr>
            </a:tbl>
          </a:graphicData>
        </a:graphic>
      </p:graphicFrame>
      <p:pic>
        <p:nvPicPr>
          <p:cNvPr id="5" name="image2.jpeg">
            <a:extLst>
              <a:ext uri="{FF2B5EF4-FFF2-40B4-BE49-F238E27FC236}">
                <a16:creationId xmlns:a16="http://schemas.microsoft.com/office/drawing/2014/main" id="{8E118091-F9EF-4960-B647-3DF9DB3B1224}"/>
              </a:ext>
            </a:extLst>
          </p:cNvPr>
          <p:cNvPicPr/>
          <p:nvPr/>
        </p:nvPicPr>
        <p:blipFill>
          <a:blip r:embed="rId2" cstate="print"/>
          <a:stretch>
            <a:fillRect/>
          </a:stretch>
        </p:blipFill>
        <p:spPr>
          <a:xfrm>
            <a:off x="6890513" y="2185164"/>
            <a:ext cx="3770029" cy="2807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6" name="Table 5">
            <a:extLst>
              <a:ext uri="{FF2B5EF4-FFF2-40B4-BE49-F238E27FC236}">
                <a16:creationId xmlns:a16="http://schemas.microsoft.com/office/drawing/2014/main" id="{9CF6F578-FA6E-47C1-A5AC-12413D0E9060}"/>
              </a:ext>
            </a:extLst>
          </p:cNvPr>
          <p:cNvGraphicFramePr>
            <a:graphicFrameLocks noGrp="1"/>
          </p:cNvGraphicFramePr>
          <p:nvPr>
            <p:extLst>
              <p:ext uri="{D42A27DB-BD31-4B8C-83A1-F6EECF244321}">
                <p14:modId xmlns:p14="http://schemas.microsoft.com/office/powerpoint/2010/main" val="1078406559"/>
              </p:ext>
            </p:extLst>
          </p:nvPr>
        </p:nvGraphicFramePr>
        <p:xfrm>
          <a:off x="677255" y="4818942"/>
          <a:ext cx="4000623" cy="1235350"/>
        </p:xfrm>
        <a:graphic>
          <a:graphicData uri="http://schemas.openxmlformats.org/drawingml/2006/table">
            <a:tbl>
              <a:tblPr firstRow="1" firstCol="1" lastRow="1" lastCol="1" bandRow="1" bandCol="1">
                <a:tableStyleId>{5940675A-B579-460E-94D1-54222C63F5DA}</a:tableStyleId>
              </a:tblPr>
              <a:tblGrid>
                <a:gridCol w="1161170">
                  <a:extLst>
                    <a:ext uri="{9D8B030D-6E8A-4147-A177-3AD203B41FA5}">
                      <a16:colId xmlns:a16="http://schemas.microsoft.com/office/drawing/2014/main" val="4172263320"/>
                    </a:ext>
                  </a:extLst>
                </a:gridCol>
                <a:gridCol w="1414914">
                  <a:extLst>
                    <a:ext uri="{9D8B030D-6E8A-4147-A177-3AD203B41FA5}">
                      <a16:colId xmlns:a16="http://schemas.microsoft.com/office/drawing/2014/main" val="2017064568"/>
                    </a:ext>
                  </a:extLst>
                </a:gridCol>
                <a:gridCol w="1424539">
                  <a:extLst>
                    <a:ext uri="{9D8B030D-6E8A-4147-A177-3AD203B41FA5}">
                      <a16:colId xmlns:a16="http://schemas.microsoft.com/office/drawing/2014/main" val="2855874223"/>
                    </a:ext>
                  </a:extLst>
                </a:gridCol>
              </a:tblGrid>
              <a:tr h="617675">
                <a:tc>
                  <a:txBody>
                    <a:bodyPr/>
                    <a:lstStyle/>
                    <a:p>
                      <a:pPr marL="61595" algn="ctr">
                        <a:spcBef>
                          <a:spcPts val="545"/>
                        </a:spcBef>
                      </a:pPr>
                      <a:r>
                        <a:rPr lang="en-US" sz="1400">
                          <a:effectLst/>
                          <a:latin typeface="Arial" panose="020B0604020202020204" pitchFamily="34" charset="0"/>
                          <a:cs typeface="Arial" panose="020B0604020202020204" pitchFamily="34" charset="0"/>
                        </a:rPr>
                        <a:t>BEST</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AVERAGE</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a:effectLst/>
                          <a:latin typeface="Arial" panose="020B0604020202020204" pitchFamily="34" charset="0"/>
                          <a:cs typeface="Arial" panose="020B0604020202020204" pitchFamily="34" charset="0"/>
                        </a:rPr>
                        <a:t>WORST CASE</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905063613"/>
                  </a:ext>
                </a:extLst>
              </a:tr>
              <a:tr h="617675">
                <a:tc>
                  <a:txBody>
                    <a:bodyPr/>
                    <a:lstStyle/>
                    <a:p>
                      <a:pPr marL="61595" algn="ctr">
                        <a:spcBef>
                          <a:spcPts val="545"/>
                        </a:spcBef>
                      </a:pPr>
                      <a:r>
                        <a:rPr lang="en-US" sz="1400">
                          <a:effectLst/>
                          <a:latin typeface="Arial" panose="020B0604020202020204" pitchFamily="34" charset="0"/>
                          <a:cs typeface="Arial" panose="020B0604020202020204" pitchFamily="34" charset="0"/>
                        </a:rPr>
                        <a:t>N*log(N)</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a:effectLst/>
                          <a:latin typeface="Arial" panose="020B0604020202020204" pitchFamily="34" charset="0"/>
                          <a:cs typeface="Arial" panose="020B0604020202020204" pitchFamily="34" charset="0"/>
                        </a:rPr>
                        <a:t>N*log(N)</a:t>
                      </a:r>
                      <a:endParaRPr lang="en-IN" sz="140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tc>
                  <a:txBody>
                    <a:bodyPr/>
                    <a:lstStyle/>
                    <a:p>
                      <a:pPr marL="61595" algn="ctr">
                        <a:spcBef>
                          <a:spcPts val="545"/>
                        </a:spcBef>
                      </a:pPr>
                      <a:r>
                        <a:rPr lang="en-US" sz="1400" dirty="0">
                          <a:effectLst/>
                          <a:latin typeface="Arial" panose="020B0604020202020204" pitchFamily="34" charset="0"/>
                          <a:cs typeface="Arial" panose="020B0604020202020204" pitchFamily="34" charset="0"/>
                        </a:rPr>
                        <a:t>N*log(N)</a:t>
                      </a:r>
                      <a:endParaRPr lang="en-IN" sz="1400" dirty="0">
                        <a:effectLst/>
                        <a:latin typeface="Arial" panose="020B0604020202020204" pitchFamily="34" charset="0"/>
                        <a:ea typeface="Times New Roman" panose="02020603050405020304" pitchFamily="18" charset="0"/>
                        <a:cs typeface="Arial" panose="020B0604020202020204" pitchFamily="34" charset="0"/>
                      </a:endParaRPr>
                    </a:p>
                  </a:txBody>
                  <a:tcPr marL="0" marR="0" marT="0" marB="0" anchor="ctr"/>
                </a:tc>
                <a:extLst>
                  <a:ext uri="{0D108BD9-81ED-4DB2-BD59-A6C34878D82A}">
                    <a16:rowId xmlns:a16="http://schemas.microsoft.com/office/drawing/2014/main" val="1999753590"/>
                  </a:ext>
                </a:extLst>
              </a:tr>
            </a:tbl>
          </a:graphicData>
        </a:graphic>
      </p:graphicFrame>
      <p:sp>
        <p:nvSpPr>
          <p:cNvPr id="2" name="TextBox 1">
            <a:extLst>
              <a:ext uri="{FF2B5EF4-FFF2-40B4-BE49-F238E27FC236}">
                <a16:creationId xmlns:a16="http://schemas.microsoft.com/office/drawing/2014/main" id="{431B34AC-51FC-43CA-8039-EAC9DA991897}"/>
              </a:ext>
            </a:extLst>
          </p:cNvPr>
          <p:cNvSpPr txBox="1"/>
          <p:nvPr/>
        </p:nvSpPr>
        <p:spPr>
          <a:xfrm>
            <a:off x="6207022" y="5251951"/>
            <a:ext cx="5307723" cy="369332"/>
          </a:xfrm>
          <a:prstGeom prst="rect">
            <a:avLst/>
          </a:prstGeom>
          <a:noFill/>
        </p:spPr>
        <p:txBody>
          <a:bodyPr wrap="square" rtlCol="0">
            <a:spAutoFit/>
          </a:bodyPr>
          <a:lstStyle/>
          <a:p>
            <a:r>
              <a:rPr lang="en-IN" dirty="0">
                <a:latin typeface="Consolas" panose="020B0609020204030204" pitchFamily="49" charset="0"/>
              </a:rPr>
              <a:t>Number of words vs Time taken to execute</a:t>
            </a:r>
          </a:p>
        </p:txBody>
      </p:sp>
      <p:sp>
        <p:nvSpPr>
          <p:cNvPr id="3" name="Title 2">
            <a:extLst>
              <a:ext uri="{FF2B5EF4-FFF2-40B4-BE49-F238E27FC236}">
                <a16:creationId xmlns:a16="http://schemas.microsoft.com/office/drawing/2014/main" id="{5D629299-289C-4946-8EB9-7FA8CFEF04CF}"/>
              </a:ext>
            </a:extLst>
          </p:cNvPr>
          <p:cNvSpPr>
            <a:spLocks noGrp="1"/>
          </p:cNvSpPr>
          <p:nvPr>
            <p:ph type="title"/>
          </p:nvPr>
        </p:nvSpPr>
        <p:spPr/>
        <p:txBody>
          <a:bodyPr/>
          <a:lstStyle/>
          <a:p>
            <a:r>
              <a:rPr lang="en-IN" dirty="0">
                <a:latin typeface="Consolas" panose="020B0609020204030204" pitchFamily="49" charset="0"/>
              </a:rPr>
              <a:t>Time complexity graph</a:t>
            </a:r>
          </a:p>
        </p:txBody>
      </p:sp>
    </p:spTree>
    <p:extLst>
      <p:ext uri="{BB962C8B-B14F-4D97-AF65-F5344CB8AC3E}">
        <p14:creationId xmlns:p14="http://schemas.microsoft.com/office/powerpoint/2010/main" val="420537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FCCA2-0DF4-4FE4-9703-B6E53899DF85}"/>
              </a:ext>
            </a:extLst>
          </p:cNvPr>
          <p:cNvSpPr>
            <a:spLocks noGrp="1"/>
          </p:cNvSpPr>
          <p:nvPr>
            <p:ph type="title"/>
          </p:nvPr>
        </p:nvSpPr>
        <p:spPr/>
        <p:txBody>
          <a:bodyPr/>
          <a:lstStyle/>
          <a:p>
            <a:r>
              <a:rPr lang="en-IN" dirty="0">
                <a:latin typeface="Consolas" panose="020B0609020204030204" pitchFamily="49" charset="0"/>
              </a:rPr>
              <a:t>Space complexity analysis</a:t>
            </a:r>
          </a:p>
        </p:txBody>
      </p:sp>
      <p:sp>
        <p:nvSpPr>
          <p:cNvPr id="3" name="Content Placeholder 2">
            <a:extLst>
              <a:ext uri="{FF2B5EF4-FFF2-40B4-BE49-F238E27FC236}">
                <a16:creationId xmlns:a16="http://schemas.microsoft.com/office/drawing/2014/main" id="{D94C8873-57D3-4C0D-BF54-00C815527C21}"/>
              </a:ext>
            </a:extLst>
          </p:cNvPr>
          <p:cNvSpPr>
            <a:spLocks noGrp="1"/>
          </p:cNvSpPr>
          <p:nvPr>
            <p:ph sz="half" idx="1"/>
          </p:nvPr>
        </p:nvSpPr>
        <p:spPr>
          <a:xfrm>
            <a:off x="838200" y="1929384"/>
            <a:ext cx="10515600" cy="4251960"/>
          </a:xfrm>
        </p:spPr>
        <p:txBody>
          <a:bodyPr/>
          <a:lstStyle/>
          <a:p>
            <a:r>
              <a:rPr lang="en-IN" dirty="0">
                <a:latin typeface="Arial" panose="020B0604020202020204" pitchFamily="34" charset="0"/>
                <a:cs typeface="Arial" panose="020B0604020202020204" pitchFamily="34" charset="0"/>
              </a:rPr>
              <a:t>we use O(N) + O(N) space for making another arrays.</a:t>
            </a:r>
          </a:p>
          <a:p>
            <a:r>
              <a:rPr lang="en-IN" dirty="0">
                <a:latin typeface="Arial" panose="020B0604020202020204" pitchFamily="34" charset="0"/>
                <a:cs typeface="Arial" panose="020B0604020202020204" pitchFamily="34" charset="0"/>
              </a:rPr>
              <a:t>Merge sort algorithm uses another O(N) space.</a:t>
            </a:r>
          </a:p>
          <a:p>
            <a:r>
              <a:rPr lang="en-IN" dirty="0">
                <a:latin typeface="Arial" panose="020B0604020202020204" pitchFamily="34" charset="0"/>
                <a:cs typeface="Arial" panose="020B0604020202020204" pitchFamily="34" charset="0"/>
              </a:rPr>
              <a:t>So the space complexity is O(N) + O(N) + O(N) = O(3N) =&gt; O(N).</a:t>
            </a:r>
          </a:p>
        </p:txBody>
      </p:sp>
    </p:spTree>
    <p:extLst>
      <p:ext uri="{BB962C8B-B14F-4D97-AF65-F5344CB8AC3E}">
        <p14:creationId xmlns:p14="http://schemas.microsoft.com/office/powerpoint/2010/main" val="301863147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F2938"/>
      </a:dk2>
      <a:lt2>
        <a:srgbClr val="E3E8E2"/>
      </a:lt2>
      <a:accent1>
        <a:srgbClr val="B04DC3"/>
      </a:accent1>
      <a:accent2>
        <a:srgbClr val="6D3BB1"/>
      </a:accent2>
      <a:accent3>
        <a:srgbClr val="4D4DC3"/>
      </a:accent3>
      <a:accent4>
        <a:srgbClr val="3B6CB1"/>
      </a:accent4>
      <a:accent5>
        <a:srgbClr val="4DAFC3"/>
      </a:accent5>
      <a:accent6>
        <a:srgbClr val="3BB194"/>
      </a:accent6>
      <a:hlink>
        <a:srgbClr val="3B8AB3"/>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TM02900769[[fn=Retrospect]]</Template>
  <TotalTime>112</TotalTime>
  <Words>705</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 Light</vt:lpstr>
      <vt:lpstr>Consolas</vt:lpstr>
      <vt:lpstr>Modern Love</vt:lpstr>
      <vt:lpstr>Roboto</vt:lpstr>
      <vt:lpstr>The Hand</vt:lpstr>
      <vt:lpstr>Times New Roman</vt:lpstr>
      <vt:lpstr>SketchyVTI</vt:lpstr>
      <vt:lpstr>Data Structure and Algorithms 4th Semester B.Tech, Department of Information Technology Indian Institute Of Information Technology, Allahabad  Paper Title :  FINDING WORDS IN ASCENDING OR DESCENDING ORDER   </vt:lpstr>
      <vt:lpstr>Content</vt:lpstr>
      <vt:lpstr>Problem Statement</vt:lpstr>
      <vt:lpstr>Introduction</vt:lpstr>
      <vt:lpstr>Algorithm Design and Analysis</vt:lpstr>
      <vt:lpstr>Algorithm</vt:lpstr>
      <vt:lpstr>Time complexity analysis</vt:lpstr>
      <vt:lpstr>Time complexity graph</vt:lpstr>
      <vt:lpstr>Space complexity analysis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And Algorithms 4st Semester B.Tech, Department of Information Technology (Section A)  Indian Institute Of Information Technology Allahabad, Allahabad, India  Paper Title:</dc:title>
  <dc:creator>Ritesh Raj</dc:creator>
  <cp:lastModifiedBy>Utkarsh Garg</cp:lastModifiedBy>
  <cp:revision>15</cp:revision>
  <dcterms:created xsi:type="dcterms:W3CDTF">2021-02-05T07:54:08Z</dcterms:created>
  <dcterms:modified xsi:type="dcterms:W3CDTF">2021-02-05T12:34:50Z</dcterms:modified>
</cp:coreProperties>
</file>