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E8323C-59D5-40ED-BF4A-2DAD24D71AF3}">
  <a:tblStyle styleId="{6FE8323C-59D5-40ED-BF4A-2DAD24D71AF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bold.fntdata"/><Relationship Id="rId6" Type="http://schemas.openxmlformats.org/officeDocument/2006/relationships/notesMaster" Target="notesMasters/notesMaster1.xml"/><Relationship Id="rId18"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fbd59248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fbd59248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fbd59248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fbd59248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fbd59248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fbd59248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fbd59248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fbd59248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fbd59248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fbd59248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fbd59248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fbd59248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549275" y="185552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Design and Analysis of Algori</a:t>
            </a:r>
            <a:r>
              <a:rPr lang="en">
                <a:solidFill>
                  <a:srgbClr val="000000"/>
                </a:solidFill>
              </a:rPr>
              <a:t>thms</a:t>
            </a:r>
            <a:endParaRPr>
              <a:solidFill>
                <a:srgbClr val="000000"/>
              </a:solidFill>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000000"/>
              </a:solidFill>
            </a:endParaRPr>
          </a:p>
          <a:p>
            <a:pPr indent="0" lvl="0" marL="0" rtl="0" algn="l">
              <a:spcBef>
                <a:spcPts val="0"/>
              </a:spcBef>
              <a:spcAft>
                <a:spcPts val="0"/>
              </a:spcAft>
              <a:buNone/>
            </a:pPr>
            <a:r>
              <a:rPr lang="en" sz="2400">
                <a:solidFill>
                  <a:srgbClr val="000000"/>
                </a:solidFill>
              </a:rPr>
              <a:t>Group 8:</a:t>
            </a:r>
            <a:endParaRPr sz="2400">
              <a:solidFill>
                <a:srgbClr val="000000"/>
              </a:solidFill>
            </a:endParaRPr>
          </a:p>
          <a:p>
            <a:pPr indent="0" lvl="0" marL="0" rtl="0" algn="l">
              <a:spcBef>
                <a:spcPts val="0"/>
              </a:spcBef>
              <a:spcAft>
                <a:spcPts val="0"/>
              </a:spcAft>
              <a:buNone/>
            </a:pPr>
            <a:r>
              <a:rPr lang="en" sz="2400">
                <a:solidFill>
                  <a:srgbClr val="000000"/>
                </a:solidFill>
              </a:rPr>
              <a:t>Swaraj Bhosle : IIT2019024</a:t>
            </a:r>
            <a:endParaRPr sz="2400">
              <a:solidFill>
                <a:srgbClr val="000000"/>
              </a:solidFill>
            </a:endParaRPr>
          </a:p>
          <a:p>
            <a:pPr indent="0" lvl="0" marL="0" rtl="0" algn="l">
              <a:spcBef>
                <a:spcPts val="0"/>
              </a:spcBef>
              <a:spcAft>
                <a:spcPts val="0"/>
              </a:spcAft>
              <a:buNone/>
            </a:pPr>
            <a:r>
              <a:rPr lang="en" sz="2400">
                <a:solidFill>
                  <a:srgbClr val="000000"/>
                </a:solidFill>
              </a:rPr>
              <a:t>Ritesh Raj : </a:t>
            </a:r>
            <a:r>
              <a:rPr lang="en" sz="2400">
                <a:solidFill>
                  <a:srgbClr val="000000"/>
                </a:solidFill>
              </a:rPr>
              <a:t>IIT2019025</a:t>
            </a:r>
            <a:endParaRPr sz="2400">
              <a:solidFill>
                <a:srgbClr val="000000"/>
              </a:solidFill>
            </a:endParaRPr>
          </a:p>
          <a:p>
            <a:pPr indent="0" lvl="0" marL="0" rtl="0" algn="l">
              <a:spcBef>
                <a:spcPts val="0"/>
              </a:spcBef>
              <a:spcAft>
                <a:spcPts val="0"/>
              </a:spcAft>
              <a:buNone/>
            </a:pPr>
            <a:r>
              <a:rPr lang="en" sz="2400">
                <a:solidFill>
                  <a:srgbClr val="000000"/>
                </a:solidFill>
              </a:rPr>
              <a:t>Utkarsh Garg : IIT2019026</a:t>
            </a:r>
            <a:endParaRPr sz="2400">
              <a:solidFill>
                <a:srgbClr val="000000"/>
              </a:solidFill>
            </a:endParaRPr>
          </a:p>
          <a:p>
            <a:pPr indent="0" lvl="0" marL="0" rtl="0" algn="l">
              <a:spcBef>
                <a:spcPts val="0"/>
              </a:spcBef>
              <a:spcAft>
                <a:spcPts val="0"/>
              </a:spcAft>
              <a:buNone/>
            </a:pPr>
            <a:r>
              <a:rPr lang="en" sz="2400">
                <a:solidFill>
                  <a:srgbClr val="000000"/>
                </a:solidFill>
              </a:rPr>
              <a:t>		   </a:t>
            </a:r>
            <a:endParaRPr sz="2400">
              <a:solidFill>
                <a:srgbClr val="000000"/>
              </a:solidFill>
            </a:endParaRPr>
          </a:p>
          <a:p>
            <a:pPr indent="0" lvl="0" marL="0" rtl="0" algn="l">
              <a:spcBef>
                <a:spcPts val="0"/>
              </a:spcBef>
              <a:spcAft>
                <a:spcPts val="0"/>
              </a:spcAft>
              <a:buNone/>
            </a:pPr>
            <a:r>
              <a:t/>
            </a:r>
            <a:endParaRPr sz="24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29" name="Shape 129"/>
        <p:cNvGrpSpPr/>
        <p:nvPr/>
      </p:nvGrpSpPr>
      <p:grpSpPr>
        <a:xfrm>
          <a:off x="0" y="0"/>
          <a:ext cx="0" cy="0"/>
          <a:chOff x="0" y="0"/>
          <a:chExt cx="0" cy="0"/>
        </a:xfrm>
      </p:grpSpPr>
      <p:sp>
        <p:nvSpPr>
          <p:cNvPr id="130" name="Google Shape;130;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Time Complexity Analysis</a:t>
            </a:r>
            <a:endParaRPr>
              <a:solidFill>
                <a:srgbClr val="000000"/>
              </a:solidFill>
            </a:endParaRPr>
          </a:p>
        </p:txBody>
      </p:sp>
      <p:sp>
        <p:nvSpPr>
          <p:cNvPr id="131" name="Google Shape;131;p22"/>
          <p:cNvSpPr txBox="1"/>
          <p:nvPr/>
        </p:nvSpPr>
        <p:spPr>
          <a:xfrm>
            <a:off x="256825" y="882775"/>
            <a:ext cx="85419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 If the matrix is of dimension n x m,</a:t>
            </a:r>
            <a:endParaRPr sz="1800">
              <a:latin typeface="Roboto"/>
              <a:ea typeface="Roboto"/>
              <a:cs typeface="Roboto"/>
              <a:sym typeface="Roboto"/>
            </a:endParaRPr>
          </a:p>
          <a:p>
            <a:pPr indent="0" lvl="0" marL="0" rtl="0" algn="ctr">
              <a:spcBef>
                <a:spcPts val="0"/>
              </a:spcBef>
              <a:spcAft>
                <a:spcPts val="0"/>
              </a:spcAft>
              <a:buNone/>
            </a:pPr>
            <a:r>
              <a:rPr lang="en" sz="1800">
                <a:latin typeface="Roboto"/>
                <a:ea typeface="Roboto"/>
                <a:cs typeface="Roboto"/>
                <a:sym typeface="Roboto"/>
              </a:rPr>
              <a:t>N=n*m</a:t>
            </a:r>
            <a:endParaRPr sz="1800">
              <a:latin typeface="Roboto"/>
              <a:ea typeface="Roboto"/>
              <a:cs typeface="Roboto"/>
              <a:sym typeface="Roboto"/>
            </a:endParaRPr>
          </a:p>
          <a:p>
            <a:pPr indent="0" lvl="0" marL="0" rtl="0" algn="ctr">
              <a:spcBef>
                <a:spcPts val="0"/>
              </a:spcBef>
              <a:spcAft>
                <a:spcPts val="0"/>
              </a:spcAft>
              <a:buNone/>
            </a:pPr>
            <a:r>
              <a:rPr lang="en" sz="1800">
                <a:latin typeface="Roboto"/>
                <a:ea typeface="Roboto"/>
                <a:cs typeface="Roboto"/>
                <a:sym typeface="Roboto"/>
              </a:rPr>
              <a:t>(N is total number of cells in the matrix)</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We only traverse the matrix and make the 1D array using the matrix which will result in complexity of O(N).</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The time complexity will be affected due to the merge sort in sorting the 1D array and the total time complexity will become O(N*log(N)) in all the cases ie. best case, worst case and average.</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Again when we fill the matrix the time </a:t>
            </a:r>
            <a:r>
              <a:rPr lang="en" sz="1800">
                <a:latin typeface="Roboto"/>
                <a:ea typeface="Roboto"/>
                <a:cs typeface="Roboto"/>
                <a:sym typeface="Roboto"/>
              </a:rPr>
              <a:t>required</a:t>
            </a:r>
            <a:r>
              <a:rPr lang="en" sz="1800">
                <a:latin typeface="Roboto"/>
                <a:ea typeface="Roboto"/>
                <a:cs typeface="Roboto"/>
                <a:sym typeface="Roboto"/>
              </a:rPr>
              <a:t> is O(N).</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35" name="Shape 135"/>
        <p:cNvGrpSpPr/>
        <p:nvPr/>
      </p:nvGrpSpPr>
      <p:grpSpPr>
        <a:xfrm>
          <a:off x="0" y="0"/>
          <a:ext cx="0" cy="0"/>
          <a:chOff x="0" y="0"/>
          <a:chExt cx="0" cy="0"/>
        </a:xfrm>
      </p:grpSpPr>
      <p:sp>
        <p:nvSpPr>
          <p:cNvPr id="136" name="Google Shape;136;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Overall Time Complexity</a:t>
            </a:r>
            <a:endParaRPr>
              <a:solidFill>
                <a:srgbClr val="000000"/>
              </a:solidFill>
            </a:endParaRPr>
          </a:p>
        </p:txBody>
      </p:sp>
      <p:sp>
        <p:nvSpPr>
          <p:cNvPr id="137" name="Google Shape;137;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l">
              <a:spcBef>
                <a:spcPts val="1600"/>
              </a:spcBef>
              <a:spcAft>
                <a:spcPts val="0"/>
              </a:spcAft>
              <a:buNone/>
            </a:pPr>
            <a:r>
              <a:rPr lang="en">
                <a:solidFill>
                  <a:srgbClr val="000000"/>
                </a:solidFill>
              </a:rPr>
              <a:t>Best case :  O(N) + O(N*log(N)) + O(N) =&gt; O(N*log(N))</a:t>
            </a:r>
            <a:endParaRPr>
              <a:solidFill>
                <a:srgbClr val="000000"/>
              </a:solidFill>
            </a:endParaRPr>
          </a:p>
          <a:p>
            <a:pPr indent="0" lvl="0" marL="0" rtl="0" algn="l">
              <a:spcBef>
                <a:spcPts val="1600"/>
              </a:spcBef>
              <a:spcAft>
                <a:spcPts val="0"/>
              </a:spcAft>
              <a:buNone/>
            </a:pPr>
            <a:r>
              <a:rPr lang="en">
                <a:solidFill>
                  <a:srgbClr val="000000"/>
                </a:solidFill>
              </a:rPr>
              <a:t>Average case :  O(N) + O(N*log(N)) + O(N) =&gt; O(N*log(N))</a:t>
            </a:r>
            <a:endParaRPr>
              <a:solidFill>
                <a:srgbClr val="000000"/>
              </a:solidFill>
            </a:endParaRPr>
          </a:p>
          <a:p>
            <a:pPr indent="0" lvl="0" marL="0" rtl="0" algn="l">
              <a:spcBef>
                <a:spcPts val="1600"/>
              </a:spcBef>
              <a:spcAft>
                <a:spcPts val="0"/>
              </a:spcAft>
              <a:buNone/>
            </a:pPr>
            <a:r>
              <a:rPr lang="en">
                <a:solidFill>
                  <a:srgbClr val="000000"/>
                </a:solidFill>
              </a:rPr>
              <a:t>Worst case :  O(N) + O(N*log(N)) + O(N) =&gt; </a:t>
            </a:r>
            <a:r>
              <a:rPr lang="en">
                <a:solidFill>
                  <a:srgbClr val="000000"/>
                </a:solidFill>
              </a:rPr>
              <a:t>O(N*log(N))</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72" name="Shape 72"/>
        <p:cNvGrpSpPr/>
        <p:nvPr/>
      </p:nvGrpSpPr>
      <p:grpSpPr>
        <a:xfrm>
          <a:off x="0" y="0"/>
          <a:ext cx="0" cy="0"/>
          <a:chOff x="0" y="0"/>
          <a:chExt cx="0" cy="0"/>
        </a:xfrm>
      </p:grpSpPr>
      <p:sp>
        <p:nvSpPr>
          <p:cNvPr id="73" name="Google Shape;73;p14"/>
          <p:cNvSpPr txBox="1"/>
          <p:nvPr>
            <p:ph type="title"/>
          </p:nvPr>
        </p:nvSpPr>
        <p:spPr>
          <a:xfrm>
            <a:off x="460950" y="3786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300">
                <a:solidFill>
                  <a:srgbClr val="000000"/>
                </a:solidFill>
              </a:rPr>
              <a:t>Create a matrix such that every row, column and diagonals are sorted.</a:t>
            </a:r>
            <a:endParaRPr sz="3300">
              <a:solidFill>
                <a:srgbClr val="000000"/>
              </a:solidFill>
            </a:endParaRPr>
          </a:p>
        </p:txBody>
      </p:sp>
      <p:sp>
        <p:nvSpPr>
          <p:cNvPr id="74" name="Google Shape;74;p14"/>
          <p:cNvSpPr txBox="1"/>
          <p:nvPr/>
        </p:nvSpPr>
        <p:spPr>
          <a:xfrm>
            <a:off x="535400" y="470025"/>
            <a:ext cx="58782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700">
                <a:latin typeface="Roboto"/>
                <a:ea typeface="Roboto"/>
                <a:cs typeface="Roboto"/>
                <a:sym typeface="Roboto"/>
              </a:rPr>
              <a:t>Problem Statement</a:t>
            </a:r>
            <a:endParaRPr b="1" sz="37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78" name="Shape 78"/>
        <p:cNvGrpSpPr/>
        <p:nvPr/>
      </p:nvGrpSpPr>
      <p:grpSpPr>
        <a:xfrm>
          <a:off x="0" y="0"/>
          <a:ext cx="0" cy="0"/>
          <a:chOff x="0" y="0"/>
          <a:chExt cx="0" cy="0"/>
        </a:xfrm>
      </p:grpSpPr>
      <p:sp>
        <p:nvSpPr>
          <p:cNvPr id="79" name="Google Shape;79;p1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Problem Explanation</a:t>
            </a:r>
            <a:endParaRPr>
              <a:solidFill>
                <a:srgbClr val="000000"/>
              </a:solidFill>
            </a:endParaRPr>
          </a:p>
        </p:txBody>
      </p:sp>
      <p:sp>
        <p:nvSpPr>
          <p:cNvPr id="80" name="Google Shape;80;p15"/>
          <p:cNvSpPr txBox="1"/>
          <p:nvPr>
            <p:ph idx="4294967295"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take a matrix with random entries using rand() function then we have to sort the matrix such that matrix is sorted row wise , column wise and diagonally.</a:t>
            </a:r>
            <a:endParaRPr sz="11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84" name="Shape 84"/>
        <p:cNvGrpSpPr/>
        <p:nvPr/>
      </p:nvGrpSpPr>
      <p:grpSpPr>
        <a:xfrm>
          <a:off x="0" y="0"/>
          <a:ext cx="0" cy="0"/>
          <a:chOff x="0" y="0"/>
          <a:chExt cx="0" cy="0"/>
        </a:xfrm>
      </p:grpSpPr>
      <p:sp>
        <p:nvSpPr>
          <p:cNvPr id="85" name="Google Shape;85;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Algorithms used</a:t>
            </a:r>
            <a:endParaRPr>
              <a:solidFill>
                <a:srgbClr val="000000"/>
              </a:solidFill>
            </a:endParaRPr>
          </a:p>
        </p:txBody>
      </p:sp>
      <p:sp>
        <p:nvSpPr>
          <p:cNvPr id="86" name="Google Shape;86;p16"/>
          <p:cNvSpPr txBox="1"/>
          <p:nvPr>
            <p:ph idx="4294967295" type="body"/>
          </p:nvPr>
        </p:nvSpPr>
        <p:spPr>
          <a:xfrm>
            <a:off x="329025" y="962650"/>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We’ve used merge sort algorithm for sorting the array as m</a:t>
            </a:r>
            <a:r>
              <a:rPr lang="en"/>
              <a:t>erge sort is one of the most efficient sorting algorithms. It works on the principle of Divide and Conquer. Merge sort repeatedly breaks down a list into several sublists until each sublist consists of a single element and merging those sublists in a manner that results into a sorted list in logarithmic time.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87" name="Google Shape;87;p16"/>
          <p:cNvSpPr txBox="1"/>
          <p:nvPr>
            <p:ph idx="4294967295" type="body"/>
          </p:nvPr>
        </p:nvSpPr>
        <p:spPr>
          <a:xfrm>
            <a:off x="4572000" y="879250"/>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Merge Sort is a Divide and Conquer algorithm. It divides the input array into two halves, calls itself for the two halves, and then merges the two sorted halves. The merge() function is used for merging two halves. The merge(arr, l, m, r) is a key process that assumes that arr[l..m] and arr[m+1..r] are sorted and merges the two sorted </a:t>
            </a:r>
            <a:r>
              <a:rPr lang="en"/>
              <a:t>subarrays</a:t>
            </a:r>
            <a:r>
              <a:rPr lang="en"/>
              <a:t> into one. See the following C implementation for details.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91" name="Shape 91"/>
        <p:cNvGrpSpPr/>
        <p:nvPr/>
      </p:nvGrpSpPr>
      <p:grpSpPr>
        <a:xfrm>
          <a:off x="0" y="0"/>
          <a:ext cx="0" cy="0"/>
          <a:chOff x="0" y="0"/>
          <a:chExt cx="0" cy="0"/>
        </a:xfrm>
      </p:grpSpPr>
      <p:sp>
        <p:nvSpPr>
          <p:cNvPr id="92" name="Google Shape;92;p1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Merge sort</a:t>
            </a:r>
            <a:endParaRPr>
              <a:solidFill>
                <a:srgbClr val="000000"/>
              </a:solidFill>
            </a:endParaRPr>
          </a:p>
        </p:txBody>
      </p:sp>
      <p:sp>
        <p:nvSpPr>
          <p:cNvPr id="93" name="Google Shape;93;p1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The merge sort splits the list to be sorted into two equal halves, and places them in separate arrays. Each array is recursively sorted, and then merged back together to form the final sorted list. Like most recursive sorts, the merge sort has an algorithmic complexity of O(n log n).</a:t>
            </a:r>
            <a:endParaRPr>
              <a:solidFill>
                <a:srgbClr val="000000"/>
              </a:solidFill>
            </a:endParaRPr>
          </a:p>
        </p:txBody>
      </p:sp>
      <p:pic>
        <p:nvPicPr>
          <p:cNvPr id="94" name="Google Shape;94;p17"/>
          <p:cNvPicPr preferRelativeResize="0"/>
          <p:nvPr/>
        </p:nvPicPr>
        <p:blipFill>
          <a:blip r:embed="rId3">
            <a:alphaModFix/>
          </a:blip>
          <a:stretch>
            <a:fillRect/>
          </a:stretch>
        </p:blipFill>
        <p:spPr>
          <a:xfrm>
            <a:off x="4656025" y="101375"/>
            <a:ext cx="2989074" cy="2832674"/>
          </a:xfrm>
          <a:prstGeom prst="rect">
            <a:avLst/>
          </a:prstGeom>
          <a:noFill/>
          <a:ln>
            <a:noFill/>
          </a:ln>
        </p:spPr>
      </p:pic>
      <p:sp>
        <p:nvSpPr>
          <p:cNvPr id="95" name="Google Shape;95;p17"/>
          <p:cNvSpPr txBox="1"/>
          <p:nvPr/>
        </p:nvSpPr>
        <p:spPr>
          <a:xfrm>
            <a:off x="3445763" y="2891525"/>
            <a:ext cx="5562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Ti</a:t>
            </a:r>
            <a:r>
              <a:rPr lang="en">
                <a:latin typeface="Roboto"/>
                <a:ea typeface="Roboto"/>
                <a:cs typeface="Roboto"/>
                <a:sym typeface="Roboto"/>
              </a:rPr>
              <a:t>me complexity of merge sort can be expressed as following recurrence relation.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T(n) = 2T(n/2) + θ(n)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above recurrence is solved using Recurrence Tree method.</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Time complexity of Merge Sort is  θ(nLogn) in all 3 cases (worst, average and best) as merge sort always divides the array into two halves and takes linear time to merge two halves.</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99" name="Shape 99"/>
        <p:cNvGrpSpPr/>
        <p:nvPr/>
      </p:nvGrpSpPr>
      <p:grpSpPr>
        <a:xfrm>
          <a:off x="0" y="0"/>
          <a:ext cx="0" cy="0"/>
          <a:chOff x="0" y="0"/>
          <a:chExt cx="0" cy="0"/>
        </a:xfrm>
      </p:grpSpPr>
      <p:sp>
        <p:nvSpPr>
          <p:cNvPr id="100" name="Google Shape;100;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Diagram </a:t>
            </a:r>
            <a:r>
              <a:rPr lang="en">
                <a:solidFill>
                  <a:srgbClr val="000000"/>
                </a:solidFill>
              </a:rPr>
              <a:t>explanation</a:t>
            </a:r>
            <a:endParaRPr>
              <a:solidFill>
                <a:srgbClr val="000000"/>
              </a:solidFill>
            </a:endParaRPr>
          </a:p>
        </p:txBody>
      </p:sp>
      <p:graphicFrame>
        <p:nvGraphicFramePr>
          <p:cNvPr id="101" name="Google Shape;101;p18"/>
          <p:cNvGraphicFramePr/>
          <p:nvPr/>
        </p:nvGraphicFramePr>
        <p:xfrm>
          <a:off x="3004550" y="1100188"/>
          <a:ext cx="3000000" cy="3000000"/>
        </p:xfrm>
        <a:graphic>
          <a:graphicData uri="http://schemas.openxmlformats.org/drawingml/2006/table">
            <a:tbl>
              <a:tblPr>
                <a:noFill/>
                <a:tableStyleId>{6FE8323C-59D5-40ED-BF4A-2DAD24D71AF3}</a:tableStyleId>
              </a:tblPr>
              <a:tblGrid>
                <a:gridCol w="641250"/>
                <a:gridCol w="641250"/>
                <a:gridCol w="641250"/>
                <a:gridCol w="641250"/>
              </a:tblGrid>
              <a:tr h="462650">
                <a:tc>
                  <a:txBody>
                    <a:bodyPr/>
                    <a:lstStyle/>
                    <a:p>
                      <a:pPr indent="0" lvl="0" marL="0" rtl="0" algn="ctr">
                        <a:spcBef>
                          <a:spcPts val="0"/>
                        </a:spcBef>
                        <a:spcAft>
                          <a:spcPts val="0"/>
                        </a:spcAft>
                        <a:buNone/>
                      </a:pPr>
                      <a:r>
                        <a:rPr lang="en"/>
                        <a:t>23</a:t>
                      </a:r>
                      <a:endParaRPr/>
                    </a:p>
                  </a:txBody>
                  <a:tcPr marT="91425" marB="91425" marR="91425" marL="91425"/>
                </a:tc>
                <a:tc>
                  <a:txBody>
                    <a:bodyPr/>
                    <a:lstStyle/>
                    <a:p>
                      <a:pPr indent="0" lvl="0" marL="0" rtl="0" algn="ctr">
                        <a:spcBef>
                          <a:spcPts val="0"/>
                        </a:spcBef>
                        <a:spcAft>
                          <a:spcPts val="0"/>
                        </a:spcAft>
                        <a:buNone/>
                      </a:pPr>
                      <a:r>
                        <a:rPr lang="en"/>
                        <a:t>27</a:t>
                      </a:r>
                      <a:endParaRPr/>
                    </a:p>
                  </a:txBody>
                  <a:tcPr marT="91425" marB="91425" marR="91425" marL="91425"/>
                </a:tc>
                <a:tc>
                  <a:txBody>
                    <a:bodyPr/>
                    <a:lstStyle/>
                    <a:p>
                      <a:pPr indent="0" lvl="0" marL="0" rtl="0" algn="ctr">
                        <a:spcBef>
                          <a:spcPts val="0"/>
                        </a:spcBef>
                        <a:spcAft>
                          <a:spcPts val="0"/>
                        </a:spcAft>
                        <a:buNone/>
                      </a:pPr>
                      <a:r>
                        <a:rPr lang="en"/>
                        <a:t>11</a:t>
                      </a:r>
                      <a:endParaRPr/>
                    </a:p>
                  </a:txBody>
                  <a:tcPr marT="91425" marB="91425" marR="91425" marL="91425"/>
                </a:tc>
                <a:tc>
                  <a:txBody>
                    <a:bodyPr/>
                    <a:lstStyle/>
                    <a:p>
                      <a:pPr indent="0" lvl="0" marL="0" rtl="0" algn="ctr">
                        <a:spcBef>
                          <a:spcPts val="0"/>
                        </a:spcBef>
                        <a:spcAft>
                          <a:spcPts val="0"/>
                        </a:spcAft>
                        <a:buNone/>
                      </a:pPr>
                      <a:r>
                        <a:rPr lang="en"/>
                        <a:t>13</a:t>
                      </a:r>
                      <a:endParaRPr/>
                    </a:p>
                  </a:txBody>
                  <a:tcPr marT="91425" marB="91425" marR="91425" marL="91425"/>
                </a:tc>
              </a:tr>
              <a:tr h="462650">
                <a:tc>
                  <a:txBody>
                    <a:bodyPr/>
                    <a:lstStyle/>
                    <a:p>
                      <a:pPr indent="0" lvl="0" marL="0" rtl="0" algn="ctr">
                        <a:spcBef>
                          <a:spcPts val="0"/>
                        </a:spcBef>
                        <a:spcAft>
                          <a:spcPts val="0"/>
                        </a:spcAft>
                        <a:buNone/>
                      </a:pPr>
                      <a:r>
                        <a:rPr lang="en"/>
                        <a:t>7</a:t>
                      </a:r>
                      <a:endParaRPr/>
                    </a:p>
                  </a:txBody>
                  <a:tcPr marT="91425" marB="91425" marR="91425" marL="91425"/>
                </a:tc>
                <a:tc>
                  <a:txBody>
                    <a:bodyPr/>
                    <a:lstStyle/>
                    <a:p>
                      <a:pPr indent="0" lvl="0" marL="0" rtl="0" algn="ctr">
                        <a:spcBef>
                          <a:spcPts val="0"/>
                        </a:spcBef>
                        <a:spcAft>
                          <a:spcPts val="0"/>
                        </a:spcAft>
                        <a:buNone/>
                      </a:pPr>
                      <a:r>
                        <a:rPr lang="en"/>
                        <a:t>8</a:t>
                      </a:r>
                      <a:endParaRPr/>
                    </a:p>
                  </a:txBody>
                  <a:tcPr marT="91425" marB="91425" marR="91425" marL="91425"/>
                </a:tc>
                <a:tc>
                  <a:txBody>
                    <a:bodyPr/>
                    <a:lstStyle/>
                    <a:p>
                      <a:pPr indent="0" lvl="0" marL="0" rtl="0" algn="ctr">
                        <a:spcBef>
                          <a:spcPts val="0"/>
                        </a:spcBef>
                        <a:spcAft>
                          <a:spcPts val="0"/>
                        </a:spcAft>
                        <a:buNone/>
                      </a:pPr>
                      <a:r>
                        <a:rPr lang="en"/>
                        <a:t>10</a:t>
                      </a:r>
                      <a:endParaRPr/>
                    </a:p>
                  </a:txBody>
                  <a:tcPr marT="91425" marB="91425" marR="91425" marL="91425"/>
                </a:tc>
                <a:tc>
                  <a:txBody>
                    <a:bodyPr/>
                    <a:lstStyle/>
                    <a:p>
                      <a:pPr indent="0" lvl="0" marL="0" rtl="0" algn="ctr">
                        <a:spcBef>
                          <a:spcPts val="0"/>
                        </a:spcBef>
                        <a:spcAft>
                          <a:spcPts val="0"/>
                        </a:spcAft>
                        <a:buNone/>
                      </a:pPr>
                      <a:r>
                        <a:rPr lang="en"/>
                        <a:t>9</a:t>
                      </a:r>
                      <a:endParaRPr/>
                    </a:p>
                  </a:txBody>
                  <a:tcPr marT="91425" marB="91425" marR="91425" marL="91425"/>
                </a:tc>
              </a:tr>
              <a:tr h="462650">
                <a:tc>
                  <a:txBody>
                    <a:bodyPr/>
                    <a:lstStyle/>
                    <a:p>
                      <a:pPr indent="0" lvl="0" marL="0" rtl="0" algn="ctr">
                        <a:spcBef>
                          <a:spcPts val="0"/>
                        </a:spcBef>
                        <a:spcAft>
                          <a:spcPts val="0"/>
                        </a:spcAft>
                        <a:buNone/>
                      </a:pPr>
                      <a:r>
                        <a:rPr lang="en"/>
                        <a:t>11</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r>
              <a:tr h="462650">
                <a:tc>
                  <a:txBody>
                    <a:bodyPr/>
                    <a:lstStyle/>
                    <a:p>
                      <a:pPr indent="0" lvl="0" marL="0" rtl="0" algn="ctr">
                        <a:spcBef>
                          <a:spcPts val="0"/>
                        </a:spcBef>
                        <a:spcAft>
                          <a:spcPts val="0"/>
                        </a:spcAft>
                        <a:buNone/>
                      </a:pPr>
                      <a:r>
                        <a:rPr lang="en"/>
                        <a:t>6</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12</a:t>
                      </a:r>
                      <a:endParaRPr/>
                    </a:p>
                  </a:txBody>
                  <a:tcPr marT="91425" marB="91425" marR="91425" marL="91425"/>
                </a:tc>
              </a:tr>
            </a:tbl>
          </a:graphicData>
        </a:graphic>
      </p:graphicFrame>
      <p:graphicFrame>
        <p:nvGraphicFramePr>
          <p:cNvPr id="102" name="Google Shape;102;p18"/>
          <p:cNvGraphicFramePr/>
          <p:nvPr/>
        </p:nvGraphicFramePr>
        <p:xfrm>
          <a:off x="561175" y="3632500"/>
          <a:ext cx="3000000" cy="3000000"/>
        </p:xfrm>
        <a:graphic>
          <a:graphicData uri="http://schemas.openxmlformats.org/drawingml/2006/table">
            <a:tbl>
              <a:tblPr>
                <a:noFill/>
                <a:tableStyleId>{6FE8323C-59D5-40ED-BF4A-2DAD24D71AF3}</a:tableStyleId>
              </a:tblPr>
              <a:tblGrid>
                <a:gridCol w="452450"/>
                <a:gridCol w="452450"/>
                <a:gridCol w="452450"/>
                <a:gridCol w="452450"/>
                <a:gridCol w="452450"/>
                <a:gridCol w="452450"/>
                <a:gridCol w="452450"/>
                <a:gridCol w="452450"/>
                <a:gridCol w="452450"/>
                <a:gridCol w="452450"/>
                <a:gridCol w="452450"/>
                <a:gridCol w="452450"/>
                <a:gridCol w="452450"/>
                <a:gridCol w="452450"/>
                <a:gridCol w="452450"/>
                <a:gridCol w="452450"/>
              </a:tblGrid>
              <a:tr h="381000">
                <a:tc>
                  <a:txBody>
                    <a:bodyPr/>
                    <a:lstStyle/>
                    <a:p>
                      <a:pPr indent="0" lvl="0" marL="0" rtl="0" algn="l">
                        <a:spcBef>
                          <a:spcPts val="0"/>
                        </a:spcBef>
                        <a:spcAft>
                          <a:spcPts val="0"/>
                        </a:spcAft>
                        <a:buNone/>
                      </a:pPr>
                      <a:r>
                        <a:rPr lang="en"/>
                        <a:t>23</a:t>
                      </a:r>
                      <a:endParaRPr/>
                    </a:p>
                  </a:txBody>
                  <a:tcPr marT="91425" marB="91425" marR="91425" marL="91425"/>
                </a:tc>
                <a:tc>
                  <a:txBody>
                    <a:bodyPr/>
                    <a:lstStyle/>
                    <a:p>
                      <a:pPr indent="0" lvl="0" marL="0" rtl="0" algn="l">
                        <a:spcBef>
                          <a:spcPts val="0"/>
                        </a:spcBef>
                        <a:spcAft>
                          <a:spcPts val="0"/>
                        </a:spcAft>
                        <a:buNone/>
                      </a:pPr>
                      <a:r>
                        <a:rPr lang="en"/>
                        <a:t>27</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r>
            </a:tbl>
          </a:graphicData>
        </a:graphic>
      </p:graphicFrame>
      <p:sp>
        <p:nvSpPr>
          <p:cNvPr id="103" name="Google Shape;103;p18"/>
          <p:cNvSpPr/>
          <p:nvPr/>
        </p:nvSpPr>
        <p:spPr>
          <a:xfrm>
            <a:off x="3962500" y="3165350"/>
            <a:ext cx="569700" cy="252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07" name="Shape 107"/>
        <p:cNvGrpSpPr/>
        <p:nvPr/>
      </p:nvGrpSpPr>
      <p:grpSpPr>
        <a:xfrm>
          <a:off x="0" y="0"/>
          <a:ext cx="0" cy="0"/>
          <a:chOff x="0" y="0"/>
          <a:chExt cx="0" cy="0"/>
        </a:xfrm>
      </p:grpSpPr>
      <p:sp>
        <p:nvSpPr>
          <p:cNvPr id="108" name="Google Shape;108;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Continued</a:t>
            </a:r>
            <a:endParaRPr>
              <a:solidFill>
                <a:srgbClr val="000000"/>
              </a:solidFill>
            </a:endParaRPr>
          </a:p>
        </p:txBody>
      </p:sp>
      <p:graphicFrame>
        <p:nvGraphicFramePr>
          <p:cNvPr id="109" name="Google Shape;109;p19"/>
          <p:cNvGraphicFramePr/>
          <p:nvPr/>
        </p:nvGraphicFramePr>
        <p:xfrm>
          <a:off x="829925" y="830025"/>
          <a:ext cx="3000000" cy="3000000"/>
        </p:xfrm>
        <a:graphic>
          <a:graphicData uri="http://schemas.openxmlformats.org/drawingml/2006/table">
            <a:tbl>
              <a:tblPr>
                <a:noFill/>
                <a:tableStyleId>{6FE8323C-59D5-40ED-BF4A-2DAD24D71AF3}</a:tableStyleId>
              </a:tblPr>
              <a:tblGrid>
                <a:gridCol w="452450"/>
                <a:gridCol w="452450"/>
                <a:gridCol w="452450"/>
                <a:gridCol w="452450"/>
                <a:gridCol w="452450"/>
                <a:gridCol w="452450"/>
                <a:gridCol w="452450"/>
                <a:gridCol w="452450"/>
                <a:gridCol w="452450"/>
                <a:gridCol w="452450"/>
                <a:gridCol w="452450"/>
                <a:gridCol w="452450"/>
                <a:gridCol w="452450"/>
                <a:gridCol w="452450"/>
                <a:gridCol w="452450"/>
                <a:gridCol w="452450"/>
              </a:tblGrid>
              <a:tr h="381000">
                <a:tc>
                  <a:txBody>
                    <a:bodyPr/>
                    <a:lstStyle/>
                    <a:p>
                      <a:pPr indent="0" lvl="0" marL="0" rtl="0" algn="l">
                        <a:spcBef>
                          <a:spcPts val="0"/>
                        </a:spcBef>
                        <a:spcAft>
                          <a:spcPts val="0"/>
                        </a:spcAft>
                        <a:buNone/>
                      </a:pPr>
                      <a:r>
                        <a:rPr lang="en"/>
                        <a:t>23</a:t>
                      </a:r>
                      <a:endParaRPr/>
                    </a:p>
                  </a:txBody>
                  <a:tcPr marT="91425" marB="91425" marR="91425" marL="91425"/>
                </a:tc>
                <a:tc>
                  <a:txBody>
                    <a:bodyPr/>
                    <a:lstStyle/>
                    <a:p>
                      <a:pPr indent="0" lvl="0" marL="0" rtl="0" algn="l">
                        <a:spcBef>
                          <a:spcPts val="0"/>
                        </a:spcBef>
                        <a:spcAft>
                          <a:spcPts val="0"/>
                        </a:spcAft>
                        <a:buNone/>
                      </a:pPr>
                      <a:r>
                        <a:rPr lang="en"/>
                        <a:t>27</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r>
            </a:tbl>
          </a:graphicData>
        </a:graphic>
      </p:graphicFrame>
      <p:graphicFrame>
        <p:nvGraphicFramePr>
          <p:cNvPr id="110" name="Google Shape;110;p19"/>
          <p:cNvGraphicFramePr/>
          <p:nvPr/>
        </p:nvGraphicFramePr>
        <p:xfrm>
          <a:off x="829925" y="1973025"/>
          <a:ext cx="3000000" cy="3000000"/>
        </p:xfrm>
        <a:graphic>
          <a:graphicData uri="http://schemas.openxmlformats.org/drawingml/2006/table">
            <a:tbl>
              <a:tblPr>
                <a:noFill/>
                <a:tableStyleId>{6FE8323C-59D5-40ED-BF4A-2DAD24D71AF3}</a:tableStyleId>
              </a:tblPr>
              <a:tblGrid>
                <a:gridCol w="452450"/>
                <a:gridCol w="452450"/>
                <a:gridCol w="452450"/>
                <a:gridCol w="452450"/>
                <a:gridCol w="452450"/>
                <a:gridCol w="452450"/>
                <a:gridCol w="452450"/>
                <a:gridCol w="452450"/>
                <a:gridCol w="452450"/>
                <a:gridCol w="452450"/>
                <a:gridCol w="452450"/>
                <a:gridCol w="452450"/>
                <a:gridCol w="452450"/>
                <a:gridCol w="452450"/>
                <a:gridCol w="452450"/>
                <a:gridCol w="452450"/>
              </a:tblGrid>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23</a:t>
                      </a:r>
                      <a:endParaRPr/>
                    </a:p>
                  </a:txBody>
                  <a:tcPr marT="91425" marB="91425" marR="91425" marL="91425"/>
                </a:tc>
                <a:tc>
                  <a:txBody>
                    <a:bodyPr/>
                    <a:lstStyle/>
                    <a:p>
                      <a:pPr indent="0" lvl="0" marL="0" rtl="0" algn="l">
                        <a:spcBef>
                          <a:spcPts val="0"/>
                        </a:spcBef>
                        <a:spcAft>
                          <a:spcPts val="0"/>
                        </a:spcAft>
                        <a:buNone/>
                      </a:pPr>
                      <a:r>
                        <a:rPr lang="en"/>
                        <a:t>27</a:t>
                      </a:r>
                      <a:endParaRPr/>
                    </a:p>
                  </a:txBody>
                  <a:tcPr marT="91425" marB="91425" marR="91425" marL="91425"/>
                </a:tc>
              </a:tr>
            </a:tbl>
          </a:graphicData>
        </a:graphic>
      </p:graphicFrame>
      <p:sp>
        <p:nvSpPr>
          <p:cNvPr id="111" name="Google Shape;111;p19"/>
          <p:cNvSpPr/>
          <p:nvPr/>
        </p:nvSpPr>
        <p:spPr>
          <a:xfrm>
            <a:off x="4063500" y="1441375"/>
            <a:ext cx="508500" cy="316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12" name="Google Shape;112;p19"/>
          <p:cNvGraphicFramePr/>
          <p:nvPr/>
        </p:nvGraphicFramePr>
        <p:xfrm>
          <a:off x="2983325" y="3116013"/>
          <a:ext cx="3000000" cy="3000000"/>
        </p:xfrm>
        <a:graphic>
          <a:graphicData uri="http://schemas.openxmlformats.org/drawingml/2006/table">
            <a:tbl>
              <a:tblPr>
                <a:noFill/>
                <a:tableStyleId>{6FE8323C-59D5-40ED-BF4A-2DAD24D71AF3}</a:tableStyleId>
              </a:tblPr>
              <a:tblGrid>
                <a:gridCol w="641250"/>
                <a:gridCol w="641250"/>
                <a:gridCol w="641250"/>
                <a:gridCol w="641250"/>
              </a:tblGrid>
              <a:tr h="462650">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r>
              <a:tr h="462650">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6</a:t>
                      </a:r>
                      <a:endParaRPr/>
                    </a:p>
                  </a:txBody>
                  <a:tcPr marT="91425" marB="91425" marR="91425" marL="91425"/>
                </a:tc>
                <a:tc>
                  <a:txBody>
                    <a:bodyPr/>
                    <a:lstStyle/>
                    <a:p>
                      <a:pPr indent="0" lvl="0" marL="0" rtl="0" algn="ctr">
                        <a:spcBef>
                          <a:spcPts val="0"/>
                        </a:spcBef>
                        <a:spcAft>
                          <a:spcPts val="0"/>
                        </a:spcAft>
                        <a:buNone/>
                      </a:pPr>
                      <a:r>
                        <a:rPr lang="en"/>
                        <a:t>7</a:t>
                      </a:r>
                      <a:endParaRPr/>
                    </a:p>
                  </a:txBody>
                  <a:tcPr marT="91425" marB="91425" marR="91425" marL="91425"/>
                </a:tc>
                <a:tc>
                  <a:txBody>
                    <a:bodyPr/>
                    <a:lstStyle/>
                    <a:p>
                      <a:pPr indent="0" lvl="0" marL="0" rtl="0" algn="ctr">
                        <a:spcBef>
                          <a:spcPts val="0"/>
                        </a:spcBef>
                        <a:spcAft>
                          <a:spcPts val="0"/>
                        </a:spcAft>
                        <a:buNone/>
                      </a:pPr>
                      <a:r>
                        <a:rPr lang="en"/>
                        <a:t>8</a:t>
                      </a:r>
                      <a:endParaRPr/>
                    </a:p>
                  </a:txBody>
                  <a:tcPr marT="91425" marB="91425" marR="91425" marL="91425"/>
                </a:tc>
              </a:tr>
              <a:tr h="462650">
                <a:tc>
                  <a:txBody>
                    <a:bodyPr/>
                    <a:lstStyle/>
                    <a:p>
                      <a:pPr indent="0" lvl="0" marL="0" rtl="0" algn="ctr">
                        <a:spcBef>
                          <a:spcPts val="0"/>
                        </a:spcBef>
                        <a:spcAft>
                          <a:spcPts val="0"/>
                        </a:spcAft>
                        <a:buNone/>
                      </a:pPr>
                      <a:r>
                        <a:rPr lang="en"/>
                        <a:t>9</a:t>
                      </a:r>
                      <a:endParaRPr/>
                    </a:p>
                  </a:txBody>
                  <a:tcPr marT="91425" marB="91425" marR="91425" marL="91425"/>
                </a:tc>
                <a:tc>
                  <a:txBody>
                    <a:bodyPr/>
                    <a:lstStyle/>
                    <a:p>
                      <a:pPr indent="0" lvl="0" marL="0" rtl="0" algn="ctr">
                        <a:spcBef>
                          <a:spcPts val="0"/>
                        </a:spcBef>
                        <a:spcAft>
                          <a:spcPts val="0"/>
                        </a:spcAft>
                        <a:buNone/>
                      </a:pPr>
                      <a:r>
                        <a:rPr lang="en"/>
                        <a:t>10</a:t>
                      </a:r>
                      <a:endParaRPr/>
                    </a:p>
                  </a:txBody>
                  <a:tcPr marT="91425" marB="91425" marR="91425" marL="91425"/>
                </a:tc>
                <a:tc>
                  <a:txBody>
                    <a:bodyPr/>
                    <a:lstStyle/>
                    <a:p>
                      <a:pPr indent="0" lvl="0" marL="0" rtl="0" algn="ctr">
                        <a:spcBef>
                          <a:spcPts val="0"/>
                        </a:spcBef>
                        <a:spcAft>
                          <a:spcPts val="0"/>
                        </a:spcAft>
                        <a:buNone/>
                      </a:pPr>
                      <a:r>
                        <a:rPr lang="en"/>
                        <a:t>11</a:t>
                      </a:r>
                      <a:endParaRPr/>
                    </a:p>
                  </a:txBody>
                  <a:tcPr marT="91425" marB="91425" marR="91425" marL="91425"/>
                </a:tc>
                <a:tc>
                  <a:txBody>
                    <a:bodyPr/>
                    <a:lstStyle/>
                    <a:p>
                      <a:pPr indent="0" lvl="0" marL="0" rtl="0" algn="ctr">
                        <a:spcBef>
                          <a:spcPts val="0"/>
                        </a:spcBef>
                        <a:spcAft>
                          <a:spcPts val="0"/>
                        </a:spcAft>
                        <a:buNone/>
                      </a:pPr>
                      <a:r>
                        <a:rPr lang="en"/>
                        <a:t>11</a:t>
                      </a:r>
                      <a:endParaRPr/>
                    </a:p>
                  </a:txBody>
                  <a:tcPr marT="91425" marB="91425" marR="91425" marL="91425"/>
                </a:tc>
              </a:tr>
              <a:tr h="462650">
                <a:tc>
                  <a:txBody>
                    <a:bodyPr/>
                    <a:lstStyle/>
                    <a:p>
                      <a:pPr indent="0" lvl="0" marL="0" rtl="0" algn="ctr">
                        <a:spcBef>
                          <a:spcPts val="0"/>
                        </a:spcBef>
                        <a:spcAft>
                          <a:spcPts val="0"/>
                        </a:spcAft>
                        <a:buNone/>
                      </a:pPr>
                      <a:r>
                        <a:rPr lang="en"/>
                        <a:t>12</a:t>
                      </a:r>
                      <a:endParaRPr/>
                    </a:p>
                  </a:txBody>
                  <a:tcPr marT="91425" marB="91425" marR="91425" marL="91425"/>
                </a:tc>
                <a:tc>
                  <a:txBody>
                    <a:bodyPr/>
                    <a:lstStyle/>
                    <a:p>
                      <a:pPr indent="0" lvl="0" marL="0" rtl="0" algn="ctr">
                        <a:spcBef>
                          <a:spcPts val="0"/>
                        </a:spcBef>
                        <a:spcAft>
                          <a:spcPts val="0"/>
                        </a:spcAft>
                        <a:buNone/>
                      </a:pPr>
                      <a:r>
                        <a:rPr lang="en"/>
                        <a:t>13</a:t>
                      </a:r>
                      <a:endParaRPr/>
                    </a:p>
                  </a:txBody>
                  <a:tcPr marT="91425" marB="91425" marR="91425" marL="91425"/>
                </a:tc>
                <a:tc>
                  <a:txBody>
                    <a:bodyPr/>
                    <a:lstStyle/>
                    <a:p>
                      <a:pPr indent="0" lvl="0" marL="0" rtl="0" algn="ctr">
                        <a:spcBef>
                          <a:spcPts val="0"/>
                        </a:spcBef>
                        <a:spcAft>
                          <a:spcPts val="0"/>
                        </a:spcAft>
                        <a:buNone/>
                      </a:pPr>
                      <a:r>
                        <a:rPr lang="en"/>
                        <a:t>23</a:t>
                      </a:r>
                      <a:endParaRPr/>
                    </a:p>
                  </a:txBody>
                  <a:tcPr marT="91425" marB="91425" marR="91425" marL="91425"/>
                </a:tc>
                <a:tc>
                  <a:txBody>
                    <a:bodyPr/>
                    <a:lstStyle/>
                    <a:p>
                      <a:pPr indent="0" lvl="0" marL="0" rtl="0" algn="ctr">
                        <a:spcBef>
                          <a:spcPts val="0"/>
                        </a:spcBef>
                        <a:spcAft>
                          <a:spcPts val="0"/>
                        </a:spcAft>
                        <a:buNone/>
                      </a:pPr>
                      <a:r>
                        <a:rPr lang="en"/>
                        <a:t>27</a:t>
                      </a:r>
                      <a:endParaRPr/>
                    </a:p>
                  </a:txBody>
                  <a:tcPr marT="91425" marB="91425" marR="91425" marL="91425"/>
                </a:tc>
              </a:tr>
            </a:tbl>
          </a:graphicData>
        </a:graphic>
      </p:graphicFrame>
      <p:sp>
        <p:nvSpPr>
          <p:cNvPr id="113" name="Google Shape;113;p19"/>
          <p:cNvSpPr/>
          <p:nvPr/>
        </p:nvSpPr>
        <p:spPr>
          <a:xfrm>
            <a:off x="4063500" y="2584375"/>
            <a:ext cx="508500" cy="316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17" name="Shape 117"/>
        <p:cNvGrpSpPr/>
        <p:nvPr/>
      </p:nvGrpSpPr>
      <p:grpSpPr>
        <a:xfrm>
          <a:off x="0" y="0"/>
          <a:ext cx="0" cy="0"/>
          <a:chOff x="0" y="0"/>
          <a:chExt cx="0" cy="0"/>
        </a:xfrm>
      </p:grpSpPr>
      <p:sp>
        <p:nvSpPr>
          <p:cNvPr id="118" name="Google Shape;118;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Algorithm Description</a:t>
            </a:r>
            <a:endParaRPr>
              <a:solidFill>
                <a:srgbClr val="000000"/>
              </a:solidFill>
            </a:endParaRPr>
          </a:p>
        </p:txBody>
      </p:sp>
      <p:sp>
        <p:nvSpPr>
          <p:cNvPr id="119" name="Google Shape;119;p20"/>
          <p:cNvSpPr txBox="1"/>
          <p:nvPr/>
        </p:nvSpPr>
        <p:spPr>
          <a:xfrm>
            <a:off x="144575" y="841950"/>
            <a:ext cx="88266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algorithm requires  to solve this problem is merge sort.This algorithm takes 2D matrix of size  ‘m’ and  ‘n’  as input, we assume initial dimensions as 100*100.</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method consist of mainly four stages:-</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 In stage one, we take the random value  of elements using random function., store the elements of the 2D array  in 1D array of size  100000.</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In this stage  merge sort algorithm is applied on 1D array for sorting the array.</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In stage three traverse the 1D array and store all the elements of 1D array in to 2D array, the matrix so obtained will be sorted row wise, column wise and diagonally.</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Print the resultant 2D matrix.</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23" name="Shape 123"/>
        <p:cNvGrpSpPr/>
        <p:nvPr/>
      </p:nvGrpSpPr>
      <p:grpSpPr>
        <a:xfrm>
          <a:off x="0" y="0"/>
          <a:ext cx="0" cy="0"/>
          <a:chOff x="0" y="0"/>
          <a:chExt cx="0" cy="0"/>
        </a:xfrm>
      </p:grpSpPr>
      <p:sp>
        <p:nvSpPr>
          <p:cNvPr id="124" name="Google Shape;124;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Space complexity</a:t>
            </a:r>
            <a:endParaRPr>
              <a:solidFill>
                <a:srgbClr val="000000"/>
              </a:solidFill>
            </a:endParaRPr>
          </a:p>
        </p:txBody>
      </p:sp>
      <p:sp>
        <p:nvSpPr>
          <p:cNvPr id="125" name="Google Shape;125;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make an extra 1D array to store and sort the </a:t>
            </a:r>
            <a:r>
              <a:rPr lang="en"/>
              <a:t>entries</a:t>
            </a:r>
            <a:r>
              <a:rPr lang="en"/>
              <a:t> of the matrix so the extra space of n*m is required.</a:t>
            </a:r>
            <a:endParaRPr/>
          </a:p>
          <a:p>
            <a:pPr indent="0" lvl="0" marL="0" rtl="0" algn="ctr">
              <a:spcBef>
                <a:spcPts val="1600"/>
              </a:spcBef>
              <a:spcAft>
                <a:spcPts val="1600"/>
              </a:spcAft>
              <a:buNone/>
            </a:pPr>
            <a:r>
              <a:rPr lang="en"/>
              <a:t>Space Complexity : O(n*m)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