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5" r:id="rId3"/>
    <p:sldId id="257" r:id="rId4"/>
    <p:sldId id="258" r:id="rId5"/>
    <p:sldId id="259" r:id="rId6"/>
    <p:sldId id="260" r:id="rId7"/>
    <p:sldId id="261" r:id="rId8"/>
    <p:sldId id="262"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pPr/>
              <a:t>3/21/2021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p14="http://schemas.microsoft.com/office/powerpoint/2010/main" val="24686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p14="http://schemas.microsoft.com/office/powerpoint/2010/main" val="354193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p14="http://schemas.microsoft.com/office/powerpoint/2010/main" val="267250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890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96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462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144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584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p14="http://schemas.microsoft.com/office/powerpoint/2010/main" val="267045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45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pPr/>
              <a:t>3/21/2021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pPr/>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15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pPr/>
              <a:t>3/21/2021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pPr/>
              <a:t>‹#›</a:t>
            </a:fld>
            <a:endParaRPr lang="en-US" dirty="0"/>
          </a:p>
        </p:txBody>
      </p:sp>
    </p:spTree>
    <p:extLst>
      <p:ext uri="{BB962C8B-B14F-4D97-AF65-F5344CB8AC3E}">
        <p14:creationId xmlns:p14="http://schemas.microsoft.com/office/powerpoint/2010/main" val="32427757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FECB3F-F8F7-4E6D-AF4A-868640F49C6C}"/>
              </a:ext>
            </a:extLst>
          </p:cNvPr>
          <p:cNvPicPr>
            <a:picLocks noChangeAspect="1"/>
          </p:cNvPicPr>
          <p:nvPr/>
        </p:nvPicPr>
        <p:blipFill rotWithShape="1">
          <a:blip r:embed="rId2">
            <a:alphaModFix amt="50000"/>
          </a:blip>
          <a:srcRect r="-1" b="6226"/>
          <a:stretch/>
        </p:blipFill>
        <p:spPr>
          <a:xfrm>
            <a:off x="-1513" y="-11684"/>
            <a:ext cx="12188930" cy="6857990"/>
          </a:xfrm>
          <a:prstGeom prst="rect">
            <a:avLst/>
          </a:prstGeom>
        </p:spPr>
      </p:pic>
      <p:sp>
        <p:nvSpPr>
          <p:cNvPr id="2" name="Title 1">
            <a:extLst>
              <a:ext uri="{FF2B5EF4-FFF2-40B4-BE49-F238E27FC236}">
                <a16:creationId xmlns:a16="http://schemas.microsoft.com/office/drawing/2014/main" id="{9159A153-2D1A-4CC6-85D0-D1DBE87193BD}"/>
              </a:ext>
            </a:extLst>
          </p:cNvPr>
          <p:cNvSpPr>
            <a:spLocks noGrp="1"/>
          </p:cNvSpPr>
          <p:nvPr>
            <p:ph type="ctrTitle"/>
          </p:nvPr>
        </p:nvSpPr>
        <p:spPr>
          <a:xfrm>
            <a:off x="1520952" y="1729451"/>
            <a:ext cx="9144000" cy="3063240"/>
          </a:xfrm>
        </p:spPr>
        <p:txBody>
          <a:bodyPr>
            <a:normAutofit fontScale="90000"/>
          </a:bodyPr>
          <a:lstStyle/>
          <a:p>
            <a:pPr algn="ctr"/>
            <a:r>
              <a:rPr lang="en-US" sz="4700" b="1" i="0" u="none" strike="noStrike" dirty="0">
                <a:solidFill>
                  <a:srgbClr val="FFFF00"/>
                </a:solidFill>
                <a:effectLst/>
                <a:latin typeface="Consolas" panose="020B0609020204030204" pitchFamily="49" charset="0"/>
              </a:rPr>
              <a:t>Data Structure and Algorithms</a:t>
            </a:r>
            <a:br>
              <a:rPr lang="en-US" sz="1600" b="0" i="1" u="none" strike="noStrike" dirty="0">
                <a:solidFill>
                  <a:srgbClr val="FFFFFF"/>
                </a:solidFill>
                <a:effectLst/>
                <a:latin typeface="Arial" panose="020B0604020202020204" pitchFamily="34" charset="0"/>
              </a:rPr>
            </a:br>
            <a:r>
              <a:rPr lang="en-US" sz="1600" b="0" i="1" u="none" strike="noStrike" dirty="0">
                <a:solidFill>
                  <a:srgbClr val="FFFFFF"/>
                </a:solidFill>
                <a:effectLst/>
                <a:latin typeface="Arial" panose="020B0604020202020204" pitchFamily="34" charset="0"/>
              </a:rPr>
              <a:t>4th Semester B.Tech, Department of Information Technology</a:t>
            </a:r>
            <a:br>
              <a:rPr lang="en-US" sz="1600" b="0" dirty="0">
                <a:effectLst/>
              </a:rPr>
            </a:br>
            <a:r>
              <a:rPr lang="en-US" sz="1600" b="0" i="1" u="none" strike="noStrike" dirty="0">
                <a:solidFill>
                  <a:srgbClr val="FFFFFF"/>
                </a:solidFill>
                <a:effectLst/>
                <a:latin typeface="Arial" panose="020B0604020202020204" pitchFamily="34" charset="0"/>
              </a:rPr>
              <a:t>Indian Institute Of Information Technology, Allahabad</a:t>
            </a:r>
            <a:br>
              <a:rPr lang="en-US" sz="2400" b="0" i="1" u="none" strike="noStrike" dirty="0">
                <a:solidFill>
                  <a:srgbClr val="FFFFFF"/>
                </a:solidFill>
                <a:effectLst/>
                <a:latin typeface="Arial" panose="020B0604020202020204" pitchFamily="34" charset="0"/>
              </a:rPr>
            </a:br>
            <a:br>
              <a:rPr lang="en-US" sz="2400" b="0" i="1" u="none" strike="noStrike" dirty="0">
                <a:solidFill>
                  <a:srgbClr val="FFFFFF"/>
                </a:solidFill>
                <a:effectLst/>
                <a:latin typeface="Arial" panose="020B0604020202020204" pitchFamily="34" charset="0"/>
              </a:rPr>
            </a:br>
            <a:r>
              <a:rPr lang="en-US" sz="2400" b="0" u="none" strike="noStrike" dirty="0">
                <a:solidFill>
                  <a:schemeClr val="accent5">
                    <a:lumMod val="20000"/>
                    <a:lumOff val="80000"/>
                  </a:schemeClr>
                </a:solidFill>
                <a:effectLst/>
                <a:latin typeface="Consolas" panose="020B0609020204030204" pitchFamily="49" charset="0"/>
              </a:rPr>
              <a:t>Paper Title : </a:t>
            </a:r>
            <a:r>
              <a:rPr lang="en-US" sz="2400" b="0" i="0" u="none" strike="noStrike" dirty="0">
                <a:solidFill>
                  <a:srgbClr val="0070C0"/>
                </a:solidFill>
                <a:effectLst/>
                <a:latin typeface="Arial" panose="020B0604020202020204" pitchFamily="34" charset="0"/>
              </a:rPr>
              <a:t> </a:t>
            </a:r>
            <a:r>
              <a:rPr lang="en-US" sz="2200" dirty="0">
                <a:solidFill>
                  <a:schemeClr val="bg1"/>
                </a:solidFill>
                <a:latin typeface="Consolas" panose="020B0609020204030204" pitchFamily="49" charset="0"/>
              </a:rPr>
              <a:t>Specific sequences of given length</a:t>
            </a:r>
            <a:br>
              <a:rPr lang="en-US" sz="2800" b="0" dirty="0">
                <a:effectLst/>
              </a:rPr>
            </a:br>
            <a:br>
              <a:rPr lang="en-US" sz="2800" dirty="0">
                <a:ln w="0"/>
                <a:solidFill>
                  <a:schemeClr val="accent1"/>
                </a:solidFill>
                <a:effectLst>
                  <a:outerShdw blurRad="38100" dist="25400" dir="5400000" algn="ctr" rotWithShape="0">
                    <a:srgbClr val="6E747A">
                      <a:alpha val="43000"/>
                    </a:srgbClr>
                  </a:outerShdw>
                </a:effectLst>
              </a:rPr>
            </a:br>
            <a:br>
              <a:rPr lang="en-US" sz="2800" dirty="0"/>
            </a:br>
            <a:endParaRPr lang="en-IN" sz="2400" dirty="0"/>
          </a:p>
        </p:txBody>
      </p:sp>
      <p:sp>
        <p:nvSpPr>
          <p:cNvPr id="3" name="Subtitle 2">
            <a:extLst>
              <a:ext uri="{FF2B5EF4-FFF2-40B4-BE49-F238E27FC236}">
                <a16:creationId xmlns:a16="http://schemas.microsoft.com/office/drawing/2014/main" id="{2B9A38E7-5905-4A48-99D7-129ADE4DB6A5}"/>
              </a:ext>
            </a:extLst>
          </p:cNvPr>
          <p:cNvSpPr>
            <a:spLocks noGrp="1"/>
          </p:cNvSpPr>
          <p:nvPr>
            <p:ph type="subTitle" idx="1"/>
          </p:nvPr>
        </p:nvSpPr>
        <p:spPr>
          <a:xfrm>
            <a:off x="1527048" y="4792691"/>
            <a:ext cx="9144000" cy="1536192"/>
          </a:xfrm>
        </p:spPr>
        <p:txBody>
          <a:bodyPr>
            <a:normAutofit fontScale="55000" lnSpcReduction="20000"/>
          </a:bodyPr>
          <a:lstStyle/>
          <a:p>
            <a:pPr algn="ctr" rtl="0">
              <a:spcBef>
                <a:spcPts val="0"/>
              </a:spcBef>
              <a:spcAft>
                <a:spcPts val="0"/>
              </a:spcAft>
            </a:pPr>
            <a:r>
              <a:rPr lang="en-IN" sz="4000" dirty="0">
                <a:solidFill>
                  <a:schemeClr val="bg1"/>
                </a:solidFill>
                <a:latin typeface="Roboto"/>
              </a:rPr>
              <a:t>Swaraj Bhosle      </a:t>
            </a:r>
            <a:r>
              <a:rPr lang="en-IN" sz="4000" b="0" i="0" u="none" strike="noStrike" dirty="0">
                <a:solidFill>
                  <a:schemeClr val="bg1"/>
                </a:solidFill>
                <a:effectLst/>
                <a:latin typeface="Roboto"/>
              </a:rPr>
              <a:t>IIT2019024</a:t>
            </a:r>
            <a:endParaRPr lang="en-IN" sz="4000" b="0" dirty="0">
              <a:solidFill>
                <a:schemeClr val="bg1"/>
              </a:solidFill>
              <a:effectLst/>
            </a:endParaRPr>
          </a:p>
          <a:p>
            <a:pPr algn="ctr" rtl="0">
              <a:spcBef>
                <a:spcPts val="0"/>
              </a:spcBef>
              <a:spcAft>
                <a:spcPts val="0"/>
              </a:spcAft>
            </a:pPr>
            <a:r>
              <a:rPr lang="en-IN" sz="4000" b="0" i="0" u="none" strike="noStrike" dirty="0" err="1">
                <a:solidFill>
                  <a:schemeClr val="bg1"/>
                </a:solidFill>
                <a:effectLst/>
                <a:latin typeface="Roboto"/>
              </a:rPr>
              <a:t>Ritesh</a:t>
            </a:r>
            <a:r>
              <a:rPr lang="en-IN" sz="4000" b="0" i="0" u="none" strike="noStrike" dirty="0">
                <a:solidFill>
                  <a:schemeClr val="bg1"/>
                </a:solidFill>
                <a:effectLst/>
                <a:latin typeface="Roboto"/>
              </a:rPr>
              <a:t> Raj            IIT2019025</a:t>
            </a:r>
            <a:endParaRPr lang="en-IN" sz="4000" b="0" dirty="0">
              <a:solidFill>
                <a:schemeClr val="bg1"/>
              </a:solidFill>
              <a:effectLst/>
            </a:endParaRPr>
          </a:p>
          <a:p>
            <a:pPr algn="ctr" rtl="0">
              <a:spcBef>
                <a:spcPts val="0"/>
              </a:spcBef>
              <a:spcAft>
                <a:spcPts val="0"/>
              </a:spcAft>
            </a:pPr>
            <a:r>
              <a:rPr lang="en-IN" sz="4000" dirty="0">
                <a:solidFill>
                  <a:schemeClr val="bg1"/>
                </a:solidFill>
                <a:latin typeface="Roboto"/>
              </a:rPr>
              <a:t>Utkarsh Garg    </a:t>
            </a:r>
            <a:r>
              <a:rPr lang="en-IN" sz="4000" b="0" i="0" u="none" strike="noStrike" dirty="0">
                <a:solidFill>
                  <a:schemeClr val="bg1"/>
                </a:solidFill>
                <a:effectLst/>
                <a:latin typeface="Roboto"/>
              </a:rPr>
              <a:t>   IIT2019026</a:t>
            </a:r>
            <a:endParaRPr lang="en-IN" sz="4000" b="0" dirty="0">
              <a:solidFill>
                <a:schemeClr val="bg1"/>
              </a:solidFill>
              <a:effectLst/>
            </a:endParaRPr>
          </a:p>
          <a:p>
            <a:br>
              <a:rPr lang="en-IN" sz="2000" dirty="0"/>
            </a:br>
            <a:endParaRPr lang="en-IN" sz="3200" dirty="0"/>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C4715E-0F26-462A-9B94-2BFFA72C9461}"/>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558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2538-1934-4DB0-BF56-778E28B365CB}"/>
              </a:ext>
            </a:extLst>
          </p:cNvPr>
          <p:cNvSpPr>
            <a:spLocks noGrp="1"/>
          </p:cNvSpPr>
          <p:nvPr>
            <p:ph type="title"/>
          </p:nvPr>
        </p:nvSpPr>
        <p:spPr/>
        <p:txBody>
          <a:bodyPr/>
          <a:lstStyle/>
          <a:p>
            <a:r>
              <a:rPr lang="en-IN" dirty="0">
                <a:latin typeface="Consolas" panose="020B0609020204030204" pitchFamily="49" charset="0"/>
              </a:rPr>
              <a:t>Conclusion</a:t>
            </a:r>
          </a:p>
        </p:txBody>
      </p:sp>
      <p:sp>
        <p:nvSpPr>
          <p:cNvPr id="3" name="Content Placeholder 2">
            <a:extLst>
              <a:ext uri="{FF2B5EF4-FFF2-40B4-BE49-F238E27FC236}">
                <a16:creationId xmlns:a16="http://schemas.microsoft.com/office/drawing/2014/main" id="{DFD03DFC-853C-41F0-8DFB-48A89BCC2CDC}"/>
              </a:ext>
            </a:extLst>
          </p:cNvPr>
          <p:cNvSpPr>
            <a:spLocks noGrp="1"/>
          </p:cNvSpPr>
          <p:nvPr>
            <p:ph idx="1"/>
          </p:nvPr>
        </p:nvSpPr>
        <p:spPr/>
        <p:txBody>
          <a:bodyPr>
            <a:normAutofit fontScale="92500"/>
          </a:bodyPr>
          <a:lstStyle/>
          <a:p>
            <a:pPr indent="0" algn="just">
              <a:spcBef>
                <a:spcPts val="0"/>
              </a:spcBef>
              <a:buNone/>
            </a:pPr>
            <a:r>
              <a:rPr lang="en-US" sz="3200" dirty="0">
                <a:latin typeface="Arial" panose="020B0604020202020204" pitchFamily="34" charset="0"/>
                <a:cs typeface="Arial" panose="020B0604020202020204" pitchFamily="34" charset="0"/>
              </a:rPr>
              <a:t>The above problem can be solved by using Dynamic Programming also. but the most efficient way is the divide and conquer. We can conclude from our model that the running time of our algorithm is O(M*N). We have tested our Algorithm Theoretically and experimentally and both yielded similar results. the above problem can be solved by using Dynamic Programming also. but the most efficient way is the divide and conquer.</a:t>
            </a:r>
            <a:endParaRPr lang="en-IN" sz="32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86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9F08-4A30-49FF-8546-1CC67E93560D}"/>
              </a:ext>
            </a:extLst>
          </p:cNvPr>
          <p:cNvSpPr>
            <a:spLocks noGrp="1"/>
          </p:cNvSpPr>
          <p:nvPr>
            <p:ph type="title"/>
          </p:nvPr>
        </p:nvSpPr>
        <p:spPr/>
        <p:txBody>
          <a:bodyPr/>
          <a:lstStyle/>
          <a:p>
            <a:r>
              <a:rPr lang="en-IN" dirty="0">
                <a:latin typeface="Consolas" panose="020B0609020204030204" pitchFamily="49" charset="0"/>
              </a:rPr>
              <a:t>References</a:t>
            </a:r>
          </a:p>
        </p:txBody>
      </p:sp>
      <p:sp>
        <p:nvSpPr>
          <p:cNvPr id="3" name="Content Placeholder 2">
            <a:extLst>
              <a:ext uri="{FF2B5EF4-FFF2-40B4-BE49-F238E27FC236}">
                <a16:creationId xmlns:a16="http://schemas.microsoft.com/office/drawing/2014/main" id="{A366C4D1-118E-4A0F-BB1A-4487D75EDA4B}"/>
              </a:ext>
            </a:extLst>
          </p:cNvPr>
          <p:cNvSpPr>
            <a:spLocks noGrp="1"/>
          </p:cNvSpPr>
          <p:nvPr>
            <p:ph idx="1"/>
          </p:nvPr>
        </p:nvSpPr>
        <p:spPr>
          <a:xfrm>
            <a:off x="838200" y="1894879"/>
            <a:ext cx="10515600" cy="4251960"/>
          </a:xfrm>
        </p:spPr>
        <p:txBody>
          <a:bodyPr>
            <a:normAutofit/>
          </a:bodyPr>
          <a:lstStyle/>
          <a:p>
            <a:pPr marL="514350" indent="-514350">
              <a:buFont typeface="+mj-lt"/>
              <a:buAutoNum type="arabicPeriod"/>
            </a:pPr>
            <a:r>
              <a:rPr lang="en-US" sz="1600" dirty="0">
                <a:latin typeface="Arial" panose="020B0604020202020204" pitchFamily="34" charset="0"/>
                <a:cs typeface="Arial" panose="020B0604020202020204" pitchFamily="34" charset="0"/>
              </a:rPr>
              <a:t>https://www.geeksforgeeks.org/ sequences-given-length-every-element-equal-twice-previous/ </a:t>
            </a:r>
          </a:p>
          <a:p>
            <a:pPr marL="514350" indent="-514350">
              <a:buFont typeface="+mj-lt"/>
              <a:buAutoNum type="arabicPeriod"/>
            </a:pPr>
            <a:r>
              <a:rPr lang="en-US" sz="1600" dirty="0">
                <a:latin typeface="Arial" panose="020B0604020202020204" pitchFamily="34" charset="0"/>
                <a:cs typeface="Arial" panose="020B0604020202020204" pitchFamily="34" charset="0"/>
              </a:rPr>
              <a:t>https://tutorialspoint.dev/algorithm/ dynamic-programming-algorithms/ sequences-given-length-every-element-equal-twice-previous</a:t>
            </a:r>
            <a:endParaRPr lang="en-IN"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85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B5D1-27F5-4002-A49B-4CA0006859AF}"/>
              </a:ext>
            </a:extLst>
          </p:cNvPr>
          <p:cNvSpPr>
            <a:spLocks noGrp="1"/>
          </p:cNvSpPr>
          <p:nvPr>
            <p:ph type="title"/>
          </p:nvPr>
        </p:nvSpPr>
        <p:spPr/>
        <p:txBody>
          <a:bodyPr/>
          <a:lstStyle/>
          <a:p>
            <a:r>
              <a:rPr lang="en-IN" dirty="0">
                <a:latin typeface="Consolas" panose="020B0609020204030204" pitchFamily="49" charset="0"/>
              </a:rPr>
              <a:t>Content</a:t>
            </a:r>
          </a:p>
        </p:txBody>
      </p:sp>
      <p:sp>
        <p:nvSpPr>
          <p:cNvPr id="3" name="Content Placeholder 2">
            <a:extLst>
              <a:ext uri="{FF2B5EF4-FFF2-40B4-BE49-F238E27FC236}">
                <a16:creationId xmlns:a16="http://schemas.microsoft.com/office/drawing/2014/main" id="{A67C9C35-A05A-4F12-B6FF-3D5CDB157FE3}"/>
              </a:ext>
            </a:extLst>
          </p:cNvPr>
          <p:cNvSpPr>
            <a:spLocks noGrp="1"/>
          </p:cNvSpPr>
          <p:nvPr>
            <p:ph idx="1"/>
          </p:nvPr>
        </p:nvSpPr>
        <p:spPr>
          <a:xfrm>
            <a:off x="761198" y="2044887"/>
            <a:ext cx="10515600" cy="4251960"/>
          </a:xfrm>
        </p:spPr>
        <p:txBody>
          <a:bodyPr/>
          <a:lstStyle/>
          <a:p>
            <a:r>
              <a:rPr lang="en-IN" dirty="0">
                <a:solidFill>
                  <a:schemeClr val="tx1">
                    <a:lumMod val="75000"/>
                    <a:lumOff val="25000"/>
                  </a:schemeClr>
                </a:solidFill>
                <a:latin typeface="Consolas" panose="020B0609020204030204" pitchFamily="49" charset="0"/>
                <a:cs typeface="Arial" panose="020B0604020202020204" pitchFamily="34" charset="0"/>
              </a:rPr>
              <a:t>PROBLEM STATEMENT</a:t>
            </a:r>
          </a:p>
          <a:p>
            <a:r>
              <a:rPr lang="en-IN" dirty="0">
                <a:solidFill>
                  <a:schemeClr val="tx1">
                    <a:lumMod val="75000"/>
                    <a:lumOff val="25000"/>
                  </a:schemeClr>
                </a:solidFill>
                <a:latin typeface="Consolas" panose="020B0609020204030204" pitchFamily="49" charset="0"/>
                <a:cs typeface="Arial" panose="020B0604020202020204" pitchFamily="34" charset="0"/>
              </a:rPr>
              <a:t>INTRODUCTION</a:t>
            </a:r>
          </a:p>
          <a:p>
            <a:r>
              <a:rPr lang="en-IN" dirty="0">
                <a:solidFill>
                  <a:schemeClr val="tx1">
                    <a:lumMod val="75000"/>
                    <a:lumOff val="25000"/>
                  </a:schemeClr>
                </a:solidFill>
                <a:latin typeface="Consolas" panose="020B0609020204030204" pitchFamily="49" charset="0"/>
                <a:cs typeface="Arial" panose="020B0604020202020204" pitchFamily="34" charset="0"/>
              </a:rPr>
              <a:t>ALGORITHM DESIGN AND ANALYSIS</a:t>
            </a:r>
          </a:p>
          <a:p>
            <a:r>
              <a:rPr lang="en-IN" dirty="0">
                <a:solidFill>
                  <a:schemeClr val="tx1">
                    <a:lumMod val="75000"/>
                    <a:lumOff val="25000"/>
                  </a:schemeClr>
                </a:solidFill>
                <a:latin typeface="Consolas" panose="020B0609020204030204" pitchFamily="49" charset="0"/>
                <a:cs typeface="Arial" panose="020B0604020202020204" pitchFamily="34" charset="0"/>
              </a:rPr>
              <a:t>ALGORITHM</a:t>
            </a:r>
          </a:p>
          <a:p>
            <a:r>
              <a:rPr lang="en-IN" dirty="0">
                <a:solidFill>
                  <a:schemeClr val="tx1">
                    <a:lumMod val="75000"/>
                    <a:lumOff val="25000"/>
                  </a:schemeClr>
                </a:solidFill>
                <a:latin typeface="Consolas" panose="020B0609020204030204" pitchFamily="49" charset="0"/>
                <a:cs typeface="Arial" panose="020B0604020202020204" pitchFamily="34" charset="0"/>
              </a:rPr>
              <a:t>CONCLUSION</a:t>
            </a:r>
          </a:p>
          <a:p>
            <a:r>
              <a:rPr lang="en-IN" dirty="0">
                <a:solidFill>
                  <a:schemeClr val="tx1">
                    <a:lumMod val="75000"/>
                    <a:lumOff val="25000"/>
                  </a:schemeClr>
                </a:solidFill>
                <a:latin typeface="Consolas" panose="020B0609020204030204" pitchFamily="49" charset="0"/>
                <a:cs typeface="Arial" panose="020B0604020202020204" pitchFamily="34" charset="0"/>
              </a:rPr>
              <a:t>REFRENCES</a:t>
            </a:r>
          </a:p>
          <a:p>
            <a:endParaRPr lang="en-IN" dirty="0">
              <a:solidFill>
                <a:schemeClr val="tx1">
                  <a:lumMod val="75000"/>
                  <a:lumOff val="2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64878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1EAB-72FC-4DA6-8100-D7DA231ACEFD}"/>
              </a:ext>
            </a:extLst>
          </p:cNvPr>
          <p:cNvSpPr>
            <a:spLocks noGrp="1"/>
          </p:cNvSpPr>
          <p:nvPr>
            <p:ph type="title"/>
          </p:nvPr>
        </p:nvSpPr>
        <p:spPr/>
        <p:txBody>
          <a:bodyPr/>
          <a:lstStyle/>
          <a:p>
            <a:r>
              <a:rPr lang="en-IN" dirty="0">
                <a:latin typeface="Consolas" panose="020B0609020204030204" pitchFamily="49" charset="0"/>
              </a:rPr>
              <a:t>Problem Statement</a:t>
            </a:r>
          </a:p>
        </p:txBody>
      </p:sp>
      <p:sp>
        <p:nvSpPr>
          <p:cNvPr id="3" name="Content Placeholder 2">
            <a:extLst>
              <a:ext uri="{FF2B5EF4-FFF2-40B4-BE49-F238E27FC236}">
                <a16:creationId xmlns:a16="http://schemas.microsoft.com/office/drawing/2014/main" id="{0AF20B13-E42D-4E89-9D4B-CCD05BFC8D9E}"/>
              </a:ext>
            </a:extLst>
          </p:cNvPr>
          <p:cNvSpPr>
            <a:spLocks noGrp="1"/>
          </p:cNvSpPr>
          <p:nvPr>
            <p:ph idx="1"/>
          </p:nvPr>
        </p:nvSpPr>
        <p:spPr>
          <a:xfrm>
            <a:off x="791817" y="1989018"/>
            <a:ext cx="10515600" cy="4251960"/>
          </a:xfrm>
        </p:spPr>
        <p:txBody>
          <a:bodyPr/>
          <a:lstStyle/>
          <a:p>
            <a:pPr marL="0" indent="0">
              <a:buNone/>
            </a:pPr>
            <a:r>
              <a:rPr lang="en-US" dirty="0">
                <a:solidFill>
                  <a:schemeClr val="bg2">
                    <a:lumMod val="25000"/>
                  </a:schemeClr>
                </a:solidFill>
                <a:latin typeface="Arial" panose="020B0604020202020204" pitchFamily="34" charset="0"/>
                <a:cs typeface="Arial" panose="020B0604020202020204" pitchFamily="34" charset="0"/>
              </a:rPr>
              <a:t>Given two integers m &amp; n, find the number of possible sequences of length n such that each of the next element is greater than or equal to twice of the previous element but less than or equal to m.</a:t>
            </a:r>
            <a:endParaRPr lang="en-IN"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40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B760-468B-445F-8950-B0D5D42E9B0E}"/>
              </a:ext>
            </a:extLst>
          </p:cNvPr>
          <p:cNvSpPr>
            <a:spLocks noGrp="1"/>
          </p:cNvSpPr>
          <p:nvPr>
            <p:ph type="title"/>
          </p:nvPr>
        </p:nvSpPr>
        <p:spPr/>
        <p:txBody>
          <a:bodyPr/>
          <a:lstStyle/>
          <a:p>
            <a:r>
              <a:rPr lang="en-IN" dirty="0">
                <a:latin typeface="Consolas" panose="020B0609020204030204" pitchFamily="49" charset="0"/>
              </a:rPr>
              <a:t>Introduction</a:t>
            </a:r>
          </a:p>
        </p:txBody>
      </p:sp>
      <p:sp>
        <p:nvSpPr>
          <p:cNvPr id="3" name="Content Placeholder 2">
            <a:extLst>
              <a:ext uri="{FF2B5EF4-FFF2-40B4-BE49-F238E27FC236}">
                <a16:creationId xmlns:a16="http://schemas.microsoft.com/office/drawing/2014/main" id="{742286B0-4CB9-403B-967F-DAD1D46E4D50}"/>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In this report, we are going to discuss about the particular sequence of given length. We are given two integers m and n. We have to find the number of possible sequences of length n such that each of the next element is greater than or equal to twice of the previous element but less than or equal to m. There should be n elements and value of last element should be at-most m. we are dividing the problem into sub problems and again dividing that sub problem in sub problems basically we are using Divide and Conquer method.</a:t>
            </a:r>
            <a:endParaRPr lang="en-US"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477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BE66-CBE2-420D-B7AE-03B629591913}"/>
              </a:ext>
            </a:extLst>
          </p:cNvPr>
          <p:cNvSpPr>
            <a:spLocks noGrp="1"/>
          </p:cNvSpPr>
          <p:nvPr>
            <p:ph type="title"/>
          </p:nvPr>
        </p:nvSpPr>
        <p:spPr>
          <a:xfrm>
            <a:off x="838200" y="237803"/>
            <a:ext cx="10515600" cy="1325563"/>
          </a:xfrm>
        </p:spPr>
        <p:txBody>
          <a:bodyPr/>
          <a:lstStyle/>
          <a:p>
            <a:r>
              <a:rPr lang="en-IN" dirty="0">
                <a:latin typeface="Consolas" panose="020B0609020204030204" pitchFamily="49" charset="0"/>
              </a:rPr>
              <a:t>Algorithm Design and Analysis</a:t>
            </a:r>
          </a:p>
        </p:txBody>
      </p:sp>
      <p:sp>
        <p:nvSpPr>
          <p:cNvPr id="3" name="Content Placeholder 2">
            <a:extLst>
              <a:ext uri="{FF2B5EF4-FFF2-40B4-BE49-F238E27FC236}">
                <a16:creationId xmlns:a16="http://schemas.microsoft.com/office/drawing/2014/main" id="{41B5EB8E-0696-4C3F-80E3-9B249B074713}"/>
              </a:ext>
            </a:extLst>
          </p:cNvPr>
          <p:cNvSpPr>
            <a:spLocks noGrp="1"/>
          </p:cNvSpPr>
          <p:nvPr>
            <p:ph idx="1"/>
          </p:nvPr>
        </p:nvSpPr>
        <p:spPr/>
        <p:txBody>
          <a:bodyPr>
            <a:noAutofit/>
          </a:bodyPr>
          <a:lstStyle/>
          <a:p>
            <a:pPr marL="0" indent="0">
              <a:buNone/>
            </a:pPr>
            <a:r>
              <a:rPr lang="en-IN" sz="1600" dirty="0">
                <a:solidFill>
                  <a:schemeClr val="tx1">
                    <a:lumMod val="85000"/>
                    <a:lumOff val="15000"/>
                  </a:schemeClr>
                </a:solidFill>
                <a:latin typeface="Arial" panose="020B0604020202020204" pitchFamily="34" charset="0"/>
                <a:cs typeface="Arial" panose="020B0604020202020204" pitchFamily="34" charset="0"/>
              </a:rPr>
              <a:t>The designed algorithm can be given by these steps:-</a:t>
            </a:r>
          </a:p>
          <a:p>
            <a:pPr marL="0" indent="0">
              <a:buNone/>
            </a:pPr>
            <a:endParaRPr lang="en-IN" sz="1600" dirty="0">
              <a:solidFill>
                <a:schemeClr val="tx1">
                  <a:lumMod val="85000"/>
                  <a:lumOff val="15000"/>
                </a:schemeClr>
              </a:solidFill>
              <a:latin typeface="Arial" panose="020B0604020202020204" pitchFamily="34" charset="0"/>
              <a:cs typeface="Arial" panose="020B0604020202020204" pitchFamily="34" charset="0"/>
            </a:endParaRPr>
          </a:p>
          <a:p>
            <a:pPr marL="0" indent="0"/>
            <a:r>
              <a:rPr lang="en-US" sz="1600" dirty="0">
                <a:solidFill>
                  <a:schemeClr val="tx1">
                    <a:lumMod val="85000"/>
                    <a:lumOff val="15000"/>
                  </a:schemeClr>
                </a:solidFill>
                <a:latin typeface="Arial" panose="020B0604020202020204" pitchFamily="34" charset="0"/>
                <a:cs typeface="Arial" panose="020B0604020202020204" pitchFamily="34" charset="0"/>
              </a:rPr>
              <a:t> T</a:t>
            </a:r>
            <a:r>
              <a:rPr lang="en-US" sz="1600" dirty="0">
                <a:latin typeface="Arial" panose="020B0604020202020204" pitchFamily="34" charset="0"/>
                <a:cs typeface="Arial" panose="020B0604020202020204" pitchFamily="34" charset="0"/>
              </a:rPr>
              <a:t>ake 2 numbers M and N as input from user .N is length of sequence and no other element in the sequence is greater than M . if M is present in the sequence then it is present only at the last position.</a:t>
            </a:r>
          </a:p>
          <a:p>
            <a:pPr marL="0" indent="0"/>
            <a:r>
              <a:rPr lang="en-US" sz="1600" dirty="0">
                <a:solidFill>
                  <a:schemeClr val="tx1">
                    <a:lumMod val="85000"/>
                    <a:lumOff val="15000"/>
                  </a:schemeClr>
                </a:solidFill>
                <a:latin typeface="Arial" panose="020B0604020202020204" pitchFamily="34" charset="0"/>
                <a:cs typeface="Arial" panose="020B0604020202020204" pitchFamily="34" charset="0"/>
              </a:rPr>
              <a:t> C</a:t>
            </a:r>
            <a:r>
              <a:rPr lang="en-US" sz="1600" dirty="0">
                <a:latin typeface="Arial" panose="020B0604020202020204" pitchFamily="34" charset="0"/>
                <a:cs typeface="Arial" panose="020B0604020202020204" pitchFamily="34" charset="0"/>
              </a:rPr>
              <a:t>all the function: </a:t>
            </a:r>
            <a:r>
              <a:rPr lang="en-US" sz="1600" dirty="0" err="1">
                <a:latin typeface="Arial" panose="020B0604020202020204" pitchFamily="34" charset="0"/>
                <a:cs typeface="Arial" panose="020B0604020202020204" pitchFamily="34" charset="0"/>
              </a:rPr>
              <a:t>TotalNumberOfSequence</a:t>
            </a:r>
            <a:r>
              <a:rPr lang="en-US" sz="1600" dirty="0">
                <a:latin typeface="Arial" panose="020B0604020202020204" pitchFamily="34" charset="0"/>
                <a:cs typeface="Arial" panose="020B0604020202020204" pitchFamily="34" charset="0"/>
              </a:rPr>
              <a:t>(M, N) </a:t>
            </a:r>
          </a:p>
          <a:p>
            <a:pPr marL="0" indent="0"/>
            <a:r>
              <a:rPr lang="en-US" sz="1600" dirty="0">
                <a:solidFill>
                  <a:schemeClr val="tx1">
                    <a:lumMod val="85000"/>
                    <a:lumOff val="15000"/>
                  </a:schemeClr>
                </a:solidFill>
                <a:latin typeface="Arial" panose="020B0604020202020204" pitchFamily="34" charset="0"/>
                <a:cs typeface="Arial" panose="020B0604020202020204" pitchFamily="34" charset="0"/>
              </a:rPr>
              <a:t> I</a:t>
            </a:r>
            <a:r>
              <a:rPr lang="en-US" sz="1600" dirty="0">
                <a:latin typeface="Arial" panose="020B0604020202020204" pitchFamily="34" charset="0"/>
                <a:cs typeface="Arial" panose="020B0604020202020204" pitchFamily="34" charset="0"/>
              </a:rPr>
              <a:t>n the function, check whether M is greater than N or not. If m is smaller than N then return 0, as n is more than the maximum value M. If N is 0, then the sequence is empty, Return 1.</a:t>
            </a:r>
          </a:p>
          <a:p>
            <a:pPr marL="0" indent="0"/>
            <a:r>
              <a:rPr lang="en-US" sz="1600" dirty="0">
                <a:solidFill>
                  <a:schemeClr val="tx1">
                    <a:lumMod val="85000"/>
                    <a:lumOff val="15000"/>
                  </a:schemeClr>
                </a:solidFill>
                <a:latin typeface="Arial" panose="020B0604020202020204" pitchFamily="34" charset="0"/>
                <a:cs typeface="Arial" panose="020B0604020202020204" pitchFamily="34" charset="0"/>
              </a:rPr>
              <a:t> N</a:t>
            </a:r>
            <a:r>
              <a:rPr lang="en-US" sz="1600" dirty="0">
                <a:latin typeface="Arial" panose="020B0604020202020204" pitchFamily="34" charset="0"/>
                <a:cs typeface="Arial" panose="020B0604020202020204" pitchFamily="34" charset="0"/>
              </a:rPr>
              <a:t>ow there are 2 possibilities -</a:t>
            </a:r>
          </a:p>
          <a:p>
            <a:pPr marL="0" indent="0">
              <a:buNone/>
            </a:pPr>
            <a:r>
              <a:rPr lang="en-US" sz="1600" dirty="0">
                <a:latin typeface="Arial" panose="020B0604020202020204" pitchFamily="34" charset="0"/>
                <a:cs typeface="Arial" panose="020B0604020202020204" pitchFamily="34" charset="0"/>
              </a:rPr>
              <a:t> a) Reduce last element value i.e. call the function </a:t>
            </a:r>
            <a:r>
              <a:rPr lang="en-US" sz="1600" dirty="0" err="1">
                <a:latin typeface="Arial" panose="020B0604020202020204" pitchFamily="34" charset="0"/>
                <a:cs typeface="Arial" panose="020B0604020202020204" pitchFamily="34" charset="0"/>
              </a:rPr>
              <a:t>TotalNumberOfSequence</a:t>
            </a:r>
            <a:r>
              <a:rPr lang="en-US" sz="1600" dirty="0">
                <a:latin typeface="Arial" panose="020B0604020202020204" pitchFamily="34" charset="0"/>
                <a:cs typeface="Arial" panose="020B0604020202020204" pitchFamily="34" charset="0"/>
              </a:rPr>
              <a:t>(M 1, n)</a:t>
            </a:r>
          </a:p>
          <a:p>
            <a:pPr marL="0" indent="0">
              <a:buNone/>
            </a:pPr>
            <a:r>
              <a:rPr lang="en-US" sz="1600" dirty="0">
                <a:latin typeface="Arial" panose="020B0604020202020204" pitchFamily="34" charset="0"/>
                <a:cs typeface="Arial" panose="020B0604020202020204" pitchFamily="34" charset="0"/>
              </a:rPr>
              <a:t> b) Consider last element as M and reduce number of terms i.e. call the function </a:t>
            </a:r>
            <a:r>
              <a:rPr lang="en-US" sz="1600" dirty="0" err="1">
                <a:latin typeface="Arial" panose="020B0604020202020204" pitchFamily="34" charset="0"/>
                <a:cs typeface="Arial" panose="020B0604020202020204" pitchFamily="34" charset="0"/>
              </a:rPr>
              <a:t>TotalNumberOfSequence</a:t>
            </a:r>
            <a:r>
              <a:rPr lang="en-US" sz="1600" dirty="0">
                <a:latin typeface="Arial" panose="020B0604020202020204" pitchFamily="34" charset="0"/>
                <a:cs typeface="Arial" panose="020B0604020202020204" pitchFamily="34" charset="0"/>
              </a:rPr>
              <a:t>(M/2, N − 1)</a:t>
            </a:r>
          </a:p>
          <a:p>
            <a:pPr marL="0" indent="0"/>
            <a:r>
              <a:rPr lang="en-US" sz="1600" dirty="0">
                <a:latin typeface="Arial" panose="020B0604020202020204" pitchFamily="34" charset="0"/>
                <a:cs typeface="Arial" panose="020B0604020202020204" pitchFamily="34" charset="0"/>
              </a:rPr>
              <a:t> Print the total no of sequences</a:t>
            </a:r>
            <a:endParaRPr lang="en-US" sz="16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82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8F63-7F5D-4B3E-94BF-C0756DAA45A0}"/>
              </a:ext>
            </a:extLst>
          </p:cNvPr>
          <p:cNvSpPr>
            <a:spLocks noGrp="1"/>
          </p:cNvSpPr>
          <p:nvPr>
            <p:ph type="title"/>
          </p:nvPr>
        </p:nvSpPr>
        <p:spPr>
          <a:xfrm>
            <a:off x="838200" y="365126"/>
            <a:ext cx="10515600" cy="790814"/>
          </a:xfrm>
        </p:spPr>
        <p:txBody>
          <a:bodyPr>
            <a:normAutofit fontScale="90000"/>
          </a:bodyPr>
          <a:lstStyle/>
          <a:p>
            <a:r>
              <a:rPr lang="en-IN" dirty="0">
                <a:latin typeface="Consolas" panose="020B0609020204030204" pitchFamily="49" charset="0"/>
              </a:rPr>
              <a:t>  Algorithm 1      Algorithm 2</a:t>
            </a:r>
          </a:p>
        </p:txBody>
      </p:sp>
      <p:sp>
        <p:nvSpPr>
          <p:cNvPr id="3" name="Content Placeholder 2">
            <a:extLst>
              <a:ext uri="{FF2B5EF4-FFF2-40B4-BE49-F238E27FC236}">
                <a16:creationId xmlns:a16="http://schemas.microsoft.com/office/drawing/2014/main" id="{EF755B35-0182-4DA4-B241-923E6144E7C7}"/>
              </a:ext>
            </a:extLst>
          </p:cNvPr>
          <p:cNvSpPr>
            <a:spLocks noGrp="1"/>
          </p:cNvSpPr>
          <p:nvPr>
            <p:ph idx="1"/>
          </p:nvPr>
        </p:nvSpPr>
        <p:spPr>
          <a:xfrm>
            <a:off x="1402080" y="1975103"/>
            <a:ext cx="4498388" cy="4580971"/>
          </a:xfrm>
        </p:spPr>
        <p:txBody>
          <a:bodyPr>
            <a:noAutofit/>
          </a:bodyPr>
          <a:lstStyle/>
          <a:p>
            <a:pPr marL="0" indent="0">
              <a:buNone/>
            </a:pPr>
            <a:r>
              <a:rPr lang="en-US" sz="1800" dirty="0">
                <a:latin typeface="Arial" panose="020B0604020202020204" pitchFamily="34" charset="0"/>
                <a:cs typeface="Arial" panose="020B0604020202020204" pitchFamily="34" charset="0"/>
              </a:rPr>
              <a:t>Function </a:t>
            </a:r>
            <a:r>
              <a:rPr lang="en-US" sz="1800" dirty="0" err="1">
                <a:latin typeface="Arial" panose="020B0604020202020204" pitchFamily="34" charset="0"/>
                <a:cs typeface="Arial" panose="020B0604020202020204" pitchFamily="34" charset="0"/>
              </a:rPr>
              <a:t>TotalSequences</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m,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a:t>
            </a:r>
          </a:p>
          <a:p>
            <a:pPr marL="0" indent="0">
              <a:buNone/>
            </a:pPr>
            <a:r>
              <a:rPr lang="en-US" sz="1800" dirty="0">
                <a:latin typeface="Arial" panose="020B0604020202020204" pitchFamily="34" charset="0"/>
                <a:cs typeface="Arial" panose="020B0604020202020204" pitchFamily="34" charset="0"/>
              </a:rPr>
              <a:t>if M &lt; N then </a:t>
            </a:r>
          </a:p>
          <a:p>
            <a:pPr marL="0" indent="0">
              <a:buNone/>
            </a:pPr>
            <a:r>
              <a:rPr lang="en-US" sz="1800" dirty="0">
                <a:latin typeface="Arial" panose="020B0604020202020204" pitchFamily="34" charset="0"/>
                <a:cs typeface="Arial" panose="020B0604020202020204" pitchFamily="34" charset="0"/>
                <a:sym typeface="Wingdings" pitchFamily="2" charset="2"/>
              </a:rPr>
              <a:t> </a:t>
            </a:r>
            <a:r>
              <a:rPr lang="en-US" sz="1800" dirty="0">
                <a:latin typeface="Arial" panose="020B0604020202020204" pitchFamily="34" charset="0"/>
                <a:cs typeface="Arial" panose="020B0604020202020204" pitchFamily="34" charset="0"/>
              </a:rPr>
              <a:t>return 0 </a:t>
            </a:r>
          </a:p>
          <a:p>
            <a:pPr marL="0" indent="0">
              <a:buNone/>
            </a:pPr>
            <a:r>
              <a:rPr lang="en-US" sz="1800" dirty="0">
                <a:latin typeface="Arial" panose="020B0604020202020204" pitchFamily="34" charset="0"/>
                <a:cs typeface="Arial" panose="020B0604020202020204" pitchFamily="34" charset="0"/>
              </a:rPr>
              <a:t>if N == 0 then</a:t>
            </a:r>
          </a:p>
          <a:p>
            <a:pPr marL="0" indent="0">
              <a:buFont typeface="Wingdings"/>
              <a:buChar char="à"/>
            </a:pPr>
            <a:r>
              <a:rPr lang="en-US" sz="1800" dirty="0">
                <a:latin typeface="Arial" panose="020B0604020202020204" pitchFamily="34" charset="0"/>
                <a:cs typeface="Arial" panose="020B0604020202020204" pitchFamily="34" charset="0"/>
              </a:rPr>
              <a:t>return 1</a:t>
            </a:r>
          </a:p>
          <a:p>
            <a:pPr marL="0" indent="0">
              <a:buNone/>
            </a:pPr>
            <a:r>
              <a:rPr lang="en-US" sz="1800" dirty="0">
                <a:latin typeface="Arial" panose="020B0604020202020204" pitchFamily="34" charset="0"/>
                <a:cs typeface="Arial" panose="020B0604020202020204" pitchFamily="34" charset="0"/>
              </a:rPr>
              <a:t>return </a:t>
            </a:r>
            <a:r>
              <a:rPr lang="en-US" sz="1800" dirty="0" err="1">
                <a:latin typeface="Arial" panose="020B0604020202020204" pitchFamily="34" charset="0"/>
                <a:cs typeface="Arial" panose="020B0604020202020204" pitchFamily="34" charset="0"/>
              </a:rPr>
              <a:t>TotalSequences</a:t>
            </a:r>
            <a:r>
              <a:rPr lang="en-US" sz="1800" dirty="0">
                <a:latin typeface="Arial" panose="020B0604020202020204" pitchFamily="34" charset="0"/>
                <a:cs typeface="Arial" panose="020B0604020202020204" pitchFamily="34" charset="0"/>
              </a:rPr>
              <a:t> (M − 1, N) + </a:t>
            </a:r>
            <a:r>
              <a:rPr lang="en-US" sz="1800" dirty="0" err="1">
                <a:latin typeface="Arial" panose="020B0604020202020204" pitchFamily="34" charset="0"/>
                <a:cs typeface="Arial" panose="020B0604020202020204" pitchFamily="34" charset="0"/>
              </a:rPr>
              <a:t>TotalSequences</a:t>
            </a:r>
            <a:r>
              <a:rPr lang="en-US" sz="1800" dirty="0">
                <a:latin typeface="Arial" panose="020B0604020202020204" pitchFamily="34" charset="0"/>
                <a:cs typeface="Arial" panose="020B0604020202020204" pitchFamily="34" charset="0"/>
              </a:rPr>
              <a:t> (M/2, N − 1)</a:t>
            </a:r>
          </a:p>
          <a:p>
            <a:pPr marL="0" indent="0">
              <a:buNone/>
            </a:pPr>
            <a:r>
              <a:rPr lang="en-US" sz="1800" dirty="0">
                <a:latin typeface="Arial" panose="020B0604020202020204" pitchFamily="34" charset="0"/>
                <a:cs typeface="Arial" panose="020B0604020202020204" pitchFamily="34" charset="0"/>
              </a:rPr>
              <a:t>Function Main(): </a:t>
            </a:r>
          </a:p>
          <a:p>
            <a:pPr marL="0" indent="0">
              <a:buNone/>
            </a:pPr>
            <a:r>
              <a:rPr lang="en-US" sz="1800" dirty="0">
                <a:latin typeface="Arial" panose="020B0604020202020204" pitchFamily="34" charset="0"/>
                <a:cs typeface="Arial" panose="020B0604020202020204" pitchFamily="34" charset="0"/>
              </a:rPr>
              <a:t>Get M; </a:t>
            </a:r>
          </a:p>
          <a:p>
            <a:pPr marL="0" indent="0">
              <a:buNone/>
            </a:pPr>
            <a:r>
              <a:rPr lang="en-US" sz="1800" dirty="0">
                <a:latin typeface="Arial" panose="020B0604020202020204" pitchFamily="34" charset="0"/>
                <a:cs typeface="Arial" panose="020B0604020202020204" pitchFamily="34" charset="0"/>
              </a:rPr>
              <a:t>Get N; </a:t>
            </a:r>
          </a:p>
          <a:p>
            <a:pPr marL="0" indent="0">
              <a:buNone/>
            </a:pPr>
            <a:r>
              <a:rPr lang="en-US" sz="1800" dirty="0">
                <a:latin typeface="Arial" panose="020B0604020202020204" pitchFamily="34" charset="0"/>
                <a:cs typeface="Arial" panose="020B0604020202020204" pitchFamily="34" charset="0"/>
              </a:rPr>
              <a:t>Print (</a:t>
            </a:r>
            <a:r>
              <a:rPr lang="en-US" sz="1800" dirty="0" err="1">
                <a:latin typeface="Arial" panose="020B0604020202020204" pitchFamily="34" charset="0"/>
                <a:cs typeface="Arial" panose="020B0604020202020204" pitchFamily="34" charset="0"/>
              </a:rPr>
              <a:t>TotalSequences</a:t>
            </a:r>
            <a:r>
              <a:rPr lang="en-US" sz="1800" dirty="0">
                <a:latin typeface="Arial" panose="020B0604020202020204" pitchFamily="34" charset="0"/>
                <a:cs typeface="Arial" panose="020B0604020202020204" pitchFamily="34" charset="0"/>
              </a:rPr>
              <a:t>(M, N))  </a:t>
            </a:r>
          </a:p>
        </p:txBody>
      </p:sp>
      <p:sp>
        <p:nvSpPr>
          <p:cNvPr id="8" name="Content Placeholder 2">
            <a:extLst>
              <a:ext uri="{FF2B5EF4-FFF2-40B4-BE49-F238E27FC236}">
                <a16:creationId xmlns:a16="http://schemas.microsoft.com/office/drawing/2014/main" id="{857D8399-BD6A-4500-988C-D51F7A5BF93E}"/>
              </a:ext>
            </a:extLst>
          </p:cNvPr>
          <p:cNvSpPr txBox="1">
            <a:spLocks/>
          </p:cNvSpPr>
          <p:nvPr/>
        </p:nvSpPr>
        <p:spPr>
          <a:xfrm>
            <a:off x="6482606" y="1321078"/>
            <a:ext cx="4455687" cy="528675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100" dirty="0">
                <a:latin typeface="Arial" panose="020B0604020202020204" pitchFamily="34" charset="0"/>
                <a:cs typeface="Arial" panose="020B0604020202020204" pitchFamily="34" charset="0"/>
              </a:rPr>
              <a:t>Function </a:t>
            </a:r>
            <a:r>
              <a:rPr lang="en-US" sz="1100" dirty="0" err="1">
                <a:latin typeface="Arial" panose="020B0604020202020204" pitchFamily="34" charset="0"/>
                <a:cs typeface="Arial" panose="020B0604020202020204" pitchFamily="34" charset="0"/>
              </a:rPr>
              <a:t>TotalSequences</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int</a:t>
            </a:r>
            <a:r>
              <a:rPr lang="en-US" sz="1100" dirty="0">
                <a:latin typeface="Arial" panose="020B0604020202020204" pitchFamily="34" charset="0"/>
                <a:cs typeface="Arial" panose="020B0604020202020204" pitchFamily="34" charset="0"/>
              </a:rPr>
              <a:t> M, </a:t>
            </a:r>
            <a:r>
              <a:rPr lang="en-US" sz="1100" dirty="0" err="1">
                <a:latin typeface="Arial" panose="020B0604020202020204" pitchFamily="34" charset="0"/>
                <a:cs typeface="Arial" panose="020B0604020202020204" pitchFamily="34" charset="0"/>
              </a:rPr>
              <a:t>int</a:t>
            </a:r>
            <a:r>
              <a:rPr lang="en-US" sz="1100" dirty="0">
                <a:latin typeface="Arial" panose="020B0604020202020204" pitchFamily="34" charset="0"/>
                <a:cs typeface="Arial" panose="020B0604020202020204" pitchFamily="34" charset="0"/>
              </a:rPr>
              <a:t> N):</a:t>
            </a:r>
          </a:p>
          <a:p>
            <a:pPr marL="0" indent="0">
              <a:buNone/>
            </a:pPr>
            <a:r>
              <a:rPr lang="en-US" sz="1100" dirty="0" err="1">
                <a:latin typeface="Arial" panose="020B0604020202020204" pitchFamily="34" charset="0"/>
                <a:cs typeface="Arial" panose="020B0604020202020204" pitchFamily="34" charset="0"/>
              </a:rPr>
              <a:t>int</a:t>
            </a:r>
            <a:r>
              <a:rPr lang="en-US" sz="1100" dirty="0">
                <a:latin typeface="Arial" panose="020B0604020202020204" pitchFamily="34" charset="0"/>
                <a:cs typeface="Arial" panose="020B0604020202020204" pitchFamily="34" charset="0"/>
              </a:rPr>
              <a:t> DP[M+1][N+1];</a:t>
            </a:r>
          </a:p>
          <a:p>
            <a:pPr marL="0" indent="0">
              <a:buNone/>
            </a:pPr>
            <a:r>
              <a:rPr lang="en-US" sz="1100" dirty="0">
                <a:latin typeface="Arial" panose="020B0604020202020204" pitchFamily="34" charset="0"/>
                <a:cs typeface="Arial" panose="020B0604020202020204" pitchFamily="34" charset="0"/>
              </a:rPr>
              <a:t>for </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sym typeface="Wingdings" pitchFamily="2" charset="2"/>
              </a:rPr>
              <a:t> 0</a:t>
            </a:r>
            <a:r>
              <a:rPr lang="en-US" sz="1100" dirty="0">
                <a:latin typeface="Arial" panose="020B0604020202020204" pitchFamily="34" charset="0"/>
                <a:cs typeface="Arial" panose="020B0604020202020204" pitchFamily="34" charset="0"/>
              </a:rPr>
              <a:t> to M do</a:t>
            </a:r>
          </a:p>
          <a:p>
            <a:pPr marL="0" indent="0">
              <a:buNone/>
            </a:pPr>
            <a:r>
              <a:rPr lang="en-US" sz="1100" dirty="0">
                <a:latin typeface="Arial" panose="020B0604020202020204" pitchFamily="34" charset="0"/>
                <a:cs typeface="Arial" panose="020B0604020202020204" pitchFamily="34" charset="0"/>
              </a:rPr>
              <a:t>    for j </a:t>
            </a:r>
            <a:r>
              <a:rPr lang="en-US" sz="1100" dirty="0">
                <a:latin typeface="Arial" panose="020B0604020202020204" pitchFamily="34" charset="0"/>
                <a:cs typeface="Arial" panose="020B0604020202020204" pitchFamily="34" charset="0"/>
                <a:sym typeface="Wingdings" pitchFamily="2" charset="2"/>
              </a:rPr>
              <a:t> </a:t>
            </a:r>
            <a:r>
              <a:rPr lang="en-US" sz="1100" dirty="0">
                <a:latin typeface="Arial" panose="020B0604020202020204" pitchFamily="34" charset="0"/>
                <a:cs typeface="Arial" panose="020B0604020202020204" pitchFamily="34" charset="0"/>
              </a:rPr>
              <a:t>0 to N do</a:t>
            </a:r>
          </a:p>
          <a:p>
            <a:pPr marL="0" indent="0">
              <a:buNone/>
            </a:pPr>
            <a:r>
              <a:rPr lang="en-US" sz="1100" dirty="0">
                <a:latin typeface="Arial" panose="020B0604020202020204" pitchFamily="34" charset="0"/>
                <a:cs typeface="Arial" panose="020B0604020202020204" pitchFamily="34" charset="0"/>
              </a:rPr>
              <a:t>        if (</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==0 || j==0)</a:t>
            </a:r>
          </a:p>
          <a:p>
            <a:pPr marL="0" indent="0">
              <a:buNone/>
            </a:pPr>
            <a:r>
              <a:rPr lang="en-US" sz="1100" dirty="0">
                <a:latin typeface="Arial" panose="020B0604020202020204" pitchFamily="34" charset="0"/>
                <a:cs typeface="Arial" panose="020B0604020202020204" pitchFamily="34" charset="0"/>
              </a:rPr>
              <a:t>        then DP[</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][j] = 0;</a:t>
            </a:r>
          </a:p>
          <a:p>
            <a:pPr marL="0" indent="0">
              <a:buNone/>
            </a:pPr>
            <a:r>
              <a:rPr lang="en-US" sz="1100" dirty="0">
                <a:latin typeface="Arial" panose="020B0604020202020204" pitchFamily="34" charset="0"/>
                <a:cs typeface="Arial" panose="020B0604020202020204" pitchFamily="34" charset="0"/>
              </a:rPr>
              <a:t>        else if </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 &lt; j</a:t>
            </a:r>
          </a:p>
          <a:p>
            <a:pPr marL="0" indent="0">
              <a:buNone/>
            </a:pPr>
            <a:r>
              <a:rPr lang="en-US" sz="1100" dirty="0">
                <a:latin typeface="Arial" panose="020B0604020202020204" pitchFamily="34" charset="0"/>
                <a:cs typeface="Arial" panose="020B0604020202020204" pitchFamily="34" charset="0"/>
              </a:rPr>
              <a:t>        then DP[</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][j] = 0;</a:t>
            </a:r>
          </a:p>
          <a:p>
            <a:pPr marL="0" indent="0">
              <a:buNone/>
            </a:pPr>
            <a:r>
              <a:rPr lang="en-US" sz="1100" dirty="0">
                <a:latin typeface="Arial" panose="020B0604020202020204" pitchFamily="34" charset="0"/>
                <a:cs typeface="Arial" panose="020B0604020202020204" pitchFamily="34" charset="0"/>
              </a:rPr>
              <a:t>        else if j == 1</a:t>
            </a:r>
          </a:p>
          <a:p>
            <a:pPr marL="0" indent="0">
              <a:buNone/>
            </a:pPr>
            <a:r>
              <a:rPr lang="en-US" sz="1100" dirty="0">
                <a:latin typeface="Arial" panose="020B0604020202020204" pitchFamily="34" charset="0"/>
                <a:cs typeface="Arial" panose="020B0604020202020204" pitchFamily="34" charset="0"/>
              </a:rPr>
              <a:t>        then DP[</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][j] = </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  </a:t>
            </a:r>
          </a:p>
          <a:p>
            <a:pPr marL="0" indent="0">
              <a:buNone/>
            </a:pPr>
            <a:r>
              <a:rPr lang="en-US" sz="1100" dirty="0">
                <a:latin typeface="Arial" panose="020B0604020202020204" pitchFamily="34" charset="0"/>
                <a:cs typeface="Arial" panose="020B0604020202020204" pitchFamily="34" charset="0"/>
              </a:rPr>
              <a:t>        else</a:t>
            </a:r>
          </a:p>
          <a:p>
            <a:pPr marL="0" indent="0">
              <a:buNone/>
            </a:pPr>
            <a:r>
              <a:rPr lang="en-US" sz="1100" dirty="0">
                <a:latin typeface="Arial" panose="020B0604020202020204" pitchFamily="34" charset="0"/>
                <a:cs typeface="Arial" panose="020B0604020202020204" pitchFamily="34" charset="0"/>
              </a:rPr>
              <a:t>        DP[</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][j] = DP[i-1][j] + DP[</a:t>
            </a:r>
            <a:r>
              <a:rPr lang="en-US" sz="1100" dirty="0" err="1">
                <a:latin typeface="Arial" panose="020B0604020202020204" pitchFamily="34" charset="0"/>
                <a:cs typeface="Arial" panose="020B0604020202020204" pitchFamily="34" charset="0"/>
              </a:rPr>
              <a:t>i</a:t>
            </a:r>
            <a:r>
              <a:rPr lang="en-US" sz="1100" dirty="0">
                <a:latin typeface="Arial" panose="020B0604020202020204" pitchFamily="34" charset="0"/>
                <a:cs typeface="Arial" panose="020B0604020202020204" pitchFamily="34" charset="0"/>
              </a:rPr>
              <a:t>/2][j-1];</a:t>
            </a:r>
          </a:p>
          <a:p>
            <a:pPr marL="0" indent="0">
              <a:buNone/>
            </a:pPr>
            <a:r>
              <a:rPr lang="en-US" sz="1100" dirty="0">
                <a:latin typeface="Arial" panose="020B0604020202020204" pitchFamily="34" charset="0"/>
                <a:cs typeface="Arial" panose="020B0604020202020204" pitchFamily="34" charset="0"/>
              </a:rPr>
              <a:t>return DP[M][N];</a:t>
            </a:r>
          </a:p>
          <a:p>
            <a:pPr marL="0" indent="0">
              <a:buNone/>
            </a:pPr>
            <a:r>
              <a:rPr lang="en-US" sz="1100" dirty="0">
                <a:latin typeface="Arial" panose="020B0604020202020204" pitchFamily="34" charset="0"/>
                <a:cs typeface="Arial" panose="020B0604020202020204" pitchFamily="34" charset="0"/>
              </a:rPr>
              <a:t>Function Main(): </a:t>
            </a:r>
          </a:p>
          <a:p>
            <a:pPr marL="0" indent="0">
              <a:buNone/>
            </a:pPr>
            <a:r>
              <a:rPr lang="en-US" sz="1100" dirty="0">
                <a:latin typeface="Arial" panose="020B0604020202020204" pitchFamily="34" charset="0"/>
                <a:cs typeface="Arial" panose="020B0604020202020204" pitchFamily="34" charset="0"/>
              </a:rPr>
              <a:t>Get M; Get N;</a:t>
            </a:r>
          </a:p>
          <a:p>
            <a:pPr marL="0" indent="0">
              <a:buNone/>
            </a:pPr>
            <a:r>
              <a:rPr lang="en-US" sz="1100" dirty="0">
                <a:latin typeface="Arial" panose="020B0604020202020204" pitchFamily="34" charset="0"/>
                <a:cs typeface="Arial" panose="020B0604020202020204" pitchFamily="34" charset="0"/>
              </a:rPr>
              <a:t>Print (</a:t>
            </a:r>
            <a:r>
              <a:rPr lang="en-US" sz="1100" dirty="0" err="1">
                <a:latin typeface="Arial" panose="020B0604020202020204" pitchFamily="34" charset="0"/>
                <a:cs typeface="Arial" panose="020B0604020202020204" pitchFamily="34" charset="0"/>
              </a:rPr>
              <a:t>TotalSequences</a:t>
            </a:r>
            <a:r>
              <a:rPr lang="en-US" sz="1100" dirty="0">
                <a:latin typeface="Arial" panose="020B0604020202020204" pitchFamily="34" charset="0"/>
                <a:cs typeface="Arial" panose="020B0604020202020204" pitchFamily="34" charset="0"/>
              </a:rPr>
              <a:t>(M, N))</a:t>
            </a:r>
          </a:p>
        </p:txBody>
      </p:sp>
      <p:sp>
        <p:nvSpPr>
          <p:cNvPr id="5" name="TextBox 4"/>
          <p:cNvSpPr txBox="1"/>
          <p:nvPr/>
        </p:nvSpPr>
        <p:spPr>
          <a:xfrm>
            <a:off x="1302588" y="1104181"/>
            <a:ext cx="3597215" cy="369332"/>
          </a:xfrm>
          <a:prstGeom prst="rect">
            <a:avLst/>
          </a:prstGeom>
          <a:noFill/>
        </p:spPr>
        <p:txBody>
          <a:bodyPr wrap="square" rtlCol="0">
            <a:spAutoFit/>
          </a:bodyPr>
          <a:lstStyle/>
          <a:p>
            <a:r>
              <a:rPr lang="en-US" b="1" dirty="0"/>
              <a:t>            (Recursive method)</a:t>
            </a:r>
          </a:p>
        </p:txBody>
      </p:sp>
      <p:sp>
        <p:nvSpPr>
          <p:cNvPr id="6" name="TextBox 5"/>
          <p:cNvSpPr txBox="1"/>
          <p:nvPr/>
        </p:nvSpPr>
        <p:spPr>
          <a:xfrm>
            <a:off x="6849373" y="1069675"/>
            <a:ext cx="2941608" cy="369332"/>
          </a:xfrm>
          <a:prstGeom prst="rect">
            <a:avLst/>
          </a:prstGeom>
          <a:noFill/>
        </p:spPr>
        <p:txBody>
          <a:bodyPr wrap="square" rtlCol="0">
            <a:spAutoFit/>
          </a:bodyPr>
          <a:lstStyle/>
          <a:p>
            <a:r>
              <a:rPr lang="en-US" b="1" dirty="0"/>
              <a:t> (Dynamic programming)</a:t>
            </a:r>
            <a:endParaRPr lang="en-US" dirty="0"/>
          </a:p>
        </p:txBody>
      </p:sp>
    </p:spTree>
    <p:extLst>
      <p:ext uri="{BB962C8B-B14F-4D97-AF65-F5344CB8AC3E}">
        <p14:creationId xmlns:p14="http://schemas.microsoft.com/office/powerpoint/2010/main" val="22155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4F4F-7935-4E5C-885C-4E155416C44F}"/>
              </a:ext>
            </a:extLst>
          </p:cNvPr>
          <p:cNvSpPr>
            <a:spLocks noGrp="1"/>
          </p:cNvSpPr>
          <p:nvPr>
            <p:ph type="title"/>
          </p:nvPr>
        </p:nvSpPr>
        <p:spPr/>
        <p:txBody>
          <a:bodyPr/>
          <a:lstStyle/>
          <a:p>
            <a:r>
              <a:rPr lang="en-IN" dirty="0">
                <a:latin typeface="Consolas" panose="020B0609020204030204" pitchFamily="49" charset="0"/>
              </a:rPr>
              <a:t>Time complexity analysis</a:t>
            </a:r>
          </a:p>
        </p:txBody>
      </p:sp>
      <p:sp>
        <p:nvSpPr>
          <p:cNvPr id="3" name="Content Placeholder 2">
            <a:extLst>
              <a:ext uri="{FF2B5EF4-FFF2-40B4-BE49-F238E27FC236}">
                <a16:creationId xmlns:a16="http://schemas.microsoft.com/office/drawing/2014/main" id="{03CDD826-2067-4416-828E-367374324EE3}"/>
              </a:ext>
            </a:extLst>
          </p:cNvPr>
          <p:cNvSpPr>
            <a:spLocks noGrp="1"/>
          </p:cNvSpPr>
          <p:nvPr>
            <p:ph idx="1"/>
          </p:nvPr>
        </p:nvSpPr>
        <p:spPr>
          <a:xfrm>
            <a:off x="700178" y="2102805"/>
            <a:ext cx="10515600" cy="4755195"/>
          </a:xfrm>
        </p:spPr>
        <p:txBody>
          <a:bodyPr>
            <a:normAutofit/>
          </a:bodyPr>
          <a:lstStyle/>
          <a:p>
            <a:pPr marL="0" indent="0">
              <a:buNone/>
            </a:pPr>
            <a:r>
              <a:rPr lang="en-US" sz="2000" dirty="0">
                <a:latin typeface="Arial" panose="020B0604020202020204" pitchFamily="34" charset="0"/>
                <a:cs typeface="Arial" panose="020B0604020202020204" pitchFamily="34" charset="0"/>
              </a:rPr>
              <a:t>The total number of sequences is the sum of the number of sequences including m and the number of sequences where m is not included. Thus the original problem of finding number of sequences of length N with max value M can be subdivided into independent sub-problems of finding number of sequences of length n with max value M − 1 and number of sequences of length N − 1 with max value M/2.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753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CF6F578-FA6E-47C1-A5AC-12413D0E9060}"/>
              </a:ext>
            </a:extLst>
          </p:cNvPr>
          <p:cNvGraphicFramePr>
            <a:graphicFrameLocks noGrp="1"/>
          </p:cNvGraphicFramePr>
          <p:nvPr>
            <p:extLst>
              <p:ext uri="{D42A27DB-BD31-4B8C-83A1-F6EECF244321}">
                <p14:modId xmlns:p14="http://schemas.microsoft.com/office/powerpoint/2010/main" val="2251219543"/>
              </p:ext>
            </p:extLst>
          </p:nvPr>
        </p:nvGraphicFramePr>
        <p:xfrm>
          <a:off x="4023100" y="5335486"/>
          <a:ext cx="4000623" cy="1260295"/>
        </p:xfrm>
        <a:graphic>
          <a:graphicData uri="http://schemas.openxmlformats.org/drawingml/2006/table">
            <a:tbl>
              <a:tblPr firstRow="1" firstCol="1" lastRow="1" lastCol="1" bandRow="1" bandCol="1">
                <a:tableStyleId>{5940675A-B579-460E-94D1-54222C63F5DA}</a:tableStyleId>
              </a:tblPr>
              <a:tblGrid>
                <a:gridCol w="1161170">
                  <a:extLst>
                    <a:ext uri="{9D8B030D-6E8A-4147-A177-3AD203B41FA5}">
                      <a16:colId xmlns:a16="http://schemas.microsoft.com/office/drawing/2014/main" val="4172263320"/>
                    </a:ext>
                  </a:extLst>
                </a:gridCol>
                <a:gridCol w="1414914">
                  <a:extLst>
                    <a:ext uri="{9D8B030D-6E8A-4147-A177-3AD203B41FA5}">
                      <a16:colId xmlns:a16="http://schemas.microsoft.com/office/drawing/2014/main" val="2017064568"/>
                    </a:ext>
                  </a:extLst>
                </a:gridCol>
                <a:gridCol w="1424539">
                  <a:extLst>
                    <a:ext uri="{9D8B030D-6E8A-4147-A177-3AD203B41FA5}">
                      <a16:colId xmlns:a16="http://schemas.microsoft.com/office/drawing/2014/main" val="2855874223"/>
                    </a:ext>
                  </a:extLst>
                </a:gridCol>
              </a:tblGrid>
              <a:tr h="642620">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BEST</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AVERAGE</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a:effectLst/>
                          <a:latin typeface="Arial" panose="020B0604020202020204" pitchFamily="34" charset="0"/>
                          <a:cs typeface="Arial" panose="020B0604020202020204" pitchFamily="34" charset="0"/>
                        </a:rPr>
                        <a:t>WORST CASE</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905063613"/>
                  </a:ext>
                </a:extLst>
              </a:tr>
              <a:tr h="617675">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O(M*N)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O(M*N)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O(M*N)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999753590"/>
                  </a:ext>
                </a:extLst>
              </a:tr>
            </a:tbl>
          </a:graphicData>
        </a:graphic>
      </p:graphicFrame>
      <p:sp>
        <p:nvSpPr>
          <p:cNvPr id="3" name="Title 2">
            <a:extLst>
              <a:ext uri="{FF2B5EF4-FFF2-40B4-BE49-F238E27FC236}">
                <a16:creationId xmlns:a16="http://schemas.microsoft.com/office/drawing/2014/main" id="{5D629299-289C-4946-8EB9-7FA8CFEF04CF}"/>
              </a:ext>
            </a:extLst>
          </p:cNvPr>
          <p:cNvSpPr>
            <a:spLocks noGrp="1"/>
          </p:cNvSpPr>
          <p:nvPr>
            <p:ph type="title"/>
          </p:nvPr>
        </p:nvSpPr>
        <p:spPr/>
        <p:txBody>
          <a:bodyPr/>
          <a:lstStyle/>
          <a:p>
            <a:r>
              <a:rPr lang="en-IN" dirty="0">
                <a:latin typeface="Consolas" panose="020B0609020204030204" pitchFamily="49" charset="0"/>
              </a:rPr>
              <a:t>Time complexity graph</a:t>
            </a:r>
          </a:p>
        </p:txBody>
      </p:sp>
      <p:pic>
        <p:nvPicPr>
          <p:cNvPr id="1026" name="Picture 2"/>
          <p:cNvPicPr>
            <a:picLocks noChangeAspect="1" noChangeArrowheads="1"/>
          </p:cNvPicPr>
          <p:nvPr/>
        </p:nvPicPr>
        <p:blipFill>
          <a:blip r:embed="rId2"/>
          <a:srcRect/>
          <a:stretch>
            <a:fillRect/>
          </a:stretch>
        </p:blipFill>
        <p:spPr bwMode="auto">
          <a:xfrm>
            <a:off x="3879132" y="1746130"/>
            <a:ext cx="4048544" cy="3399174"/>
          </a:xfrm>
          <a:prstGeom prst="rect">
            <a:avLst/>
          </a:prstGeom>
          <a:noFill/>
          <a:ln w="9525">
            <a:noFill/>
            <a:miter lim="800000"/>
            <a:headEnd/>
            <a:tailEnd/>
          </a:ln>
          <a:effectLst/>
        </p:spPr>
      </p:pic>
    </p:spTree>
    <p:extLst>
      <p:ext uri="{BB962C8B-B14F-4D97-AF65-F5344CB8AC3E}">
        <p14:creationId xmlns:p14="http://schemas.microsoft.com/office/powerpoint/2010/main" val="42053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CCA2-0DF4-4FE4-9703-B6E53899DF85}"/>
              </a:ext>
            </a:extLst>
          </p:cNvPr>
          <p:cNvSpPr>
            <a:spLocks noGrp="1"/>
          </p:cNvSpPr>
          <p:nvPr>
            <p:ph type="title"/>
          </p:nvPr>
        </p:nvSpPr>
        <p:spPr/>
        <p:txBody>
          <a:bodyPr/>
          <a:lstStyle/>
          <a:p>
            <a:r>
              <a:rPr lang="en-IN" dirty="0">
                <a:latin typeface="Consolas" panose="020B0609020204030204" pitchFamily="49" charset="0"/>
              </a:rPr>
              <a:t>Space complexity analysis</a:t>
            </a:r>
          </a:p>
        </p:txBody>
      </p:sp>
      <p:sp>
        <p:nvSpPr>
          <p:cNvPr id="3" name="Content Placeholder 2">
            <a:extLst>
              <a:ext uri="{FF2B5EF4-FFF2-40B4-BE49-F238E27FC236}">
                <a16:creationId xmlns:a16="http://schemas.microsoft.com/office/drawing/2014/main" id="{D94C8873-57D3-4C0D-BF54-00C815527C21}"/>
              </a:ext>
            </a:extLst>
          </p:cNvPr>
          <p:cNvSpPr>
            <a:spLocks noGrp="1"/>
          </p:cNvSpPr>
          <p:nvPr>
            <p:ph sz="half" idx="1"/>
          </p:nvPr>
        </p:nvSpPr>
        <p:spPr>
          <a:xfrm>
            <a:off x="838200" y="1929384"/>
            <a:ext cx="10515600" cy="4251960"/>
          </a:xfrm>
        </p:spPr>
        <p:txBody>
          <a:bodyPr/>
          <a:lstStyle/>
          <a:p>
            <a:r>
              <a:rPr lang="en-IN" dirty="0">
                <a:latin typeface="Arial" panose="020B0604020202020204" pitchFamily="34" charset="0"/>
                <a:cs typeface="Arial" panose="020B0604020202020204" pitchFamily="34" charset="0"/>
              </a:rPr>
              <a:t>Since we make an array of size M*N the space complexity is M*N.</a:t>
            </a:r>
          </a:p>
          <a:p>
            <a:r>
              <a:rPr lang="en-IN" dirty="0">
                <a:latin typeface="Arial" panose="020B0604020202020204" pitchFamily="34" charset="0"/>
                <a:cs typeface="Arial" panose="020B0604020202020204" pitchFamily="34" charset="0"/>
              </a:rPr>
              <a:t>In the Recursive method , The space complexity is max(M,N), as at any time at max the recursive stack cannot have more than max(M,N) calls.</a:t>
            </a:r>
          </a:p>
        </p:txBody>
      </p:sp>
    </p:spTree>
    <p:extLst>
      <p:ext uri="{BB962C8B-B14F-4D97-AF65-F5344CB8AC3E}">
        <p14:creationId xmlns:p14="http://schemas.microsoft.com/office/powerpoint/2010/main" val="301863147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F2938"/>
      </a:dk2>
      <a:lt2>
        <a:srgbClr val="E3E8E2"/>
      </a:lt2>
      <a:accent1>
        <a:srgbClr val="B04DC3"/>
      </a:accent1>
      <a:accent2>
        <a:srgbClr val="6D3BB1"/>
      </a:accent2>
      <a:accent3>
        <a:srgbClr val="4D4DC3"/>
      </a:accent3>
      <a:accent4>
        <a:srgbClr val="3B6CB1"/>
      </a:accent4>
      <a:accent5>
        <a:srgbClr val="4DAFC3"/>
      </a:accent5>
      <a:accent6>
        <a:srgbClr val="3BB194"/>
      </a:accent6>
      <a:hlink>
        <a:srgbClr val="3B8AB3"/>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TM02900769[[fn=Retrospect]]</Template>
  <TotalTime>217</TotalTime>
  <Words>841</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Modern Love</vt:lpstr>
      <vt:lpstr>Roboto</vt:lpstr>
      <vt:lpstr>The Hand</vt:lpstr>
      <vt:lpstr>Wingdings</vt:lpstr>
      <vt:lpstr>SketchyVTI</vt:lpstr>
      <vt:lpstr>Data Structure and Algorithms 4th Semester B.Tech, Department of Information Technology Indian Institute Of Information Technology, Allahabad  Paper Title :  Specific sequences of given length   </vt:lpstr>
      <vt:lpstr>Content</vt:lpstr>
      <vt:lpstr>Problem Statement</vt:lpstr>
      <vt:lpstr>Introduction</vt:lpstr>
      <vt:lpstr>Algorithm Design and Analysis</vt:lpstr>
      <vt:lpstr>  Algorithm 1      Algorithm 2</vt:lpstr>
      <vt:lpstr>Time complexity analysis</vt:lpstr>
      <vt:lpstr>Time complexity graph</vt:lpstr>
      <vt:lpstr>Space complexity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 4st Semester B.Tech, Department of Information Technology (Section A)  Indian Institute Of Information Technology Allahabad, Allahabad, India  Paper Title:</dc:title>
  <dc:creator>Ritesh Raj</dc:creator>
  <cp:lastModifiedBy>Utkarsh Garg</cp:lastModifiedBy>
  <cp:revision>29</cp:revision>
  <dcterms:created xsi:type="dcterms:W3CDTF">2021-02-05T07:54:08Z</dcterms:created>
  <dcterms:modified xsi:type="dcterms:W3CDTF">2021-03-21T09:42:14Z</dcterms:modified>
</cp:coreProperties>
</file>