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257" r:id="rId8"/>
    <p:sldId id="258" r:id="rId9"/>
    <p:sldId id="259" r:id="rId10"/>
    <p:sldId id="260" r:id="rId11"/>
    <p:sldId id="261" r:id="rId12"/>
    <p:sldId id="262"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karsh gubrelay" userId="a1112f4fdd083327" providerId="LiveId" clId="{96A9195C-9CC4-4BF3-A6D0-DF44D27CF8F1}"/>
    <pc:docChg chg="undo custSel addSld modSld">
      <pc:chgData name="utkarsh gubrelay" userId="a1112f4fdd083327" providerId="LiveId" clId="{96A9195C-9CC4-4BF3-A6D0-DF44D27CF8F1}" dt="2021-11-07T16:59:45.844" v="28"/>
      <pc:docMkLst>
        <pc:docMk/>
      </pc:docMkLst>
      <pc:sldChg chg="addSp delSp modSp add mod delAnim modAnim">
        <pc:chgData name="utkarsh gubrelay" userId="a1112f4fdd083327" providerId="LiveId" clId="{96A9195C-9CC4-4BF3-A6D0-DF44D27CF8F1}" dt="2021-11-07T16:58:25.160" v="12" actId="22"/>
        <pc:sldMkLst>
          <pc:docMk/>
          <pc:sldMk cId="1670774371" sldId="265"/>
        </pc:sldMkLst>
        <pc:spChg chg="mod">
          <ac:chgData name="utkarsh gubrelay" userId="a1112f4fdd083327" providerId="LiveId" clId="{96A9195C-9CC4-4BF3-A6D0-DF44D27CF8F1}" dt="2021-11-07T16:58:21.824" v="6" actId="255"/>
          <ac:spMkLst>
            <pc:docMk/>
            <pc:sldMk cId="1670774371" sldId="265"/>
            <ac:spMk id="5" creationId="{13DA3CC0-7A42-4D0F-A657-05BE7C1165AE}"/>
          </ac:spMkLst>
        </pc:spChg>
        <pc:spChg chg="add del">
          <ac:chgData name="utkarsh gubrelay" userId="a1112f4fdd083327" providerId="LiveId" clId="{96A9195C-9CC4-4BF3-A6D0-DF44D27CF8F1}" dt="2021-11-07T16:58:25.160" v="12" actId="22"/>
          <ac:spMkLst>
            <pc:docMk/>
            <pc:sldMk cId="1670774371" sldId="265"/>
            <ac:spMk id="6" creationId="{9086525C-21AA-4544-8CFB-B0E1AC462A08}"/>
          </ac:spMkLst>
        </pc:spChg>
        <pc:spChg chg="del mod">
          <ac:chgData name="utkarsh gubrelay" userId="a1112f4fdd083327" providerId="LiveId" clId="{96A9195C-9CC4-4BF3-A6D0-DF44D27CF8F1}" dt="2021-11-07T16:58:23.015" v="8"/>
          <ac:spMkLst>
            <pc:docMk/>
            <pc:sldMk cId="1670774371" sldId="265"/>
            <ac:spMk id="7" creationId="{83876200-679D-4528-82B8-8F710E959C07}"/>
          </ac:spMkLst>
        </pc:spChg>
        <pc:spChg chg="del mod">
          <ac:chgData name="utkarsh gubrelay" userId="a1112f4fdd083327" providerId="LiveId" clId="{96A9195C-9CC4-4BF3-A6D0-DF44D27CF8F1}" dt="2021-11-07T16:58:23.017" v="10"/>
          <ac:spMkLst>
            <pc:docMk/>
            <pc:sldMk cId="1670774371" sldId="265"/>
            <ac:spMk id="9" creationId="{95D6CC4D-1EC2-4C48-BFCA-13FFAAE0F7E1}"/>
          </ac:spMkLst>
        </pc:spChg>
      </pc:sldChg>
      <pc:sldChg chg="addSp delSp modSp add mod modAnim">
        <pc:chgData name="utkarsh gubrelay" userId="a1112f4fdd083327" providerId="LiveId" clId="{96A9195C-9CC4-4BF3-A6D0-DF44D27CF8F1}" dt="2021-11-07T16:59:05.295" v="18"/>
        <pc:sldMkLst>
          <pc:docMk/>
          <pc:sldMk cId="264601834" sldId="266"/>
        </pc:sldMkLst>
        <pc:spChg chg="add del mod">
          <ac:chgData name="utkarsh gubrelay" userId="a1112f4fdd083327" providerId="LiveId" clId="{96A9195C-9CC4-4BF3-A6D0-DF44D27CF8F1}" dt="2021-11-07T16:59:05.295" v="18"/>
          <ac:spMkLst>
            <pc:docMk/>
            <pc:sldMk cId="264601834" sldId="266"/>
            <ac:spMk id="3" creationId="{23DFD23B-E63B-4F37-81FB-CA9FBE21E030}"/>
          </ac:spMkLst>
        </pc:spChg>
        <pc:spChg chg="mod">
          <ac:chgData name="utkarsh gubrelay" userId="a1112f4fdd083327" providerId="LiveId" clId="{96A9195C-9CC4-4BF3-A6D0-DF44D27CF8F1}" dt="2021-11-07T16:59:01.244" v="16" actId="1076"/>
          <ac:spMkLst>
            <pc:docMk/>
            <pc:sldMk cId="264601834" sldId="266"/>
            <ac:spMk id="5" creationId="{13DA3CC0-7A42-4D0F-A657-05BE7C1165AE}"/>
          </ac:spMkLst>
        </pc:spChg>
      </pc:sldChg>
      <pc:sldChg chg="addSp delSp modSp add mod">
        <pc:chgData name="utkarsh gubrelay" userId="a1112f4fdd083327" providerId="LiveId" clId="{96A9195C-9CC4-4BF3-A6D0-DF44D27CF8F1}" dt="2021-11-07T16:59:34.616" v="23" actId="22"/>
        <pc:sldMkLst>
          <pc:docMk/>
          <pc:sldMk cId="2357888408" sldId="267"/>
        </pc:sldMkLst>
        <pc:spChg chg="add del">
          <ac:chgData name="utkarsh gubrelay" userId="a1112f4fdd083327" providerId="LiveId" clId="{96A9195C-9CC4-4BF3-A6D0-DF44D27CF8F1}" dt="2021-11-07T16:59:34.616" v="23" actId="22"/>
          <ac:spMkLst>
            <pc:docMk/>
            <pc:sldMk cId="2357888408" sldId="267"/>
            <ac:spMk id="4" creationId="{A3496D4B-6765-4523-928E-5B0513BDF8A8}"/>
          </ac:spMkLst>
        </pc:spChg>
        <pc:spChg chg="mod">
          <ac:chgData name="utkarsh gubrelay" userId="a1112f4fdd083327" providerId="LiveId" clId="{96A9195C-9CC4-4BF3-A6D0-DF44D27CF8F1}" dt="2021-11-07T16:59:21.908" v="21" actId="1076"/>
          <ac:spMkLst>
            <pc:docMk/>
            <pc:sldMk cId="2357888408" sldId="267"/>
            <ac:spMk id="5" creationId="{13DA3CC0-7A42-4D0F-A657-05BE7C1165AE}"/>
          </ac:spMkLst>
        </pc:spChg>
      </pc:sldChg>
      <pc:sldChg chg="addSp delSp modSp add mod">
        <pc:chgData name="utkarsh gubrelay" userId="a1112f4fdd083327" providerId="LiveId" clId="{96A9195C-9CC4-4BF3-A6D0-DF44D27CF8F1}" dt="2021-11-07T16:59:44.835" v="27" actId="22"/>
        <pc:sldMkLst>
          <pc:docMk/>
          <pc:sldMk cId="3173665342" sldId="268"/>
        </pc:sldMkLst>
        <pc:spChg chg="add del">
          <ac:chgData name="utkarsh gubrelay" userId="a1112f4fdd083327" providerId="LiveId" clId="{96A9195C-9CC4-4BF3-A6D0-DF44D27CF8F1}" dt="2021-11-07T16:59:44.835" v="27" actId="22"/>
          <ac:spMkLst>
            <pc:docMk/>
            <pc:sldMk cId="3173665342" sldId="268"/>
            <ac:spMk id="4" creationId="{1889C635-305B-4A0D-B755-EA410693F662}"/>
          </ac:spMkLst>
        </pc:spChg>
        <pc:spChg chg="mod">
          <ac:chgData name="utkarsh gubrelay" userId="a1112f4fdd083327" providerId="LiveId" clId="{96A9195C-9CC4-4BF3-A6D0-DF44D27CF8F1}" dt="2021-11-07T16:59:41.283" v="25"/>
          <ac:spMkLst>
            <pc:docMk/>
            <pc:sldMk cId="3173665342" sldId="268"/>
            <ac:spMk id="5" creationId="{13DA3CC0-7A42-4D0F-A657-05BE7C1165AE}"/>
          </ac:spMkLst>
        </pc:spChg>
      </pc:sldChg>
      <pc:sldChg chg="add">
        <pc:chgData name="utkarsh gubrelay" userId="a1112f4fdd083327" providerId="LiveId" clId="{96A9195C-9CC4-4BF3-A6D0-DF44D27CF8F1}" dt="2021-11-07T16:59:45.844" v="28"/>
        <pc:sldMkLst>
          <pc:docMk/>
          <pc:sldMk cId="764958579"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D448-EFE8-4471-AAA3-700090437F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461E26F-0AAA-4474-99D5-A52EA7724C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AD5127A-6DD6-4ED6-BBFC-56A358EA6691}"/>
              </a:ext>
            </a:extLst>
          </p:cNvPr>
          <p:cNvSpPr>
            <a:spLocks noGrp="1"/>
          </p:cNvSpPr>
          <p:nvPr>
            <p:ph type="dt" sz="half" idx="10"/>
          </p:nvPr>
        </p:nvSpPr>
        <p:spPr/>
        <p:txBody>
          <a:bodyPr/>
          <a:lstStyle/>
          <a:p>
            <a:fld id="{05127E40-8931-47B5-A9C6-0C1E360AC1F7}" type="datetimeFigureOut">
              <a:rPr lang="en-GB" smtClean="0"/>
              <a:t>07/11/2021</a:t>
            </a:fld>
            <a:endParaRPr lang="en-GB"/>
          </a:p>
        </p:txBody>
      </p:sp>
      <p:sp>
        <p:nvSpPr>
          <p:cNvPr id="5" name="Footer Placeholder 4">
            <a:extLst>
              <a:ext uri="{FF2B5EF4-FFF2-40B4-BE49-F238E27FC236}">
                <a16:creationId xmlns:a16="http://schemas.microsoft.com/office/drawing/2014/main" id="{0357AEF2-45B1-4A60-9EBC-0E09C9A27F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B6CE65-5350-4047-B0E8-2AC8435AF89F}"/>
              </a:ext>
            </a:extLst>
          </p:cNvPr>
          <p:cNvSpPr>
            <a:spLocks noGrp="1"/>
          </p:cNvSpPr>
          <p:nvPr>
            <p:ph type="sldNum" sz="quarter" idx="12"/>
          </p:nvPr>
        </p:nvSpPr>
        <p:spPr/>
        <p:txBody>
          <a:bodyPr/>
          <a:lstStyle/>
          <a:p>
            <a:fld id="{1F40BD88-2F20-4613-A519-C57E19C61734}" type="slidenum">
              <a:rPr lang="en-GB" smtClean="0"/>
              <a:t>‹#›</a:t>
            </a:fld>
            <a:endParaRPr lang="en-GB"/>
          </a:p>
        </p:txBody>
      </p:sp>
    </p:spTree>
    <p:extLst>
      <p:ext uri="{BB962C8B-B14F-4D97-AF65-F5344CB8AC3E}">
        <p14:creationId xmlns:p14="http://schemas.microsoft.com/office/powerpoint/2010/main" val="1289719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1CBF-6B34-4B3F-9A81-5A64D7A99C9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FA847B-A120-4B4F-9D82-65505B25DC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26222F-418C-47BC-8592-CD106B1948DA}"/>
              </a:ext>
            </a:extLst>
          </p:cNvPr>
          <p:cNvSpPr>
            <a:spLocks noGrp="1"/>
          </p:cNvSpPr>
          <p:nvPr>
            <p:ph type="dt" sz="half" idx="10"/>
          </p:nvPr>
        </p:nvSpPr>
        <p:spPr/>
        <p:txBody>
          <a:bodyPr/>
          <a:lstStyle/>
          <a:p>
            <a:fld id="{05127E40-8931-47B5-A9C6-0C1E360AC1F7}" type="datetimeFigureOut">
              <a:rPr lang="en-GB" smtClean="0"/>
              <a:t>07/11/2021</a:t>
            </a:fld>
            <a:endParaRPr lang="en-GB"/>
          </a:p>
        </p:txBody>
      </p:sp>
      <p:sp>
        <p:nvSpPr>
          <p:cNvPr id="5" name="Footer Placeholder 4">
            <a:extLst>
              <a:ext uri="{FF2B5EF4-FFF2-40B4-BE49-F238E27FC236}">
                <a16:creationId xmlns:a16="http://schemas.microsoft.com/office/drawing/2014/main" id="{04AF3C47-1751-410D-8633-5EBCE1C2D0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117C0C-22AB-4447-ABDA-AD164DBE29A4}"/>
              </a:ext>
            </a:extLst>
          </p:cNvPr>
          <p:cNvSpPr>
            <a:spLocks noGrp="1"/>
          </p:cNvSpPr>
          <p:nvPr>
            <p:ph type="sldNum" sz="quarter" idx="12"/>
          </p:nvPr>
        </p:nvSpPr>
        <p:spPr/>
        <p:txBody>
          <a:bodyPr/>
          <a:lstStyle/>
          <a:p>
            <a:fld id="{1F40BD88-2F20-4613-A519-C57E19C61734}" type="slidenum">
              <a:rPr lang="en-GB" smtClean="0"/>
              <a:t>‹#›</a:t>
            </a:fld>
            <a:endParaRPr lang="en-GB"/>
          </a:p>
        </p:txBody>
      </p:sp>
    </p:spTree>
    <p:extLst>
      <p:ext uri="{BB962C8B-B14F-4D97-AF65-F5344CB8AC3E}">
        <p14:creationId xmlns:p14="http://schemas.microsoft.com/office/powerpoint/2010/main" val="123464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134F00-2C05-4EF4-AF7E-08771D8DC9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ABF1F40-4267-45D4-A7A2-49F9C19937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489E57-1B1F-45E8-9C8C-6246D9D74788}"/>
              </a:ext>
            </a:extLst>
          </p:cNvPr>
          <p:cNvSpPr>
            <a:spLocks noGrp="1"/>
          </p:cNvSpPr>
          <p:nvPr>
            <p:ph type="dt" sz="half" idx="10"/>
          </p:nvPr>
        </p:nvSpPr>
        <p:spPr/>
        <p:txBody>
          <a:bodyPr/>
          <a:lstStyle/>
          <a:p>
            <a:fld id="{05127E40-8931-47B5-A9C6-0C1E360AC1F7}" type="datetimeFigureOut">
              <a:rPr lang="en-GB" smtClean="0"/>
              <a:t>07/11/2021</a:t>
            </a:fld>
            <a:endParaRPr lang="en-GB"/>
          </a:p>
        </p:txBody>
      </p:sp>
      <p:sp>
        <p:nvSpPr>
          <p:cNvPr id="5" name="Footer Placeholder 4">
            <a:extLst>
              <a:ext uri="{FF2B5EF4-FFF2-40B4-BE49-F238E27FC236}">
                <a16:creationId xmlns:a16="http://schemas.microsoft.com/office/drawing/2014/main" id="{4D00C6D8-3BEE-4E23-B68E-E3DED82EA5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D04988-CCEB-4EF4-B8F7-04F7586A0DB6}"/>
              </a:ext>
            </a:extLst>
          </p:cNvPr>
          <p:cNvSpPr>
            <a:spLocks noGrp="1"/>
          </p:cNvSpPr>
          <p:nvPr>
            <p:ph type="sldNum" sz="quarter" idx="12"/>
          </p:nvPr>
        </p:nvSpPr>
        <p:spPr/>
        <p:txBody>
          <a:bodyPr/>
          <a:lstStyle/>
          <a:p>
            <a:fld id="{1F40BD88-2F20-4613-A519-C57E19C61734}" type="slidenum">
              <a:rPr lang="en-GB" smtClean="0"/>
              <a:t>‹#›</a:t>
            </a:fld>
            <a:endParaRPr lang="en-GB"/>
          </a:p>
        </p:txBody>
      </p:sp>
    </p:spTree>
    <p:extLst>
      <p:ext uri="{BB962C8B-B14F-4D97-AF65-F5344CB8AC3E}">
        <p14:creationId xmlns:p14="http://schemas.microsoft.com/office/powerpoint/2010/main" val="797175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C6E7-F81B-4C56-9ADB-3F5FB9D740B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FD59AC-923F-4F53-8148-9A39AABD0D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815B7A-606B-448E-AE0E-6B50BC05411B}"/>
              </a:ext>
            </a:extLst>
          </p:cNvPr>
          <p:cNvSpPr>
            <a:spLocks noGrp="1"/>
          </p:cNvSpPr>
          <p:nvPr>
            <p:ph type="dt" sz="half" idx="10"/>
          </p:nvPr>
        </p:nvSpPr>
        <p:spPr/>
        <p:txBody>
          <a:bodyPr/>
          <a:lstStyle/>
          <a:p>
            <a:fld id="{05127E40-8931-47B5-A9C6-0C1E360AC1F7}" type="datetimeFigureOut">
              <a:rPr lang="en-GB" smtClean="0"/>
              <a:t>07/11/2021</a:t>
            </a:fld>
            <a:endParaRPr lang="en-GB"/>
          </a:p>
        </p:txBody>
      </p:sp>
      <p:sp>
        <p:nvSpPr>
          <p:cNvPr id="5" name="Footer Placeholder 4">
            <a:extLst>
              <a:ext uri="{FF2B5EF4-FFF2-40B4-BE49-F238E27FC236}">
                <a16:creationId xmlns:a16="http://schemas.microsoft.com/office/drawing/2014/main" id="{17F8D767-AAF1-4859-A926-06DBB8E7BA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8A99A3-BD81-4BB3-BEC8-7C407DAA86F2}"/>
              </a:ext>
            </a:extLst>
          </p:cNvPr>
          <p:cNvSpPr>
            <a:spLocks noGrp="1"/>
          </p:cNvSpPr>
          <p:nvPr>
            <p:ph type="sldNum" sz="quarter" idx="12"/>
          </p:nvPr>
        </p:nvSpPr>
        <p:spPr/>
        <p:txBody>
          <a:bodyPr/>
          <a:lstStyle/>
          <a:p>
            <a:fld id="{1F40BD88-2F20-4613-A519-C57E19C61734}" type="slidenum">
              <a:rPr lang="en-GB" smtClean="0"/>
              <a:t>‹#›</a:t>
            </a:fld>
            <a:endParaRPr lang="en-GB"/>
          </a:p>
        </p:txBody>
      </p:sp>
    </p:spTree>
    <p:extLst>
      <p:ext uri="{BB962C8B-B14F-4D97-AF65-F5344CB8AC3E}">
        <p14:creationId xmlns:p14="http://schemas.microsoft.com/office/powerpoint/2010/main" val="3121411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C6297-699E-4C2F-9492-BB59189EA4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3466D9D-C58D-4876-8F40-A94D58E7D3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3B1D7-86B5-4D87-A2F4-7123ABB94021}"/>
              </a:ext>
            </a:extLst>
          </p:cNvPr>
          <p:cNvSpPr>
            <a:spLocks noGrp="1"/>
          </p:cNvSpPr>
          <p:nvPr>
            <p:ph type="dt" sz="half" idx="10"/>
          </p:nvPr>
        </p:nvSpPr>
        <p:spPr/>
        <p:txBody>
          <a:bodyPr/>
          <a:lstStyle/>
          <a:p>
            <a:fld id="{05127E40-8931-47B5-A9C6-0C1E360AC1F7}" type="datetimeFigureOut">
              <a:rPr lang="en-GB" smtClean="0"/>
              <a:t>07/11/2021</a:t>
            </a:fld>
            <a:endParaRPr lang="en-GB"/>
          </a:p>
        </p:txBody>
      </p:sp>
      <p:sp>
        <p:nvSpPr>
          <p:cNvPr id="5" name="Footer Placeholder 4">
            <a:extLst>
              <a:ext uri="{FF2B5EF4-FFF2-40B4-BE49-F238E27FC236}">
                <a16:creationId xmlns:a16="http://schemas.microsoft.com/office/drawing/2014/main" id="{30138632-D154-45E4-8796-B30414303A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70E4C7-F63E-4D7C-81A7-AF081D13B9CB}"/>
              </a:ext>
            </a:extLst>
          </p:cNvPr>
          <p:cNvSpPr>
            <a:spLocks noGrp="1"/>
          </p:cNvSpPr>
          <p:nvPr>
            <p:ph type="sldNum" sz="quarter" idx="12"/>
          </p:nvPr>
        </p:nvSpPr>
        <p:spPr/>
        <p:txBody>
          <a:bodyPr/>
          <a:lstStyle/>
          <a:p>
            <a:fld id="{1F40BD88-2F20-4613-A519-C57E19C61734}" type="slidenum">
              <a:rPr lang="en-GB" smtClean="0"/>
              <a:t>‹#›</a:t>
            </a:fld>
            <a:endParaRPr lang="en-GB"/>
          </a:p>
        </p:txBody>
      </p:sp>
    </p:spTree>
    <p:extLst>
      <p:ext uri="{BB962C8B-B14F-4D97-AF65-F5344CB8AC3E}">
        <p14:creationId xmlns:p14="http://schemas.microsoft.com/office/powerpoint/2010/main" val="148738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0088A-16D1-420A-A311-D0A47B673E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70B757-E927-4D9E-B130-8F52FAB607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9526E2C-1D73-44C7-969C-FE3F625953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DB82133-07C5-4D78-AC4F-879CC909EBE6}"/>
              </a:ext>
            </a:extLst>
          </p:cNvPr>
          <p:cNvSpPr>
            <a:spLocks noGrp="1"/>
          </p:cNvSpPr>
          <p:nvPr>
            <p:ph type="dt" sz="half" idx="10"/>
          </p:nvPr>
        </p:nvSpPr>
        <p:spPr/>
        <p:txBody>
          <a:bodyPr/>
          <a:lstStyle/>
          <a:p>
            <a:fld id="{05127E40-8931-47B5-A9C6-0C1E360AC1F7}" type="datetimeFigureOut">
              <a:rPr lang="en-GB" smtClean="0"/>
              <a:t>07/11/2021</a:t>
            </a:fld>
            <a:endParaRPr lang="en-GB"/>
          </a:p>
        </p:txBody>
      </p:sp>
      <p:sp>
        <p:nvSpPr>
          <p:cNvPr id="6" name="Footer Placeholder 5">
            <a:extLst>
              <a:ext uri="{FF2B5EF4-FFF2-40B4-BE49-F238E27FC236}">
                <a16:creationId xmlns:a16="http://schemas.microsoft.com/office/drawing/2014/main" id="{BA41E51A-670F-4EFF-B83A-C88560DE0B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DD359E9-642D-4B03-89BE-B251A2A46386}"/>
              </a:ext>
            </a:extLst>
          </p:cNvPr>
          <p:cNvSpPr>
            <a:spLocks noGrp="1"/>
          </p:cNvSpPr>
          <p:nvPr>
            <p:ph type="sldNum" sz="quarter" idx="12"/>
          </p:nvPr>
        </p:nvSpPr>
        <p:spPr/>
        <p:txBody>
          <a:bodyPr/>
          <a:lstStyle/>
          <a:p>
            <a:fld id="{1F40BD88-2F20-4613-A519-C57E19C61734}" type="slidenum">
              <a:rPr lang="en-GB" smtClean="0"/>
              <a:t>‹#›</a:t>
            </a:fld>
            <a:endParaRPr lang="en-GB"/>
          </a:p>
        </p:txBody>
      </p:sp>
    </p:spTree>
    <p:extLst>
      <p:ext uri="{BB962C8B-B14F-4D97-AF65-F5344CB8AC3E}">
        <p14:creationId xmlns:p14="http://schemas.microsoft.com/office/powerpoint/2010/main" val="1969260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DEABF-4FDA-40E2-8A7A-339CC4021E6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219EFD7-D8AF-4BA5-A483-1D12785498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AD1D9E-1070-4D1F-805E-73BDCF1B47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3B2CD22-FD50-4805-9D6E-EB6D2CDDD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633769-62E1-407A-B530-14BAEEF1F1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E106E3A-6951-40BC-9083-EC0183EA94F4}"/>
              </a:ext>
            </a:extLst>
          </p:cNvPr>
          <p:cNvSpPr>
            <a:spLocks noGrp="1"/>
          </p:cNvSpPr>
          <p:nvPr>
            <p:ph type="dt" sz="half" idx="10"/>
          </p:nvPr>
        </p:nvSpPr>
        <p:spPr/>
        <p:txBody>
          <a:bodyPr/>
          <a:lstStyle/>
          <a:p>
            <a:fld id="{05127E40-8931-47B5-A9C6-0C1E360AC1F7}" type="datetimeFigureOut">
              <a:rPr lang="en-GB" smtClean="0"/>
              <a:t>07/11/2021</a:t>
            </a:fld>
            <a:endParaRPr lang="en-GB"/>
          </a:p>
        </p:txBody>
      </p:sp>
      <p:sp>
        <p:nvSpPr>
          <p:cNvPr id="8" name="Footer Placeholder 7">
            <a:extLst>
              <a:ext uri="{FF2B5EF4-FFF2-40B4-BE49-F238E27FC236}">
                <a16:creationId xmlns:a16="http://schemas.microsoft.com/office/drawing/2014/main" id="{C93173D1-2C84-4BA2-9A06-BAB029920B7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6EB2FDA-FA42-4F97-8D98-58701E0A6E84}"/>
              </a:ext>
            </a:extLst>
          </p:cNvPr>
          <p:cNvSpPr>
            <a:spLocks noGrp="1"/>
          </p:cNvSpPr>
          <p:nvPr>
            <p:ph type="sldNum" sz="quarter" idx="12"/>
          </p:nvPr>
        </p:nvSpPr>
        <p:spPr/>
        <p:txBody>
          <a:bodyPr/>
          <a:lstStyle/>
          <a:p>
            <a:fld id="{1F40BD88-2F20-4613-A519-C57E19C61734}" type="slidenum">
              <a:rPr lang="en-GB" smtClean="0"/>
              <a:t>‹#›</a:t>
            </a:fld>
            <a:endParaRPr lang="en-GB"/>
          </a:p>
        </p:txBody>
      </p:sp>
    </p:spTree>
    <p:extLst>
      <p:ext uri="{BB962C8B-B14F-4D97-AF65-F5344CB8AC3E}">
        <p14:creationId xmlns:p14="http://schemas.microsoft.com/office/powerpoint/2010/main" val="2943969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E3AC-B73B-4919-B073-7B5CA581F71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7E94F9F-2DD5-4000-985A-41980FE334BF}"/>
              </a:ext>
            </a:extLst>
          </p:cNvPr>
          <p:cNvSpPr>
            <a:spLocks noGrp="1"/>
          </p:cNvSpPr>
          <p:nvPr>
            <p:ph type="dt" sz="half" idx="10"/>
          </p:nvPr>
        </p:nvSpPr>
        <p:spPr/>
        <p:txBody>
          <a:bodyPr/>
          <a:lstStyle/>
          <a:p>
            <a:fld id="{05127E40-8931-47B5-A9C6-0C1E360AC1F7}" type="datetimeFigureOut">
              <a:rPr lang="en-GB" smtClean="0"/>
              <a:t>07/11/2021</a:t>
            </a:fld>
            <a:endParaRPr lang="en-GB"/>
          </a:p>
        </p:txBody>
      </p:sp>
      <p:sp>
        <p:nvSpPr>
          <p:cNvPr id="4" name="Footer Placeholder 3">
            <a:extLst>
              <a:ext uri="{FF2B5EF4-FFF2-40B4-BE49-F238E27FC236}">
                <a16:creationId xmlns:a16="http://schemas.microsoft.com/office/drawing/2014/main" id="{598E9C47-1437-4C73-94C4-EAFD95B55DE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598AAB6-0D45-4F25-98FA-82E40C7275DF}"/>
              </a:ext>
            </a:extLst>
          </p:cNvPr>
          <p:cNvSpPr>
            <a:spLocks noGrp="1"/>
          </p:cNvSpPr>
          <p:nvPr>
            <p:ph type="sldNum" sz="quarter" idx="12"/>
          </p:nvPr>
        </p:nvSpPr>
        <p:spPr/>
        <p:txBody>
          <a:bodyPr/>
          <a:lstStyle/>
          <a:p>
            <a:fld id="{1F40BD88-2F20-4613-A519-C57E19C61734}" type="slidenum">
              <a:rPr lang="en-GB" smtClean="0"/>
              <a:t>‹#›</a:t>
            </a:fld>
            <a:endParaRPr lang="en-GB"/>
          </a:p>
        </p:txBody>
      </p:sp>
    </p:spTree>
    <p:extLst>
      <p:ext uri="{BB962C8B-B14F-4D97-AF65-F5344CB8AC3E}">
        <p14:creationId xmlns:p14="http://schemas.microsoft.com/office/powerpoint/2010/main" val="4080241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48C738-E6CA-47CF-B51A-6DCBA802453C}"/>
              </a:ext>
            </a:extLst>
          </p:cNvPr>
          <p:cNvSpPr>
            <a:spLocks noGrp="1"/>
          </p:cNvSpPr>
          <p:nvPr>
            <p:ph type="dt" sz="half" idx="10"/>
          </p:nvPr>
        </p:nvSpPr>
        <p:spPr/>
        <p:txBody>
          <a:bodyPr/>
          <a:lstStyle/>
          <a:p>
            <a:fld id="{05127E40-8931-47B5-A9C6-0C1E360AC1F7}" type="datetimeFigureOut">
              <a:rPr lang="en-GB" smtClean="0"/>
              <a:t>07/11/2021</a:t>
            </a:fld>
            <a:endParaRPr lang="en-GB"/>
          </a:p>
        </p:txBody>
      </p:sp>
      <p:sp>
        <p:nvSpPr>
          <p:cNvPr id="3" name="Footer Placeholder 2">
            <a:extLst>
              <a:ext uri="{FF2B5EF4-FFF2-40B4-BE49-F238E27FC236}">
                <a16:creationId xmlns:a16="http://schemas.microsoft.com/office/drawing/2014/main" id="{3FBD8FA1-36F1-4351-B6A2-988CDDB3246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951D18F-DB0B-4263-A186-1FAB258AAA0D}"/>
              </a:ext>
            </a:extLst>
          </p:cNvPr>
          <p:cNvSpPr>
            <a:spLocks noGrp="1"/>
          </p:cNvSpPr>
          <p:nvPr>
            <p:ph type="sldNum" sz="quarter" idx="12"/>
          </p:nvPr>
        </p:nvSpPr>
        <p:spPr/>
        <p:txBody>
          <a:bodyPr/>
          <a:lstStyle/>
          <a:p>
            <a:fld id="{1F40BD88-2F20-4613-A519-C57E19C61734}" type="slidenum">
              <a:rPr lang="en-GB" smtClean="0"/>
              <a:t>‹#›</a:t>
            </a:fld>
            <a:endParaRPr lang="en-GB"/>
          </a:p>
        </p:txBody>
      </p:sp>
    </p:spTree>
    <p:extLst>
      <p:ext uri="{BB962C8B-B14F-4D97-AF65-F5344CB8AC3E}">
        <p14:creationId xmlns:p14="http://schemas.microsoft.com/office/powerpoint/2010/main" val="1662576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25483-E5D3-4E50-9448-ABA428A845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577E1BA-57A9-4A0C-84E1-2CE1236405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61A76FF-E3A5-422B-A2EC-ECECE0FE2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5FF572-3823-4BA0-B0F8-AFB1EBD3D793}"/>
              </a:ext>
            </a:extLst>
          </p:cNvPr>
          <p:cNvSpPr>
            <a:spLocks noGrp="1"/>
          </p:cNvSpPr>
          <p:nvPr>
            <p:ph type="dt" sz="half" idx="10"/>
          </p:nvPr>
        </p:nvSpPr>
        <p:spPr/>
        <p:txBody>
          <a:bodyPr/>
          <a:lstStyle/>
          <a:p>
            <a:fld id="{05127E40-8931-47B5-A9C6-0C1E360AC1F7}" type="datetimeFigureOut">
              <a:rPr lang="en-GB" smtClean="0"/>
              <a:t>07/11/2021</a:t>
            </a:fld>
            <a:endParaRPr lang="en-GB"/>
          </a:p>
        </p:txBody>
      </p:sp>
      <p:sp>
        <p:nvSpPr>
          <p:cNvPr id="6" name="Footer Placeholder 5">
            <a:extLst>
              <a:ext uri="{FF2B5EF4-FFF2-40B4-BE49-F238E27FC236}">
                <a16:creationId xmlns:a16="http://schemas.microsoft.com/office/drawing/2014/main" id="{54F6E73D-50CE-43A3-BDC0-6C0F57A314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5A32A3-2CAD-4553-8043-3680DDDBD3EC}"/>
              </a:ext>
            </a:extLst>
          </p:cNvPr>
          <p:cNvSpPr>
            <a:spLocks noGrp="1"/>
          </p:cNvSpPr>
          <p:nvPr>
            <p:ph type="sldNum" sz="quarter" idx="12"/>
          </p:nvPr>
        </p:nvSpPr>
        <p:spPr/>
        <p:txBody>
          <a:bodyPr/>
          <a:lstStyle/>
          <a:p>
            <a:fld id="{1F40BD88-2F20-4613-A519-C57E19C61734}" type="slidenum">
              <a:rPr lang="en-GB" smtClean="0"/>
              <a:t>‹#›</a:t>
            </a:fld>
            <a:endParaRPr lang="en-GB"/>
          </a:p>
        </p:txBody>
      </p:sp>
    </p:spTree>
    <p:extLst>
      <p:ext uri="{BB962C8B-B14F-4D97-AF65-F5344CB8AC3E}">
        <p14:creationId xmlns:p14="http://schemas.microsoft.com/office/powerpoint/2010/main" val="39138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6FC30-A085-4F83-BE8D-EF46D3A401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4E0AD49-DDE5-4C4E-B986-7A3BA66E1A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4A46E75-4119-487F-8EA3-8A7330093E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D8AA4-5ADF-4751-8BA7-0B29D26EF1F0}"/>
              </a:ext>
            </a:extLst>
          </p:cNvPr>
          <p:cNvSpPr>
            <a:spLocks noGrp="1"/>
          </p:cNvSpPr>
          <p:nvPr>
            <p:ph type="dt" sz="half" idx="10"/>
          </p:nvPr>
        </p:nvSpPr>
        <p:spPr/>
        <p:txBody>
          <a:bodyPr/>
          <a:lstStyle/>
          <a:p>
            <a:fld id="{05127E40-8931-47B5-A9C6-0C1E360AC1F7}" type="datetimeFigureOut">
              <a:rPr lang="en-GB" smtClean="0"/>
              <a:t>07/11/2021</a:t>
            </a:fld>
            <a:endParaRPr lang="en-GB"/>
          </a:p>
        </p:txBody>
      </p:sp>
      <p:sp>
        <p:nvSpPr>
          <p:cNvPr id="6" name="Footer Placeholder 5">
            <a:extLst>
              <a:ext uri="{FF2B5EF4-FFF2-40B4-BE49-F238E27FC236}">
                <a16:creationId xmlns:a16="http://schemas.microsoft.com/office/drawing/2014/main" id="{48BC59B5-1957-486E-B0A2-317A54664AC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28284C-8C52-48D3-B6A6-948841ED0676}"/>
              </a:ext>
            </a:extLst>
          </p:cNvPr>
          <p:cNvSpPr>
            <a:spLocks noGrp="1"/>
          </p:cNvSpPr>
          <p:nvPr>
            <p:ph type="sldNum" sz="quarter" idx="12"/>
          </p:nvPr>
        </p:nvSpPr>
        <p:spPr/>
        <p:txBody>
          <a:bodyPr/>
          <a:lstStyle/>
          <a:p>
            <a:fld id="{1F40BD88-2F20-4613-A519-C57E19C61734}" type="slidenum">
              <a:rPr lang="en-GB" smtClean="0"/>
              <a:t>‹#›</a:t>
            </a:fld>
            <a:endParaRPr lang="en-GB"/>
          </a:p>
        </p:txBody>
      </p:sp>
    </p:spTree>
    <p:extLst>
      <p:ext uri="{BB962C8B-B14F-4D97-AF65-F5344CB8AC3E}">
        <p14:creationId xmlns:p14="http://schemas.microsoft.com/office/powerpoint/2010/main" val="62540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39DFDB-F476-461B-B164-DDC83AD264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7DC2F56-2559-49FE-9CE3-B6B3D066EE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2019DE-5FEB-40A6-AA12-2C38E8355C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27E40-8931-47B5-A9C6-0C1E360AC1F7}" type="datetimeFigureOut">
              <a:rPr lang="en-GB" smtClean="0"/>
              <a:t>07/11/2021</a:t>
            </a:fld>
            <a:endParaRPr lang="en-GB"/>
          </a:p>
        </p:txBody>
      </p:sp>
      <p:sp>
        <p:nvSpPr>
          <p:cNvPr id="5" name="Footer Placeholder 4">
            <a:extLst>
              <a:ext uri="{FF2B5EF4-FFF2-40B4-BE49-F238E27FC236}">
                <a16:creationId xmlns:a16="http://schemas.microsoft.com/office/drawing/2014/main" id="{78FE0D75-5BD3-47A3-9D45-46655707CB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EB90835-EF0C-463A-B47C-BDE14BD2BD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0BD88-2F20-4613-A519-C57E19C61734}" type="slidenum">
              <a:rPr lang="en-GB" smtClean="0"/>
              <a:t>‹#›</a:t>
            </a:fld>
            <a:endParaRPr lang="en-GB"/>
          </a:p>
        </p:txBody>
      </p:sp>
    </p:spTree>
    <p:extLst>
      <p:ext uri="{BB962C8B-B14F-4D97-AF65-F5344CB8AC3E}">
        <p14:creationId xmlns:p14="http://schemas.microsoft.com/office/powerpoint/2010/main" val="1080797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DA3CC0-7A42-4D0F-A657-05BE7C1165AE}"/>
              </a:ext>
            </a:extLst>
          </p:cNvPr>
          <p:cNvSpPr/>
          <p:nvPr/>
        </p:nvSpPr>
        <p:spPr>
          <a:xfrm>
            <a:off x="1820220" y="514349"/>
            <a:ext cx="8551559" cy="830997"/>
          </a:xfrm>
          <a:prstGeom prst="rect">
            <a:avLst/>
          </a:prstGeom>
          <a:noFill/>
        </p:spPr>
        <p:txBody>
          <a:bodyPr wrap="squar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SAD Assignment</a:t>
            </a:r>
          </a:p>
        </p:txBody>
      </p:sp>
      <p:sp>
        <p:nvSpPr>
          <p:cNvPr id="7" name="TextBox 6">
            <a:extLst>
              <a:ext uri="{FF2B5EF4-FFF2-40B4-BE49-F238E27FC236}">
                <a16:creationId xmlns:a16="http://schemas.microsoft.com/office/drawing/2014/main" id="{83876200-679D-4528-82B8-8F710E959C07}"/>
              </a:ext>
            </a:extLst>
          </p:cNvPr>
          <p:cNvSpPr txBox="1"/>
          <p:nvPr/>
        </p:nvSpPr>
        <p:spPr>
          <a:xfrm>
            <a:off x="5676900" y="5597009"/>
            <a:ext cx="6096000" cy="1200329"/>
          </a:xfrm>
          <a:prstGeom prst="rect">
            <a:avLst/>
          </a:prstGeom>
          <a:noFill/>
        </p:spPr>
        <p:txBody>
          <a:bodyPr wrap="square">
            <a:spAutoFit/>
          </a:bodyPr>
          <a:lstStyle/>
          <a:p>
            <a:pPr algn="r"/>
            <a:r>
              <a:rPr lang="en-US" sz="2400" b="0" cap="none" spc="0" dirty="0" err="1">
                <a:ln w="0"/>
                <a:solidFill>
                  <a:schemeClr val="tx1"/>
                </a:solidFill>
                <a:effectLst>
                  <a:outerShdw blurRad="38100" dist="19050" dir="2700000" algn="tl" rotWithShape="0">
                    <a:schemeClr val="dk1">
                      <a:alpha val="40000"/>
                    </a:schemeClr>
                  </a:outerShdw>
                </a:effectLst>
              </a:rPr>
              <a:t>Submited</a:t>
            </a:r>
            <a:r>
              <a:rPr lang="en-US" sz="2400" b="0" cap="none" spc="0" dirty="0">
                <a:ln w="0"/>
                <a:solidFill>
                  <a:schemeClr val="tx1"/>
                </a:solidFill>
                <a:effectLst>
                  <a:outerShdw blurRad="38100" dist="19050" dir="2700000" algn="tl" rotWithShape="0">
                    <a:schemeClr val="dk1">
                      <a:alpha val="40000"/>
                    </a:schemeClr>
                  </a:outerShdw>
                </a:effectLst>
              </a:rPr>
              <a:t> by- Utkarsh gubrelay</a:t>
            </a:r>
          </a:p>
          <a:p>
            <a:pPr algn="r"/>
            <a:r>
              <a:rPr lang="en-US" sz="2400" dirty="0">
                <a:ln w="0"/>
                <a:effectLst>
                  <a:outerShdw blurRad="38100" dist="19050" dir="2700000" algn="tl" rotWithShape="0">
                    <a:schemeClr val="dk1">
                      <a:alpha val="40000"/>
                    </a:schemeClr>
                  </a:outerShdw>
                </a:effectLst>
              </a:rPr>
              <a:t>Roll no. It-2k19-68</a:t>
            </a:r>
          </a:p>
          <a:p>
            <a:pPr algn="r"/>
            <a:r>
              <a:rPr lang="en-US" sz="2400" b="0" cap="none" spc="0" dirty="0">
                <a:ln w="0"/>
                <a:solidFill>
                  <a:schemeClr val="tx1"/>
                </a:solidFill>
                <a:effectLst>
                  <a:outerShdw blurRad="38100" dist="19050" dir="2700000" algn="tl" rotWithShape="0">
                    <a:schemeClr val="dk1">
                      <a:alpha val="40000"/>
                    </a:schemeClr>
                  </a:outerShdw>
                </a:effectLst>
              </a:rPr>
              <a:t>Guided by-</a:t>
            </a:r>
            <a:r>
              <a:rPr lang="en-US" sz="2400" b="0" cap="none" spc="0" dirty="0" err="1">
                <a:ln w="0"/>
                <a:solidFill>
                  <a:schemeClr val="tx1"/>
                </a:solidFill>
                <a:effectLst>
                  <a:outerShdw blurRad="38100" dist="19050" dir="2700000" algn="tl" rotWithShape="0">
                    <a:schemeClr val="dk1">
                      <a:alpha val="40000"/>
                    </a:schemeClr>
                  </a:outerShdw>
                </a:effectLst>
              </a:rPr>
              <a:t>Shaligram</a:t>
            </a:r>
            <a:r>
              <a:rPr lang="en-US" sz="2400" b="0" cap="none" spc="0" dirty="0">
                <a:ln w="0"/>
                <a:solidFill>
                  <a:schemeClr val="tx1"/>
                </a:solidFill>
                <a:effectLst>
                  <a:outerShdw blurRad="38100" dist="19050" dir="2700000" algn="tl" rotWithShape="0">
                    <a:schemeClr val="dk1">
                      <a:alpha val="40000"/>
                    </a:schemeClr>
                  </a:outerShdw>
                </a:effectLst>
              </a:rPr>
              <a:t> Sir</a:t>
            </a:r>
          </a:p>
        </p:txBody>
      </p:sp>
      <p:sp>
        <p:nvSpPr>
          <p:cNvPr id="9" name="TextBox 8">
            <a:extLst>
              <a:ext uri="{FF2B5EF4-FFF2-40B4-BE49-F238E27FC236}">
                <a16:creationId xmlns:a16="http://schemas.microsoft.com/office/drawing/2014/main" id="{95D6CC4D-1EC2-4C48-BFCA-13FFAAE0F7E1}"/>
              </a:ext>
            </a:extLst>
          </p:cNvPr>
          <p:cNvSpPr txBox="1"/>
          <p:nvPr/>
        </p:nvSpPr>
        <p:spPr>
          <a:xfrm>
            <a:off x="1820219" y="2278795"/>
            <a:ext cx="8923979" cy="923330"/>
          </a:xfrm>
          <a:prstGeom prst="rect">
            <a:avLst/>
          </a:prstGeom>
          <a:noFill/>
        </p:spPr>
        <p:txBody>
          <a:bodyPr wrap="square">
            <a:spAutoFit/>
          </a:bodyPr>
          <a:lstStyle/>
          <a:p>
            <a:pPr algn="ctr"/>
            <a:r>
              <a:rPr lang="en-GB" sz="5400" dirty="0"/>
              <a:t>Natural language processing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493295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DA3CC0-7A42-4D0F-A657-05BE7C1165AE}"/>
              </a:ext>
            </a:extLst>
          </p:cNvPr>
          <p:cNvSpPr/>
          <p:nvPr/>
        </p:nvSpPr>
        <p:spPr>
          <a:xfrm>
            <a:off x="1820220" y="514349"/>
            <a:ext cx="8551559" cy="923330"/>
          </a:xfrm>
          <a:prstGeom prst="rect">
            <a:avLst/>
          </a:prstGeom>
          <a:noFill/>
        </p:spPr>
        <p:txBody>
          <a:bodyPr wrap="square" lIns="91440" tIns="45720" rIns="91440" bIns="45720">
            <a:spAutoFit/>
          </a:bodyPr>
          <a:lstStyle/>
          <a:p>
            <a:pPr algn="ctr"/>
            <a:r>
              <a:rPr lang="en-GB" sz="5400" dirty="0"/>
              <a:t>Concepts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95D6CC4D-1EC2-4C48-BFCA-13FFAAE0F7E1}"/>
              </a:ext>
            </a:extLst>
          </p:cNvPr>
          <p:cNvSpPr txBox="1"/>
          <p:nvPr/>
        </p:nvSpPr>
        <p:spPr>
          <a:xfrm>
            <a:off x="1152525" y="2200275"/>
            <a:ext cx="9953625" cy="1323439"/>
          </a:xfrm>
          <a:prstGeom prst="rect">
            <a:avLst/>
          </a:prstGeom>
          <a:noFill/>
        </p:spPr>
        <p:txBody>
          <a:bodyPr wrap="square">
            <a:spAutoFit/>
          </a:bodyPr>
          <a:lstStyle/>
          <a:p>
            <a:r>
              <a:rPr lang="en-US" sz="2000" dirty="0">
                <a:solidFill>
                  <a:schemeClr val="accent6">
                    <a:lumMod val="75000"/>
                  </a:schemeClr>
                </a:solidFill>
              </a:rPr>
              <a:t>The ultimate objective of natural language processing is to allow people to communicate with computers in much the same way they communicate with each other. This chapter briefly introduces key natural language processing concepts and terminology. A detailed discussion of the underlying technology is beyond the scope of this book.</a:t>
            </a:r>
            <a:endParaRPr lang="en-US" sz="2000" b="0" cap="none" spc="0" dirty="0">
              <a:ln w="0"/>
              <a:solidFill>
                <a:schemeClr val="accent6">
                  <a:lumMod val="75000"/>
                </a:schemeClr>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8775D6AD-49D6-47F4-9BDF-8C06DDC4A0A0}"/>
              </a:ext>
            </a:extLst>
          </p:cNvPr>
          <p:cNvSpPr txBox="1"/>
          <p:nvPr/>
        </p:nvSpPr>
        <p:spPr>
          <a:xfrm>
            <a:off x="-1381125" y="3831193"/>
            <a:ext cx="6096000"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rPr>
              <a:t>Phase 1</a:t>
            </a:r>
          </a:p>
        </p:txBody>
      </p:sp>
      <p:sp>
        <p:nvSpPr>
          <p:cNvPr id="7" name="TextBox 6">
            <a:extLst>
              <a:ext uri="{FF2B5EF4-FFF2-40B4-BE49-F238E27FC236}">
                <a16:creationId xmlns:a16="http://schemas.microsoft.com/office/drawing/2014/main" id="{4760464B-5782-4872-841C-3E84303EDC89}"/>
              </a:ext>
            </a:extLst>
          </p:cNvPr>
          <p:cNvSpPr txBox="1"/>
          <p:nvPr/>
        </p:nvSpPr>
        <p:spPr>
          <a:xfrm>
            <a:off x="1257300" y="4286310"/>
            <a:ext cx="10163174" cy="2031324"/>
          </a:xfrm>
          <a:prstGeom prst="rect">
            <a:avLst/>
          </a:prstGeom>
          <a:noFill/>
        </p:spPr>
        <p:txBody>
          <a:bodyPr wrap="square">
            <a:spAutoFit/>
          </a:bodyPr>
          <a:lstStyle/>
          <a:p>
            <a:r>
              <a:rPr lang="en-US" dirty="0">
                <a:solidFill>
                  <a:schemeClr val="accent6">
                    <a:lumMod val="75000"/>
                  </a:schemeClr>
                </a:solidFill>
              </a:rPr>
              <a:t>Natural language processing starts with the input of a string of plain English words The first phase in the process is word recognition. The objective is to restructure the input string as a series of noun phrases, verb phrases, prepositional phrases, adjective phrases, and so on. A state transition </a:t>
            </a:r>
            <a:r>
              <a:rPr lang="en-US" dirty="0" err="1">
                <a:solidFill>
                  <a:schemeClr val="accent6">
                    <a:lumMod val="75000"/>
                  </a:schemeClr>
                </a:solidFill>
              </a:rPr>
              <a:t>diagramis</a:t>
            </a:r>
            <a:r>
              <a:rPr lang="en-US" dirty="0">
                <a:solidFill>
                  <a:schemeClr val="accent6">
                    <a:lumMod val="75000"/>
                  </a:schemeClr>
                </a:solidFill>
              </a:rPr>
              <a:t> sometimes used to model the process. Next the words and phrases are analyzed to check the integrity of the sentences and to clarify any ambiguities. The knowledge base stores general knowledge (words, linguistic concepts, etc.) and application-specific knowledge. A lexical analyzer is a routine that performs semantic analysis, checking every word in a sentence against the correct spellings stored in the</a:t>
            </a:r>
            <a:endParaRPr lang="en-US" sz="1800" b="0" cap="none" spc="0" dirty="0">
              <a:ln w="0"/>
              <a:solidFill>
                <a:schemeClr val="accent6">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2538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2000"/>
                                        <p:tgtEl>
                                          <p:spTgt spid="9"/>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DA3CC0-7A42-4D0F-A657-05BE7C1165AE}"/>
              </a:ext>
            </a:extLst>
          </p:cNvPr>
          <p:cNvSpPr/>
          <p:nvPr/>
        </p:nvSpPr>
        <p:spPr>
          <a:xfrm>
            <a:off x="1820220" y="514349"/>
            <a:ext cx="8551559" cy="923330"/>
          </a:xfrm>
          <a:prstGeom prst="rect">
            <a:avLst/>
          </a:prstGeom>
          <a:noFill/>
        </p:spPr>
        <p:txBody>
          <a:bodyPr wrap="squar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4760464B-5782-4872-841C-3E84303EDC89}"/>
              </a:ext>
            </a:extLst>
          </p:cNvPr>
          <p:cNvSpPr txBox="1"/>
          <p:nvPr/>
        </p:nvSpPr>
        <p:spPr>
          <a:xfrm>
            <a:off x="1257300" y="4286310"/>
            <a:ext cx="10163174" cy="2308324"/>
          </a:xfrm>
          <a:prstGeom prst="rect">
            <a:avLst/>
          </a:prstGeom>
          <a:noFill/>
        </p:spPr>
        <p:txBody>
          <a:bodyPr wrap="square">
            <a:spAutoFit/>
          </a:bodyPr>
          <a:lstStyle/>
          <a:p>
            <a:r>
              <a:rPr lang="en-US" dirty="0">
                <a:solidFill>
                  <a:schemeClr val="accent6">
                    <a:lumMod val="75000"/>
                  </a:schemeClr>
                </a:solidFill>
              </a:rPr>
              <a:t>knowledge base and listing all the possible alternative meanings for the sentence. If necessary, an expert system is consulted to deduce the meanings of ambiguous terms and expressions based on context, questions asked earlier in the session, organization-specific rules, and other factors stored in the knowledge base. Once the words are properly defined, a parser routine performs syntactic analysis, essentially diagramming the sentence to form a parse tree. Finally, during the natural language implementation phase, a generator outputs one or more commands based on the meaning deduced from the word meanings and the parse tree. For example, a plain English query might be converted to a set of SQL commands. The computer then executes the commands. </a:t>
            </a:r>
            <a:endParaRPr lang="en-US" sz="1800" b="0" cap="none" spc="0" dirty="0">
              <a:ln w="0"/>
              <a:solidFill>
                <a:schemeClr val="accent6">
                  <a:lumMod val="75000"/>
                </a:schemeClr>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D008F9DF-7004-48AA-B89A-A6222C2A8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533" y="610922"/>
            <a:ext cx="7642664" cy="2832425"/>
          </a:xfrm>
          <a:prstGeom prst="rect">
            <a:avLst/>
          </a:prstGeom>
        </p:spPr>
      </p:pic>
    </p:spTree>
    <p:extLst>
      <p:ext uri="{BB962C8B-B14F-4D97-AF65-F5344CB8AC3E}">
        <p14:creationId xmlns:p14="http://schemas.microsoft.com/office/powerpoint/2010/main" val="171180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DA3CC0-7A42-4D0F-A657-05BE7C1165AE}"/>
              </a:ext>
            </a:extLst>
          </p:cNvPr>
          <p:cNvSpPr/>
          <p:nvPr/>
        </p:nvSpPr>
        <p:spPr>
          <a:xfrm>
            <a:off x="1257300" y="540366"/>
            <a:ext cx="8551559" cy="523220"/>
          </a:xfrm>
          <a:prstGeom prst="rect">
            <a:avLst/>
          </a:prstGeom>
          <a:noFill/>
        </p:spPr>
        <p:txBody>
          <a:bodyPr wrap="square" lIns="91440" tIns="45720" rIns="91440" bIns="45720">
            <a:spAutoFit/>
          </a:bodyPr>
          <a:lstStyle/>
          <a:p>
            <a:r>
              <a:rPr lang="en-GB" sz="2800" dirty="0"/>
              <a:t>The natural language shell </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95D6CC4D-1EC2-4C48-BFCA-13FFAAE0F7E1}"/>
              </a:ext>
            </a:extLst>
          </p:cNvPr>
          <p:cNvSpPr txBox="1"/>
          <p:nvPr/>
        </p:nvSpPr>
        <p:spPr>
          <a:xfrm>
            <a:off x="1119187" y="1756082"/>
            <a:ext cx="9953625" cy="1631216"/>
          </a:xfrm>
          <a:prstGeom prst="rect">
            <a:avLst/>
          </a:prstGeom>
          <a:noFill/>
        </p:spPr>
        <p:txBody>
          <a:bodyPr wrap="square">
            <a:spAutoFit/>
          </a:bodyPr>
          <a:lstStyle/>
          <a:p>
            <a:r>
              <a:rPr lang="en-US" sz="2000" dirty="0">
                <a:solidFill>
                  <a:schemeClr val="accent6">
                    <a:lumMod val="75000"/>
                  </a:schemeClr>
                </a:solidFill>
              </a:rPr>
              <a:t>The natural language processing routine is typically visualized as a shell. The user communicates with the shell by entering plain English character strings. The shell translates the plain English strings into the appropriate commands and passes the commands to an application program. Using a common shell makes more sense than duplicating the same complex logic in multiple application programs</a:t>
            </a:r>
            <a:endParaRPr lang="en-US" sz="2000" b="0" cap="none" spc="0" dirty="0">
              <a:ln w="0"/>
              <a:solidFill>
                <a:schemeClr val="accent6">
                  <a:lumMod val="75000"/>
                </a:schemeClr>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8775D6AD-49D6-47F4-9BDF-8C06DDC4A0A0}"/>
              </a:ext>
            </a:extLst>
          </p:cNvPr>
          <p:cNvSpPr txBox="1"/>
          <p:nvPr/>
        </p:nvSpPr>
        <p:spPr>
          <a:xfrm>
            <a:off x="-781050" y="3793093"/>
            <a:ext cx="6096000" cy="369332"/>
          </a:xfrm>
          <a:prstGeom prst="rect">
            <a:avLst/>
          </a:prstGeom>
          <a:noFill/>
        </p:spPr>
        <p:txBody>
          <a:bodyPr wrap="square">
            <a:spAutoFit/>
          </a:bodyPr>
          <a:lstStyle/>
          <a:p>
            <a:pPr algn="ctr"/>
            <a:r>
              <a:rPr lang="en-GB" dirty="0"/>
              <a:t>Speech recognition</a:t>
            </a:r>
            <a:endParaRPr lang="en-US" sz="18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4760464B-5782-4872-841C-3E84303EDC89}"/>
              </a:ext>
            </a:extLst>
          </p:cNvPr>
          <p:cNvSpPr txBox="1"/>
          <p:nvPr/>
        </p:nvSpPr>
        <p:spPr>
          <a:xfrm>
            <a:off x="1257300" y="4286310"/>
            <a:ext cx="10163174" cy="2031324"/>
          </a:xfrm>
          <a:prstGeom prst="rect">
            <a:avLst/>
          </a:prstGeom>
          <a:noFill/>
        </p:spPr>
        <p:txBody>
          <a:bodyPr wrap="square">
            <a:spAutoFit/>
          </a:bodyPr>
          <a:lstStyle/>
          <a:p>
            <a:r>
              <a:rPr lang="en-US" dirty="0">
                <a:solidFill>
                  <a:schemeClr val="accent6">
                    <a:lumMod val="75000"/>
                  </a:schemeClr>
                </a:solidFill>
              </a:rPr>
              <a:t>Natural language processing starts with the input of a string of plain English words The first phase in the process is word recognition. The objective is to restructure the input string as a series of noun phrases, verb phrases, prepositional phrases, adjective phrases, and so on. A state transition </a:t>
            </a:r>
            <a:r>
              <a:rPr lang="en-US" dirty="0" err="1">
                <a:solidFill>
                  <a:schemeClr val="accent6">
                    <a:lumMod val="75000"/>
                  </a:schemeClr>
                </a:solidFill>
              </a:rPr>
              <a:t>diagramis</a:t>
            </a:r>
            <a:r>
              <a:rPr lang="en-US" dirty="0">
                <a:solidFill>
                  <a:schemeClr val="accent6">
                    <a:lumMod val="75000"/>
                  </a:schemeClr>
                </a:solidFill>
              </a:rPr>
              <a:t> sometimes used to model the process. Next the words and phrases are analyzed to check the integrity of the sentences and to clarify any ambiguities. The knowledge base stores general knowledge (words, linguistic concepts, etc.) and application-specific knowledge. A lexical analyzer is a routine that performs semantic analysis, checking every word in a sentence against the correct spellings stored in the</a:t>
            </a:r>
            <a:endParaRPr lang="en-US" sz="1800" b="0" cap="none" spc="0" dirty="0">
              <a:ln w="0"/>
              <a:solidFill>
                <a:schemeClr val="accent6">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1870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2000"/>
                                        <p:tgtEl>
                                          <p:spTgt spid="9"/>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DA3CC0-7A42-4D0F-A657-05BE7C1165AE}"/>
              </a:ext>
            </a:extLst>
          </p:cNvPr>
          <p:cNvSpPr/>
          <p:nvPr/>
        </p:nvSpPr>
        <p:spPr>
          <a:xfrm>
            <a:off x="1119187" y="492561"/>
            <a:ext cx="8551559" cy="523220"/>
          </a:xfrm>
          <a:prstGeom prst="rect">
            <a:avLst/>
          </a:prstGeom>
          <a:noFill/>
        </p:spPr>
        <p:txBody>
          <a:bodyPr wrap="square" lIns="91440" tIns="45720" rIns="91440" bIns="45720">
            <a:spAutoFit/>
          </a:bodyPr>
          <a:lstStyle/>
          <a:p>
            <a:r>
              <a:rPr lang="en-GB" sz="2800" dirty="0"/>
              <a:t>Other applications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95D6CC4D-1EC2-4C48-BFCA-13FFAAE0F7E1}"/>
              </a:ext>
            </a:extLst>
          </p:cNvPr>
          <p:cNvSpPr txBox="1"/>
          <p:nvPr/>
        </p:nvSpPr>
        <p:spPr>
          <a:xfrm>
            <a:off x="1119187" y="1015781"/>
            <a:ext cx="9605963" cy="5909310"/>
          </a:xfrm>
          <a:prstGeom prst="rect">
            <a:avLst/>
          </a:prstGeom>
          <a:noFill/>
        </p:spPr>
        <p:txBody>
          <a:bodyPr wrap="square">
            <a:spAutoFit/>
          </a:bodyPr>
          <a:lstStyle/>
          <a:p>
            <a:r>
              <a:rPr lang="en-US" dirty="0" err="1">
                <a:solidFill>
                  <a:schemeClr val="accent6">
                    <a:lumMod val="75000"/>
                  </a:schemeClr>
                </a:solidFill>
              </a:rPr>
              <a:t>atural</a:t>
            </a:r>
            <a:r>
              <a:rPr lang="en-US" dirty="0">
                <a:solidFill>
                  <a:schemeClr val="accent6">
                    <a:lumMod val="75000"/>
                  </a:schemeClr>
                </a:solidFill>
              </a:rPr>
              <a:t> language processing can support several types of translation. Language-to-language systems translate between two languages; English and Chinese, for example. Compiler and interpreter systems convert English-like commands into executable machine or low-level language codes. Code-to-code translators are common in word processing software, supporting conversions between Microsoft Word, ASCII, and WordPerfect formats, for example. As the term implies, grammar analysis systems are used to check spelling and grammar. For example, the grammar analysis facility in Microsoft Word for Office 97 continuously underlines spelling errors in red and grammatical errors in green as the user types. In addition to highlighting misspellings, commonly misused words, awkward sentence structures, awkward phrases, and incorrect punctuation, a sophisticated grammar analysis system can also provide substitutes for specific words, determine the reading level of a document, and provide status and statistical data for further analysis. Record management systems read the contents of records (received, stored, and transmitted), analyze the contents, sort the records into proper categories, and add meaningful indexes or key words and phrases for future reference. A natural language processing system can serve as a user interface to a database system, an expert system, or a specific application. A SQL command generator is a good example of a database system interface. Natural language interfaces show great promise for expert systems, and considerable research has already been done. Other natural language interfaces are used in data communications, manufacturing, and office automation. Natural language processing will play an important role in future robotic systems. Robotics combines such features as speech recognition, natural language processing, natural language translation, image processing, and pattern recognition, and is beyond the scope of this book. </a:t>
            </a:r>
            <a:endParaRPr lang="en-US" b="0" cap="none" spc="0" dirty="0">
              <a:ln w="0"/>
              <a:solidFill>
                <a:schemeClr val="accent6">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3641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DA3CC0-7A42-4D0F-A657-05BE7C1165AE}"/>
              </a:ext>
            </a:extLst>
          </p:cNvPr>
          <p:cNvSpPr/>
          <p:nvPr/>
        </p:nvSpPr>
        <p:spPr>
          <a:xfrm>
            <a:off x="1119187" y="492561"/>
            <a:ext cx="8551559" cy="523220"/>
          </a:xfrm>
          <a:prstGeom prst="rect">
            <a:avLst/>
          </a:prstGeom>
          <a:noFill/>
        </p:spPr>
        <p:txBody>
          <a:bodyPr wrap="square" lIns="91440" tIns="45720" rIns="91440" bIns="45720">
            <a:spAutoFit/>
          </a:bodyPr>
          <a:lstStyle/>
          <a:p>
            <a:r>
              <a:rPr lang="en-GB" sz="2800" dirty="0"/>
              <a:t>Software</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95D6CC4D-1EC2-4C48-BFCA-13FFAAE0F7E1}"/>
              </a:ext>
            </a:extLst>
          </p:cNvPr>
          <p:cNvSpPr txBox="1"/>
          <p:nvPr/>
        </p:nvSpPr>
        <p:spPr>
          <a:xfrm>
            <a:off x="1119187" y="1015781"/>
            <a:ext cx="9605963" cy="1200329"/>
          </a:xfrm>
          <a:prstGeom prst="rect">
            <a:avLst/>
          </a:prstGeom>
          <a:noFill/>
        </p:spPr>
        <p:txBody>
          <a:bodyPr wrap="square">
            <a:spAutoFit/>
          </a:bodyPr>
          <a:lstStyle/>
          <a:p>
            <a:r>
              <a:rPr lang="en-US" dirty="0">
                <a:solidFill>
                  <a:schemeClr val="accent6">
                    <a:lumMod val="75000"/>
                  </a:schemeClr>
                </a:solidFill>
              </a:rPr>
              <a:t>Dragon Systems’ Naturally Speaking and IBM’s </a:t>
            </a:r>
            <a:r>
              <a:rPr lang="en-US" dirty="0" err="1">
                <a:solidFill>
                  <a:schemeClr val="accent6">
                    <a:lumMod val="75000"/>
                  </a:schemeClr>
                </a:solidFill>
              </a:rPr>
              <a:t>ViaVoice</a:t>
            </a:r>
            <a:r>
              <a:rPr lang="en-US" dirty="0">
                <a:solidFill>
                  <a:schemeClr val="accent6">
                    <a:lumMod val="75000"/>
                  </a:schemeClr>
                </a:solidFill>
              </a:rPr>
              <a:t> Gold are voice recognition software packages that might be used to support a speech recognition system. Other examples include Intellect from Artificial Intelligence Corp., RAMIS II English from Mathematica, Inc., Spock from Frey Associates, Inc., and </a:t>
            </a:r>
            <a:r>
              <a:rPr lang="en-US" dirty="0" err="1">
                <a:solidFill>
                  <a:schemeClr val="accent6">
                    <a:lumMod val="75000"/>
                  </a:schemeClr>
                </a:solidFill>
              </a:rPr>
              <a:t>NaturalLink</a:t>
            </a:r>
            <a:r>
              <a:rPr lang="en-US" dirty="0">
                <a:solidFill>
                  <a:schemeClr val="accent6">
                    <a:lumMod val="75000"/>
                  </a:schemeClr>
                </a:solidFill>
              </a:rPr>
              <a:t> from Texas Instruments. </a:t>
            </a:r>
            <a:endParaRPr lang="en-US" b="0" cap="none" spc="0" dirty="0">
              <a:ln w="0"/>
              <a:solidFill>
                <a:schemeClr val="accent6">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7569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DA3CC0-7A42-4D0F-A657-05BE7C1165AE}"/>
              </a:ext>
            </a:extLst>
          </p:cNvPr>
          <p:cNvSpPr/>
          <p:nvPr/>
        </p:nvSpPr>
        <p:spPr>
          <a:xfrm>
            <a:off x="2192639" y="1258419"/>
            <a:ext cx="8551559" cy="4893647"/>
          </a:xfrm>
          <a:prstGeom prst="rect">
            <a:avLst/>
          </a:prstGeom>
          <a:noFill/>
        </p:spPr>
        <p:txBody>
          <a:bodyPr wrap="square" lIns="91440" tIns="45720" rIns="91440" bIns="45720">
            <a:spAutoFit/>
          </a:bodyPr>
          <a:lstStyle/>
          <a:p>
            <a:r>
              <a:rPr lang="en-US" sz="2400" b="1" dirty="0"/>
              <a:t>What is Natural Language Processing?</a:t>
            </a:r>
          </a:p>
          <a:p>
            <a:r>
              <a:rPr lang="en-US" b="1" dirty="0"/>
              <a:t>Natural language processing (NLP) describes the interaction between human language and computers.</a:t>
            </a:r>
            <a:r>
              <a:rPr lang="en-US" dirty="0"/>
              <a:t> It’s a technology that many people use daily and has been around for years, but is often taken for granted.</a:t>
            </a:r>
          </a:p>
          <a:p>
            <a:r>
              <a:rPr lang="en-US" dirty="0"/>
              <a:t>A few examples of NLP that people use every day are:</a:t>
            </a:r>
          </a:p>
          <a:p>
            <a:r>
              <a:rPr lang="en-US" dirty="0"/>
              <a:t>Spell check</a:t>
            </a:r>
          </a:p>
          <a:p>
            <a:r>
              <a:rPr lang="en-US" dirty="0"/>
              <a:t>Autocomplete</a:t>
            </a:r>
          </a:p>
          <a:p>
            <a:r>
              <a:rPr lang="en-US" dirty="0"/>
              <a:t>Voice text messaging</a:t>
            </a:r>
          </a:p>
          <a:p>
            <a:r>
              <a:rPr lang="en-US" dirty="0"/>
              <a:t>Spam filters</a:t>
            </a:r>
          </a:p>
          <a:p>
            <a:r>
              <a:rPr lang="en-US" dirty="0"/>
              <a:t>Related keywords on search engines</a:t>
            </a:r>
          </a:p>
          <a:p>
            <a:r>
              <a:rPr lang="en-US" dirty="0"/>
              <a:t>Siri, Alexa, or Google Assistant</a:t>
            </a:r>
          </a:p>
          <a:p>
            <a:r>
              <a:rPr lang="en-US" dirty="0"/>
              <a:t>In any case, the computer is able to identify the appropriate word, phrase, or response by using context clues, the same way that any human would. Conceptually, it’s a fairly straightforward technology.</a:t>
            </a:r>
          </a:p>
          <a:p>
            <a:r>
              <a:rPr lang="en-US" dirty="0"/>
              <a:t>Where NLP outperforms humans is in the amount of language and data it’s able to process. Therefore, its potential uses go beyond the examples above and make possible tasks that would’ve otherwise taken employees months or years to accomplish.</a:t>
            </a:r>
          </a:p>
        </p:txBody>
      </p:sp>
    </p:spTree>
    <p:extLst>
      <p:ext uri="{BB962C8B-B14F-4D97-AF65-F5344CB8AC3E}">
        <p14:creationId xmlns:p14="http://schemas.microsoft.com/office/powerpoint/2010/main" val="16707743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DA3CC0-7A42-4D0F-A657-05BE7C1165AE}"/>
              </a:ext>
            </a:extLst>
          </p:cNvPr>
          <p:cNvSpPr/>
          <p:nvPr/>
        </p:nvSpPr>
        <p:spPr>
          <a:xfrm>
            <a:off x="1063086" y="1204631"/>
            <a:ext cx="8551559" cy="3939540"/>
          </a:xfrm>
          <a:prstGeom prst="rect">
            <a:avLst/>
          </a:prstGeom>
          <a:noFill/>
        </p:spPr>
        <p:txBody>
          <a:bodyPr wrap="square" lIns="91440" tIns="45720" rIns="91440" bIns="45720">
            <a:spAutoFit/>
          </a:bodyPr>
          <a:lstStyle/>
          <a:p>
            <a:r>
              <a:rPr lang="en-US" sz="4400" b="1" dirty="0"/>
              <a:t>Why Should Businesses Use Natural Language Processing?</a:t>
            </a:r>
          </a:p>
          <a:p>
            <a:r>
              <a:rPr lang="en-US" dirty="0"/>
              <a:t>Human interaction is the driving force of most businesses. Whether it’s a brick-and-mortar store with inventory or a large SaaS brand with hundreds of employees, customers and companies need to communicate before, during, and after a sale.</a:t>
            </a:r>
          </a:p>
          <a:p>
            <a:r>
              <a:rPr lang="en-US" dirty="0"/>
              <a:t>That means that there are countless opportunities for NLP to step in and improve how a company operates. This is especially true of large businesses that want to keep track of, facilitate, and analyze thousands of customer interactions in order to improve their product or service.</a:t>
            </a:r>
          </a:p>
          <a:p>
            <a:r>
              <a:rPr lang="en-US" dirty="0"/>
              <a:t>It would be nearly impossible for employees to log and interpret all that data on their own, but technologies integrated with NLP can help do it all and more.</a:t>
            </a:r>
          </a:p>
        </p:txBody>
      </p:sp>
    </p:spTree>
    <p:extLst>
      <p:ext uri="{BB962C8B-B14F-4D97-AF65-F5344CB8AC3E}">
        <p14:creationId xmlns:p14="http://schemas.microsoft.com/office/powerpoint/2010/main" val="2646018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DA3CC0-7A42-4D0F-A657-05BE7C1165AE}"/>
              </a:ext>
            </a:extLst>
          </p:cNvPr>
          <p:cNvSpPr/>
          <p:nvPr/>
        </p:nvSpPr>
        <p:spPr>
          <a:xfrm>
            <a:off x="1089980" y="612844"/>
            <a:ext cx="8551559" cy="5632311"/>
          </a:xfrm>
          <a:prstGeom prst="rect">
            <a:avLst/>
          </a:prstGeom>
          <a:noFill/>
        </p:spPr>
        <p:txBody>
          <a:bodyPr wrap="square" lIns="91440" tIns="45720" rIns="91440" bIns="45720">
            <a:spAutoFit/>
          </a:bodyPr>
          <a:lstStyle/>
          <a:p>
            <a:r>
              <a:rPr lang="en-US" b="1" dirty="0"/>
              <a:t>How Can Businesses Use NLP?</a:t>
            </a:r>
          </a:p>
          <a:p>
            <a:r>
              <a:rPr lang="en-US" dirty="0"/>
              <a:t>There are a wide variety of different applications for NLP. Below are just three different ways that companies can use the technology in their business.</a:t>
            </a:r>
          </a:p>
          <a:p>
            <a:r>
              <a:rPr lang="en-US" b="1" dirty="0"/>
              <a:t>Improve user experience</a:t>
            </a:r>
          </a:p>
          <a:p>
            <a:r>
              <a:rPr lang="en-US" dirty="0"/>
              <a:t>NLP can be integrated with a website to provide a more user-friendly experience. Features like spell check, autocomplete, and autocorrect in search bars can make it easier for users to find the information they’re looking for, which in turn keeps them from navigating away from your site.</a:t>
            </a:r>
          </a:p>
          <a:p>
            <a:r>
              <a:rPr lang="en-US" b="1" dirty="0"/>
              <a:t>Automate support</a:t>
            </a:r>
          </a:p>
          <a:p>
            <a:r>
              <a:rPr lang="en-US" dirty="0"/>
              <a:t>Chatbots are nothing new, but advancements in NLP have increased their usefulness to the point that live agents no longer need to be the first point of communication for some customers. Some features of chatbots include being able to help users navigate support articles and knowledge bases, order products or services, and manage accounts.</a:t>
            </a:r>
          </a:p>
          <a:p>
            <a:r>
              <a:rPr lang="en-US" b="1" dirty="0"/>
              <a:t>Monitor and analyze feedback</a:t>
            </a:r>
          </a:p>
          <a:p>
            <a:r>
              <a:rPr lang="en-US" dirty="0"/>
              <a:t>Between social media, reviews, contact forms, support tickets, and other forms of communication, customers are constantly leaving feedback about the product or service. NLP can help aggregate and make sense of all that feedback, turning it into actionable insight that can help improve the company.</a:t>
            </a:r>
          </a:p>
          <a:p>
            <a:r>
              <a:rPr lang="en-US" dirty="0" err="1"/>
              <a:t>Wonderflow’s</a:t>
            </a:r>
            <a:r>
              <a:rPr lang="en-US" dirty="0"/>
              <a:t> Useful Reviews tab inside The </a:t>
            </a:r>
            <a:r>
              <a:rPr lang="en-US" dirty="0" err="1"/>
              <a:t>Wonderboard</a:t>
            </a:r>
            <a:r>
              <a:rPr lang="en-US" dirty="0"/>
              <a:t>, is especially useful for analyzing overall feedback:</a:t>
            </a:r>
          </a:p>
        </p:txBody>
      </p:sp>
    </p:spTree>
    <p:extLst>
      <p:ext uri="{BB962C8B-B14F-4D97-AF65-F5344CB8AC3E}">
        <p14:creationId xmlns:p14="http://schemas.microsoft.com/office/powerpoint/2010/main" val="23578884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DA3CC0-7A42-4D0F-A657-05BE7C1165AE}"/>
              </a:ext>
            </a:extLst>
          </p:cNvPr>
          <p:cNvSpPr/>
          <p:nvPr/>
        </p:nvSpPr>
        <p:spPr>
          <a:xfrm>
            <a:off x="1089980" y="612844"/>
            <a:ext cx="8551559" cy="1754326"/>
          </a:xfrm>
          <a:prstGeom prst="rect">
            <a:avLst/>
          </a:prstGeom>
          <a:noFill/>
        </p:spPr>
        <p:txBody>
          <a:bodyPr wrap="square" lIns="91440" tIns="45720" rIns="91440" bIns="45720">
            <a:spAutoFit/>
          </a:bodyPr>
          <a:lstStyle/>
          <a:p>
            <a:r>
              <a:rPr lang="en-US" dirty="0"/>
              <a:t>In this area, you can view your most useful reviews. </a:t>
            </a:r>
            <a:r>
              <a:rPr lang="en-US" dirty="0" err="1"/>
              <a:t>Wonderflow</a:t>
            </a:r>
            <a:r>
              <a:rPr lang="en-US" dirty="0"/>
              <a:t> will then highlight the positive and negative statements in these reviews so you can quickly distill this information and evaluate how each of your products or services are perceived by customers.</a:t>
            </a:r>
          </a:p>
          <a:p>
            <a:r>
              <a:rPr lang="en-US" dirty="0"/>
              <a:t>Recently, </a:t>
            </a:r>
            <a:r>
              <a:rPr lang="en-US" dirty="0" err="1"/>
              <a:t>Wonderflow</a:t>
            </a:r>
            <a:r>
              <a:rPr lang="en-US" dirty="0"/>
              <a:t> was selected by independent research firm Aragon Research as one of the companies making an impact in document analytics.</a:t>
            </a:r>
          </a:p>
        </p:txBody>
      </p:sp>
    </p:spTree>
    <p:extLst>
      <p:ext uri="{BB962C8B-B14F-4D97-AF65-F5344CB8AC3E}">
        <p14:creationId xmlns:p14="http://schemas.microsoft.com/office/powerpoint/2010/main" val="31736653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DA3CC0-7A42-4D0F-A657-05BE7C1165AE}"/>
              </a:ext>
            </a:extLst>
          </p:cNvPr>
          <p:cNvSpPr/>
          <p:nvPr/>
        </p:nvSpPr>
        <p:spPr>
          <a:xfrm>
            <a:off x="1089980" y="612844"/>
            <a:ext cx="8551559" cy="1754326"/>
          </a:xfrm>
          <a:prstGeom prst="rect">
            <a:avLst/>
          </a:prstGeom>
          <a:noFill/>
        </p:spPr>
        <p:txBody>
          <a:bodyPr wrap="square" lIns="91440" tIns="45720" rIns="91440" bIns="45720">
            <a:spAutoFit/>
          </a:bodyPr>
          <a:lstStyle/>
          <a:p>
            <a:r>
              <a:rPr lang="en-US" dirty="0"/>
              <a:t>In this area, you can view your most useful reviews. </a:t>
            </a:r>
            <a:r>
              <a:rPr lang="en-US" dirty="0" err="1"/>
              <a:t>Wonderflow</a:t>
            </a:r>
            <a:r>
              <a:rPr lang="en-US" dirty="0"/>
              <a:t> will then highlight the positive and negative statements in these reviews so you can quickly distill this information and evaluate how each of your products or services are perceived by customers.</a:t>
            </a:r>
          </a:p>
          <a:p>
            <a:r>
              <a:rPr lang="en-US" dirty="0"/>
              <a:t>Recently, </a:t>
            </a:r>
            <a:r>
              <a:rPr lang="en-US" dirty="0" err="1"/>
              <a:t>Wonderflow</a:t>
            </a:r>
            <a:r>
              <a:rPr lang="en-US" dirty="0"/>
              <a:t> was selected by independent research firm Aragon Research as one of the companies making an impact in document analytics.</a:t>
            </a:r>
          </a:p>
        </p:txBody>
      </p:sp>
    </p:spTree>
    <p:extLst>
      <p:ext uri="{BB962C8B-B14F-4D97-AF65-F5344CB8AC3E}">
        <p14:creationId xmlns:p14="http://schemas.microsoft.com/office/powerpoint/2010/main" val="7649585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DA3CC0-7A42-4D0F-A657-05BE7C1165AE}"/>
              </a:ext>
            </a:extLst>
          </p:cNvPr>
          <p:cNvSpPr/>
          <p:nvPr/>
        </p:nvSpPr>
        <p:spPr>
          <a:xfrm>
            <a:off x="1820220" y="514349"/>
            <a:ext cx="8551559" cy="923330"/>
          </a:xfrm>
          <a:prstGeom prst="rect">
            <a:avLst/>
          </a:prstGeom>
          <a:noFill/>
        </p:spPr>
        <p:txBody>
          <a:bodyPr wrap="square" lIns="91440" tIns="45720" rIns="91440" bIns="45720">
            <a:spAutoFit/>
          </a:bodyPr>
          <a:lstStyle/>
          <a:p>
            <a:pPr algn="ctr"/>
            <a:r>
              <a:rPr lang="en-US" sz="5400" dirty="0"/>
              <a:t>Purpose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95D6CC4D-1EC2-4C48-BFCA-13FFAAE0F7E1}"/>
              </a:ext>
            </a:extLst>
          </p:cNvPr>
          <p:cNvSpPr txBox="1"/>
          <p:nvPr/>
        </p:nvSpPr>
        <p:spPr>
          <a:xfrm>
            <a:off x="1152525" y="2200275"/>
            <a:ext cx="9953625" cy="3494840"/>
          </a:xfrm>
          <a:prstGeom prst="rect">
            <a:avLst/>
          </a:prstGeom>
          <a:noFill/>
        </p:spPr>
        <p:txBody>
          <a:bodyPr wrap="square">
            <a:spAutoFit/>
          </a:bodyPr>
          <a:lstStyle/>
          <a:p>
            <a:r>
              <a:rPr lang="en-US" sz="3600" dirty="0">
                <a:solidFill>
                  <a:schemeClr val="accent6">
                    <a:lumMod val="75000"/>
                  </a:schemeClr>
                </a:solidFill>
              </a:rPr>
              <a:t>The ultimate objective of natural language processing is to allow people to communicate with computers in much the same way they communicate with each other. This chapter briefly introduces key natural language processing concepts and terminology.</a:t>
            </a:r>
            <a:endParaRPr lang="en-US" sz="3600" b="0" cap="none" spc="0" dirty="0">
              <a:ln w="0"/>
              <a:solidFill>
                <a:schemeClr val="accent6">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7333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DA3CC0-7A42-4D0F-A657-05BE7C1165AE}"/>
              </a:ext>
            </a:extLst>
          </p:cNvPr>
          <p:cNvSpPr/>
          <p:nvPr/>
        </p:nvSpPr>
        <p:spPr>
          <a:xfrm>
            <a:off x="962025" y="485775"/>
            <a:ext cx="9267826" cy="1598234"/>
          </a:xfrm>
          <a:prstGeom prst="rect">
            <a:avLst/>
          </a:prstGeom>
          <a:noFill/>
        </p:spPr>
        <p:txBody>
          <a:bodyPr wrap="square" lIns="91440" tIns="45720" rIns="91440" bIns="45720">
            <a:spAutoFit/>
          </a:bodyPr>
          <a:lstStyle/>
          <a:p>
            <a:pPr algn="ctr"/>
            <a:r>
              <a:rPr lang="en-GB" sz="4800" dirty="0"/>
              <a:t>Strengths, weaknesses, and limitations </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95D6CC4D-1EC2-4C48-BFCA-13FFAAE0F7E1}"/>
              </a:ext>
            </a:extLst>
          </p:cNvPr>
          <p:cNvSpPr txBox="1"/>
          <p:nvPr/>
        </p:nvSpPr>
        <p:spPr>
          <a:xfrm>
            <a:off x="1152525" y="2200275"/>
            <a:ext cx="9953625" cy="3477875"/>
          </a:xfrm>
          <a:prstGeom prst="rect">
            <a:avLst/>
          </a:prstGeom>
          <a:noFill/>
        </p:spPr>
        <p:txBody>
          <a:bodyPr wrap="square">
            <a:spAutoFit/>
          </a:bodyPr>
          <a:lstStyle/>
          <a:p>
            <a:r>
              <a:rPr lang="en-US" sz="2000" dirty="0">
                <a:solidFill>
                  <a:schemeClr val="accent6">
                    <a:lumMod val="75000"/>
                  </a:schemeClr>
                </a:solidFill>
              </a:rPr>
              <a:t>Natural language processing removes one of the key obstacles that keeps some people from using computers. More specifically, natural language processing facilitates access to a database or a knowledge base, provides a friendly user interface, facilitates language translation and conversion, and increases user productivity by supporting English-like input. As of mid-1998 when this chapter was written, natural language processing was not yet capable of supporting true conversational input. Most commercially available software limits the number of different users and/or such parameters as the user’s vocabulary, syntax, or speed, and free-form English input must occasionally be supplemented with commands. Most natural language processing software is designed to locate key words first and then interpret the meaning of a sentence or a phrase, which increases programming time and program execution time. Additionally, special equipment is needed to support natural language processing</a:t>
            </a:r>
            <a:endParaRPr lang="en-US" sz="2000" b="0" cap="none" spc="0" dirty="0">
              <a:ln w="0"/>
              <a:solidFill>
                <a:schemeClr val="accent6">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1902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DA3CC0-7A42-4D0F-A657-05BE7C1165AE}"/>
              </a:ext>
            </a:extLst>
          </p:cNvPr>
          <p:cNvSpPr/>
          <p:nvPr/>
        </p:nvSpPr>
        <p:spPr>
          <a:xfrm>
            <a:off x="1820220" y="514349"/>
            <a:ext cx="8551559" cy="923330"/>
          </a:xfrm>
          <a:prstGeom prst="rect">
            <a:avLst/>
          </a:prstGeom>
          <a:noFill/>
        </p:spPr>
        <p:txBody>
          <a:bodyPr wrap="square" lIns="91440" tIns="45720" rIns="91440" bIns="45720">
            <a:spAutoFit/>
          </a:bodyPr>
          <a:lstStyle/>
          <a:p>
            <a:pPr algn="ctr"/>
            <a:r>
              <a:rPr lang="en-GB" sz="5400" dirty="0"/>
              <a:t>Inputs and related ideas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95D6CC4D-1EC2-4C48-BFCA-13FFAAE0F7E1}"/>
              </a:ext>
            </a:extLst>
          </p:cNvPr>
          <p:cNvSpPr txBox="1"/>
          <p:nvPr/>
        </p:nvSpPr>
        <p:spPr>
          <a:xfrm>
            <a:off x="1152525" y="2200275"/>
            <a:ext cx="9953625" cy="3970318"/>
          </a:xfrm>
          <a:prstGeom prst="rect">
            <a:avLst/>
          </a:prstGeom>
          <a:noFill/>
        </p:spPr>
        <p:txBody>
          <a:bodyPr wrap="square">
            <a:spAutoFit/>
          </a:bodyPr>
          <a:lstStyle/>
          <a:p>
            <a:r>
              <a:rPr lang="en-US" sz="3600" dirty="0">
                <a:solidFill>
                  <a:schemeClr val="accent6">
                    <a:lumMod val="75000"/>
                  </a:schemeClr>
                </a:solidFill>
              </a:rPr>
              <a:t>Natural language processing is a major area of research within the field of artificial intelligence. It is closely related (either as a front end or a user interface) with expert systems and shows great promise as a user interface State transition diagrams are sometimes used to model natural language processing tasks.</a:t>
            </a:r>
            <a:endParaRPr lang="en-US" sz="3600" b="0" cap="none" spc="0" dirty="0">
              <a:ln w="0"/>
              <a:solidFill>
                <a:schemeClr val="accent6">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9312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1802</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utkarsh gubrelay</dc:creator>
  <cp:lastModifiedBy>utkarsh gubrelay</cp:lastModifiedBy>
  <cp:revision>1</cp:revision>
  <dcterms:created xsi:type="dcterms:W3CDTF">2021-11-07T16:26:16Z</dcterms:created>
  <dcterms:modified xsi:type="dcterms:W3CDTF">2021-11-07T17:00:24Z</dcterms:modified>
</cp:coreProperties>
</file>