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7" r:id="rId2"/>
    <p:sldId id="308" r:id="rId3"/>
    <p:sldId id="310" r:id="rId4"/>
    <p:sldId id="317" r:id="rId5"/>
    <p:sldId id="312" r:id="rId6"/>
    <p:sldId id="315" r:id="rId7"/>
    <p:sldId id="316" r:id="rId8"/>
    <p:sldId id="318" r:id="rId9"/>
    <p:sldId id="328" r:id="rId10"/>
    <p:sldId id="327" r:id="rId11"/>
    <p:sldId id="319" r:id="rId12"/>
    <p:sldId id="320" r:id="rId13"/>
    <p:sldId id="326" r:id="rId14"/>
    <p:sldId id="32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0" autoAdjust="0"/>
  </p:normalViewPr>
  <p:slideViewPr>
    <p:cSldViewPr snapToGrid="0">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2A2-80DA-45AB-AF39-8AE4E4DCC1CC}" type="datetimeFigureOut">
              <a:rPr lang="en-US" smtClean="0"/>
              <a:pPr/>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EDDDC-F22A-4DC4-AC10-FC96E983B850}" type="slidenum">
              <a:rPr lang="en-US" smtClean="0"/>
              <a:pPr/>
              <a:t>‹#›</a:t>
            </a:fld>
            <a:endParaRPr lang="en-US"/>
          </a:p>
        </p:txBody>
      </p:sp>
    </p:spTree>
    <p:extLst>
      <p:ext uri="{BB962C8B-B14F-4D97-AF65-F5344CB8AC3E}">
        <p14:creationId xmlns:p14="http://schemas.microsoft.com/office/powerpoint/2010/main" val="129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178256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3524135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3298903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173499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68755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153466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424374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41480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190753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176207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42703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3008671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18 March 2024</a:t>
            </a:fld>
            <a:endParaRPr lang="en-US"/>
          </a:p>
        </p:txBody>
      </p:sp>
    </p:spTree>
    <p:extLst>
      <p:ext uri="{BB962C8B-B14F-4D97-AF65-F5344CB8AC3E}">
        <p14:creationId xmlns:p14="http://schemas.microsoft.com/office/powerpoint/2010/main" val="423858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4A48-2B18-44C1-BD9F-60D7E0A5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E3AE37-1FDB-4C82-9632-F3F5B8786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C71269-484A-4182-83B9-51D347907E8E}"/>
              </a:ext>
            </a:extLst>
          </p:cNvPr>
          <p:cNvSpPr>
            <a:spLocks noGrp="1"/>
          </p:cNvSpPr>
          <p:nvPr>
            <p:ph type="dt" sz="half" idx="10"/>
          </p:nvPr>
        </p:nvSpPr>
        <p:spPr/>
        <p:txBody>
          <a:bodyPr/>
          <a:lstStyle/>
          <a:p>
            <a:fld id="{D8D86042-5DCB-4DD7-ADE1-1F894DA4A3BE}" type="datetime2">
              <a:rPr lang="en-IN" smtClean="0"/>
              <a:t>Monday, 18 March 2024</a:t>
            </a:fld>
            <a:endParaRPr lang="en-IN"/>
          </a:p>
        </p:txBody>
      </p:sp>
      <p:sp>
        <p:nvSpPr>
          <p:cNvPr id="5" name="Footer Placeholder 4">
            <a:extLst>
              <a:ext uri="{FF2B5EF4-FFF2-40B4-BE49-F238E27FC236}">
                <a16:creationId xmlns:a16="http://schemas.microsoft.com/office/drawing/2014/main" id="{FA7DC89C-9AEA-41DD-909C-BFB817BBBE03}"/>
              </a:ext>
            </a:extLst>
          </p:cNvPr>
          <p:cNvSpPr>
            <a:spLocks noGrp="1"/>
          </p:cNvSpPr>
          <p:nvPr>
            <p:ph type="ftr" sz="quarter" idx="11"/>
          </p:nvPr>
        </p:nvSpPr>
        <p:spPr/>
        <p:txBody>
          <a:bodyPr/>
          <a:lstStyle/>
          <a:p>
            <a:r>
              <a:rPr lang="en-US"/>
              <a:t>S. B. Jain Institute of Technology Management and Research</a:t>
            </a:r>
            <a:endParaRPr lang="en-IN"/>
          </a:p>
        </p:txBody>
      </p:sp>
      <p:sp>
        <p:nvSpPr>
          <p:cNvPr id="6" name="Slide Number Placeholder 5">
            <a:extLst>
              <a:ext uri="{FF2B5EF4-FFF2-40B4-BE49-F238E27FC236}">
                <a16:creationId xmlns:a16="http://schemas.microsoft.com/office/drawing/2014/main" id="{E387A448-B4BF-4D81-8BA0-99E720F8E3DB}"/>
              </a:ext>
            </a:extLst>
          </p:cNvPr>
          <p:cNvSpPr>
            <a:spLocks noGrp="1"/>
          </p:cNvSpPr>
          <p:nvPr>
            <p:ph type="sldNum" sz="quarter" idx="12"/>
          </p:nvPr>
        </p:nvSpPr>
        <p:spPr/>
        <p:txBody>
          <a:bodyPr/>
          <a:lstStyle/>
          <a:p>
            <a:fld id="{AB13613E-9339-4BDC-83A9-954E2C6D009B}" type="slidenum">
              <a:rPr lang="en-IN" smtClean="0"/>
              <a:pPr/>
              <a:t>‹#›</a:t>
            </a:fld>
            <a:endParaRPr lang="en-IN"/>
          </a:p>
        </p:txBody>
      </p:sp>
    </p:spTree>
    <p:extLst>
      <p:ext uri="{BB962C8B-B14F-4D97-AF65-F5344CB8AC3E}">
        <p14:creationId xmlns:p14="http://schemas.microsoft.com/office/powerpoint/2010/main" val="507759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89776-18BA-445B-A29E-6E42C83A8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F89465-FBA1-448E-9D9B-8FD8A60D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3E21D-8D84-471B-A782-BA6197C68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B58B9-D9DE-48D4-97BF-FE6744CBBCBC}" type="datetime2">
              <a:rPr lang="en-IN" smtClean="0"/>
              <a:t>Monday, 18 March 2024</a:t>
            </a:fld>
            <a:endParaRPr lang="en-IN"/>
          </a:p>
        </p:txBody>
      </p:sp>
      <p:sp>
        <p:nvSpPr>
          <p:cNvPr id="5" name="Footer Placeholder 4">
            <a:extLst>
              <a:ext uri="{FF2B5EF4-FFF2-40B4-BE49-F238E27FC236}">
                <a16:creationId xmlns:a16="http://schemas.microsoft.com/office/drawing/2014/main" id="{350C6283-E8DE-4473-BA08-F9EF90B1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 B. Jain Institute of Technology Management and Research</a:t>
            </a:r>
            <a:endParaRPr lang="en-IN"/>
          </a:p>
        </p:txBody>
      </p:sp>
      <p:sp>
        <p:nvSpPr>
          <p:cNvPr id="6" name="Slide Number Placeholder 5">
            <a:extLst>
              <a:ext uri="{FF2B5EF4-FFF2-40B4-BE49-F238E27FC236}">
                <a16:creationId xmlns:a16="http://schemas.microsoft.com/office/drawing/2014/main" id="{71EE6573-6E9B-418B-AE67-D083404D0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613E-9339-4BDC-83A9-954E2C6D009B}" type="slidenum">
              <a:rPr lang="en-IN" smtClean="0"/>
              <a:pPr/>
              <a:t>‹#›</a:t>
            </a:fld>
            <a:endParaRPr lang="en-IN"/>
          </a:p>
        </p:txBody>
      </p:sp>
    </p:spTree>
    <p:extLst>
      <p:ext uri="{BB962C8B-B14F-4D97-AF65-F5344CB8AC3E}">
        <p14:creationId xmlns:p14="http://schemas.microsoft.com/office/powerpoint/2010/main" val="227681768"/>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4993"/>
            <a:ext cx="12269469" cy="714756"/>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6329896"/>
            <a:ext cx="12192000" cy="916374"/>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758410" y="6516710"/>
            <a:ext cx="316605"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9" name="object 2"/>
          <p:cNvSpPr txBox="1">
            <a:spLocks/>
          </p:cNvSpPr>
          <p:nvPr/>
        </p:nvSpPr>
        <p:spPr>
          <a:xfrm>
            <a:off x="1765121" y="976715"/>
            <a:ext cx="8305800"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b="1" dirty="0">
                <a:latin typeface="Times New Roman" pitchFamily="18" charset="0"/>
                <a:cs typeface="Times New Roman" pitchFamily="18" charset="0"/>
              </a:rPr>
              <a:t>“Project Title”</a:t>
            </a:r>
            <a:endParaRPr lang="en-US" sz="3200" dirty="0">
              <a:latin typeface="Times New Roman" pitchFamily="18" charset="0"/>
              <a:cs typeface="Times New Roman" pitchFamily="18" charset="0"/>
            </a:endParaRPr>
          </a:p>
        </p:txBody>
      </p:sp>
      <p:sp>
        <p:nvSpPr>
          <p:cNvPr id="20" name="CustomShape 2"/>
          <p:cNvSpPr/>
          <p:nvPr/>
        </p:nvSpPr>
        <p:spPr>
          <a:xfrm>
            <a:off x="535939" y="2481943"/>
            <a:ext cx="3289612" cy="2381485"/>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anose="02020603050405020304" pitchFamily="18" charset="0"/>
                <a:cs typeface="Times New Roman" panose="02020603050405020304" pitchFamily="18" charset="0"/>
              </a:rPr>
              <a:t>Presented By</a:t>
            </a:r>
            <a:endParaRPr dirty="0">
              <a:latin typeface="Times New Roman" panose="02020603050405020304" pitchFamily="18" charset="0"/>
              <a:cs typeface="Times New Roman" panose="02020603050405020304" pitchFamily="18" charset="0"/>
            </a:endParaRPr>
          </a:p>
          <a:p>
            <a:pPr algn="just">
              <a:lnSpc>
                <a:spcPct val="100000"/>
              </a:lnSpc>
            </a:pPr>
            <a:r>
              <a:rPr lang="en-US" sz="2000" b="1" dirty="0">
                <a:solidFill>
                  <a:srgbClr val="000000"/>
                </a:solidFill>
                <a:latin typeface="Times New Roman" panose="02020603050405020304" pitchFamily="18" charset="0"/>
                <a:cs typeface="Times New Roman" panose="02020603050405020304" pitchFamily="18" charset="0"/>
              </a:rPr>
              <a:t>	Mr. Utkarsh </a:t>
            </a:r>
            <a:r>
              <a:rPr lang="en-US" sz="2000" b="1" dirty="0" err="1">
                <a:solidFill>
                  <a:srgbClr val="000000"/>
                </a:solidFill>
                <a:latin typeface="Times New Roman" panose="02020603050405020304" pitchFamily="18" charset="0"/>
                <a:cs typeface="Times New Roman" panose="02020603050405020304" pitchFamily="18" charset="0"/>
              </a:rPr>
              <a:t>Hajare</a:t>
            </a:r>
            <a:endParaRPr lang="en-US" sz="2000" b="1" dirty="0">
              <a:solidFill>
                <a:srgbClr val="000000"/>
              </a:solidFill>
              <a:latin typeface="Times New Roman" panose="02020603050405020304" pitchFamily="18" charset="0"/>
              <a:cs typeface="Times New Roman" panose="02020603050405020304" pitchFamily="18" charset="0"/>
            </a:endParaRPr>
          </a:p>
          <a:p>
            <a:pPr algn="just">
              <a:lnSpc>
                <a:spcPct val="100000"/>
              </a:lnSpc>
            </a:pPr>
            <a:r>
              <a:rPr lang="en-US" sz="2000" b="1" dirty="0">
                <a:solidFill>
                  <a:srgbClr val="000000"/>
                </a:solidFill>
                <a:latin typeface="Times New Roman" panose="02020603050405020304" pitchFamily="18" charset="0"/>
                <a:cs typeface="Times New Roman" panose="02020603050405020304" pitchFamily="18" charset="0"/>
              </a:rPr>
              <a:t>	</a:t>
            </a:r>
            <a:endParaRPr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endParaRPr dirty="0">
              <a:solidFill>
                <a:srgbClr val="0000FF"/>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448484" y="2334524"/>
            <a:ext cx="3667975" cy="1222560"/>
          </a:xfrm>
          <a:prstGeom prst="rect">
            <a:avLst/>
          </a:prstGeom>
          <a:noFill/>
          <a:ln>
            <a:noFill/>
          </a:ln>
        </p:spPr>
        <p:txBody>
          <a:bodyPr wrap="none" lIns="90000" tIns="45000" rIns="90000" bIns="45000"/>
          <a:lstStyle/>
          <a:p>
            <a:pPr>
              <a:lnSpc>
                <a:spcPct val="100000"/>
              </a:lnSpc>
            </a:pPr>
            <a:r>
              <a:rPr lang="en-IN" sz="2000" b="1" dirty="0">
                <a:latin typeface="Times New Roman" panose="02020603050405020304" pitchFamily="18" charset="0"/>
                <a:cs typeface="Times New Roman" panose="02020603050405020304" pitchFamily="18" charset="0"/>
              </a:rPr>
              <a:t>        Guided/Co-Guided By,</a:t>
            </a:r>
            <a:endParaRPr dirty="0">
              <a:latin typeface="Times New Roman" panose="02020603050405020304" pitchFamily="18" charset="0"/>
              <a:cs typeface="Times New Roman" panose="02020603050405020304" pitchFamily="18" charset="0"/>
            </a:endParaRPr>
          </a:p>
          <a:p>
            <a:pPr>
              <a:lnSpc>
                <a:spcPct val="100000"/>
              </a:lnSpc>
            </a:pPr>
            <a:endParaRPr dirty="0">
              <a:latin typeface="Times New Roman" panose="02020603050405020304" pitchFamily="18" charset="0"/>
              <a:cs typeface="Times New Roman" panose="02020603050405020304" pitchFamily="18" charset="0"/>
            </a:endParaRPr>
          </a:p>
          <a:p>
            <a:pPr>
              <a:lnSpc>
                <a:spcPct val="10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228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Implementation</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565228" y="6516710"/>
            <a:ext cx="509787"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63E6B35-7A15-65BF-DE39-D68C82CA7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165" y="1256228"/>
            <a:ext cx="8014360" cy="4658346"/>
          </a:xfrm>
          <a:prstGeom prst="rect">
            <a:avLst/>
          </a:prstGeom>
        </p:spPr>
      </p:pic>
    </p:spTree>
    <p:extLst>
      <p:ext uri="{BB962C8B-B14F-4D97-AF65-F5344CB8AC3E}">
        <p14:creationId xmlns:p14="http://schemas.microsoft.com/office/powerpoint/2010/main" val="313784574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Challenges Faced &amp; Overcome</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590986" y="6516710"/>
            <a:ext cx="484029"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sp>
        <p:nvSpPr>
          <p:cNvPr id="11" name="Rectangle 10"/>
          <p:cNvSpPr/>
          <p:nvPr/>
        </p:nvSpPr>
        <p:spPr>
          <a:xfrm>
            <a:off x="1041399" y="1432203"/>
            <a:ext cx="9592036" cy="3970318"/>
          </a:xfrm>
          <a:prstGeom prst="rect">
            <a:avLst/>
          </a:prstGeom>
        </p:spPr>
        <p:txBody>
          <a:bodyPr wrap="square">
            <a:spAutoFit/>
          </a:bodyPr>
          <a:lstStyle/>
          <a:p>
            <a:pPr marL="342900" lvl="0" indent="-342900" algn="just">
              <a:buFont typeface="+mj-lt"/>
              <a:buAutoNum type="arabicPeriod"/>
            </a:pPr>
            <a:r>
              <a:rPr lang="en-US" b="1" dirty="0">
                <a:latin typeface="Times New Roman" panose="02020603050405020304" pitchFamily="18" charset="0"/>
                <a:cs typeface="Times New Roman" panose="02020603050405020304" pitchFamily="18" charset="0"/>
              </a:rPr>
              <a:t>User Interface Design</a:t>
            </a:r>
            <a:r>
              <a:rPr lang="en-US" dirty="0">
                <a:latin typeface="Times New Roman" panose="02020603050405020304" pitchFamily="18" charset="0"/>
                <a:cs typeface="Times New Roman" panose="02020603050405020304" pitchFamily="18" charset="0"/>
              </a:rPr>
              <a:t>: Designing an intuitive and user-friendly interface that meets the needs of both service providers and customers can be challenging. To overcome this challenge, it's crucial to conduct user research and usability testing to understand user preferences and pain points. Iterative design processes, feedback loops, and prototyping can help refine the user interface and ensure a positive user experience.</a:t>
            </a:r>
          </a:p>
          <a:p>
            <a:pPr marL="342900" lvl="0" indent="-3429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b="1" dirty="0">
                <a:latin typeface="Times New Roman" panose="02020603050405020304" pitchFamily="18" charset="0"/>
                <a:cs typeface="Times New Roman" panose="02020603050405020304" pitchFamily="18" charset="0"/>
              </a:rPr>
              <a:t>Security and Privacy: </a:t>
            </a:r>
            <a:r>
              <a:rPr lang="en-US" dirty="0">
                <a:latin typeface="Times New Roman" panose="02020603050405020304" pitchFamily="18" charset="0"/>
                <a:cs typeface="Times New Roman" panose="02020603050405020304" pitchFamily="18" charset="0"/>
              </a:rPr>
              <a:t>Protecting user data, transactions, and communications from security threats such as data breaches, hacking, and malicious attacks is critical for maintaining trust and compliance with regulations. To overcome this challenge, it's essential to implement robust security measures, such as encryption, secure authentication, input validation, and regular security audits. Keeping software dependencies up to date and following security best practices can also mitigate security risks.</a:t>
            </a:r>
          </a:p>
          <a:p>
            <a:pPr marL="342900" lvl="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23705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Learnings</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590986" y="6516710"/>
            <a:ext cx="484029"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sp>
        <p:nvSpPr>
          <p:cNvPr id="10" name="Rectangle 9"/>
          <p:cNvSpPr/>
          <p:nvPr/>
        </p:nvSpPr>
        <p:spPr>
          <a:xfrm>
            <a:off x="949635" y="1534942"/>
            <a:ext cx="9404396" cy="3416320"/>
          </a:xfrm>
          <a:prstGeom prst="rect">
            <a:avLst/>
          </a:prstGeom>
        </p:spPr>
        <p:txBody>
          <a:bodyPr wrap="square">
            <a:spAutoFit/>
          </a:bodyPr>
          <a:lstStyle/>
          <a:p>
            <a:pPr marL="342900" lvl="0" indent="-342900" algn="just">
              <a:buFont typeface="+mj-lt"/>
              <a:buAutoNum type="arabicPeriod"/>
            </a:pPr>
            <a:r>
              <a:rPr lang="en-US" b="1" dirty="0">
                <a:latin typeface="Times New Roman" panose="02020603050405020304" pitchFamily="18" charset="0"/>
                <a:cs typeface="Times New Roman" panose="02020603050405020304" pitchFamily="18" charset="0"/>
              </a:rPr>
              <a:t>User-Centric Design: </a:t>
            </a:r>
            <a:r>
              <a:rPr lang="en-US" dirty="0">
                <a:latin typeface="Times New Roman" panose="02020603050405020304" pitchFamily="18" charset="0"/>
                <a:cs typeface="Times New Roman" panose="02020603050405020304" pitchFamily="18" charset="0"/>
              </a:rPr>
              <a:t>Putting the needs and preferences of users at the forefront of the design process is crucial. Understanding user behavior, conducting user research, and incorporating feedback are essential for creating a user-friendly and intuitive website.</a:t>
            </a:r>
          </a:p>
          <a:p>
            <a:pPr marL="342900" lvl="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b="1" dirty="0">
                <a:latin typeface="Times New Roman" panose="02020603050405020304" pitchFamily="18" charset="0"/>
                <a:cs typeface="Times New Roman" panose="02020603050405020304" pitchFamily="18" charset="0"/>
              </a:rPr>
              <a:t>Effective Communication: </a:t>
            </a:r>
            <a:r>
              <a:rPr lang="en-US" dirty="0">
                <a:latin typeface="Times New Roman" panose="02020603050405020304" pitchFamily="18" charset="0"/>
                <a:cs typeface="Times New Roman" panose="02020603050405020304" pitchFamily="18" charset="0"/>
              </a:rPr>
              <a:t>Clear and consistent communication with stakeholders, team members, and clients is essential for project success. Regular updates, feedback sessions, and transparent discussions help ensure alignment and collaboration throughout the development process.</a:t>
            </a:r>
          </a:p>
          <a:p>
            <a:pPr marL="342900" lvl="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b="1" dirty="0">
                <a:latin typeface="Times New Roman" panose="02020603050405020304" pitchFamily="18" charset="0"/>
                <a:cs typeface="Times New Roman" panose="02020603050405020304" pitchFamily="18" charset="0"/>
              </a:rPr>
              <a:t>Customer Focus: </a:t>
            </a:r>
            <a:r>
              <a:rPr lang="en-US" dirty="0">
                <a:latin typeface="Times New Roman" panose="02020603050405020304" pitchFamily="18" charset="0"/>
                <a:cs typeface="Times New Roman" panose="02020603050405020304" pitchFamily="18" charset="0"/>
              </a:rPr>
              <a:t>Placing a strong emphasis on understanding and addressing the needs and pain points of customers fosters loyalty, satisfaction, and long-term success. Prioritizing customer experience and satisfaction drives business growth and sustainability.</a:t>
            </a:r>
          </a:p>
        </p:txBody>
      </p:sp>
    </p:spTree>
    <p:extLst>
      <p:ext uri="{BB962C8B-B14F-4D97-AF65-F5344CB8AC3E}">
        <p14:creationId xmlns:p14="http://schemas.microsoft.com/office/powerpoint/2010/main" val="34678459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F530-3A59-3EFB-56E7-0897FA97B672}"/>
              </a:ext>
            </a:extLst>
          </p:cNvPr>
          <p:cNvSpPr>
            <a:spLocks noGrp="1"/>
          </p:cNvSpPr>
          <p:nvPr>
            <p:ph type="ctrTitle"/>
          </p:nvPr>
        </p:nvSpPr>
        <p:spPr/>
        <p:txBody>
          <a:bodyPr/>
          <a:lstStyle/>
          <a:p>
            <a:endParaRPr lang="en-IN" dirty="0"/>
          </a:p>
        </p:txBody>
      </p:sp>
      <p:sp>
        <p:nvSpPr>
          <p:cNvPr id="6" name="Rectangle 5">
            <a:extLst>
              <a:ext uri="{FF2B5EF4-FFF2-40B4-BE49-F238E27FC236}">
                <a16:creationId xmlns:a16="http://schemas.microsoft.com/office/drawing/2014/main" id="{11CD81A1-C454-A1DB-537D-D242088F5D60}"/>
              </a:ext>
            </a:extLst>
          </p:cNvPr>
          <p:cNvSpPr/>
          <p:nvPr/>
        </p:nvSpPr>
        <p:spPr>
          <a:xfrm>
            <a:off x="0" y="0"/>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Questions</a:t>
            </a:r>
          </a:p>
        </p:txBody>
      </p:sp>
      <p:sp>
        <p:nvSpPr>
          <p:cNvPr id="14" name="TextBox 13">
            <a:extLst>
              <a:ext uri="{FF2B5EF4-FFF2-40B4-BE49-F238E27FC236}">
                <a16:creationId xmlns:a16="http://schemas.microsoft.com/office/drawing/2014/main" id="{F873F2D6-5415-D7F3-B25E-E470CDCB96E0}"/>
              </a:ext>
            </a:extLst>
          </p:cNvPr>
          <p:cNvSpPr txBox="1"/>
          <p:nvPr/>
        </p:nvSpPr>
        <p:spPr>
          <a:xfrm>
            <a:off x="3048000" y="3244334"/>
            <a:ext cx="6096000" cy="369332"/>
          </a:xfrm>
          <a:prstGeom prst="rect">
            <a:avLst/>
          </a:prstGeom>
          <a:noFill/>
        </p:spPr>
        <p:txBody>
          <a:bodyPr wrap="square">
            <a:spAutoFit/>
          </a:bodyPr>
          <a:lstStyle/>
          <a:p>
            <a:pPr>
              <a:lnSpc>
                <a:spcPct val="100000"/>
              </a:lnSpc>
            </a:pPr>
            <a:r>
              <a:rPr lang="en-US" sz="1800" i="1" dirty="0">
                <a:solidFill>
                  <a:schemeClr val="bg1"/>
                </a:solidFill>
                <a:latin typeface="Cambria"/>
              </a:rPr>
              <a:t>S. B. Jain Institute of Technology Management and Research</a:t>
            </a:r>
            <a:endParaRPr lang="en-US" sz="1800" i="1" dirty="0">
              <a:solidFill>
                <a:schemeClr val="bg1"/>
              </a:solidFill>
            </a:endParaRPr>
          </a:p>
        </p:txBody>
      </p:sp>
      <p:sp>
        <p:nvSpPr>
          <p:cNvPr id="18" name="Rectangle 17">
            <a:extLst>
              <a:ext uri="{FF2B5EF4-FFF2-40B4-BE49-F238E27FC236}">
                <a16:creationId xmlns:a16="http://schemas.microsoft.com/office/drawing/2014/main" id="{FC85C1F1-3A43-7664-02C4-B4177938ED69}"/>
              </a:ext>
            </a:extLst>
          </p:cNvPr>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0E15B58-625F-8D7D-A0B3-A53D0E852E45}"/>
              </a:ext>
            </a:extLst>
          </p:cNvPr>
          <p:cNvSpPr txBox="1"/>
          <p:nvPr/>
        </p:nvSpPr>
        <p:spPr>
          <a:xfrm>
            <a:off x="11679810" y="6516710"/>
            <a:ext cx="364202" cy="307777"/>
          </a:xfrm>
          <a:prstGeom prst="rect">
            <a:avLst/>
          </a:prstGeom>
          <a:noFill/>
        </p:spPr>
        <p:txBody>
          <a:bodyPr wrap="none" rtlCol="0">
            <a:spAutoFit/>
          </a:bodyPr>
          <a:lstStyle/>
          <a:p>
            <a:fld id="{88D83E15-40D8-4FA4-8B91-7646522F4547}" type="slidenum">
              <a:rPr lang="en-IN" sz="1400" b="1" smtClean="0">
                <a:solidFill>
                  <a:schemeClr val="bg1"/>
                </a:solidFill>
                <a:latin typeface="Times New Roman" panose="02020603050405020304" pitchFamily="18" charset="0"/>
                <a:cs typeface="Times New Roman" panose="02020603050405020304" pitchFamily="18" charset="0"/>
              </a:rPr>
              <a:pPr/>
              <a:t>13</a:t>
            </a:fld>
            <a:endParaRPr lang="en-IN" sz="1400" b="1" dirty="0"/>
          </a:p>
        </p:txBody>
      </p:sp>
    </p:spTree>
    <p:extLst>
      <p:ext uri="{BB962C8B-B14F-4D97-AF65-F5344CB8AC3E}">
        <p14:creationId xmlns:p14="http://schemas.microsoft.com/office/powerpoint/2010/main" val="270341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solidFill>
              <a:latin typeface="Times New Roman" pitchFamily="18" charset="0"/>
              <a:cs typeface="Times New Roman" pitchFamily="18" charset="0"/>
            </a:endParaRP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603866" y="6516710"/>
            <a:ext cx="471150"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lang="en-US" sz="2400" dirty="0">
              <a:solidFill>
                <a:srgbClr val="000000"/>
              </a:solidFill>
              <a:latin typeface="Times New Roman" pitchFamily="18" charset="0"/>
              <a:cs typeface="Times New Roman" pitchFamily="18" charset="0"/>
            </a:endParaRPr>
          </a:p>
        </p:txBody>
      </p:sp>
      <p:sp>
        <p:nvSpPr>
          <p:cNvPr id="2" name="Rectangle 1"/>
          <p:cNvSpPr/>
          <p:nvPr/>
        </p:nvSpPr>
        <p:spPr>
          <a:xfrm>
            <a:off x="3912959" y="3023385"/>
            <a:ext cx="3243517" cy="830997"/>
          </a:xfrm>
          <a:prstGeom prst="rect">
            <a:avLst/>
          </a:prstGeom>
        </p:spPr>
        <p:txBody>
          <a:bodyPr wrap="none">
            <a:spAutoFit/>
          </a:bodyPr>
          <a:lstStyle/>
          <a:p>
            <a:r>
              <a:rPr lang="en-US" sz="4800" b="1" dirty="0">
                <a:solidFill>
                  <a:srgbClr val="FF0000"/>
                </a:solidFill>
                <a:latin typeface="Times New Roman" panose="02020603050405020304" pitchFamily="18" charset="0"/>
                <a:cs typeface="Times New Roman" panose="02020603050405020304" pitchFamily="18" charset="0"/>
              </a:rPr>
              <a:t>Thank You </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9811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Contents</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758410" y="6516710"/>
            <a:ext cx="316605"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907252"/>
            <a:ext cx="9833020" cy="5245021"/>
          </a:xfrm>
          <a:prstGeom prst="rect">
            <a:avLst/>
          </a:prstGeom>
        </p:spPr>
        <p:txBody>
          <a:bodyPr/>
          <a:lstStyle/>
          <a:p>
            <a:pPr>
              <a:lnSpc>
                <a:spcPct val="100000"/>
              </a:lnSpc>
            </a:pPr>
            <a:endParaRPr sz="2400" dirty="0">
              <a:solidFill>
                <a:srgbClr val="000000"/>
              </a:solidFill>
              <a:latin typeface="Times New Roman" pitchFamily="18" charset="0"/>
              <a:cs typeface="Times New Roman" pitchFamily="18" charset="0"/>
            </a:endParaRPr>
          </a:p>
          <a:p>
            <a:pPr indent="-342900">
              <a:lnSpc>
                <a:spcPct val="100000"/>
              </a:lnSpc>
              <a:buFont typeface="Arial"/>
              <a:buChar char="•"/>
            </a:pPr>
            <a:r>
              <a:rPr lang="en-US" sz="2400" dirty="0">
                <a:solidFill>
                  <a:srgbClr val="000000"/>
                </a:solidFill>
                <a:latin typeface="Times New Roman" pitchFamily="18" charset="0"/>
                <a:cs typeface="Times New Roman" pitchFamily="18" charset="0"/>
              </a:rPr>
              <a:t>Introduction</a:t>
            </a:r>
          </a:p>
          <a:p>
            <a:pPr indent="-342900">
              <a:buFont typeface="Arial"/>
              <a:buChar char="•"/>
            </a:pPr>
            <a:r>
              <a:rPr lang="en-US" sz="2400" dirty="0">
                <a:solidFill>
                  <a:srgbClr val="000000"/>
                </a:solidFill>
                <a:latin typeface="Times New Roman" pitchFamily="18" charset="0"/>
                <a:cs typeface="Times New Roman" pitchFamily="18" charset="0"/>
              </a:rPr>
              <a:t>Technology Used </a:t>
            </a:r>
          </a:p>
          <a:p>
            <a:pPr indent="-342900">
              <a:lnSpc>
                <a:spcPct val="100000"/>
              </a:lnSpc>
              <a:buFont typeface="Arial"/>
              <a:buChar char="•"/>
            </a:pPr>
            <a:r>
              <a:rPr lang="en-US" sz="2400" dirty="0">
                <a:solidFill>
                  <a:srgbClr val="000000"/>
                </a:solidFill>
                <a:latin typeface="Times New Roman" pitchFamily="18" charset="0"/>
                <a:cs typeface="Times New Roman" pitchFamily="18" charset="0"/>
              </a:rPr>
              <a:t>Tools Used</a:t>
            </a:r>
            <a:endParaRPr sz="2400" dirty="0">
              <a:solidFill>
                <a:srgbClr val="000000"/>
              </a:solidFill>
              <a:latin typeface="Times New Roman" pitchFamily="18" charset="0"/>
              <a:cs typeface="Times New Roman" pitchFamily="18" charset="0"/>
            </a:endParaRPr>
          </a:p>
          <a:p>
            <a:pPr indent="-342900">
              <a:buFont typeface="Arial"/>
              <a:buChar char="•"/>
            </a:pPr>
            <a:r>
              <a:rPr lang="en-IN" sz="2400" dirty="0">
                <a:solidFill>
                  <a:srgbClr val="000000"/>
                </a:solidFill>
                <a:latin typeface="Times New Roman" pitchFamily="18" charset="0"/>
                <a:cs typeface="Times New Roman" pitchFamily="18" charset="0"/>
              </a:rPr>
              <a:t>Project Flow Diagram</a:t>
            </a:r>
          </a:p>
          <a:p>
            <a:pPr indent="-342900">
              <a:lnSpc>
                <a:spcPct val="100000"/>
              </a:lnSpc>
              <a:buFont typeface="Arial"/>
              <a:buChar char="•"/>
            </a:pPr>
            <a:r>
              <a:rPr lang="en-US" sz="2400" dirty="0">
                <a:solidFill>
                  <a:srgbClr val="000000"/>
                </a:solidFill>
                <a:latin typeface="Times New Roman" pitchFamily="18" charset="0"/>
                <a:cs typeface="Times New Roman" pitchFamily="18" charset="0"/>
              </a:rPr>
              <a:t>Implementation</a:t>
            </a:r>
          </a:p>
          <a:p>
            <a:pPr indent="-342900">
              <a:lnSpc>
                <a:spcPct val="100000"/>
              </a:lnSpc>
              <a:buFont typeface="Arial"/>
              <a:buChar char="•"/>
            </a:pPr>
            <a:r>
              <a:rPr lang="en-US" sz="2400" dirty="0">
                <a:solidFill>
                  <a:srgbClr val="000000"/>
                </a:solidFill>
                <a:latin typeface="Times New Roman" pitchFamily="18" charset="0"/>
                <a:cs typeface="Times New Roman" pitchFamily="18" charset="0"/>
              </a:rPr>
              <a:t>Challenges Faced &amp; Overcome</a:t>
            </a:r>
          </a:p>
          <a:p>
            <a:pPr indent="-342900">
              <a:lnSpc>
                <a:spcPct val="100000"/>
              </a:lnSpc>
              <a:buFont typeface="Arial"/>
              <a:buChar char="•"/>
            </a:pPr>
            <a:r>
              <a:rPr lang="en-US" sz="2400" dirty="0">
                <a:solidFill>
                  <a:srgbClr val="000000"/>
                </a:solidFill>
                <a:latin typeface="Times New Roman" pitchFamily="18" charset="0"/>
                <a:cs typeface="Times New Roman" pitchFamily="18" charset="0"/>
              </a:rPr>
              <a:t>Learnings</a:t>
            </a:r>
          </a:p>
          <a:p>
            <a:pPr indent="-342900">
              <a:lnSpc>
                <a:spcPct val="100000"/>
              </a:lnSpc>
              <a:buFont typeface="Arial"/>
              <a:buChar char="•"/>
            </a:pPr>
            <a:r>
              <a:rPr lang="en-US" sz="2400" dirty="0">
                <a:solidFill>
                  <a:srgbClr val="000000"/>
                </a:solidFill>
                <a:latin typeface="Times New Roman" pitchFamily="18" charset="0"/>
                <a:cs typeface="Times New Roman" pitchFamily="18" charset="0"/>
              </a:rPr>
              <a:t>Demo</a:t>
            </a:r>
          </a:p>
          <a:p>
            <a:pPr indent="-342900">
              <a:lnSpc>
                <a:spcPct val="100000"/>
              </a:lnSpc>
              <a:buFont typeface="Arial"/>
              <a:buChar char="•"/>
            </a:pPr>
            <a:r>
              <a:rPr lang="en-US" sz="2400" dirty="0">
                <a:solidFill>
                  <a:srgbClr val="000000"/>
                </a:solidFill>
                <a:latin typeface="Times New Roman" pitchFamily="18" charset="0"/>
                <a:cs typeface="Times New Roman" pitchFamily="18" charset="0"/>
              </a:rPr>
              <a:t>Questions</a:t>
            </a:r>
          </a:p>
          <a:p>
            <a:pPr>
              <a:lnSpc>
                <a:spcPct val="100000"/>
              </a:lnSpc>
            </a:pPr>
            <a:r>
              <a:rPr lang="en-US" sz="2400" dirty="0">
                <a:solidFill>
                  <a:srgbClr val="000000"/>
                </a:solidFill>
                <a:latin typeface="Times New Roman" pitchFamily="18" charset="0"/>
                <a:cs typeface="Times New Roman" pitchFamily="18" charset="0"/>
              </a:rPr>
              <a:t>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82141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Introduction</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758410" y="6516710"/>
            <a:ext cx="316605"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a:lnSpc>
                <a:spcPct val="100000"/>
              </a:lnSpc>
            </a:pPr>
            <a:endParaRPr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4EF9A9A-EB05-A3AD-FA8E-5589FB9B7BC9}"/>
              </a:ext>
            </a:extLst>
          </p:cNvPr>
          <p:cNvSpPr txBox="1"/>
          <p:nvPr/>
        </p:nvSpPr>
        <p:spPr>
          <a:xfrm>
            <a:off x="1254650" y="1490007"/>
            <a:ext cx="9059169" cy="3600986"/>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Domain</a:t>
            </a:r>
            <a:r>
              <a:rPr lang="en-IN" dirty="0">
                <a:latin typeface="Times New Roman" panose="02020603050405020304" pitchFamily="18" charset="0"/>
                <a:cs typeface="Times New Roman" panose="02020603050405020304" pitchFamily="18" charset="0"/>
              </a:rPr>
              <a:t> : Application/DS</a:t>
            </a:r>
          </a:p>
          <a:p>
            <a:endParaRPr lang="en-IN"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Introduction</a:t>
            </a:r>
            <a:r>
              <a:rPr lang="en-IN" sz="24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 today's fast-paced world, finding reliable and skilled home service workers can be a daunting task for homeowners. Traditional methods of hiring such workers often involve time-consuming searches, unreliable recommendations, and lack of transparency in pricing and quality of service. Additionally, payment processes may not always be convenient or secure, and there's often limited ability to provide feedback or reviews.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website</a:t>
            </a:r>
            <a:r>
              <a:rPr lang="en-US" dirty="0">
                <a:latin typeface="Times New Roman" panose="02020603050405020304" pitchFamily="18" charset="0"/>
                <a:cs typeface="Times New Roman" panose="02020603050405020304" pitchFamily="18" charset="0"/>
              </a:rPr>
              <a:t> is poised to transform the way homeowners connect with skilled workers for their household needs. In today's fast-paced world, finding reliable and trustworthy workers can be a daunting task, often involving time-consuming searches, unreliable recommendations, and lack of transparency. Our app aims to revolutionize this process by providing a comprehensive solution that simplifies the entire experience for both customers and service providers.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8701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Technology Used </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539470" y="6516710"/>
            <a:ext cx="535545"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935865" y="1305960"/>
            <a:ext cx="6096000" cy="1754326"/>
          </a:xfrm>
          <a:prstGeom prst="rect">
            <a:avLst/>
          </a:prstGeom>
        </p:spPr>
        <p:txBody>
          <a:bodyPr>
            <a:spAutoFit/>
          </a:bodyPr>
          <a:lstStyle/>
          <a:p>
            <a:pPr marL="342900" marR="0" lvl="0" indent="-342900" algn="l" rtl="0">
              <a:spcBef>
                <a:spcPts val="0"/>
              </a:spcBef>
              <a:spcAft>
                <a:spcPts val="0"/>
              </a:spcAft>
              <a:buFont typeface="+mj-lt"/>
              <a:buAutoNum type="arabicPeriod"/>
            </a:pPr>
            <a:r>
              <a:rPr lang="en-US"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Front End</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HTML, CSS, </a:t>
            </a:r>
            <a:r>
              <a:rPr lang="en-US" dirty="0">
                <a:solidFill>
                  <a:schemeClr val="dk1"/>
                </a:solidFill>
                <a:latin typeface="Times New Roman" panose="02020603050405020304" pitchFamily="18" charset="0"/>
                <a:ea typeface="Calibri"/>
                <a:cs typeface="Times New Roman" panose="02020603050405020304" pitchFamily="18" charset="0"/>
                <a:sym typeface="Calibri"/>
              </a:rPr>
              <a:t>TypeS</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cript, Angular.js</a:t>
            </a:r>
          </a:p>
          <a:p>
            <a:pPr marL="342900" marR="0" lvl="0" indent="-342900" algn="l" rtl="0">
              <a:spcBef>
                <a:spcPts val="0"/>
              </a:spcBef>
              <a:spcAft>
                <a:spcPts val="0"/>
              </a:spcAft>
              <a:buFont typeface="+mj-lt"/>
              <a:buAutoNum type="arabicPeriod"/>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spcBef>
                <a:spcPts val="0"/>
              </a:spcBef>
              <a:spcAft>
                <a:spcPts val="0"/>
              </a:spcAft>
              <a:buFont typeface="+mj-lt"/>
              <a:buAutoNum type="arabicPeriod"/>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Back End</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Java,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SpringBoot</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t>
            </a:r>
          </a:p>
          <a:p>
            <a:pPr marL="342900" marR="0" lvl="0" indent="-342900" algn="l" rtl="0">
              <a:spcBef>
                <a:spcPts val="0"/>
              </a:spcBef>
              <a:spcAft>
                <a:spcPts val="0"/>
              </a:spcAft>
              <a:buFont typeface="+mj-lt"/>
              <a:buAutoNum type="arabicPeriod"/>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spcBef>
                <a:spcPts val="0"/>
              </a:spcBef>
              <a:spcAft>
                <a:spcPts val="0"/>
              </a:spcAft>
              <a:buFont typeface="+mj-lt"/>
              <a:buAutoNum type="arabicPeriod"/>
            </a:pPr>
            <a:r>
              <a:rPr lang="en-US" b="1" dirty="0">
                <a:solidFill>
                  <a:schemeClr val="dk1"/>
                </a:solidFill>
                <a:latin typeface="Times New Roman" panose="02020603050405020304" pitchFamily="18" charset="0"/>
                <a:ea typeface="Calibri"/>
                <a:cs typeface="Times New Roman" panose="02020603050405020304" pitchFamily="18" charset="0"/>
                <a:sym typeface="Calibri"/>
              </a:rPr>
              <a:t> Database: </a:t>
            </a:r>
            <a:r>
              <a:rPr lang="en-US" dirty="0" err="1">
                <a:solidFill>
                  <a:schemeClr val="dk1"/>
                </a:solidFill>
                <a:latin typeface="Times New Roman" panose="02020603050405020304" pitchFamily="18" charset="0"/>
                <a:ea typeface="Calibri"/>
                <a:cs typeface="Times New Roman" panose="02020603050405020304" pitchFamily="18" charset="0"/>
                <a:sym typeface="Calibri"/>
              </a:rPr>
              <a:t>MySql</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lvl="0"/>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67249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Tools Used</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758410" y="6516710"/>
            <a:ext cx="316605"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sp>
        <p:nvSpPr>
          <p:cNvPr id="10" name="Rectangle 9"/>
          <p:cNvSpPr/>
          <p:nvPr/>
        </p:nvSpPr>
        <p:spPr>
          <a:xfrm>
            <a:off x="1174376" y="1286473"/>
            <a:ext cx="9630998" cy="1661993"/>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Resource Requirements:</a:t>
            </a:r>
          </a:p>
          <a:p>
            <a:pPr algn="ct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VS Code for Frontend Developing in HTML, CSS, and TypeScript.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Eclipse for Backend Developing in Java and Spring Boot.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Administrators with expertise in 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7472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Flow Diagram</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758410" y="6516710"/>
            <a:ext cx="316605"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20E6C2-0455-85BB-C407-C551A864B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929" y="1039869"/>
            <a:ext cx="7616142" cy="4015653"/>
          </a:xfrm>
          <a:prstGeom prst="rect">
            <a:avLst/>
          </a:prstGeom>
        </p:spPr>
      </p:pic>
    </p:spTree>
    <p:extLst>
      <p:ext uri="{BB962C8B-B14F-4D97-AF65-F5344CB8AC3E}">
        <p14:creationId xmlns:p14="http://schemas.microsoft.com/office/powerpoint/2010/main" val="22879931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solidFill>
              <a:latin typeface="Times New Roman" pitchFamily="18" charset="0"/>
              <a:cs typeface="Times New Roman" pitchFamily="18" charset="0"/>
            </a:endParaRP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603866" y="6516710"/>
            <a:ext cx="471150"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986BC33-5F7B-11E3-86E6-80CBFDE18886}"/>
              </a:ext>
            </a:extLst>
          </p:cNvPr>
          <p:cNvSpPr/>
          <p:nvPr/>
        </p:nvSpPr>
        <p:spPr>
          <a:xfrm>
            <a:off x="155575" y="877900"/>
            <a:ext cx="7167355"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Use Case Diagram:</a:t>
            </a:r>
          </a:p>
        </p:txBody>
      </p:sp>
      <p:pic>
        <p:nvPicPr>
          <p:cNvPr id="8" name="Picture 7">
            <a:extLst>
              <a:ext uri="{FF2B5EF4-FFF2-40B4-BE49-F238E27FC236}">
                <a16:creationId xmlns:a16="http://schemas.microsoft.com/office/drawing/2014/main" id="{1CF3A68C-EBCA-9D56-3D20-4F8E67FB1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803" y="1030300"/>
            <a:ext cx="5850560" cy="5245021"/>
          </a:xfrm>
          <a:prstGeom prst="rect">
            <a:avLst/>
          </a:prstGeom>
        </p:spPr>
      </p:pic>
    </p:spTree>
    <p:extLst>
      <p:ext uri="{BB962C8B-B14F-4D97-AF65-F5344CB8AC3E}">
        <p14:creationId xmlns:p14="http://schemas.microsoft.com/office/powerpoint/2010/main" val="419212812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Implementation</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565228" y="6516710"/>
            <a:ext cx="509787"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612775" y="1155779"/>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934D9AF-818F-6E9B-F897-BE1FE03C7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26" y="1155779"/>
            <a:ext cx="9107134" cy="4758478"/>
          </a:xfrm>
          <a:prstGeom prst="rect">
            <a:avLst/>
          </a:prstGeom>
        </p:spPr>
      </p:pic>
    </p:spTree>
    <p:extLst>
      <p:ext uri="{BB962C8B-B14F-4D97-AF65-F5344CB8AC3E}">
        <p14:creationId xmlns:p14="http://schemas.microsoft.com/office/powerpoint/2010/main" val="140104768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1871"/>
            <a:ext cx="12192000" cy="782095"/>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Times New Roman" pitchFamily="18" charset="0"/>
                <a:cs typeface="Times New Roman" pitchFamily="18" charset="0"/>
              </a:rPr>
              <a:t>Implementation</a:t>
            </a:r>
          </a:p>
        </p:txBody>
      </p:sp>
      <p:sp>
        <p:nvSpPr>
          <p:cNvPr id="6" name="Rectangle 5"/>
          <p:cNvSpPr/>
          <p:nvPr/>
        </p:nvSpPr>
        <p:spPr>
          <a:xfrm>
            <a:off x="0" y="6516710"/>
            <a:ext cx="12192000" cy="72956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14">
            <a:extLst>
              <a:ext uri="{FF2B5EF4-FFF2-40B4-BE49-F238E27FC236}">
                <a16:creationId xmlns:a16="http://schemas.microsoft.com/office/drawing/2014/main" id="{CB930DBD-AB72-4B6C-BAD1-29F55FDEEEC9}"/>
              </a:ext>
            </a:extLst>
          </p:cNvPr>
          <p:cNvSpPr>
            <a:spLocks noGrp="1"/>
          </p:cNvSpPr>
          <p:nvPr>
            <p:ph type="sldNum" sz="quarter" idx="12"/>
          </p:nvPr>
        </p:nvSpPr>
        <p:spPr>
          <a:xfrm>
            <a:off x="11565228" y="6516710"/>
            <a:ext cx="509787" cy="365125"/>
          </a:xfrm>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CustomShape 3"/>
          <p:cNvSpPr/>
          <p:nvPr/>
        </p:nvSpPr>
        <p:spPr>
          <a:xfrm>
            <a:off x="7137399" y="3243102"/>
            <a:ext cx="3667975" cy="1222560"/>
          </a:xfrm>
          <a:prstGeom prst="rect">
            <a:avLst/>
          </a:prstGeom>
          <a:noFill/>
          <a:ln>
            <a:noFill/>
          </a:ln>
        </p:spPr>
        <p:txBody>
          <a:bodyPr wrap="none" lIns="90000" tIns="45000" rIns="90000" bIns="45000"/>
          <a:lstStyle/>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16" name="TextShape 2"/>
          <p:cNvSpPr txBox="1"/>
          <p:nvPr/>
        </p:nvSpPr>
        <p:spPr>
          <a:xfrm>
            <a:off x="1179490" y="620591"/>
            <a:ext cx="9833020" cy="5245021"/>
          </a:xfrm>
          <a:prstGeom prst="rect">
            <a:avLst/>
          </a:prstGeom>
        </p:spPr>
        <p:txBody>
          <a:bodyPr/>
          <a:lstStyle/>
          <a:p>
            <a:pPr indent="-342900">
              <a:lnSpc>
                <a:spcPct val="100000"/>
              </a:lnSpc>
              <a:buFont typeface="Arial"/>
              <a:buChar char="•"/>
            </a:pPr>
            <a:endParaRPr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07B468D-A514-38E8-2121-C0BEA5A85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221" y="1228867"/>
            <a:ext cx="8431558" cy="4863955"/>
          </a:xfrm>
          <a:prstGeom prst="rect">
            <a:avLst/>
          </a:prstGeom>
        </p:spPr>
      </p:pic>
    </p:spTree>
    <p:extLst>
      <p:ext uri="{BB962C8B-B14F-4D97-AF65-F5344CB8AC3E}">
        <p14:creationId xmlns:p14="http://schemas.microsoft.com/office/powerpoint/2010/main" val="4033770345"/>
      </p:ext>
    </p:extLst>
  </p:cSld>
  <p:clrMapOvr>
    <a:masterClrMapping/>
  </p:clrMapOvr>
  <p:transition spd="slow">
    <p:wipe/>
  </p:transition>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3088</TotalTime>
  <Words>582</Words>
  <Application>Microsoft Office PowerPoint</Application>
  <PresentationFormat>Widescreen</PresentationFormat>
  <Paragraphs>95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Chandu</dc:creator>
  <cp:lastModifiedBy>Suvidya Mandlik</cp:lastModifiedBy>
  <cp:revision>852</cp:revision>
  <dcterms:created xsi:type="dcterms:W3CDTF">2020-07-17T22:15:01Z</dcterms:created>
  <dcterms:modified xsi:type="dcterms:W3CDTF">2024-03-18T16:36:25Z</dcterms:modified>
</cp:coreProperties>
</file>