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1948991" y="987552"/>
            <a:ext cx="5246016" cy="646331"/>
          </a:xfrm>
          <a:prstGeom prst="rect">
            <a:avLst/>
          </a:prstGeom>
          <a:noFill/>
        </p:spPr>
        <p:txBody>
          <a:bodyPr wrap="square">
            <a:spAutoFit/>
          </a:bodyPr>
          <a:lstStyle/>
          <a:p>
            <a:pPr>
              <a:defRPr sz="3600">
                <a:solidFill>
                  <a:srgbClr val="F5C16E"/>
                </a:solidFill>
                <a:latin typeface="Calibri Light"/>
              </a:defRPr>
            </a:pPr>
            <a:r>
              <a:rPr dirty="0"/>
              <a:t>Superstore Sales Analysis</a:t>
            </a:r>
          </a:p>
        </p:txBody>
      </p:sp>
      <p:sp>
        <p:nvSpPr>
          <p:cNvPr id="3" name="TextBox 2"/>
          <p:cNvSpPr txBox="1"/>
          <p:nvPr/>
        </p:nvSpPr>
        <p:spPr>
          <a:xfrm>
            <a:off x="532614" y="2613392"/>
            <a:ext cx="8078771" cy="1631216"/>
          </a:xfrm>
          <a:prstGeom prst="rect">
            <a:avLst/>
          </a:prstGeom>
          <a:noFill/>
        </p:spPr>
        <p:txBody>
          <a:bodyPr wrap="square">
            <a:spAutoFit/>
          </a:bodyPr>
          <a:lstStyle/>
          <a:p>
            <a:pPr>
              <a:defRPr sz="2000">
                <a:solidFill>
                  <a:srgbClr val="F5C16E"/>
                </a:solidFill>
                <a:latin typeface="Calibri Light"/>
              </a:defRPr>
            </a:pPr>
            <a:r>
              <a:rPr dirty="0"/>
              <a:t>This presentation provides a comprehensive overview of Superstore's recent </a:t>
            </a:r>
            <a:endParaRPr lang="en-US" dirty="0"/>
          </a:p>
          <a:p>
            <a:pPr>
              <a:defRPr sz="2000">
                <a:solidFill>
                  <a:srgbClr val="F5C16E"/>
                </a:solidFill>
                <a:latin typeface="Calibri Light"/>
              </a:defRPr>
            </a:pPr>
            <a:r>
              <a:rPr dirty="0"/>
              <a:t>sales performance, profitability, regional insights, and product category analysis. The aim is to identify high-performing areas and opportunities for improvement while suggesting actionable recommendations for strategic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990088" y="914400"/>
            <a:ext cx="8229600" cy="914400"/>
          </a:xfrm>
          <a:prstGeom prst="rect">
            <a:avLst/>
          </a:prstGeom>
          <a:noFill/>
        </p:spPr>
        <p:txBody>
          <a:bodyPr wrap="none">
            <a:spAutoFit/>
          </a:bodyPr>
          <a:lstStyle/>
          <a:p>
            <a:pPr>
              <a:defRPr sz="3600">
                <a:solidFill>
                  <a:srgbClr val="F5C16E"/>
                </a:solidFill>
                <a:latin typeface="Calibri Light"/>
              </a:defRPr>
            </a:pPr>
            <a:r>
              <a:rPr dirty="0"/>
              <a:t>Sales Overview</a:t>
            </a:r>
          </a:p>
        </p:txBody>
      </p:sp>
      <p:sp>
        <p:nvSpPr>
          <p:cNvPr id="3" name="TextBox 2"/>
          <p:cNvSpPr txBox="1"/>
          <p:nvPr/>
        </p:nvSpPr>
        <p:spPr>
          <a:xfrm>
            <a:off x="1216152" y="2532888"/>
            <a:ext cx="7400041" cy="1938992"/>
          </a:xfrm>
          <a:prstGeom prst="rect">
            <a:avLst/>
          </a:prstGeom>
          <a:noFill/>
        </p:spPr>
        <p:txBody>
          <a:bodyPr wrap="square">
            <a:spAutoFit/>
          </a:bodyPr>
          <a:lstStyle/>
          <a:p>
            <a:pPr>
              <a:defRPr sz="2000">
                <a:solidFill>
                  <a:srgbClr val="F5C16E"/>
                </a:solidFill>
                <a:latin typeface="Calibri Light"/>
              </a:defRPr>
            </a:pPr>
            <a:r>
              <a:rPr dirty="0"/>
              <a:t>Total sales reached $2.3 million, marking a 12% year-over-year increase. </a:t>
            </a:r>
            <a:endParaRPr lang="en-US" dirty="0"/>
          </a:p>
          <a:p>
            <a:pPr>
              <a:defRPr sz="2000">
                <a:solidFill>
                  <a:srgbClr val="F5C16E"/>
                </a:solidFill>
                <a:latin typeface="Calibri Light"/>
              </a:defRPr>
            </a:pPr>
            <a:r>
              <a:rPr dirty="0"/>
              <a:t>This growth was largely driven by an uptick in high-value product purchases in the Technology segment. Sales were strongest in Q2 and Q4, indicating seasonal buying trends. Customer acquisition efforts have shown positive results, especially in the West and East regions.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926080" y="969264"/>
            <a:ext cx="2779776" cy="646331"/>
          </a:xfrm>
          <a:prstGeom prst="rect">
            <a:avLst/>
          </a:prstGeom>
          <a:noFill/>
        </p:spPr>
        <p:txBody>
          <a:bodyPr wrap="square">
            <a:spAutoFit/>
          </a:bodyPr>
          <a:lstStyle/>
          <a:p>
            <a:pPr>
              <a:defRPr sz="3600">
                <a:solidFill>
                  <a:srgbClr val="F5C16E"/>
                </a:solidFill>
                <a:latin typeface="Calibri Light"/>
              </a:defRPr>
            </a:pPr>
            <a:r>
              <a:rPr dirty="0"/>
              <a:t>Profit Analysis</a:t>
            </a:r>
          </a:p>
        </p:txBody>
      </p:sp>
      <p:sp>
        <p:nvSpPr>
          <p:cNvPr id="3" name="TextBox 2"/>
          <p:cNvSpPr txBox="1"/>
          <p:nvPr/>
        </p:nvSpPr>
        <p:spPr>
          <a:xfrm>
            <a:off x="685800" y="2396192"/>
            <a:ext cx="7772400" cy="1938992"/>
          </a:xfrm>
          <a:prstGeom prst="rect">
            <a:avLst/>
          </a:prstGeom>
          <a:noFill/>
        </p:spPr>
        <p:txBody>
          <a:bodyPr wrap="square">
            <a:spAutoFit/>
          </a:bodyPr>
          <a:lstStyle/>
          <a:p>
            <a:pPr>
              <a:defRPr sz="2000">
                <a:solidFill>
                  <a:srgbClr val="F5C16E"/>
                </a:solidFill>
                <a:latin typeface="Calibri Light"/>
              </a:defRPr>
            </a:pPr>
            <a:r>
              <a:rPr dirty="0"/>
              <a:t>With a total profit of $270,000 and a margin of approximately 11%, the store </a:t>
            </a:r>
            <a:endParaRPr lang="en-US" dirty="0"/>
          </a:p>
          <a:p>
            <a:pPr>
              <a:defRPr sz="2000">
                <a:solidFill>
                  <a:srgbClr val="F5C16E"/>
                </a:solidFill>
                <a:latin typeface="Calibri Light"/>
              </a:defRPr>
            </a:pPr>
            <a:r>
              <a:rPr dirty="0"/>
              <a:t>remains moderately profitable. Technology products delivered the highest profit margins, while Furniture items had lower returns. A deeper margin analysis reveals the impact of discounting and shipping costs, which are key areas to be addressed for increased efficiency.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231136" y="1091494"/>
            <a:ext cx="5221224" cy="646331"/>
          </a:xfrm>
          <a:prstGeom prst="rect">
            <a:avLst/>
          </a:prstGeom>
          <a:noFill/>
        </p:spPr>
        <p:txBody>
          <a:bodyPr wrap="square">
            <a:spAutoFit/>
          </a:bodyPr>
          <a:lstStyle/>
          <a:p>
            <a:pPr>
              <a:defRPr sz="3600">
                <a:solidFill>
                  <a:srgbClr val="F5C16E"/>
                </a:solidFill>
                <a:latin typeface="Calibri Light"/>
              </a:defRPr>
            </a:pPr>
            <a:r>
              <a:rPr dirty="0"/>
              <a:t>Customer Segmentation</a:t>
            </a:r>
          </a:p>
        </p:txBody>
      </p:sp>
      <p:sp>
        <p:nvSpPr>
          <p:cNvPr id="3" name="TextBox 2"/>
          <p:cNvSpPr txBox="1"/>
          <p:nvPr/>
        </p:nvSpPr>
        <p:spPr>
          <a:xfrm>
            <a:off x="713233" y="2560320"/>
            <a:ext cx="8129016" cy="1631216"/>
          </a:xfrm>
          <a:prstGeom prst="rect">
            <a:avLst/>
          </a:prstGeom>
          <a:noFill/>
        </p:spPr>
        <p:txBody>
          <a:bodyPr wrap="square">
            <a:spAutoFit/>
          </a:bodyPr>
          <a:lstStyle/>
          <a:p>
            <a:pPr>
              <a:defRPr sz="2000">
                <a:solidFill>
                  <a:srgbClr val="F5C16E"/>
                </a:solidFill>
                <a:latin typeface="Calibri Light"/>
              </a:defRPr>
            </a:pPr>
            <a:r>
              <a:rPr dirty="0"/>
              <a:t>The customer base can be segmented into three main groups: High-Value </a:t>
            </a:r>
            <a:endParaRPr lang="en-US" dirty="0"/>
          </a:p>
          <a:p>
            <a:pPr>
              <a:defRPr sz="2000">
                <a:solidFill>
                  <a:srgbClr val="F5C16E"/>
                </a:solidFill>
                <a:latin typeface="Calibri Light"/>
              </a:defRPr>
            </a:pPr>
            <a:r>
              <a:rPr dirty="0"/>
              <a:t>Customers (frequent buyers of Technology and Furniture), Cost-Sensitive Buyers (primarily Office Supplies), and Occasional Users. Personalized marketing campaigns and loyalty programs should be implemented to retain high-value customers and convert occasional buyers.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724912" y="1225296"/>
            <a:ext cx="3502152" cy="646331"/>
          </a:xfrm>
          <a:prstGeom prst="rect">
            <a:avLst/>
          </a:prstGeom>
          <a:noFill/>
        </p:spPr>
        <p:txBody>
          <a:bodyPr wrap="square">
            <a:spAutoFit/>
          </a:bodyPr>
          <a:lstStyle/>
          <a:p>
            <a:pPr>
              <a:defRPr sz="3600">
                <a:solidFill>
                  <a:srgbClr val="F5C16E"/>
                </a:solidFill>
                <a:latin typeface="Calibri Light"/>
              </a:defRPr>
            </a:pPr>
            <a:r>
              <a:rPr dirty="0"/>
              <a:t>Regional Insights</a:t>
            </a:r>
          </a:p>
        </p:txBody>
      </p:sp>
      <p:sp>
        <p:nvSpPr>
          <p:cNvPr id="3" name="TextBox 2"/>
          <p:cNvSpPr txBox="1"/>
          <p:nvPr/>
        </p:nvSpPr>
        <p:spPr>
          <a:xfrm>
            <a:off x="521208" y="2500574"/>
            <a:ext cx="8300301" cy="1631216"/>
          </a:xfrm>
          <a:prstGeom prst="rect">
            <a:avLst/>
          </a:prstGeom>
          <a:noFill/>
        </p:spPr>
        <p:txBody>
          <a:bodyPr wrap="square">
            <a:spAutoFit/>
          </a:bodyPr>
          <a:lstStyle/>
          <a:p>
            <a:pPr>
              <a:defRPr sz="2000">
                <a:solidFill>
                  <a:srgbClr val="F5C16E"/>
                </a:solidFill>
                <a:latin typeface="Calibri Light"/>
              </a:defRPr>
            </a:pPr>
            <a:r>
              <a:rPr dirty="0"/>
              <a:t>The West region has consistently outperformed other regions in terms of sales </a:t>
            </a:r>
            <a:endParaRPr lang="en-US" dirty="0"/>
          </a:p>
          <a:p>
            <a:pPr>
              <a:defRPr sz="2000">
                <a:solidFill>
                  <a:srgbClr val="F5C16E"/>
                </a:solidFill>
                <a:latin typeface="Calibri Light"/>
              </a:defRPr>
            </a:pPr>
            <a:r>
              <a:rPr dirty="0"/>
              <a:t>and customer satisfaction. Meanwhile, the South region continues to lag behind, with lower profit margins and higher operational costs. Central and East regions remain stable but show room for strategic expansion, especially in urban centers.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185416" y="1091494"/>
            <a:ext cx="4773168" cy="646331"/>
          </a:xfrm>
          <a:prstGeom prst="rect">
            <a:avLst/>
          </a:prstGeom>
          <a:noFill/>
        </p:spPr>
        <p:txBody>
          <a:bodyPr wrap="square">
            <a:spAutoFit/>
          </a:bodyPr>
          <a:lstStyle/>
          <a:p>
            <a:pPr>
              <a:defRPr sz="3600">
                <a:solidFill>
                  <a:srgbClr val="F5C16E"/>
                </a:solidFill>
                <a:latin typeface="Calibri Light"/>
              </a:defRPr>
            </a:pPr>
            <a:r>
              <a:rPr dirty="0"/>
              <a:t>Category Performance</a:t>
            </a:r>
          </a:p>
        </p:txBody>
      </p:sp>
      <p:sp>
        <p:nvSpPr>
          <p:cNvPr id="3" name="TextBox 2"/>
          <p:cNvSpPr txBox="1"/>
          <p:nvPr/>
        </p:nvSpPr>
        <p:spPr>
          <a:xfrm>
            <a:off x="795528" y="2560320"/>
            <a:ext cx="7772400" cy="2246769"/>
          </a:xfrm>
          <a:prstGeom prst="rect">
            <a:avLst/>
          </a:prstGeom>
          <a:noFill/>
        </p:spPr>
        <p:txBody>
          <a:bodyPr wrap="square">
            <a:spAutoFit/>
          </a:bodyPr>
          <a:lstStyle/>
          <a:p>
            <a:pPr>
              <a:defRPr sz="2000">
                <a:solidFill>
                  <a:srgbClr val="F5C16E"/>
                </a:solidFill>
                <a:latin typeface="Calibri Light"/>
              </a:defRPr>
            </a:pPr>
            <a:r>
              <a:rPr dirty="0"/>
              <a:t>Technology leads in both sales volume and profitability, driven by high demand </a:t>
            </a:r>
            <a:endParaRPr lang="en-US" dirty="0"/>
          </a:p>
          <a:p>
            <a:pPr>
              <a:defRPr sz="2000">
                <a:solidFill>
                  <a:srgbClr val="F5C16E"/>
                </a:solidFill>
                <a:latin typeface="Calibri Light"/>
              </a:defRPr>
            </a:pPr>
            <a:r>
              <a:rPr dirty="0"/>
              <a:t>for computers and accessories. Office Supplies, despite being widely purchased, generate low profit margins due to heavy discounting. Furniture shows moderate performance, but high shipping costs reduce overall margins. Focused pricing strategies and promotions could improve outcomes.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313432" y="1289304"/>
            <a:ext cx="4517136" cy="646331"/>
          </a:xfrm>
          <a:prstGeom prst="rect">
            <a:avLst/>
          </a:prstGeom>
          <a:noFill/>
        </p:spPr>
        <p:txBody>
          <a:bodyPr wrap="square">
            <a:spAutoFit/>
          </a:bodyPr>
          <a:lstStyle/>
          <a:p>
            <a:pPr>
              <a:defRPr sz="3600">
                <a:solidFill>
                  <a:srgbClr val="F5C16E"/>
                </a:solidFill>
                <a:latin typeface="Calibri Light"/>
              </a:defRPr>
            </a:pPr>
            <a:r>
              <a:rPr dirty="0"/>
              <a:t>Operational Efficiency</a:t>
            </a:r>
          </a:p>
        </p:txBody>
      </p:sp>
      <p:sp>
        <p:nvSpPr>
          <p:cNvPr id="3" name="TextBox 2"/>
          <p:cNvSpPr txBox="1"/>
          <p:nvPr/>
        </p:nvSpPr>
        <p:spPr>
          <a:xfrm>
            <a:off x="790956" y="2843784"/>
            <a:ext cx="7562088" cy="1631216"/>
          </a:xfrm>
          <a:prstGeom prst="rect">
            <a:avLst/>
          </a:prstGeom>
          <a:noFill/>
        </p:spPr>
        <p:txBody>
          <a:bodyPr wrap="square">
            <a:spAutoFit/>
          </a:bodyPr>
          <a:lstStyle/>
          <a:p>
            <a:pPr>
              <a:defRPr sz="2000">
                <a:solidFill>
                  <a:srgbClr val="F5C16E"/>
                </a:solidFill>
                <a:latin typeface="Calibri Light"/>
              </a:defRPr>
            </a:pPr>
            <a:r>
              <a:rPr dirty="0"/>
              <a:t>Significant improvements have been made in reducing shipping delays </a:t>
            </a:r>
            <a:endParaRPr lang="en-US" dirty="0"/>
          </a:p>
          <a:p>
            <a:pPr>
              <a:defRPr sz="2000">
                <a:solidFill>
                  <a:srgbClr val="F5C16E"/>
                </a:solidFill>
                <a:latin typeface="Calibri Light"/>
              </a:defRPr>
            </a:pPr>
            <a:r>
              <a:rPr dirty="0"/>
              <a:t>and streamlining inventory management. However, challenges persist in warehouse coordination and order fulfillment for bulk orders. Continued investment in logistics, along with better vendor partnerships, can yield considerable gains in operational cost savings.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756916" y="1408176"/>
            <a:ext cx="3630168" cy="646331"/>
          </a:xfrm>
          <a:prstGeom prst="rect">
            <a:avLst/>
          </a:prstGeom>
          <a:noFill/>
        </p:spPr>
        <p:txBody>
          <a:bodyPr wrap="square">
            <a:spAutoFit/>
          </a:bodyPr>
          <a:lstStyle/>
          <a:p>
            <a:pPr>
              <a:defRPr sz="3600">
                <a:solidFill>
                  <a:srgbClr val="F5C16E"/>
                </a:solidFill>
                <a:latin typeface="Calibri Light"/>
              </a:defRPr>
            </a:pPr>
            <a:r>
              <a:rPr dirty="0"/>
              <a:t>Marketing Impact</a:t>
            </a:r>
          </a:p>
        </p:txBody>
      </p:sp>
      <p:sp>
        <p:nvSpPr>
          <p:cNvPr id="3" name="TextBox 2"/>
          <p:cNvSpPr txBox="1"/>
          <p:nvPr/>
        </p:nvSpPr>
        <p:spPr>
          <a:xfrm>
            <a:off x="868680" y="2862072"/>
            <a:ext cx="7406640" cy="1938992"/>
          </a:xfrm>
          <a:prstGeom prst="rect">
            <a:avLst/>
          </a:prstGeom>
          <a:noFill/>
        </p:spPr>
        <p:txBody>
          <a:bodyPr wrap="square">
            <a:spAutoFit/>
          </a:bodyPr>
          <a:lstStyle/>
          <a:p>
            <a:pPr>
              <a:defRPr sz="2000">
                <a:solidFill>
                  <a:srgbClr val="F5C16E"/>
                </a:solidFill>
                <a:latin typeface="Calibri Light"/>
              </a:defRPr>
            </a:pPr>
            <a:r>
              <a:rPr dirty="0"/>
              <a:t>Recent marketing efforts, especially in digital channels like social media and </a:t>
            </a:r>
            <a:endParaRPr lang="en-US" dirty="0"/>
          </a:p>
          <a:p>
            <a:pPr>
              <a:defRPr sz="2000">
                <a:solidFill>
                  <a:srgbClr val="F5C16E"/>
                </a:solidFill>
                <a:latin typeface="Calibri Light"/>
              </a:defRPr>
            </a:pPr>
            <a:r>
              <a:rPr dirty="0"/>
              <a:t>email campaigns, have achieved a return on investment (ROI) of 3.5x. Data-driven strategies and A/B testing have contributed to campaign refinement. Future campaigns should further leverage customer segmentation insights to maximize personalization and engagement.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2153412" y="978408"/>
            <a:ext cx="4727448" cy="646331"/>
          </a:xfrm>
          <a:prstGeom prst="rect">
            <a:avLst/>
          </a:prstGeom>
          <a:noFill/>
        </p:spPr>
        <p:txBody>
          <a:bodyPr wrap="square">
            <a:spAutoFit/>
          </a:bodyPr>
          <a:lstStyle/>
          <a:p>
            <a:pPr>
              <a:defRPr sz="3600">
                <a:solidFill>
                  <a:srgbClr val="F5C16E"/>
                </a:solidFill>
                <a:latin typeface="Calibri Light"/>
              </a:defRPr>
            </a:pPr>
            <a:r>
              <a:rPr dirty="0"/>
              <a:t>Key Recommendations</a:t>
            </a:r>
          </a:p>
        </p:txBody>
      </p:sp>
      <p:sp>
        <p:nvSpPr>
          <p:cNvPr id="3" name="TextBox 2"/>
          <p:cNvSpPr txBox="1"/>
          <p:nvPr/>
        </p:nvSpPr>
        <p:spPr>
          <a:xfrm>
            <a:off x="457200" y="2494984"/>
            <a:ext cx="8119872" cy="2246769"/>
          </a:xfrm>
          <a:prstGeom prst="rect">
            <a:avLst/>
          </a:prstGeom>
          <a:noFill/>
        </p:spPr>
        <p:txBody>
          <a:bodyPr wrap="square">
            <a:spAutoFit/>
          </a:bodyPr>
          <a:lstStyle/>
          <a:p>
            <a:pPr>
              <a:defRPr sz="2000">
                <a:solidFill>
                  <a:srgbClr val="F5C16E"/>
                </a:solidFill>
                <a:latin typeface="Calibri Light"/>
              </a:defRPr>
            </a:pPr>
            <a:r>
              <a:rPr dirty="0"/>
              <a:t>1. Expand product offerings in the Technology category to capitalize on high margins.</a:t>
            </a:r>
          </a:p>
          <a:p>
            <a:pPr>
              <a:defRPr sz="2000">
                <a:solidFill>
                  <a:srgbClr val="F5C16E"/>
                </a:solidFill>
                <a:latin typeface="Calibri Light"/>
              </a:defRPr>
            </a:pPr>
            <a:r>
              <a:rPr dirty="0"/>
              <a:t>2. Implement loyalty programs for high-value customers to improve retention.</a:t>
            </a:r>
          </a:p>
          <a:p>
            <a:pPr>
              <a:defRPr sz="2000">
                <a:solidFill>
                  <a:srgbClr val="F5C16E"/>
                </a:solidFill>
                <a:latin typeface="Calibri Light"/>
              </a:defRPr>
            </a:pPr>
            <a:r>
              <a:rPr dirty="0"/>
              <a:t>3. Optimize discount strategies to enhance profitability in Office Supplies.</a:t>
            </a:r>
          </a:p>
          <a:p>
            <a:pPr>
              <a:defRPr sz="2000">
                <a:solidFill>
                  <a:srgbClr val="F5C16E"/>
                </a:solidFill>
                <a:latin typeface="Calibri Light"/>
              </a:defRPr>
            </a:pPr>
            <a:r>
              <a:rPr dirty="0"/>
              <a:t>4. Improve regional marketing campaigns, especially in the South.</a:t>
            </a:r>
          </a:p>
          <a:p>
            <a:pPr>
              <a:defRPr sz="2000">
                <a:solidFill>
                  <a:srgbClr val="F5C16E"/>
                </a:solidFill>
                <a:latin typeface="Calibri Light"/>
              </a:defRPr>
            </a:pPr>
            <a:r>
              <a:rPr dirty="0"/>
              <a:t>5. Invest in operational infrastructure to reduce shipping delays and lower costs.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506</Words>
  <Application>Microsoft Office PowerPoint</Application>
  <PresentationFormat>On-screen Show (4:3)</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Utkarsh</dc:creator>
  <cp:keywords/>
  <dc:description>generated using python-pptx</dc:description>
  <cp:lastModifiedBy>UTKARSH GOEL</cp:lastModifiedBy>
  <cp:revision>2</cp:revision>
  <dcterms:created xsi:type="dcterms:W3CDTF">2013-01-27T09:14:16Z</dcterms:created>
  <dcterms:modified xsi:type="dcterms:W3CDTF">2025-06-05T16:17:43Z</dcterms:modified>
  <cp:category/>
</cp:coreProperties>
</file>