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9"/>
  </p:notesMasterIdLst>
  <p:sldIdLst>
    <p:sldId id="291" r:id="rId2"/>
    <p:sldId id="453" r:id="rId3"/>
    <p:sldId id="294" r:id="rId4"/>
    <p:sldId id="292" r:id="rId5"/>
    <p:sldId id="293" r:id="rId6"/>
    <p:sldId id="403" r:id="rId7"/>
    <p:sldId id="296" r:id="rId8"/>
    <p:sldId id="299" r:id="rId9"/>
    <p:sldId id="405" r:id="rId10"/>
    <p:sldId id="454" r:id="rId11"/>
    <p:sldId id="300" r:id="rId12"/>
    <p:sldId id="406" r:id="rId13"/>
    <p:sldId id="407" r:id="rId14"/>
    <p:sldId id="408" r:id="rId15"/>
    <p:sldId id="411" r:id="rId16"/>
    <p:sldId id="412" r:id="rId17"/>
    <p:sldId id="413" r:id="rId18"/>
    <p:sldId id="416" r:id="rId19"/>
    <p:sldId id="417" r:id="rId20"/>
    <p:sldId id="418" r:id="rId21"/>
    <p:sldId id="450" r:id="rId22"/>
    <p:sldId id="414"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4" r:id="rId38"/>
    <p:sldId id="435" r:id="rId39"/>
    <p:sldId id="436" r:id="rId40"/>
    <p:sldId id="433"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1" r:id="rId55"/>
    <p:sldId id="452" r:id="rId56"/>
    <p:sldId id="455" r:id="rId57"/>
    <p:sldId id="45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3374" autoAdjust="0"/>
  </p:normalViewPr>
  <p:slideViewPr>
    <p:cSldViewPr>
      <p:cViewPr varScale="1">
        <p:scale>
          <a:sx n="92" d="100"/>
          <a:sy n="92" d="100"/>
        </p:scale>
        <p:origin x="82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35CF66-3A40-4CBA-9957-279A995BA518}" type="datetimeFigureOut">
              <a:rPr lang="en-US" smtClean="0"/>
              <a:pPr/>
              <a:t>8/17/2017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D22F5-25CD-4506-ABC1-F707DFDF71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mazon.com/exec/obidos/ASIN/0716796570/ref=nosim/ericstreasuretro"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F1577111-D699-4DA3-9C3D-9DED9D0973BE}" type="slidenum">
              <a:rPr lang="en-US"/>
              <a:pPr/>
              <a:t>1</a:t>
            </a:fld>
            <a:endParaRPr 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5097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653D22F5-25CD-4506-ABC1-F707DFDF710B}" type="slidenum">
              <a:rPr lang="en-US" smtClean="0"/>
              <a:pPr/>
              <a:t>29</a:t>
            </a:fld>
            <a:endParaRPr lang="en-US"/>
          </a:p>
        </p:txBody>
      </p:sp>
    </p:spTree>
    <p:extLst>
      <p:ext uri="{BB962C8B-B14F-4D97-AF65-F5344CB8AC3E}">
        <p14:creationId xmlns:p14="http://schemas.microsoft.com/office/powerpoint/2010/main" val="3472132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30</a:t>
            </a:fld>
            <a:endParaRPr lang="en-US"/>
          </a:p>
        </p:txBody>
      </p:sp>
    </p:spTree>
    <p:extLst>
      <p:ext uri="{BB962C8B-B14F-4D97-AF65-F5344CB8AC3E}">
        <p14:creationId xmlns:p14="http://schemas.microsoft.com/office/powerpoint/2010/main" val="317677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31</a:t>
            </a:fld>
            <a:endParaRPr lang="en-US"/>
          </a:p>
        </p:txBody>
      </p:sp>
    </p:spTree>
    <p:extLst>
      <p:ext uri="{BB962C8B-B14F-4D97-AF65-F5344CB8AC3E}">
        <p14:creationId xmlns:p14="http://schemas.microsoft.com/office/powerpoint/2010/main" val="282955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
            </a:r>
            <a:r>
              <a:rPr lang="en-US" dirty="0"/>
              <a:t>norm(200,mean = 100, </a:t>
            </a:r>
            <a:r>
              <a:rPr lang="en-US" dirty="0" err="1"/>
              <a:t>sd</a:t>
            </a:r>
            <a:r>
              <a:rPr lang="en-US" dirty="0"/>
              <a:t> = 10)</a:t>
            </a:r>
          </a:p>
          <a:p>
            <a:r>
              <a:rPr lang="en-US" dirty="0"/>
              <a:t> </a:t>
            </a:r>
          </a:p>
          <a:p>
            <a:r>
              <a:rPr lang="en-US" dirty="0" err="1"/>
              <a:t>pnorm</a:t>
            </a:r>
            <a:r>
              <a:rPr lang="en-US" dirty="0"/>
              <a:t>(90,100, 10) - </a:t>
            </a:r>
            <a:r>
              <a:rPr lang="en-US" dirty="0" err="1"/>
              <a:t>pnorm</a:t>
            </a:r>
            <a:r>
              <a:rPr lang="en-US" dirty="0"/>
              <a:t>(50, 100, 10)</a:t>
            </a:r>
          </a:p>
          <a:p>
            <a:endParaRPr lang="en-US" dirty="0"/>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34</a:t>
            </a:fld>
            <a:endParaRPr lang="en-US"/>
          </a:p>
        </p:txBody>
      </p:sp>
    </p:spTree>
    <p:extLst>
      <p:ext uri="{BB962C8B-B14F-4D97-AF65-F5344CB8AC3E}">
        <p14:creationId xmlns:p14="http://schemas.microsoft.com/office/powerpoint/2010/main" val="134566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pnorm</a:t>
            </a:r>
            <a:r>
              <a:rPr lang="en-US" dirty="0"/>
              <a:t>(20452,…)</a:t>
            </a:r>
          </a:p>
          <a:p>
            <a:r>
              <a:rPr lang="en-US" dirty="0" err="1"/>
              <a:t>Pnorm</a:t>
            </a:r>
            <a:r>
              <a:rPr lang="en-US" dirty="0"/>
              <a:t>(19,902)</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35</a:t>
            </a:fld>
            <a:endParaRPr lang="en-US"/>
          </a:p>
        </p:txBody>
      </p:sp>
    </p:spTree>
    <p:extLst>
      <p:ext uri="{BB962C8B-B14F-4D97-AF65-F5344CB8AC3E}">
        <p14:creationId xmlns:p14="http://schemas.microsoft.com/office/powerpoint/2010/main" val="50811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37</a:t>
            </a:fld>
            <a:endParaRPr lang="en-US"/>
          </a:p>
        </p:txBody>
      </p:sp>
    </p:spTree>
    <p:extLst>
      <p:ext uri="{BB962C8B-B14F-4D97-AF65-F5344CB8AC3E}">
        <p14:creationId xmlns:p14="http://schemas.microsoft.com/office/powerpoint/2010/main" val="743579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39</a:t>
            </a:fld>
            <a:endParaRPr lang="en-US"/>
          </a:p>
        </p:txBody>
      </p:sp>
    </p:spTree>
    <p:extLst>
      <p:ext uri="{BB962C8B-B14F-4D97-AF65-F5344CB8AC3E}">
        <p14:creationId xmlns:p14="http://schemas.microsoft.com/office/powerpoint/2010/main" val="3251914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41</a:t>
            </a:fld>
            <a:endParaRPr lang="en-US"/>
          </a:p>
        </p:txBody>
      </p:sp>
    </p:spTree>
    <p:extLst>
      <p:ext uri="{BB962C8B-B14F-4D97-AF65-F5344CB8AC3E}">
        <p14:creationId xmlns:p14="http://schemas.microsoft.com/office/powerpoint/2010/main" val="88073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43</a:t>
            </a:fld>
            <a:endParaRPr lang="en-US"/>
          </a:p>
        </p:txBody>
      </p:sp>
    </p:spTree>
    <p:extLst>
      <p:ext uri="{BB962C8B-B14F-4D97-AF65-F5344CB8AC3E}">
        <p14:creationId xmlns:p14="http://schemas.microsoft.com/office/powerpoint/2010/main" val="1217658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44</a:t>
            </a:fld>
            <a:endParaRPr lang="en-US"/>
          </a:p>
        </p:txBody>
      </p:sp>
    </p:spTree>
    <p:extLst>
      <p:ext uri="{BB962C8B-B14F-4D97-AF65-F5344CB8AC3E}">
        <p14:creationId xmlns:p14="http://schemas.microsoft.com/office/powerpoint/2010/main" val="407157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gender[1:40] &lt;- "Male“ ## Assign “Male” to all indexes (assuming 40 people participated)</a:t>
            </a:r>
          </a:p>
          <a:p>
            <a:pPr marL="0" indent="0">
              <a:buNone/>
            </a:pPr>
            <a:r>
              <a:rPr lang="en-US" sz="1200" dirty="0"/>
              <a:t>## Assigning the character value “Female” in all indexes that are divisible by 3</a:t>
            </a:r>
          </a:p>
          <a:p>
            <a:pPr marL="0" indent="0">
              <a:buNone/>
            </a:pPr>
            <a:r>
              <a:rPr lang="en-US" sz="1200" dirty="0"/>
              <a:t>for(</a:t>
            </a:r>
            <a:r>
              <a:rPr lang="en-US" sz="1200" dirty="0" err="1"/>
              <a:t>i</a:t>
            </a:r>
            <a:r>
              <a:rPr lang="en-US" sz="1200" dirty="0"/>
              <a:t> in 1:40)</a:t>
            </a:r>
          </a:p>
          <a:p>
            <a:pPr marL="0" indent="0">
              <a:buNone/>
            </a:pPr>
            <a:r>
              <a:rPr lang="en-US" sz="1200" dirty="0"/>
              <a:t>{  if(</a:t>
            </a:r>
            <a:r>
              <a:rPr lang="en-US" sz="1200" dirty="0" err="1"/>
              <a:t>i</a:t>
            </a:r>
            <a:r>
              <a:rPr lang="en-US" sz="1200" dirty="0"/>
              <a:t>%%3==0)</a:t>
            </a:r>
          </a:p>
          <a:p>
            <a:pPr marL="0" indent="0">
              <a:buNone/>
            </a:pPr>
            <a:r>
              <a:rPr lang="en-US" sz="1200" dirty="0"/>
              <a:t>  { gender[</a:t>
            </a:r>
            <a:r>
              <a:rPr lang="en-US" sz="1200" dirty="0" err="1"/>
              <a:t>i</a:t>
            </a:r>
            <a:r>
              <a:rPr lang="en-US" sz="1200" dirty="0"/>
              <a:t>] &lt;- "Female"}</a:t>
            </a:r>
          </a:p>
          <a:p>
            <a:pPr marL="0" indent="0">
              <a:buNone/>
            </a:pPr>
            <a:r>
              <a:rPr lang="en-US" sz="1200" dirty="0"/>
              <a:t>}</a:t>
            </a:r>
          </a:p>
          <a:p>
            <a:endParaRPr lang="en-US" dirty="0"/>
          </a:p>
          <a:p>
            <a:pPr marL="0" indent="0">
              <a:buNone/>
            </a:pPr>
            <a:endParaRPr lang="en-US" sz="1200" dirty="0"/>
          </a:p>
          <a:p>
            <a:pPr marL="0" indent="0">
              <a:buNone/>
            </a:pPr>
            <a:r>
              <a:rPr lang="en-US" sz="1200" dirty="0"/>
              <a:t># Frequency of each class in the categorical variable gender</a:t>
            </a:r>
          </a:p>
          <a:p>
            <a:pPr marL="0" indent="0">
              <a:buNone/>
            </a:pPr>
            <a:r>
              <a:rPr lang="en-US" sz="1200" dirty="0"/>
              <a:t>&gt; table(gender)</a:t>
            </a:r>
          </a:p>
          <a:p>
            <a:pPr marL="0" indent="0">
              <a:buNone/>
            </a:pPr>
            <a:r>
              <a:rPr lang="en-US" sz="1200" dirty="0"/>
              <a:t>gender</a:t>
            </a:r>
          </a:p>
          <a:p>
            <a:pPr marL="0" indent="0">
              <a:buNone/>
            </a:pPr>
            <a:r>
              <a:rPr lang="en-US" sz="1200" dirty="0"/>
              <a:t>F M </a:t>
            </a:r>
          </a:p>
          <a:p>
            <a:pPr marL="0" indent="0">
              <a:buNone/>
            </a:pPr>
            <a:r>
              <a:rPr lang="en-US" sz="1200" dirty="0"/>
              <a:t>3 2 </a:t>
            </a:r>
          </a:p>
          <a:p>
            <a:pPr marL="0" indent="0">
              <a:buNone/>
            </a:pPr>
            <a:endParaRPr lang="en-US" sz="1200" dirty="0"/>
          </a:p>
          <a:p>
            <a:pPr marL="0" indent="0">
              <a:buNone/>
            </a:pPr>
            <a:r>
              <a:rPr lang="en-US" sz="1200" dirty="0"/>
              <a:t>##Relative Frequencies </a:t>
            </a:r>
          </a:p>
          <a:p>
            <a:pPr marL="0" indent="0">
              <a:buNone/>
            </a:pPr>
            <a:r>
              <a:rPr lang="en-US" sz="1200" dirty="0"/>
              <a:t>&gt; table(gender)/length(gender)</a:t>
            </a:r>
          </a:p>
          <a:p>
            <a:pPr marL="0" indent="0">
              <a:buNone/>
            </a:pPr>
            <a:r>
              <a:rPr lang="en-US" sz="1200" dirty="0"/>
              <a:t>gender</a:t>
            </a:r>
          </a:p>
          <a:p>
            <a:pPr marL="0" indent="0">
              <a:buNone/>
            </a:pPr>
            <a:r>
              <a:rPr lang="en-US" sz="1200" dirty="0"/>
              <a:t>  F   M </a:t>
            </a:r>
          </a:p>
          <a:p>
            <a:pPr marL="0" indent="0">
              <a:buNone/>
            </a:pPr>
            <a:r>
              <a:rPr lang="en-US" sz="1200" dirty="0"/>
              <a:t>0.6 0.4 </a:t>
            </a:r>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9</a:t>
            </a:fld>
            <a:endParaRPr lang="en-US"/>
          </a:p>
        </p:txBody>
      </p:sp>
    </p:spTree>
    <p:extLst>
      <p:ext uri="{BB962C8B-B14F-4D97-AF65-F5344CB8AC3E}">
        <p14:creationId xmlns:p14="http://schemas.microsoft.com/office/powerpoint/2010/main" val="1860443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d1&lt;- </a:t>
            </a:r>
            <a:r>
              <a:rPr lang="nl-NL" b="1" dirty="0">
                <a:latin typeface="Georgia" panose="02040502050405020303" pitchFamily="18" charset="0"/>
              </a:rPr>
              <a:t>dat1[dat1$Time %in% 20:22 &amp; dat1$Diet == 1,"weight"]</a:t>
            </a:r>
            <a:endParaRPr lang="en-US" b="1"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t.test</a:t>
            </a:r>
            <a:r>
              <a:rPr lang="en-US" dirty="0">
                <a:latin typeface="Georgia" panose="02040502050405020303" pitchFamily="18" charset="0"/>
              </a:rPr>
              <a:t>(</a:t>
            </a:r>
            <a:r>
              <a:rPr lang="en-US" dirty="0" err="1">
                <a:latin typeface="Georgia" panose="02040502050405020303" pitchFamily="18" charset="0"/>
              </a:rPr>
              <a:t>gre,conf.level</a:t>
            </a:r>
            <a:r>
              <a:rPr lang="en-US" dirty="0">
                <a:latin typeface="Georgia" panose="02040502050405020303" pitchFamily="18" charset="0"/>
              </a:rPr>
              <a:t> = 0.95)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sum(dat1[4,1:4,1]) / sum(dat1[1:4,1:4,1])</a:t>
            </a:r>
            <a:endParaRPr lang="en-US" dirty="0">
              <a:latin typeface="Georgia" panose="02040502050405020303" pitchFamily="18" charset="0"/>
            </a:endParaRP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47</a:t>
            </a:fld>
            <a:endParaRPr lang="en-US"/>
          </a:p>
        </p:txBody>
      </p:sp>
    </p:spTree>
    <p:extLst>
      <p:ext uri="{BB962C8B-B14F-4D97-AF65-F5344CB8AC3E}">
        <p14:creationId xmlns:p14="http://schemas.microsoft.com/office/powerpoint/2010/main" val="2884749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Confidence level is the probability of accepting the null hypothesis when it is true.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51</a:t>
            </a:fld>
            <a:endParaRPr lang="en-US"/>
          </a:p>
        </p:txBody>
      </p:sp>
    </p:spTree>
    <p:extLst>
      <p:ext uri="{BB962C8B-B14F-4D97-AF65-F5344CB8AC3E}">
        <p14:creationId xmlns:p14="http://schemas.microsoft.com/office/powerpoint/2010/main" val="150448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 dat1 &lt;- </a:t>
            </a:r>
            <a:r>
              <a:rPr lang="en-US" dirty="0" err="1"/>
              <a:t>ChickWeight</a:t>
            </a:r>
            <a:endParaRPr lang="en-US" dirty="0"/>
          </a:p>
          <a:p>
            <a:r>
              <a:rPr lang="en-US" dirty="0"/>
              <a:t> </a:t>
            </a:r>
            <a:r>
              <a:rPr lang="en-US" dirty="0" err="1"/>
              <a:t>m_weight</a:t>
            </a:r>
            <a:r>
              <a:rPr lang="en-US" dirty="0"/>
              <a:t> &lt;- mean(dat1[dat1$Time==20,"weight"])</a:t>
            </a:r>
          </a:p>
          <a:p>
            <a:r>
              <a:rPr lang="en-US" dirty="0"/>
              <a:t> ## For diet 1</a:t>
            </a:r>
          </a:p>
          <a:p>
            <a:r>
              <a:rPr lang="en-US" dirty="0"/>
              <a:t> </a:t>
            </a:r>
            <a:r>
              <a:rPr lang="en-US" dirty="0" err="1"/>
              <a:t>t.test</a:t>
            </a:r>
            <a:r>
              <a:rPr lang="en-US" dirty="0"/>
              <a:t>(dat1[dat1$Time==20 &amp; dat1$Diet==1,"weight"],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dat1$Diet==2,"weight"],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dat1$Diet==3,"weight"],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dat1$Diet==4,"weight"],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p>
          <a:p>
            <a:r>
              <a:rPr lang="en-US" dirty="0"/>
              <a:t> # Conclusion : The mean weight of chicks on diet 1 and 3 is significantly different from the mean at the age of 20 days. </a:t>
            </a:r>
          </a:p>
          <a:p>
            <a:r>
              <a:rPr lang="en-US" dirty="0"/>
              <a:t> </a:t>
            </a:r>
          </a:p>
          <a:p>
            <a:r>
              <a:rPr lang="en-US" dirty="0"/>
              <a:t> # Post initial test</a:t>
            </a:r>
          </a:p>
          <a:p>
            <a:r>
              <a:rPr lang="en-US" dirty="0"/>
              <a:t> </a:t>
            </a:r>
            <a:r>
              <a:rPr lang="en-US" dirty="0" err="1"/>
              <a:t>t.test</a:t>
            </a:r>
            <a:r>
              <a:rPr lang="en-US" dirty="0"/>
              <a:t>(dat1[dat1$Time==20 &amp; dat1$Diet==1,"weight"], alternative='less', mu=</a:t>
            </a:r>
            <a:r>
              <a:rPr lang="en-US" dirty="0" err="1"/>
              <a:t>m_weight</a:t>
            </a:r>
            <a:r>
              <a:rPr lang="en-US" dirty="0"/>
              <a:t>, </a:t>
            </a:r>
            <a:r>
              <a:rPr lang="en-US" dirty="0" err="1"/>
              <a:t>conf.level</a:t>
            </a:r>
            <a:r>
              <a:rPr lang="en-US" dirty="0"/>
              <a:t>=.95)</a:t>
            </a:r>
          </a:p>
          <a:p>
            <a:r>
              <a:rPr lang="en-US" dirty="0"/>
              <a:t> </a:t>
            </a:r>
          </a:p>
          <a:p>
            <a:r>
              <a:rPr lang="en-US" dirty="0"/>
              <a:t> </a:t>
            </a:r>
            <a:r>
              <a:rPr lang="en-US" dirty="0" err="1"/>
              <a:t>t.test</a:t>
            </a:r>
            <a:r>
              <a:rPr lang="en-US" dirty="0"/>
              <a:t>(dat1[dat1$Time==20 &amp; dat1$Diet==3,"weight"], alternative='greater', mu=</a:t>
            </a:r>
            <a:r>
              <a:rPr lang="en-US" dirty="0" err="1"/>
              <a:t>m_weight</a:t>
            </a:r>
            <a:r>
              <a:rPr lang="en-US" dirty="0"/>
              <a:t>, </a:t>
            </a:r>
            <a:r>
              <a:rPr lang="en-US" dirty="0" err="1"/>
              <a:t>conf.level</a:t>
            </a:r>
            <a:r>
              <a:rPr lang="en-US" dirty="0"/>
              <a:t>=.95)</a:t>
            </a:r>
          </a:p>
          <a:p>
            <a:endParaRPr lang="en-US" dirty="0"/>
          </a:p>
          <a:p>
            <a:r>
              <a:rPr lang="en-US" dirty="0"/>
              <a:t># Quakes Problem</a:t>
            </a:r>
          </a:p>
          <a:p>
            <a:endParaRPr lang="en-US" dirty="0"/>
          </a:p>
          <a:p>
            <a:r>
              <a:rPr lang="en-US" dirty="0"/>
              <a:t> ## Quakes Problem </a:t>
            </a:r>
          </a:p>
          <a:p>
            <a:r>
              <a:rPr lang="en-US" dirty="0"/>
              <a:t> dat2 &lt;- quakes </a:t>
            </a:r>
          </a:p>
          <a:p>
            <a:r>
              <a:rPr lang="en-US" dirty="0"/>
              <a:t> # Stations and the magnitude of the quakes</a:t>
            </a:r>
          </a:p>
          <a:p>
            <a:r>
              <a:rPr lang="en-US" dirty="0"/>
              <a:t> </a:t>
            </a:r>
            <a:r>
              <a:rPr lang="en-US" dirty="0" err="1"/>
              <a:t>stat_fre</a:t>
            </a:r>
            <a:r>
              <a:rPr lang="en-US" dirty="0"/>
              <a:t> &lt;- </a:t>
            </a:r>
            <a:r>
              <a:rPr lang="en-US" dirty="0" err="1"/>
              <a:t>data.frame</a:t>
            </a:r>
            <a:r>
              <a:rPr lang="en-US" dirty="0"/>
              <a:t>(table(dat1$stations))</a:t>
            </a:r>
          </a:p>
          <a:p>
            <a:r>
              <a:rPr lang="en-US" dirty="0"/>
              <a:t> # </a:t>
            </a:r>
            <a:r>
              <a:rPr lang="en-US" dirty="0" err="1"/>
              <a:t>Indeitfy</a:t>
            </a:r>
            <a:r>
              <a:rPr lang="en-US" dirty="0"/>
              <a:t> all the quakes with more than 10 earth quakes </a:t>
            </a:r>
          </a:p>
          <a:p>
            <a:r>
              <a:rPr lang="en-US" dirty="0"/>
              <a:t> stat1 &lt;- </a:t>
            </a:r>
            <a:r>
              <a:rPr lang="en-US" dirty="0" err="1"/>
              <a:t>stat_fre</a:t>
            </a:r>
            <a:r>
              <a:rPr lang="en-US" dirty="0"/>
              <a:t>[</a:t>
            </a:r>
            <a:r>
              <a:rPr lang="en-US" dirty="0" err="1"/>
              <a:t>stat_fre$Freq</a:t>
            </a:r>
            <a:r>
              <a:rPr lang="en-US" dirty="0"/>
              <a:t> &gt;= 10,"Var1"]</a:t>
            </a:r>
          </a:p>
          <a:p>
            <a:r>
              <a:rPr lang="en-US" dirty="0"/>
              <a:t> </a:t>
            </a:r>
          </a:p>
          <a:p>
            <a:r>
              <a:rPr lang="en-US" dirty="0"/>
              <a:t> ## Have a vector that saves the station number and the p-value of the t-test </a:t>
            </a:r>
          </a:p>
          <a:p>
            <a:r>
              <a:rPr lang="en-US" dirty="0"/>
              <a:t> mat &lt;- NULL</a:t>
            </a:r>
          </a:p>
          <a:p>
            <a:r>
              <a:rPr lang="en-US" dirty="0"/>
              <a:t> </a:t>
            </a:r>
            <a:r>
              <a:rPr lang="en-US" dirty="0" err="1"/>
              <a:t>r_scale</a:t>
            </a:r>
            <a:r>
              <a:rPr lang="en-US" dirty="0"/>
              <a:t> &lt;- 5</a:t>
            </a:r>
          </a:p>
          <a:p>
            <a:r>
              <a:rPr lang="en-US" dirty="0"/>
              <a:t> for(</a:t>
            </a:r>
            <a:r>
              <a:rPr lang="en-US" dirty="0" err="1"/>
              <a:t>i</a:t>
            </a:r>
            <a:r>
              <a:rPr lang="en-US" dirty="0"/>
              <a:t> in 1:length(stat1))</a:t>
            </a:r>
          </a:p>
          <a:p>
            <a:r>
              <a:rPr lang="en-US" dirty="0"/>
              <a:t> {</a:t>
            </a:r>
          </a:p>
          <a:p>
            <a:r>
              <a:rPr lang="en-US" dirty="0"/>
              <a:t>   temp1 &lt;- dat2[dat2$stations==stat1[</a:t>
            </a:r>
            <a:r>
              <a:rPr lang="en-US" dirty="0" err="1"/>
              <a:t>i</a:t>
            </a:r>
            <a:r>
              <a:rPr lang="en-US" dirty="0"/>
              <a:t>],"mag"]</a:t>
            </a:r>
          </a:p>
          <a:p>
            <a:r>
              <a:rPr lang="en-US" dirty="0"/>
              <a:t>   </a:t>
            </a:r>
            <a:r>
              <a:rPr lang="en-US" dirty="0" err="1"/>
              <a:t>t_res</a:t>
            </a:r>
            <a:r>
              <a:rPr lang="en-US" dirty="0"/>
              <a:t> &lt;- </a:t>
            </a:r>
            <a:r>
              <a:rPr lang="en-US" dirty="0" err="1"/>
              <a:t>t.test</a:t>
            </a:r>
            <a:r>
              <a:rPr lang="en-US" dirty="0"/>
              <a:t>(temp1, alternative='greater', mu=</a:t>
            </a:r>
            <a:r>
              <a:rPr lang="en-US" dirty="0" err="1"/>
              <a:t>r_scale</a:t>
            </a:r>
            <a:r>
              <a:rPr lang="en-US" dirty="0"/>
              <a:t>, </a:t>
            </a:r>
            <a:r>
              <a:rPr lang="en-US" dirty="0" err="1"/>
              <a:t>conf.level</a:t>
            </a:r>
            <a:r>
              <a:rPr lang="en-US" dirty="0"/>
              <a:t>=.95)</a:t>
            </a:r>
          </a:p>
          <a:p>
            <a:r>
              <a:rPr lang="en-US" dirty="0"/>
              <a:t>   </a:t>
            </a:r>
            <a:r>
              <a:rPr lang="en-US" dirty="0" err="1"/>
              <a:t>mat$station</a:t>
            </a:r>
            <a:r>
              <a:rPr lang="en-US" dirty="0"/>
              <a:t>[</a:t>
            </a:r>
            <a:r>
              <a:rPr lang="en-US" dirty="0" err="1"/>
              <a:t>i</a:t>
            </a:r>
            <a:r>
              <a:rPr lang="en-US" dirty="0"/>
              <a:t>] &lt;- stat1[</a:t>
            </a:r>
            <a:r>
              <a:rPr lang="en-US" dirty="0" err="1"/>
              <a:t>i</a:t>
            </a:r>
            <a:r>
              <a:rPr lang="en-US" dirty="0"/>
              <a:t>]</a:t>
            </a:r>
          </a:p>
          <a:p>
            <a:r>
              <a:rPr lang="en-US" dirty="0"/>
              <a:t>   </a:t>
            </a:r>
            <a:r>
              <a:rPr lang="en-US" dirty="0" err="1"/>
              <a:t>mat$pvalue</a:t>
            </a:r>
            <a:r>
              <a:rPr lang="en-US" dirty="0"/>
              <a:t>[</a:t>
            </a:r>
            <a:r>
              <a:rPr lang="en-US" dirty="0" err="1"/>
              <a:t>i</a:t>
            </a:r>
            <a:r>
              <a:rPr lang="en-US" dirty="0"/>
              <a:t>] &lt;-  </a:t>
            </a:r>
            <a:r>
              <a:rPr lang="en-US" dirty="0" err="1"/>
              <a:t>t_res$p.value</a:t>
            </a:r>
            <a:endParaRPr lang="en-US" dirty="0"/>
          </a:p>
          <a:p>
            <a:r>
              <a:rPr lang="en-US" dirty="0"/>
              <a:t> }</a:t>
            </a:r>
          </a:p>
          <a:p>
            <a:r>
              <a:rPr lang="en-US" dirty="0"/>
              <a:t> </a:t>
            </a:r>
          </a:p>
          <a:p>
            <a:r>
              <a:rPr lang="en-US" dirty="0"/>
              <a:t> # Identification </a:t>
            </a:r>
          </a:p>
          <a:p>
            <a:r>
              <a:rPr lang="en-US" dirty="0"/>
              <a:t>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54</a:t>
            </a:fld>
            <a:endParaRPr lang="en-US"/>
          </a:p>
        </p:txBody>
      </p:sp>
    </p:spTree>
    <p:extLst>
      <p:ext uri="{BB962C8B-B14F-4D97-AF65-F5344CB8AC3E}">
        <p14:creationId xmlns:p14="http://schemas.microsoft.com/office/powerpoint/2010/main" val="3675197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dat1 &lt;- </a:t>
            </a:r>
            <a:r>
              <a:rPr lang="en-US" dirty="0" err="1"/>
              <a:t>ChickWeight</a:t>
            </a:r>
            <a:endParaRPr lang="en-US" dirty="0"/>
          </a:p>
          <a:p>
            <a:r>
              <a:rPr lang="en-US" dirty="0"/>
              <a:t> </a:t>
            </a:r>
            <a:r>
              <a:rPr lang="en-US" dirty="0" err="1"/>
              <a:t>m_weight</a:t>
            </a:r>
            <a:r>
              <a:rPr lang="en-US" dirty="0"/>
              <a:t> &lt;- mean(dat1[dat1$Time==20,"weight"])</a:t>
            </a:r>
          </a:p>
          <a:p>
            <a:r>
              <a:rPr lang="en-US" dirty="0"/>
              <a:t> ## For diet 1</a:t>
            </a:r>
          </a:p>
          <a:p>
            <a:r>
              <a:rPr lang="en-US" dirty="0"/>
              <a:t> </a:t>
            </a:r>
            <a:r>
              <a:rPr lang="en-US" dirty="0" err="1"/>
              <a:t>t.test</a:t>
            </a:r>
            <a:r>
              <a:rPr lang="en-US" dirty="0"/>
              <a:t>(dat1[dat1$Time==20 &amp; dat1$Diet==1,"weight"],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dat1$Diet==2,"weight"],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dat1$Diet==3,"weight"],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dat1$Diet==4,"weight"],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p>
          <a:p>
            <a:r>
              <a:rPr lang="en-US" dirty="0"/>
              <a:t> # Conclusion : The mean weight of chicks on diet 1 and 3 is significantly different from the mean at the age of 20 days. </a:t>
            </a:r>
          </a:p>
          <a:p>
            <a:r>
              <a:rPr lang="en-US" dirty="0"/>
              <a:t> </a:t>
            </a:r>
          </a:p>
          <a:p>
            <a:r>
              <a:rPr lang="en-US" dirty="0"/>
              <a:t> # Post initial test</a:t>
            </a:r>
          </a:p>
          <a:p>
            <a:r>
              <a:rPr lang="en-US" dirty="0"/>
              <a:t> </a:t>
            </a:r>
            <a:r>
              <a:rPr lang="en-US" dirty="0" err="1"/>
              <a:t>t.test</a:t>
            </a:r>
            <a:r>
              <a:rPr lang="en-US" dirty="0"/>
              <a:t>(dat1[dat1$Time==20 &amp; dat1$Diet==1,"weight"], alternative='less', mu=</a:t>
            </a:r>
            <a:r>
              <a:rPr lang="en-US" dirty="0" err="1"/>
              <a:t>m_weight</a:t>
            </a:r>
            <a:r>
              <a:rPr lang="en-US" dirty="0"/>
              <a:t>, </a:t>
            </a:r>
            <a:r>
              <a:rPr lang="en-US" dirty="0" err="1"/>
              <a:t>conf.level</a:t>
            </a:r>
            <a:r>
              <a:rPr lang="en-US" dirty="0"/>
              <a:t>=.95)</a:t>
            </a:r>
          </a:p>
          <a:p>
            <a:r>
              <a:rPr lang="en-US" dirty="0"/>
              <a:t> </a:t>
            </a:r>
          </a:p>
          <a:p>
            <a:r>
              <a:rPr lang="en-US" dirty="0"/>
              <a:t> </a:t>
            </a:r>
            <a:r>
              <a:rPr lang="en-US" dirty="0" err="1"/>
              <a:t>t.test</a:t>
            </a:r>
            <a:r>
              <a:rPr lang="en-US" dirty="0"/>
              <a:t>(dat1[dat1$Time==20 &amp; dat1$Diet==3,"weight"], alternative='greater', mu=</a:t>
            </a:r>
            <a:r>
              <a:rPr lang="en-US" dirty="0" err="1"/>
              <a:t>m_weight</a:t>
            </a:r>
            <a:r>
              <a:rPr lang="en-US" dirty="0"/>
              <a:t>, </a:t>
            </a:r>
            <a:r>
              <a:rPr lang="en-US" dirty="0" err="1"/>
              <a:t>conf.level</a:t>
            </a:r>
            <a:r>
              <a:rPr lang="en-US" dirty="0"/>
              <a:t>=.95)</a:t>
            </a:r>
          </a:p>
          <a:p>
            <a:r>
              <a:rPr lang="en-US" dirty="0"/>
              <a:t>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55</a:t>
            </a:fld>
            <a:endParaRPr lang="en-US"/>
          </a:p>
        </p:txBody>
      </p:sp>
    </p:spTree>
    <p:extLst>
      <p:ext uri="{BB962C8B-B14F-4D97-AF65-F5344CB8AC3E}">
        <p14:creationId xmlns:p14="http://schemas.microsoft.com/office/powerpoint/2010/main" val="148746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temp1 &lt;- </a:t>
            </a:r>
            <a:r>
              <a:rPr lang="en-US" dirty="0" err="1"/>
              <a:t>data.frame</a:t>
            </a:r>
            <a:r>
              <a:rPr lang="en-US" dirty="0"/>
              <a:t>(table(</a:t>
            </a:r>
            <a:r>
              <a:rPr lang="en-US" dirty="0" err="1"/>
              <a:t>state.division</a:t>
            </a:r>
            <a:r>
              <a:rPr lang="en-US" dirty="0"/>
              <a:t>))</a:t>
            </a:r>
          </a:p>
          <a:p>
            <a:r>
              <a:rPr lang="en-US" dirty="0"/>
              <a:t> </a:t>
            </a:r>
          </a:p>
          <a:p>
            <a:r>
              <a:rPr lang="en-US" dirty="0"/>
              <a:t>temp1[which(temp1$Freq==max(temp1$Freq)),1]</a:t>
            </a:r>
          </a:p>
          <a:p>
            <a:r>
              <a:rPr lang="en-US" dirty="0"/>
              <a:t> </a:t>
            </a:r>
          </a:p>
          <a:p>
            <a:r>
              <a:rPr lang="en-US" dirty="0"/>
              <a:t> </a:t>
            </a:r>
            <a:r>
              <a:rPr lang="en-US" dirty="0" err="1"/>
              <a:t>mydat</a:t>
            </a:r>
            <a:r>
              <a:rPr lang="en-US" dirty="0"/>
              <a:t> &lt;- </a:t>
            </a:r>
            <a:r>
              <a:rPr lang="en-US" dirty="0" err="1"/>
              <a:t>data.frame</a:t>
            </a:r>
            <a:r>
              <a:rPr lang="en-US" dirty="0"/>
              <a:t>(</a:t>
            </a:r>
            <a:r>
              <a:rPr lang="en-US" dirty="0" err="1"/>
              <a:t>state.name,state.division,state.region</a:t>
            </a:r>
            <a:r>
              <a:rPr lang="en-US" dirty="0"/>
              <a:t>)</a:t>
            </a:r>
          </a:p>
          <a:p>
            <a:r>
              <a:rPr lang="en-US" dirty="0"/>
              <a:t> ## Strategy for each region I will find the number of unique states and then collect them in a </a:t>
            </a:r>
            <a:r>
              <a:rPr lang="en-US" dirty="0" err="1"/>
              <a:t>dataframe</a:t>
            </a:r>
            <a:endParaRPr lang="en-US" dirty="0"/>
          </a:p>
          <a:p>
            <a:r>
              <a:rPr lang="en-US" dirty="0"/>
              <a:t>  </a:t>
            </a:r>
          </a:p>
          <a:p>
            <a:r>
              <a:rPr lang="en-US" dirty="0"/>
              <a:t> </a:t>
            </a:r>
            <a:r>
              <a:rPr lang="en-US" dirty="0" err="1"/>
              <a:t>reg</a:t>
            </a:r>
            <a:r>
              <a:rPr lang="en-US" dirty="0"/>
              <a:t> &lt;- unique(</a:t>
            </a:r>
            <a:r>
              <a:rPr lang="en-US" dirty="0" err="1"/>
              <a:t>mydat$state.region</a:t>
            </a:r>
            <a:r>
              <a:rPr lang="en-US" dirty="0"/>
              <a:t>)</a:t>
            </a:r>
          </a:p>
          <a:p>
            <a:r>
              <a:rPr lang="en-US" dirty="0"/>
              <a:t> mat &lt;- NULL</a:t>
            </a:r>
          </a:p>
          <a:p>
            <a:r>
              <a:rPr lang="en-US" dirty="0"/>
              <a:t> for(</a:t>
            </a:r>
            <a:r>
              <a:rPr lang="en-US" dirty="0" err="1"/>
              <a:t>i</a:t>
            </a:r>
            <a:r>
              <a:rPr lang="en-US" dirty="0"/>
              <a:t> in 1:length(</a:t>
            </a:r>
            <a:r>
              <a:rPr lang="en-US" dirty="0" err="1"/>
              <a:t>reg</a:t>
            </a:r>
            <a:r>
              <a:rPr lang="en-US" dirty="0"/>
              <a:t>))</a:t>
            </a:r>
          </a:p>
          <a:p>
            <a:r>
              <a:rPr lang="en-US" dirty="0"/>
              <a:t> {</a:t>
            </a:r>
          </a:p>
          <a:p>
            <a:r>
              <a:rPr lang="en-US" dirty="0"/>
              <a:t>   </a:t>
            </a:r>
            <a:r>
              <a:rPr lang="en-US" dirty="0" err="1"/>
              <a:t>mat$region</a:t>
            </a:r>
            <a:r>
              <a:rPr lang="en-US" dirty="0"/>
              <a:t>[</a:t>
            </a:r>
            <a:r>
              <a:rPr lang="en-US" dirty="0" err="1"/>
              <a:t>i</a:t>
            </a:r>
            <a:r>
              <a:rPr lang="en-US" dirty="0"/>
              <a:t>] &lt;- </a:t>
            </a:r>
            <a:r>
              <a:rPr lang="en-US" dirty="0" err="1"/>
              <a:t>as.character</a:t>
            </a:r>
            <a:r>
              <a:rPr lang="en-US" dirty="0"/>
              <a:t>(</a:t>
            </a:r>
            <a:r>
              <a:rPr lang="en-US" dirty="0" err="1"/>
              <a:t>reg</a:t>
            </a:r>
            <a:r>
              <a:rPr lang="en-US" dirty="0"/>
              <a:t>[</a:t>
            </a:r>
            <a:r>
              <a:rPr lang="en-US" dirty="0" err="1"/>
              <a:t>i</a:t>
            </a:r>
            <a:r>
              <a:rPr lang="en-US" dirty="0"/>
              <a:t>])</a:t>
            </a:r>
          </a:p>
          <a:p>
            <a:r>
              <a:rPr lang="en-US" dirty="0"/>
              <a:t>   </a:t>
            </a:r>
            <a:r>
              <a:rPr lang="en-US" dirty="0" err="1"/>
              <a:t>mat$unique_devisions</a:t>
            </a:r>
            <a:r>
              <a:rPr lang="en-US" dirty="0"/>
              <a:t>[</a:t>
            </a:r>
            <a:r>
              <a:rPr lang="en-US" dirty="0" err="1"/>
              <a:t>i</a:t>
            </a:r>
            <a:r>
              <a:rPr lang="en-US" dirty="0"/>
              <a:t>] &lt;- length(unique(</a:t>
            </a:r>
            <a:r>
              <a:rPr lang="en-US" dirty="0" err="1"/>
              <a:t>mydat</a:t>
            </a:r>
            <a:r>
              <a:rPr lang="en-US" dirty="0"/>
              <a:t>[</a:t>
            </a:r>
            <a:r>
              <a:rPr lang="en-US" dirty="0" err="1"/>
              <a:t>mydat$state.region</a:t>
            </a:r>
            <a:r>
              <a:rPr lang="en-US" dirty="0"/>
              <a:t>==</a:t>
            </a:r>
            <a:r>
              <a:rPr lang="en-US" dirty="0" err="1"/>
              <a:t>reg</a:t>
            </a:r>
            <a:r>
              <a:rPr lang="en-US" dirty="0"/>
              <a:t>[</a:t>
            </a:r>
            <a:r>
              <a:rPr lang="en-US" dirty="0" err="1"/>
              <a:t>i</a:t>
            </a:r>
            <a:r>
              <a:rPr lang="en-US" dirty="0"/>
              <a:t>],"</a:t>
            </a:r>
            <a:r>
              <a:rPr lang="en-US" dirty="0" err="1"/>
              <a:t>state.division</a:t>
            </a:r>
            <a:r>
              <a:rPr lang="en-US" dirty="0"/>
              <a:t>"])) </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653D22F5-25CD-4506-ABC1-F707DFDF710B}" type="slidenum">
              <a:rPr lang="en-US" smtClean="0"/>
              <a:pPr/>
              <a:t>10</a:t>
            </a:fld>
            <a:endParaRPr lang="en-US"/>
          </a:p>
        </p:txBody>
      </p:sp>
    </p:spTree>
    <p:extLst>
      <p:ext uri="{BB962C8B-B14F-4D97-AF65-F5344CB8AC3E}">
        <p14:creationId xmlns:p14="http://schemas.microsoft.com/office/powerpoint/2010/main" val="414722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 is odd, the median is the middle number </a:t>
            </a:r>
          </a:p>
          <a:p>
            <a:r>
              <a:rPr lang="en-US" dirty="0"/>
              <a:t>If n is even, the median is the average of the 2 middle numbers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15</a:t>
            </a:fld>
            <a:endParaRPr lang="en-US"/>
          </a:p>
        </p:txBody>
      </p:sp>
    </p:spTree>
    <p:extLst>
      <p:ext uri="{BB962C8B-B14F-4D97-AF65-F5344CB8AC3E}">
        <p14:creationId xmlns:p14="http://schemas.microsoft.com/office/powerpoint/2010/main" val="174295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#Visualize the distribution of weights of 10 day old chicks on all four diets </a:t>
            </a:r>
          </a:p>
          <a:p>
            <a:r>
              <a:rPr lang="en-US" dirty="0"/>
              <a:t> </a:t>
            </a:r>
          </a:p>
          <a:p>
            <a:r>
              <a:rPr lang="en-US" dirty="0"/>
              <a:t> d1 &lt;- density(dat1[dat1$Time==10 &amp; dat1$Diet==1,"weight"])</a:t>
            </a:r>
          </a:p>
          <a:p>
            <a:r>
              <a:rPr lang="en-US" dirty="0"/>
              <a:t> d2 &lt;- density(dat1[dat1$Time==10 &amp; dat1$Diet==2,"weight"])</a:t>
            </a:r>
          </a:p>
          <a:p>
            <a:r>
              <a:rPr lang="en-US" dirty="0"/>
              <a:t> d3 &lt;- density(dat1[dat1$Time==10 &amp; dat1$Diet==3,"weight"])</a:t>
            </a:r>
          </a:p>
          <a:p>
            <a:r>
              <a:rPr lang="en-US" dirty="0"/>
              <a:t> d4 &lt;- density(dat1[dat1$Time==10 &amp; dat1$Diet==4,"weight"])</a:t>
            </a:r>
          </a:p>
          <a:p>
            <a:r>
              <a:rPr lang="en-US" dirty="0"/>
              <a:t> </a:t>
            </a:r>
            <a:r>
              <a:rPr lang="en-US" dirty="0" err="1"/>
              <a:t>ylm</a:t>
            </a:r>
            <a:r>
              <a:rPr lang="en-US" dirty="0"/>
              <a:t> &lt;- c(0,max(d1$y,d2$y,d3$y,d4$y))</a:t>
            </a:r>
          </a:p>
          <a:p>
            <a:r>
              <a:rPr lang="en-US" dirty="0"/>
              <a:t> </a:t>
            </a:r>
            <a:r>
              <a:rPr lang="en-US" dirty="0" err="1"/>
              <a:t>xlm</a:t>
            </a:r>
            <a:r>
              <a:rPr lang="en-US" dirty="0"/>
              <a:t> &lt;- c(min(d1$x,d2$x,d3$x,d4$x),max(d1$x,d2$x,d3$x,d4$x))</a:t>
            </a:r>
          </a:p>
          <a:p>
            <a:r>
              <a:rPr lang="en-US" dirty="0"/>
              <a:t> </a:t>
            </a:r>
            <a:r>
              <a:rPr lang="en-US" dirty="0" err="1"/>
              <a:t>xlb</a:t>
            </a:r>
            <a:r>
              <a:rPr lang="en-US" dirty="0"/>
              <a:t> = "Weight"</a:t>
            </a:r>
          </a:p>
          <a:p>
            <a:r>
              <a:rPr lang="en-US" dirty="0"/>
              <a:t> </a:t>
            </a:r>
            <a:r>
              <a:rPr lang="en-US" dirty="0" err="1"/>
              <a:t>ylb</a:t>
            </a:r>
            <a:r>
              <a:rPr lang="en-US" dirty="0"/>
              <a:t> = "Proportion"</a:t>
            </a:r>
          </a:p>
          <a:p>
            <a:r>
              <a:rPr lang="en-US" dirty="0"/>
              <a:t> </a:t>
            </a:r>
          </a:p>
          <a:p>
            <a:r>
              <a:rPr lang="en-US" dirty="0"/>
              <a:t> plot((d1),col = "red",</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plot((d2),col = "blue",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plot((d3),col = "green",</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plot((d4),col = "orange",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legend("</a:t>
            </a:r>
            <a:r>
              <a:rPr lang="en-US" dirty="0" err="1"/>
              <a:t>topleft</a:t>
            </a:r>
            <a:r>
              <a:rPr lang="en-US" dirty="0"/>
              <a:t>",c("Diet1","Diet2","Diet3","Diet4"),</a:t>
            </a:r>
            <a:r>
              <a:rPr lang="en-US" dirty="0" err="1"/>
              <a:t>lty</a:t>
            </a:r>
            <a:r>
              <a:rPr lang="en-US" dirty="0"/>
              <a:t> = c(1,1,1,1),col = c("</a:t>
            </a:r>
            <a:r>
              <a:rPr lang="en-US" dirty="0" err="1"/>
              <a:t>red","blue","green","orange</a:t>
            </a:r>
            <a:r>
              <a:rPr lang="en-US" dirty="0"/>
              <a:t>"))</a:t>
            </a:r>
          </a:p>
          <a:p>
            <a:r>
              <a:rPr lang="en-US" dirty="0"/>
              <a:t> </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21</a:t>
            </a:fld>
            <a:endParaRPr lang="en-US"/>
          </a:p>
        </p:txBody>
      </p:sp>
    </p:spTree>
    <p:extLst>
      <p:ext uri="{BB962C8B-B14F-4D97-AF65-F5344CB8AC3E}">
        <p14:creationId xmlns:p14="http://schemas.microsoft.com/office/powerpoint/2010/main" val="139677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a:t>str</a:t>
            </a:r>
            <a:r>
              <a:rPr lang="en-US" dirty="0"/>
              <a:t>(</a:t>
            </a:r>
            <a:r>
              <a:rPr lang="en-US" dirty="0" err="1"/>
              <a:t>ChickWeight</a:t>
            </a:r>
            <a:r>
              <a:rPr lang="en-US" dirty="0"/>
              <a:t>) </a:t>
            </a:r>
          </a:p>
          <a:p>
            <a:r>
              <a:rPr lang="en-US" dirty="0"/>
              <a:t>#Visualize the distribution of weights of 10 day old chicks on all four diets </a:t>
            </a:r>
          </a:p>
          <a:p>
            <a:r>
              <a:rPr lang="en-US" dirty="0"/>
              <a:t>dat1 &lt;-  </a:t>
            </a:r>
            <a:r>
              <a:rPr lang="en-US" dirty="0" err="1"/>
              <a:t>ChickWeight</a:t>
            </a:r>
            <a:endParaRPr lang="en-US" dirty="0"/>
          </a:p>
          <a:p>
            <a:endParaRPr lang="en-US" dirty="0"/>
          </a:p>
          <a:p>
            <a:r>
              <a:rPr lang="en-US" dirty="0"/>
              <a:t> d1 &lt;- density(dat1[dat1$Time==10 &amp; dat1$Diet==1,"weight"])</a:t>
            </a:r>
          </a:p>
          <a:p>
            <a:r>
              <a:rPr lang="en-US" dirty="0"/>
              <a:t> d2 &lt;- density(dat1[dat1$Time==10 &amp; dat1$Diet==2,"weight"])</a:t>
            </a:r>
          </a:p>
          <a:p>
            <a:r>
              <a:rPr lang="en-US" dirty="0"/>
              <a:t> d3 &lt;- density(dat1[dat1$Time==10 &amp; dat1$Diet==3,"weight"])</a:t>
            </a:r>
          </a:p>
          <a:p>
            <a:r>
              <a:rPr lang="en-US" dirty="0"/>
              <a:t> d4 &lt;- density(dat1[dat1$Time==10 &amp; dat1$Diet==4,"weight"])</a:t>
            </a:r>
          </a:p>
          <a:p>
            <a:r>
              <a:rPr lang="en-US" dirty="0"/>
              <a:t> </a:t>
            </a:r>
            <a:r>
              <a:rPr lang="en-US" dirty="0" err="1"/>
              <a:t>ylm</a:t>
            </a:r>
            <a:r>
              <a:rPr lang="en-US" dirty="0"/>
              <a:t> &lt;- c(0,max(d1$y,d2$y,d3$y,d4$y))</a:t>
            </a:r>
          </a:p>
          <a:p>
            <a:r>
              <a:rPr lang="en-US" dirty="0"/>
              <a:t> </a:t>
            </a:r>
            <a:r>
              <a:rPr lang="en-US" dirty="0" err="1"/>
              <a:t>xlm</a:t>
            </a:r>
            <a:r>
              <a:rPr lang="en-US" dirty="0"/>
              <a:t> &lt;- c(min(d1$x,d2$x,d3$x,d4$x),max(d1$x,d2$x,d3$x,d4$x))</a:t>
            </a:r>
          </a:p>
          <a:p>
            <a:r>
              <a:rPr lang="en-US" dirty="0"/>
              <a:t> </a:t>
            </a:r>
            <a:r>
              <a:rPr lang="en-US" dirty="0" err="1"/>
              <a:t>xlb</a:t>
            </a:r>
            <a:r>
              <a:rPr lang="en-US" dirty="0"/>
              <a:t> = "Weight"</a:t>
            </a:r>
          </a:p>
          <a:p>
            <a:r>
              <a:rPr lang="en-US" dirty="0"/>
              <a:t> </a:t>
            </a:r>
            <a:r>
              <a:rPr lang="en-US" dirty="0" err="1"/>
              <a:t>ylb</a:t>
            </a:r>
            <a:r>
              <a:rPr lang="en-US" dirty="0"/>
              <a:t> = "Proportion"</a:t>
            </a:r>
          </a:p>
          <a:p>
            <a:r>
              <a:rPr lang="en-US" dirty="0"/>
              <a:t> </a:t>
            </a:r>
          </a:p>
          <a:p>
            <a:r>
              <a:rPr lang="en-US" dirty="0"/>
              <a:t> plot((d1),col = "red",</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plot((d2),col = "blue",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plot((d3),col = "green",</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plot((d4),col = "orange",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legend("</a:t>
            </a:r>
            <a:r>
              <a:rPr lang="en-US" dirty="0" err="1"/>
              <a:t>topleft</a:t>
            </a:r>
            <a:r>
              <a:rPr lang="en-US" dirty="0"/>
              <a:t>",c("Diet1","Diet2","Diet3","Diet4"),</a:t>
            </a:r>
            <a:r>
              <a:rPr lang="en-US" dirty="0" err="1"/>
              <a:t>lty</a:t>
            </a:r>
            <a:r>
              <a:rPr lang="en-US" dirty="0"/>
              <a:t> = c(1,1,1,1),col = c("</a:t>
            </a:r>
            <a:r>
              <a:rPr lang="en-US" dirty="0" err="1"/>
              <a:t>red","blue","green","orange</a:t>
            </a:r>
            <a:r>
              <a:rPr lang="en-US" dirty="0"/>
              <a:t>"))</a:t>
            </a:r>
          </a:p>
          <a:p>
            <a:r>
              <a:rPr lang="en-US" dirty="0"/>
              <a:t> </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22</a:t>
            </a:fld>
            <a:endParaRPr lang="en-US"/>
          </a:p>
        </p:txBody>
      </p:sp>
    </p:spTree>
    <p:extLst>
      <p:ext uri="{BB962C8B-B14F-4D97-AF65-F5344CB8AC3E}">
        <p14:creationId xmlns:p14="http://schemas.microsoft.com/office/powerpoint/2010/main" val="3635646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(1-1/k^2) = 0.8 =&gt; k^2 = 5 =&gt; k = 2.23 =&gt; 50  - 2.23*10 and 50 + 2.23*10</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25</a:t>
            </a:fld>
            <a:endParaRPr lang="en-US"/>
          </a:p>
        </p:txBody>
      </p:sp>
    </p:spTree>
    <p:extLst>
      <p:ext uri="{BB962C8B-B14F-4D97-AF65-F5344CB8AC3E}">
        <p14:creationId xmlns:p14="http://schemas.microsoft.com/office/powerpoint/2010/main" val="245315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Moore, D. S. and McCabe, G. P. </a:t>
            </a:r>
            <a:r>
              <a:rPr lang="en-US" sz="1200" b="0" i="1" u="none" strike="noStrike" kern="1200" dirty="0">
                <a:solidFill>
                  <a:schemeClr val="tx1"/>
                </a:solidFill>
                <a:effectLst/>
                <a:latin typeface="+mn-lt"/>
                <a:ea typeface="+mn-ea"/>
                <a:cs typeface="+mn-cs"/>
                <a:hlinkClick r:id="rId3"/>
              </a:rPr>
              <a:t>Introduction to the Practice of Statistics, 3rd ed.</a:t>
            </a:r>
            <a:r>
              <a:rPr lang="en-US" sz="1200" b="0" i="0" kern="1200" dirty="0">
                <a:solidFill>
                  <a:schemeClr val="tx1"/>
                </a:solidFill>
                <a:effectLst/>
                <a:latin typeface="+mn-lt"/>
                <a:ea typeface="+mn-ea"/>
                <a:cs typeface="+mn-cs"/>
              </a:rPr>
              <a:t> New York: W. H. Freeman, 1999.</a:t>
            </a:r>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26</a:t>
            </a:fld>
            <a:endParaRPr lang="en-US"/>
          </a:p>
        </p:txBody>
      </p:sp>
    </p:spTree>
    <p:extLst>
      <p:ext uri="{BB962C8B-B14F-4D97-AF65-F5344CB8AC3E}">
        <p14:creationId xmlns:p14="http://schemas.microsoft.com/office/powerpoint/2010/main" val="280064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http://www.itl.nist.gov/div898/handbook/prc/section1/prc16.htm</a:t>
            </a:r>
          </a:p>
          <a:p>
            <a:r>
              <a:rPr lang="en-US" dirty="0"/>
              <a:t>http://faculty.salisbury.edu/~dccathcart/MATH155/ClassSessions/FindingOutliers.pdf</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28</a:t>
            </a:fld>
            <a:endParaRPr lang="en-US"/>
          </a:p>
        </p:txBody>
      </p:sp>
    </p:spTree>
    <p:extLst>
      <p:ext uri="{BB962C8B-B14F-4D97-AF65-F5344CB8AC3E}">
        <p14:creationId xmlns:p14="http://schemas.microsoft.com/office/powerpoint/2010/main" val="282668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692E-3890-48E5-9462-40003155616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2A99994-4226-41C8-8AAD-D211A562A13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F134900-C0F9-422C-9577-A7ED327A2019}"/>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1CBBC2D5-666F-4D43-AD78-0E2499F98D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5652C3-BDC5-418F-99A0-758F9D370C49}"/>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258519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B873-7BDD-4CC0-892D-394CC7B17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F75CAC-C426-4842-9460-DB5CCA1EA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71DC5-6423-48BB-B9CE-EF9982F89A1F}"/>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578627EC-5742-47C3-9A41-0DBCAD08F1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77809F-2001-423C-B455-7885C4263DA9}"/>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270224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31115-5D22-4183-B7AE-C6993AF44AD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65A78-9394-4410-947B-6F7A9C7E42F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F8DF7-BDEF-48BF-BD9C-A922A512BAD3}"/>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141334F8-3CA7-4F8E-9C7A-A817117D2B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EA824D-62F2-49BB-B8E8-94F31197ED9F}"/>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50372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AEAB-5977-4BDB-8292-95B43C0CF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BA9CA-88C7-4F87-8450-85677B8487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4DFC4-D2A7-4A94-B2AF-D88BE783457F}"/>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9EA95969-E7F7-41BA-A5E4-C5921C9CEC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C173C0-52EE-4AC7-9A77-2AB2B70F7CAA}"/>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110639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2E67-A744-48C2-9962-7D7C07827F5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D418811-B135-49F0-AC1E-36F6C61225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DCAA54-77E1-41EB-A7AA-E4945D977CED}"/>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4D5D3D5F-C845-408D-B4DC-E3DB2A3DB7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1DF7DC-6250-4F12-A2FD-7B3A3FED50BC}"/>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303572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12A-06F3-4536-AD27-82FEC6441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235DF-1A37-455C-9EE6-487FD86C687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6B40F2-E9D3-4A33-9CC3-162EDD19440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F7C13-64EF-40BD-8ABA-1CED0C131873}"/>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6" name="Footer Placeholder 5">
            <a:extLst>
              <a:ext uri="{FF2B5EF4-FFF2-40B4-BE49-F238E27FC236}">
                <a16:creationId xmlns:a16="http://schemas.microsoft.com/office/drawing/2014/main" id="{4F0C27E8-C353-4C19-8006-CD3D9E809E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DC2EF0-B4FA-470D-B432-E3783B90AA6E}"/>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136225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649D-DDB0-42D3-B3E0-A8D06F41E5D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3777B9-EDE9-426E-88CE-AE53706606D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9202FFF-3CD0-4342-B8BE-E1693D3F02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480EF2-CD01-4188-A16C-4A45785D920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0DC5BAE-50E7-476E-8B82-8399FFC8F079}"/>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FC7EB-810B-4108-B304-261FD448AB10}"/>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8" name="Footer Placeholder 7">
            <a:extLst>
              <a:ext uri="{FF2B5EF4-FFF2-40B4-BE49-F238E27FC236}">
                <a16:creationId xmlns:a16="http://schemas.microsoft.com/office/drawing/2014/main" id="{F8B69727-EAC8-441C-AA3F-22E1F1B574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A61ED9-D93D-4744-AC4C-EB04782692D9}"/>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8466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8E3E-4C73-4B54-BC11-1259994096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848D29-2C09-4711-8EB6-C3386FB92596}"/>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4" name="Footer Placeholder 3">
            <a:extLst>
              <a:ext uri="{FF2B5EF4-FFF2-40B4-BE49-F238E27FC236}">
                <a16:creationId xmlns:a16="http://schemas.microsoft.com/office/drawing/2014/main" id="{FFC97306-5C3C-4ECF-87F5-A7000959CC8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A3B889-9A16-4734-8E39-DE838011AC8A}"/>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391595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741C-5859-449F-8F86-682265E0ACB5}"/>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3" name="Footer Placeholder 2">
            <a:extLst>
              <a:ext uri="{FF2B5EF4-FFF2-40B4-BE49-F238E27FC236}">
                <a16:creationId xmlns:a16="http://schemas.microsoft.com/office/drawing/2014/main" id="{536C5E5E-8D09-45B5-9E14-36EDC81D368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2525E79-AE4F-431D-874E-D6B8891BF234}"/>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217642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A28A-CAE7-46BB-BB22-011A7997006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A78FCBB-00F6-412E-8239-6E86E75AA16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E0C1C-89A9-4918-B72C-D7D9DEB6938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B0A40E5-D5FB-4042-926E-63F5D1F4DCF6}"/>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6" name="Footer Placeholder 5">
            <a:extLst>
              <a:ext uri="{FF2B5EF4-FFF2-40B4-BE49-F238E27FC236}">
                <a16:creationId xmlns:a16="http://schemas.microsoft.com/office/drawing/2014/main" id="{35997026-EE12-49AF-BBF4-0DC63F61A9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A72578-152F-472E-BB6A-5E6617A7C143}"/>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53996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DC76-2752-4EA6-A174-5032550655B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C48524A-3997-41C8-A44E-B0519B26716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38D5AE7-E0F8-42CB-B88B-B10334A4B81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2E5A76A-A22B-4B04-819F-D9047461E06B}"/>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6" name="Footer Placeholder 5">
            <a:extLst>
              <a:ext uri="{FF2B5EF4-FFF2-40B4-BE49-F238E27FC236}">
                <a16:creationId xmlns:a16="http://schemas.microsoft.com/office/drawing/2014/main" id="{B75E501D-D175-418A-873B-37F4F0A33B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65E2D6-37C9-496E-9AD0-6940C3C15043}"/>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348852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98E72-1BCD-4580-8CDF-F51852268A1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CAC4E9-DA06-4D4B-B6CB-22D53441D3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B31F6-8351-4C9F-A312-44A5610612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001DF168-B669-4CE2-A739-D3C082613B9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4A1D974-9DE2-4CB5-A879-B4C9AE30D92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11224517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cran.r-project.org/web/packages/IPSUR/vignettes/IPSU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09600" y="2590800"/>
            <a:ext cx="7772400" cy="685800"/>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Statistics Boot Camp</a:t>
            </a:r>
            <a:br>
              <a:rPr lang="en-US" b="1" dirty="0">
                <a:solidFill>
                  <a:schemeClr val="tx2">
                    <a:lumMod val="75000"/>
                  </a:schemeClr>
                </a:solidFill>
                <a:effectLst>
                  <a:outerShdw blurRad="38100" dist="38100" dir="2700000" algn="tl">
                    <a:srgbClr val="000000">
                      <a:alpha val="43137"/>
                    </a:srgbClr>
                  </a:outerShdw>
                </a:effectLst>
              </a:rPr>
            </a:br>
            <a:r>
              <a:rPr lang="en-US" sz="3200" b="1" dirty="0">
                <a:solidFill>
                  <a:schemeClr val="tx2">
                    <a:lumMod val="75000"/>
                  </a:schemeClr>
                </a:solidFill>
                <a:effectLst>
                  <a:outerShdw blurRad="38100" dist="38100" dir="2700000" algn="tl">
                    <a:srgbClr val="000000">
                      <a:alpha val="43137"/>
                    </a:srgbClr>
                  </a:outerShdw>
                </a:effectLst>
              </a:rPr>
              <a:t>Business Analytics and Information Systems </a:t>
            </a:r>
          </a:p>
        </p:txBody>
      </p:sp>
      <p:sp>
        <p:nvSpPr>
          <p:cNvPr id="2" name="TextBox 1">
            <a:extLst>
              <a:ext uri="{FF2B5EF4-FFF2-40B4-BE49-F238E27FC236}">
                <a16:creationId xmlns:a16="http://schemas.microsoft.com/office/drawing/2014/main" id="{EE363B09-1713-484E-A3EA-623F9E7407E9}"/>
              </a:ext>
            </a:extLst>
          </p:cNvPr>
          <p:cNvSpPr txBox="1"/>
          <p:nvPr/>
        </p:nvSpPr>
        <p:spPr>
          <a:xfrm>
            <a:off x="4572000" y="5181600"/>
            <a:ext cx="3886200" cy="646331"/>
          </a:xfrm>
          <a:prstGeom prst="rect">
            <a:avLst/>
          </a:prstGeom>
          <a:noFill/>
        </p:spPr>
        <p:txBody>
          <a:bodyPr wrap="square" rtlCol="0">
            <a:spAutoFit/>
          </a:bodyPr>
          <a:lstStyle/>
          <a:p>
            <a:pPr algn="r"/>
            <a:r>
              <a:rPr lang="en-US" dirty="0">
                <a:latin typeface="Georgia" panose="02040502050405020303" pitchFamily="18" charset="0"/>
              </a:rPr>
              <a:t>Content and Presentation by :</a:t>
            </a:r>
          </a:p>
          <a:p>
            <a:pPr algn="r"/>
            <a:r>
              <a:rPr lang="en-US" b="1" dirty="0">
                <a:latin typeface="Georgia" panose="02040502050405020303" pitchFamily="18" charset="0"/>
              </a:rPr>
              <a:t>Utkarsh Shrivastava </a:t>
            </a:r>
          </a:p>
        </p:txBody>
      </p:sp>
    </p:spTree>
    <p:extLst>
      <p:ext uri="{BB962C8B-B14F-4D97-AF65-F5344CB8AC3E}">
        <p14:creationId xmlns:p14="http://schemas.microsoft.com/office/powerpoint/2010/main" val="1216670103"/>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766D-2604-4549-B272-A9DCC0A0F8C8}"/>
              </a:ext>
            </a:extLst>
          </p:cNvPr>
          <p:cNvSpPr>
            <a:spLocks noGrp="1"/>
          </p:cNvSpPr>
          <p:nvPr>
            <p:ph type="title"/>
          </p:nvPr>
        </p:nvSpPr>
        <p:spPr>
          <a:xfrm>
            <a:off x="628650" y="365127"/>
            <a:ext cx="7886700" cy="777874"/>
          </a:xfrm>
        </p:spPr>
        <p:txBody>
          <a:bodyPr/>
          <a:lstStyle/>
          <a:p>
            <a:r>
              <a:rPr lang="en-US" b="1" dirty="0">
                <a:solidFill>
                  <a:schemeClr val="accent1">
                    <a:lumMod val="75000"/>
                  </a:schemeClr>
                </a:solidFill>
                <a:effectLst>
                  <a:outerShdw blurRad="38100" dist="38100" dir="2700000" algn="tl">
                    <a:srgbClr val="000000">
                      <a:alpha val="43137"/>
                    </a:srgbClr>
                  </a:outerShdw>
                </a:effectLst>
              </a:rPr>
              <a:t>Exercise   </a:t>
            </a:r>
          </a:p>
        </p:txBody>
      </p:sp>
      <p:sp>
        <p:nvSpPr>
          <p:cNvPr id="3" name="Content Placeholder 2">
            <a:extLst>
              <a:ext uri="{FF2B5EF4-FFF2-40B4-BE49-F238E27FC236}">
                <a16:creationId xmlns:a16="http://schemas.microsoft.com/office/drawing/2014/main" id="{5C7D6D97-BB26-43BB-BBB0-BF9A00DA67D0}"/>
              </a:ext>
            </a:extLst>
          </p:cNvPr>
          <p:cNvSpPr>
            <a:spLocks noGrp="1"/>
          </p:cNvSpPr>
          <p:nvPr>
            <p:ph idx="1"/>
          </p:nvPr>
        </p:nvSpPr>
        <p:spPr>
          <a:xfrm>
            <a:off x="628650" y="1066800"/>
            <a:ext cx="7886700" cy="5110163"/>
          </a:xfrm>
        </p:spPr>
        <p:txBody>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There are fifty states in US and they are assigned to a total of 9 divisions. The names of the state are stored in the data vector (“state.name”) and the corresponding division is stored in the data vector (“</a:t>
            </a:r>
            <a:r>
              <a:rPr lang="en-US" dirty="0" err="1">
                <a:solidFill>
                  <a:schemeClr val="accent1">
                    <a:lumMod val="75000"/>
                  </a:schemeClr>
                </a:solidFill>
                <a:latin typeface="Georgia" panose="02040502050405020303" pitchFamily="18" charset="0"/>
              </a:rPr>
              <a:t>state.division</a:t>
            </a:r>
            <a:r>
              <a:rPr lang="en-US" dirty="0">
                <a:solidFill>
                  <a:schemeClr val="accent1">
                    <a:lumMod val="75000"/>
                  </a:schemeClr>
                </a:solidFill>
                <a:latin typeface="Georgia" panose="02040502050405020303" pitchFamily="18" charset="0"/>
              </a:rPr>
              <a:t>”) of the base package of R.</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Find the number of states in each of the nine divisions.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Write the R code for getting division with maximum states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Find which region has most number of unique divisions ? The names of the region are stored in </a:t>
            </a:r>
            <a:r>
              <a:rPr lang="en-US" dirty="0" err="1">
                <a:solidFill>
                  <a:schemeClr val="accent1">
                    <a:lumMod val="75000"/>
                  </a:schemeClr>
                </a:solidFill>
                <a:latin typeface="Georgia" panose="02040502050405020303" pitchFamily="18" charset="0"/>
              </a:rPr>
              <a:t>state.region</a:t>
            </a:r>
            <a:r>
              <a:rPr lang="en-US" dirty="0">
                <a:solidFill>
                  <a:schemeClr val="accent1">
                    <a:lumMod val="75000"/>
                  </a:schemeClr>
                </a:solidFill>
                <a:latin typeface="Georgia" panose="02040502050405020303" pitchFamily="18" charset="0"/>
              </a:rPr>
              <a:t> vector (Hint ; Create a data frame (</a:t>
            </a:r>
            <a:r>
              <a:rPr lang="en-US" dirty="0" err="1">
                <a:latin typeface="Georgia" panose="02040502050405020303" pitchFamily="18" charset="0"/>
              </a:rPr>
              <a:t>mydat</a:t>
            </a:r>
            <a:r>
              <a:rPr lang="en-US" dirty="0">
                <a:latin typeface="Georgia" panose="02040502050405020303" pitchFamily="18" charset="0"/>
              </a:rPr>
              <a:t> &lt; </a:t>
            </a:r>
            <a:r>
              <a:rPr lang="en-US" dirty="0" err="1">
                <a:latin typeface="Georgia" panose="02040502050405020303" pitchFamily="18" charset="0"/>
              </a:rPr>
              <a:t>data.frame</a:t>
            </a:r>
            <a:r>
              <a:rPr lang="en-US" dirty="0">
                <a:latin typeface="Georgia" panose="02040502050405020303" pitchFamily="18" charset="0"/>
              </a:rPr>
              <a:t>(</a:t>
            </a:r>
            <a:r>
              <a:rPr lang="en-US" dirty="0" err="1">
                <a:latin typeface="Georgia" panose="02040502050405020303" pitchFamily="18" charset="0"/>
              </a:rPr>
              <a:t>state.name,state.division,state.region</a:t>
            </a:r>
            <a:r>
              <a:rPr lang="en-US" dirty="0">
                <a:latin typeface="Georgia" panose="02040502050405020303" pitchFamily="18" charset="0"/>
              </a:rPr>
              <a:t>)</a:t>
            </a:r>
            <a:r>
              <a:rPr lang="en-US" dirty="0">
                <a:solidFill>
                  <a:schemeClr val="accent1">
                    <a:lumMod val="75000"/>
                  </a:schemeClr>
                </a:solidFill>
                <a:latin typeface="Georgia" panose="02040502050405020303" pitchFamily="18" charset="0"/>
              </a:rPr>
              <a:t> and run a loop to save required information)  </a:t>
            </a:r>
          </a:p>
          <a:p>
            <a:pPr>
              <a:buFont typeface="Wingdings" panose="05000000000000000000" pitchFamily="2" charset="2"/>
              <a:buChar char="§"/>
            </a:pPr>
            <a:endParaRPr lang="en-US" dirty="0">
              <a:latin typeface="Georgia" panose="02040502050405020303" pitchFamily="18" charset="0"/>
            </a:endParaRPr>
          </a:p>
        </p:txBody>
      </p:sp>
    </p:spTree>
    <p:extLst>
      <p:ext uri="{BB962C8B-B14F-4D97-AF65-F5344CB8AC3E}">
        <p14:creationId xmlns:p14="http://schemas.microsoft.com/office/powerpoint/2010/main" val="135274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81000" y="762000"/>
            <a:ext cx="8229600" cy="527875"/>
          </a:xfrm>
        </p:spPr>
        <p:txBody>
          <a:bodyPr>
            <a:normAutofit fontScale="90000"/>
          </a:bodyPr>
          <a:lstStyle/>
          <a:p>
            <a:pPr algn="l">
              <a:defRPr/>
            </a:pPr>
            <a:r>
              <a:rPr lang="en-US" b="1" dirty="0">
                <a:effectLst>
                  <a:outerShdw blurRad="38100" dist="38100" dir="2700000" algn="tl">
                    <a:srgbClr val="C0C0C0"/>
                  </a:outerShdw>
                </a:effectLst>
              </a:rPr>
              <a:t>Visualizing Categorical Data</a:t>
            </a:r>
            <a:endParaRPr lang="en-US" dirty="0"/>
          </a:p>
        </p:txBody>
      </p:sp>
      <p:sp>
        <p:nvSpPr>
          <p:cNvPr id="194563" name="Rectangle 3"/>
          <p:cNvSpPr>
            <a:spLocks noGrp="1" noChangeArrowheads="1"/>
          </p:cNvSpPr>
          <p:nvPr>
            <p:ph idx="1"/>
          </p:nvPr>
        </p:nvSpPr>
        <p:spPr>
          <a:xfrm>
            <a:off x="381000" y="1415225"/>
            <a:ext cx="4953000" cy="4909375"/>
          </a:xfrm>
        </p:spPr>
        <p:txBody>
          <a:bodyPr>
            <a:normAutofit lnSpcReduction="10000"/>
          </a:bodyPr>
          <a:lstStyle/>
          <a:p>
            <a:pPr>
              <a:buFont typeface="Wingdings" panose="05000000000000000000" pitchFamily="2" charset="2"/>
              <a:buChar char="§"/>
            </a:pPr>
            <a:r>
              <a:rPr lang="en-US" sz="2500" b="1" dirty="0">
                <a:solidFill>
                  <a:schemeClr val="accent1">
                    <a:lumMod val="50000"/>
                  </a:schemeClr>
                </a:solidFill>
                <a:latin typeface="Georgia" panose="02040502050405020303" pitchFamily="18" charset="0"/>
                <a:cs typeface="Times New Roman" panose="02020603050405020304" pitchFamily="18" charset="0"/>
              </a:rPr>
              <a:t>Bar Graph </a:t>
            </a:r>
            <a:r>
              <a:rPr lang="en-US" sz="2500" dirty="0">
                <a:solidFill>
                  <a:schemeClr val="tx2"/>
                </a:solidFill>
                <a:latin typeface="Georgia" panose="02040502050405020303" pitchFamily="18" charset="0"/>
                <a:cs typeface="Times New Roman" panose="02020603050405020304" pitchFamily="18" charset="0"/>
              </a:rPr>
              <a:t>- bar lengths are determined by the (relative) frequency of the classes.</a:t>
            </a:r>
          </a:p>
          <a:p>
            <a:pPr marL="0" indent="0">
              <a:buNone/>
            </a:pPr>
            <a:r>
              <a:rPr lang="en-US" sz="2500" dirty="0">
                <a:latin typeface="Georgia" panose="02040502050405020303" pitchFamily="18" charset="0"/>
                <a:cs typeface="Times New Roman" panose="02020603050405020304" pitchFamily="18" charset="0"/>
              </a:rPr>
              <a:t>   &gt; </a:t>
            </a:r>
            <a:r>
              <a:rPr lang="en-US" sz="2500" dirty="0" err="1">
                <a:latin typeface="Georgia" panose="02040502050405020303" pitchFamily="18" charset="0"/>
                <a:cs typeface="Times New Roman" panose="02020603050405020304" pitchFamily="18" charset="0"/>
              </a:rPr>
              <a:t>barplot</a:t>
            </a:r>
            <a:r>
              <a:rPr lang="en-US" sz="2500" dirty="0">
                <a:latin typeface="Georgia" panose="02040502050405020303" pitchFamily="18" charset="0"/>
                <a:cs typeface="Times New Roman" panose="02020603050405020304" pitchFamily="18" charset="0"/>
              </a:rPr>
              <a:t>(table(gender)) </a:t>
            </a:r>
          </a:p>
          <a:p>
            <a:pPr>
              <a:buFont typeface="Wingdings" panose="05000000000000000000" pitchFamily="2" charset="2"/>
              <a:buChar char="§"/>
            </a:pPr>
            <a:endParaRPr lang="en-US" sz="2500" dirty="0">
              <a:solidFill>
                <a:schemeClr val="tx2"/>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500" b="1" dirty="0">
                <a:solidFill>
                  <a:schemeClr val="accent1">
                    <a:lumMod val="50000"/>
                  </a:schemeClr>
                </a:solidFill>
                <a:latin typeface="Georgia" panose="02040502050405020303" pitchFamily="18" charset="0"/>
                <a:cs typeface="Times New Roman" panose="02020603050405020304" pitchFamily="18" charset="0"/>
              </a:rPr>
              <a:t>Pie Chart </a:t>
            </a:r>
            <a:r>
              <a:rPr lang="en-US" sz="2500" dirty="0">
                <a:solidFill>
                  <a:schemeClr val="tx2"/>
                </a:solidFill>
                <a:latin typeface="Georgia" panose="02040502050405020303" pitchFamily="18" charset="0"/>
                <a:cs typeface="Times New Roman" panose="02020603050405020304" pitchFamily="18" charset="0"/>
              </a:rPr>
              <a:t>- size of “slices” depends on the (relative) frequency of the classes.</a:t>
            </a:r>
          </a:p>
          <a:p>
            <a:pPr marL="0" indent="0">
              <a:buNone/>
            </a:pPr>
            <a:r>
              <a:rPr lang="en-US" sz="2500" dirty="0">
                <a:latin typeface="Georgia" panose="02040502050405020303" pitchFamily="18" charset="0"/>
                <a:cs typeface="Times New Roman" panose="02020603050405020304" pitchFamily="18" charset="0"/>
              </a:rPr>
              <a:t>  &gt; pie(table(gender),col = c("</a:t>
            </a:r>
            <a:r>
              <a:rPr lang="en-US" sz="2500" dirty="0" err="1">
                <a:latin typeface="Georgia" panose="02040502050405020303" pitchFamily="18" charset="0"/>
                <a:cs typeface="Times New Roman" panose="02020603050405020304" pitchFamily="18" charset="0"/>
              </a:rPr>
              <a:t>Red","Blue</a:t>
            </a:r>
            <a:r>
              <a:rPr lang="en-US" sz="2500" dirty="0">
                <a:latin typeface="Georgia" panose="02040502050405020303" pitchFamily="18" charset="0"/>
                <a:cs typeface="Times New Roman" panose="02020603050405020304" pitchFamily="18" charset="0"/>
              </a:rPr>
              <a:t>")) </a:t>
            </a:r>
          </a:p>
          <a:p>
            <a:pPr marL="0" indent="0">
              <a:buNone/>
            </a:pPr>
            <a:endParaRPr lang="en-US" sz="2500" dirty="0">
              <a:solidFill>
                <a:schemeClr val="tx2"/>
              </a:solidFill>
              <a:latin typeface="Georgia" panose="02040502050405020303" pitchFamily="18" charset="0"/>
              <a:cs typeface="Times New Roman" panose="02020603050405020304" pitchFamily="18" charset="0"/>
            </a:endParaRPr>
          </a:p>
          <a:p>
            <a:pPr marL="0" indent="0">
              <a:buNone/>
            </a:pPr>
            <a:r>
              <a:rPr lang="en-US" sz="2500" dirty="0">
                <a:solidFill>
                  <a:schemeClr val="tx2"/>
                </a:solidFill>
                <a:latin typeface="Georgia" panose="02040502050405020303" pitchFamily="18" charset="0"/>
                <a:cs typeface="Times New Roman" panose="02020603050405020304" pitchFamily="18" charset="0"/>
              </a:rPr>
              <a:t>How to edit axis labels and </a:t>
            </a:r>
          </a:p>
          <a:p>
            <a:pPr marL="0" indent="0">
              <a:buNone/>
            </a:pPr>
            <a:r>
              <a:rPr lang="en-US" sz="2500" dirty="0">
                <a:solidFill>
                  <a:schemeClr val="tx2"/>
                </a:solidFill>
                <a:latin typeface="Georgia" panose="02040502050405020303" pitchFamily="18" charset="0"/>
                <a:cs typeface="Times New Roman" panose="02020603050405020304" pitchFamily="18" charset="0"/>
              </a:rPr>
              <a:t>titles in these plots ? </a:t>
            </a:r>
          </a:p>
        </p:txBody>
      </p:sp>
      <p:pic>
        <p:nvPicPr>
          <p:cNvPr id="4" name="Picture 3">
            <a:extLst>
              <a:ext uri="{FF2B5EF4-FFF2-40B4-BE49-F238E27FC236}">
                <a16:creationId xmlns:a16="http://schemas.microsoft.com/office/drawing/2014/main" id="{A096E7B9-B555-451A-826D-01E574F64B62}"/>
              </a:ext>
            </a:extLst>
          </p:cNvPr>
          <p:cNvPicPr>
            <a:picLocks noChangeAspect="1"/>
          </p:cNvPicPr>
          <p:nvPr/>
        </p:nvPicPr>
        <p:blipFill>
          <a:blip r:embed="rId2"/>
          <a:stretch>
            <a:fillRect/>
          </a:stretch>
        </p:blipFill>
        <p:spPr>
          <a:xfrm>
            <a:off x="5486400" y="1415225"/>
            <a:ext cx="2743200" cy="2523809"/>
          </a:xfrm>
          <a:prstGeom prst="rect">
            <a:avLst/>
          </a:prstGeom>
        </p:spPr>
      </p:pic>
      <p:pic>
        <p:nvPicPr>
          <p:cNvPr id="5" name="Picture 4">
            <a:extLst>
              <a:ext uri="{FF2B5EF4-FFF2-40B4-BE49-F238E27FC236}">
                <a16:creationId xmlns:a16="http://schemas.microsoft.com/office/drawing/2014/main" id="{8424DED9-CE9C-4442-97E5-2B831D20286F}"/>
              </a:ext>
            </a:extLst>
          </p:cNvPr>
          <p:cNvPicPr>
            <a:picLocks noChangeAspect="1"/>
          </p:cNvPicPr>
          <p:nvPr/>
        </p:nvPicPr>
        <p:blipFill>
          <a:blip r:embed="rId3"/>
          <a:stretch>
            <a:fillRect/>
          </a:stretch>
        </p:blipFill>
        <p:spPr>
          <a:xfrm>
            <a:off x="4686300" y="3496869"/>
            <a:ext cx="4076700" cy="3361131"/>
          </a:xfrm>
          <a:prstGeom prst="rect">
            <a:avLst/>
          </a:prstGeom>
        </p:spPr>
      </p:pic>
    </p:spTree>
    <p:extLst>
      <p:ext uri="{BB962C8B-B14F-4D97-AF65-F5344CB8AC3E}">
        <p14:creationId xmlns:p14="http://schemas.microsoft.com/office/powerpoint/2010/main" val="3523018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269A-FFF0-4301-9F71-70DE6C5D96DC}"/>
              </a:ext>
            </a:extLst>
          </p:cNvPr>
          <p:cNvSpPr>
            <a:spLocks noGrp="1"/>
          </p:cNvSpPr>
          <p:nvPr>
            <p:ph type="title"/>
          </p:nvPr>
        </p:nvSpPr>
        <p:spPr>
          <a:xfrm>
            <a:off x="401782" y="685800"/>
            <a:ext cx="8229600" cy="551688"/>
          </a:xfrm>
        </p:spPr>
        <p:txBody>
          <a:bodyPr>
            <a:normAutofit/>
          </a:bodyPr>
          <a:lstStyle/>
          <a:p>
            <a:r>
              <a:rPr lang="en-US" b="1" dirty="0">
                <a:solidFill>
                  <a:schemeClr val="tx2">
                    <a:lumMod val="75000"/>
                  </a:schemeClr>
                </a:solidFill>
              </a:rPr>
              <a:t>Pareto Diagram </a:t>
            </a:r>
          </a:p>
        </p:txBody>
      </p:sp>
      <p:sp>
        <p:nvSpPr>
          <p:cNvPr id="3" name="Content Placeholder 2">
            <a:extLst>
              <a:ext uri="{FF2B5EF4-FFF2-40B4-BE49-F238E27FC236}">
                <a16:creationId xmlns:a16="http://schemas.microsoft.com/office/drawing/2014/main" id="{81D2B542-881C-4578-9215-4999A1E697D6}"/>
              </a:ext>
            </a:extLst>
          </p:cNvPr>
          <p:cNvSpPr>
            <a:spLocks noGrp="1"/>
          </p:cNvSpPr>
          <p:nvPr>
            <p:ph idx="1"/>
          </p:nvPr>
        </p:nvSpPr>
        <p:spPr>
          <a:xfrm>
            <a:off x="381000" y="1371600"/>
            <a:ext cx="4648200" cy="5334000"/>
          </a:xfrm>
        </p:spPr>
        <p:txBody>
          <a:bodyPr>
            <a:normAutofit/>
          </a:bodyPr>
          <a:lstStyle/>
          <a:p>
            <a:pPr>
              <a:buFont typeface="Wingdings" panose="05000000000000000000" pitchFamily="2" charset="2"/>
              <a:buChar char="§"/>
            </a:pPr>
            <a:r>
              <a:rPr lang="en-US" dirty="0">
                <a:solidFill>
                  <a:schemeClr val="accent1">
                    <a:lumMod val="50000"/>
                  </a:schemeClr>
                </a:solidFill>
                <a:latin typeface="Georgia" panose="02040502050405020303" pitchFamily="18" charset="0"/>
              </a:rPr>
              <a:t>A pareto diagram is a bar graph with bars arranged in such a way that their height decreases when going from left to right. </a:t>
            </a:r>
          </a:p>
          <a:p>
            <a:pPr>
              <a:buFont typeface="Wingdings" panose="05000000000000000000" pitchFamily="2" charset="2"/>
              <a:buChar char="§"/>
            </a:pPr>
            <a:r>
              <a:rPr lang="en-US" dirty="0">
                <a:solidFill>
                  <a:schemeClr val="accent1">
                    <a:lumMod val="50000"/>
                  </a:schemeClr>
                </a:solidFill>
                <a:latin typeface="Georgia" panose="02040502050405020303" pitchFamily="18" charset="0"/>
              </a:rPr>
              <a:t>To draw a pareto graph use the package “</a:t>
            </a:r>
            <a:r>
              <a:rPr lang="en-US" dirty="0" err="1">
                <a:solidFill>
                  <a:schemeClr val="accent1">
                    <a:lumMod val="50000"/>
                  </a:schemeClr>
                </a:solidFill>
                <a:latin typeface="Georgia" panose="02040502050405020303" pitchFamily="18" charset="0"/>
              </a:rPr>
              <a:t>qcc</a:t>
            </a:r>
            <a:r>
              <a:rPr lang="en-US" dirty="0">
                <a:solidFill>
                  <a:schemeClr val="accent1">
                    <a:lumMod val="50000"/>
                  </a:schemeClr>
                </a:solidFill>
                <a:latin typeface="Georgia" panose="02040502050405020303" pitchFamily="18" charset="0"/>
              </a:rPr>
              <a:t>” in R. </a:t>
            </a:r>
          </a:p>
          <a:p>
            <a:pPr marL="0" indent="0">
              <a:buNone/>
            </a:pPr>
            <a:r>
              <a:rPr lang="en-US" dirty="0">
                <a:solidFill>
                  <a:schemeClr val="accent1">
                    <a:lumMod val="50000"/>
                  </a:schemeClr>
                </a:solidFill>
                <a:latin typeface="Georgia" panose="02040502050405020303" pitchFamily="18" charset="0"/>
              </a:rPr>
              <a:t>   </a:t>
            </a:r>
            <a:r>
              <a:rPr lang="en-US" dirty="0">
                <a:latin typeface="Georgia" panose="02040502050405020303" pitchFamily="18" charset="0"/>
              </a:rPr>
              <a:t>&gt;</a:t>
            </a:r>
            <a:r>
              <a:rPr lang="en-US" dirty="0" err="1">
                <a:latin typeface="Georgia" panose="02040502050405020303" pitchFamily="18" charset="0"/>
              </a:rPr>
              <a:t>install.packages</a:t>
            </a:r>
            <a:r>
              <a:rPr lang="en-US" dirty="0">
                <a:latin typeface="Georgia" panose="02040502050405020303" pitchFamily="18" charset="0"/>
              </a:rPr>
              <a:t>(</a:t>
            </a:r>
            <a:r>
              <a:rPr lang="en-US" dirty="0" err="1">
                <a:latin typeface="Georgia" panose="02040502050405020303" pitchFamily="18" charset="0"/>
              </a:rPr>
              <a:t>qcc</a:t>
            </a:r>
            <a:r>
              <a:rPr lang="en-US" dirty="0">
                <a:latin typeface="Georgia" panose="02040502050405020303" pitchFamily="18" charset="0"/>
              </a:rPr>
              <a:t>)</a:t>
            </a:r>
          </a:p>
          <a:p>
            <a:pPr marL="0" indent="0">
              <a:buNone/>
            </a:pPr>
            <a:r>
              <a:rPr lang="en-US" dirty="0">
                <a:latin typeface="Georgia" panose="02040502050405020303" pitchFamily="18" charset="0"/>
              </a:rPr>
              <a:t>   &gt;library(</a:t>
            </a:r>
            <a:r>
              <a:rPr lang="en-US" dirty="0" err="1">
                <a:latin typeface="Georgia" panose="02040502050405020303" pitchFamily="18" charset="0"/>
              </a:rPr>
              <a:t>qcc</a:t>
            </a:r>
            <a:r>
              <a:rPr lang="en-US" dirty="0">
                <a:latin typeface="Georgia" panose="02040502050405020303" pitchFamily="18" charset="0"/>
              </a:rPr>
              <a:t>)</a:t>
            </a:r>
          </a:p>
          <a:p>
            <a:pPr marL="0" indent="0">
              <a:buNone/>
            </a:pPr>
            <a:r>
              <a:rPr lang="en-US" dirty="0">
                <a:latin typeface="Georgia" panose="02040502050405020303" pitchFamily="18" charset="0"/>
              </a:rPr>
              <a:t>   &gt; </a:t>
            </a:r>
            <a:r>
              <a:rPr lang="en-US" dirty="0" err="1">
                <a:latin typeface="Georgia" panose="02040502050405020303" pitchFamily="18" charset="0"/>
              </a:rPr>
              <a:t>pareto.chart</a:t>
            </a:r>
            <a:r>
              <a:rPr lang="en-US" dirty="0">
                <a:latin typeface="Georgia" panose="02040502050405020303" pitchFamily="18" charset="0"/>
              </a:rPr>
              <a:t>(table(gender), </a:t>
            </a:r>
            <a:r>
              <a:rPr lang="en-US" dirty="0" err="1">
                <a:latin typeface="Georgia" panose="02040502050405020303" pitchFamily="18" charset="0"/>
              </a:rPr>
              <a:t>ylab</a:t>
            </a:r>
            <a:r>
              <a:rPr lang="en-US" dirty="0">
                <a:latin typeface="Georgia" panose="02040502050405020303" pitchFamily="18" charset="0"/>
              </a:rPr>
              <a:t> = "</a:t>
            </a:r>
            <a:r>
              <a:rPr lang="en-US" dirty="0" err="1">
                <a:latin typeface="Georgia" panose="02040502050405020303" pitchFamily="18" charset="0"/>
              </a:rPr>
              <a:t>Frequency",main</a:t>
            </a:r>
            <a:r>
              <a:rPr lang="en-US" dirty="0">
                <a:latin typeface="Georgia" panose="02040502050405020303" pitchFamily="18" charset="0"/>
              </a:rPr>
              <a:t> =  "Pareto Chart")</a:t>
            </a:r>
          </a:p>
          <a:p>
            <a:pPr marL="0" indent="0">
              <a:buNone/>
            </a:pPr>
            <a:endParaRPr lang="en-US" dirty="0"/>
          </a:p>
        </p:txBody>
      </p:sp>
      <p:pic>
        <p:nvPicPr>
          <p:cNvPr id="4" name="Picture 3">
            <a:extLst>
              <a:ext uri="{FF2B5EF4-FFF2-40B4-BE49-F238E27FC236}">
                <a16:creationId xmlns:a16="http://schemas.microsoft.com/office/drawing/2014/main" id="{47B8F211-4F31-402C-BA3B-ADDD068D918F}"/>
              </a:ext>
            </a:extLst>
          </p:cNvPr>
          <p:cNvPicPr>
            <a:picLocks noChangeAspect="1"/>
          </p:cNvPicPr>
          <p:nvPr/>
        </p:nvPicPr>
        <p:blipFill>
          <a:blip r:embed="rId2"/>
          <a:stretch>
            <a:fillRect/>
          </a:stretch>
        </p:blipFill>
        <p:spPr>
          <a:xfrm>
            <a:off x="5334000" y="1828800"/>
            <a:ext cx="3466667" cy="3780952"/>
          </a:xfrm>
          <a:prstGeom prst="rect">
            <a:avLst/>
          </a:prstGeom>
        </p:spPr>
      </p:pic>
    </p:spTree>
    <p:extLst>
      <p:ext uri="{BB962C8B-B14F-4D97-AF65-F5344CB8AC3E}">
        <p14:creationId xmlns:p14="http://schemas.microsoft.com/office/powerpoint/2010/main" val="167326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2944-0164-4326-977B-283437206425}"/>
              </a:ext>
            </a:extLst>
          </p:cNvPr>
          <p:cNvSpPr>
            <a:spLocks noGrp="1"/>
          </p:cNvSpPr>
          <p:nvPr>
            <p:ph type="title"/>
          </p:nvPr>
        </p:nvSpPr>
        <p:spPr>
          <a:xfrm>
            <a:off x="270164" y="726394"/>
            <a:ext cx="8229600" cy="551688"/>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Visualizing Numerical Data </a:t>
            </a:r>
          </a:p>
        </p:txBody>
      </p:sp>
      <p:sp>
        <p:nvSpPr>
          <p:cNvPr id="3" name="Content Placeholder 2">
            <a:extLst>
              <a:ext uri="{FF2B5EF4-FFF2-40B4-BE49-F238E27FC236}">
                <a16:creationId xmlns:a16="http://schemas.microsoft.com/office/drawing/2014/main" id="{B72BEDE2-B83E-4F27-B48E-E4EE6A1FA872}"/>
              </a:ext>
            </a:extLst>
          </p:cNvPr>
          <p:cNvSpPr>
            <a:spLocks noGrp="1"/>
          </p:cNvSpPr>
          <p:nvPr>
            <p:ph idx="1"/>
          </p:nvPr>
        </p:nvSpPr>
        <p:spPr>
          <a:xfrm>
            <a:off x="277091" y="1281545"/>
            <a:ext cx="3962400" cy="3276600"/>
          </a:xfrm>
        </p:spPr>
        <p:txBody>
          <a:bodyPr>
            <a:noAutofit/>
          </a:bodyPr>
          <a:lstStyle/>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Stem-and-Leaf Display </a:t>
            </a:r>
            <a:r>
              <a:rPr lang="en-US" sz="2500" dirty="0">
                <a:solidFill>
                  <a:schemeClr val="accent1">
                    <a:lumMod val="75000"/>
                  </a:schemeClr>
                </a:solidFill>
                <a:latin typeface="Georgia" panose="02040502050405020303" pitchFamily="18" charset="0"/>
                <a:cs typeface="Times New Roman" panose="02020603050405020304" pitchFamily="18" charset="0"/>
              </a:rPr>
              <a:t> data values are broken into “stems” and ‘leaves” to show where the data falls.</a:t>
            </a:r>
            <a:endParaRPr lang="en-US" sz="25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Suppose you have the estimate of number of students who participated in 10 boot camps within 2010-2017 in the participation variable. </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endParaRPr>
          </a:p>
        </p:txBody>
      </p:sp>
      <p:sp>
        <p:nvSpPr>
          <p:cNvPr id="7" name="TextBox 6">
            <a:extLst>
              <a:ext uri="{FF2B5EF4-FFF2-40B4-BE49-F238E27FC236}">
                <a16:creationId xmlns:a16="http://schemas.microsoft.com/office/drawing/2014/main" id="{2CC8570B-7DED-400B-A11D-68A4D455E95F}"/>
              </a:ext>
            </a:extLst>
          </p:cNvPr>
          <p:cNvSpPr txBox="1"/>
          <p:nvPr/>
        </p:nvSpPr>
        <p:spPr>
          <a:xfrm>
            <a:off x="4114800" y="1288472"/>
            <a:ext cx="4752109" cy="5078313"/>
          </a:xfrm>
          <a:prstGeom prst="rect">
            <a:avLst/>
          </a:prstGeom>
          <a:noFill/>
          <a:ln>
            <a:solidFill>
              <a:schemeClr val="tx1"/>
            </a:solidFill>
            <a:prstDash val="sysDot"/>
          </a:ln>
        </p:spPr>
        <p:txBody>
          <a:bodyPr wrap="square" rtlCol="0">
            <a:spAutoFit/>
          </a:bodyPr>
          <a:lstStyle/>
          <a:p>
            <a:r>
              <a:rPr lang="en-US" dirty="0">
                <a:latin typeface="Georgia" panose="02040502050405020303" pitchFamily="18" charset="0"/>
              </a:rPr>
              <a:t>R Script : </a:t>
            </a:r>
          </a:p>
          <a:p>
            <a:r>
              <a:rPr lang="en-US" dirty="0">
                <a:latin typeface="Georgia" panose="02040502050405020303" pitchFamily="18" charset="0"/>
              </a:rPr>
              <a:t># Hypothetical data variable : </a:t>
            </a:r>
          </a:p>
          <a:p>
            <a:r>
              <a:rPr lang="en-US" dirty="0">
                <a:latin typeface="Georgia" panose="02040502050405020303" pitchFamily="18" charset="0"/>
              </a:rPr>
              <a:t>participation &lt;- c(40,45,55,66,71,23,43,52,55,61) </a:t>
            </a:r>
          </a:p>
          <a:p>
            <a:endParaRPr lang="en-US" dirty="0">
              <a:latin typeface="Georgia" panose="02040502050405020303" pitchFamily="18" charset="0"/>
            </a:endParaRPr>
          </a:p>
          <a:p>
            <a:r>
              <a:rPr lang="en-US" dirty="0">
                <a:latin typeface="Georgia" panose="02040502050405020303" pitchFamily="18" charset="0"/>
              </a:rPr>
              <a:t>#Command for stem plots </a:t>
            </a:r>
          </a:p>
          <a:p>
            <a:r>
              <a:rPr lang="en-US" dirty="0">
                <a:solidFill>
                  <a:schemeClr val="tx2"/>
                </a:solidFill>
                <a:latin typeface="Georgia" panose="02040502050405020303" pitchFamily="18" charset="0"/>
                <a:cs typeface="Times New Roman" panose="02020603050405020304" pitchFamily="18" charset="0"/>
              </a:rPr>
              <a:t>&gt; stem(participation)</a:t>
            </a:r>
            <a:endParaRPr lang="en-US" dirty="0">
              <a:latin typeface="Georgia" panose="02040502050405020303" pitchFamily="18" charset="0"/>
            </a:endParaRPr>
          </a:p>
          <a:p>
            <a:r>
              <a:rPr lang="en-US" dirty="0">
                <a:latin typeface="Georgia" panose="02040502050405020303" pitchFamily="18" charset="0"/>
              </a:rPr>
              <a:t>The decimal point is 1 digit(s) to the right of the |</a:t>
            </a:r>
          </a:p>
          <a:p>
            <a:endParaRPr lang="en-US" dirty="0">
              <a:latin typeface="Georgia" panose="02040502050405020303" pitchFamily="18" charset="0"/>
            </a:endParaRPr>
          </a:p>
          <a:p>
            <a:r>
              <a:rPr lang="en-US" dirty="0">
                <a:latin typeface="Georgia" panose="02040502050405020303" pitchFamily="18" charset="0"/>
              </a:rPr>
              <a:t>  2 | 3</a:t>
            </a:r>
          </a:p>
          <a:p>
            <a:r>
              <a:rPr lang="en-US" dirty="0">
                <a:latin typeface="Georgia" panose="02040502050405020303" pitchFamily="18" charset="0"/>
              </a:rPr>
              <a:t>  3 | </a:t>
            </a:r>
          </a:p>
          <a:p>
            <a:r>
              <a:rPr lang="en-US" dirty="0">
                <a:latin typeface="Georgia" panose="02040502050405020303" pitchFamily="18" charset="0"/>
              </a:rPr>
              <a:t>  4 | 035</a:t>
            </a:r>
          </a:p>
          <a:p>
            <a:r>
              <a:rPr lang="en-US" dirty="0">
                <a:latin typeface="Georgia" panose="02040502050405020303" pitchFamily="18" charset="0"/>
              </a:rPr>
              <a:t>  5 | 255</a:t>
            </a:r>
          </a:p>
          <a:p>
            <a:r>
              <a:rPr lang="en-US" dirty="0">
                <a:latin typeface="Georgia" panose="02040502050405020303" pitchFamily="18" charset="0"/>
              </a:rPr>
              <a:t>  6 | 16</a:t>
            </a:r>
          </a:p>
          <a:p>
            <a:r>
              <a:rPr lang="en-US" dirty="0">
                <a:latin typeface="Georgia" panose="02040502050405020303" pitchFamily="18" charset="0"/>
              </a:rPr>
              <a:t>  7 | 1</a:t>
            </a:r>
          </a:p>
          <a:p>
            <a:endParaRPr lang="en-US" dirty="0">
              <a:latin typeface="Georgia" panose="02040502050405020303" pitchFamily="18" charset="0"/>
            </a:endParaRPr>
          </a:p>
          <a:p>
            <a:r>
              <a:rPr lang="en-US" dirty="0">
                <a:solidFill>
                  <a:schemeClr val="accent1">
                    <a:lumMod val="75000"/>
                  </a:schemeClr>
                </a:solidFill>
                <a:latin typeface="Georgia" panose="02040502050405020303" pitchFamily="18" charset="0"/>
              </a:rPr>
              <a:t>What do we learn from this representation ?  </a:t>
            </a:r>
          </a:p>
        </p:txBody>
      </p:sp>
    </p:spTree>
    <p:extLst>
      <p:ext uri="{BB962C8B-B14F-4D97-AF65-F5344CB8AC3E}">
        <p14:creationId xmlns:p14="http://schemas.microsoft.com/office/powerpoint/2010/main" val="367069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A7C3-BB10-40AD-B306-DC7D3D33218C}"/>
              </a:ext>
            </a:extLst>
          </p:cNvPr>
          <p:cNvSpPr>
            <a:spLocks noGrp="1"/>
          </p:cNvSpPr>
          <p:nvPr>
            <p:ph type="title"/>
          </p:nvPr>
        </p:nvSpPr>
        <p:spPr>
          <a:xfrm>
            <a:off x="304800" y="395092"/>
            <a:ext cx="8534400" cy="685800"/>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Histograms</a:t>
            </a:r>
            <a:r>
              <a:rPr lang="en-US" b="1" dirty="0">
                <a:solidFill>
                  <a:schemeClr val="accent1">
                    <a:lumMod val="75000"/>
                  </a:schemeClr>
                </a:solidFill>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EFCDF5F4-2B62-4D46-804B-22E81455B798}"/>
              </a:ext>
            </a:extLst>
          </p:cNvPr>
          <p:cNvSpPr>
            <a:spLocks noGrp="1"/>
          </p:cNvSpPr>
          <p:nvPr>
            <p:ph idx="1"/>
          </p:nvPr>
        </p:nvSpPr>
        <p:spPr>
          <a:xfrm>
            <a:off x="187036" y="1066800"/>
            <a:ext cx="4461164" cy="1752600"/>
          </a:xfrm>
        </p:spPr>
        <p:txBody>
          <a:bodyPr>
            <a:normAutofit/>
          </a:bodyPr>
          <a:lstStyle/>
          <a:p>
            <a:pPr>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Histogram Display</a:t>
            </a:r>
            <a:r>
              <a:rPr lang="en-US" sz="2200" dirty="0">
                <a:solidFill>
                  <a:schemeClr val="accent1">
                    <a:lumMod val="75000"/>
                  </a:schemeClr>
                </a:solidFill>
                <a:latin typeface="Georgia" panose="02040502050405020303" pitchFamily="18" charset="0"/>
              </a:rPr>
              <a:t>: </a:t>
            </a:r>
            <a:r>
              <a:rPr lang="en-US" sz="2200" dirty="0">
                <a:solidFill>
                  <a:schemeClr val="accent1">
                    <a:lumMod val="75000"/>
                  </a:schemeClr>
                </a:solidFill>
                <a:latin typeface="Georgia" panose="02040502050405020303" pitchFamily="18" charset="0"/>
                <a:cs typeface="Times New Roman" panose="02020603050405020304" pitchFamily="18" charset="0"/>
              </a:rPr>
              <a:t>- both frequency and relative frequency bar graphs can be generated from the data.</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Lets Generate a longer series : </a:t>
            </a:r>
          </a:p>
          <a:p>
            <a:pPr marL="0" indent="0">
              <a:buNone/>
            </a:pPr>
            <a:endParaRPr lang="en-US" dirty="0"/>
          </a:p>
        </p:txBody>
      </p:sp>
      <p:pic>
        <p:nvPicPr>
          <p:cNvPr id="4" name="Picture 3">
            <a:extLst>
              <a:ext uri="{FF2B5EF4-FFF2-40B4-BE49-F238E27FC236}">
                <a16:creationId xmlns:a16="http://schemas.microsoft.com/office/drawing/2014/main" id="{002F55D9-9D56-4F53-BD47-BBF2CCD471B9}"/>
              </a:ext>
            </a:extLst>
          </p:cNvPr>
          <p:cNvPicPr>
            <a:picLocks noChangeAspect="1"/>
          </p:cNvPicPr>
          <p:nvPr/>
        </p:nvPicPr>
        <p:blipFill>
          <a:blip r:embed="rId2"/>
          <a:stretch>
            <a:fillRect/>
          </a:stretch>
        </p:blipFill>
        <p:spPr>
          <a:xfrm>
            <a:off x="5545584" y="1177637"/>
            <a:ext cx="3006436" cy="2427026"/>
          </a:xfrm>
          <a:prstGeom prst="rect">
            <a:avLst/>
          </a:prstGeom>
        </p:spPr>
      </p:pic>
      <p:sp>
        <p:nvSpPr>
          <p:cNvPr id="5" name="TextBox 4">
            <a:extLst>
              <a:ext uri="{FF2B5EF4-FFF2-40B4-BE49-F238E27FC236}">
                <a16:creationId xmlns:a16="http://schemas.microsoft.com/office/drawing/2014/main" id="{E741BE67-6697-4FA1-85CE-60BAADF7C07D}"/>
              </a:ext>
            </a:extLst>
          </p:cNvPr>
          <p:cNvSpPr txBox="1"/>
          <p:nvPr/>
        </p:nvSpPr>
        <p:spPr>
          <a:xfrm>
            <a:off x="5257800" y="808305"/>
            <a:ext cx="3636818" cy="369332"/>
          </a:xfrm>
          <a:prstGeom prst="rect">
            <a:avLst/>
          </a:prstGeom>
          <a:noFill/>
        </p:spPr>
        <p:txBody>
          <a:bodyPr wrap="square" rtlCol="0">
            <a:spAutoFit/>
          </a:bodyPr>
          <a:lstStyle/>
          <a:p>
            <a:r>
              <a:rPr lang="en-US" dirty="0">
                <a:latin typeface="Georgia" panose="02040502050405020303" pitchFamily="18" charset="0"/>
              </a:rPr>
              <a:t> &gt; hist(participation)</a:t>
            </a:r>
          </a:p>
        </p:txBody>
      </p:sp>
      <p:pic>
        <p:nvPicPr>
          <p:cNvPr id="6" name="Picture 5">
            <a:extLst>
              <a:ext uri="{FF2B5EF4-FFF2-40B4-BE49-F238E27FC236}">
                <a16:creationId xmlns:a16="http://schemas.microsoft.com/office/drawing/2014/main" id="{12748C04-9EB6-4AA3-A87F-613E67957D4F}"/>
              </a:ext>
            </a:extLst>
          </p:cNvPr>
          <p:cNvPicPr>
            <a:picLocks noChangeAspect="1"/>
          </p:cNvPicPr>
          <p:nvPr/>
        </p:nvPicPr>
        <p:blipFill>
          <a:blip r:embed="rId3"/>
          <a:stretch>
            <a:fillRect/>
          </a:stretch>
        </p:blipFill>
        <p:spPr>
          <a:xfrm>
            <a:off x="5715000" y="4131824"/>
            <a:ext cx="2815936" cy="2205353"/>
          </a:xfrm>
          <a:prstGeom prst="rect">
            <a:avLst/>
          </a:prstGeom>
        </p:spPr>
      </p:pic>
      <p:sp>
        <p:nvSpPr>
          <p:cNvPr id="7" name="TextBox 6">
            <a:extLst>
              <a:ext uri="{FF2B5EF4-FFF2-40B4-BE49-F238E27FC236}">
                <a16:creationId xmlns:a16="http://schemas.microsoft.com/office/drawing/2014/main" id="{115E2FC1-0098-40AB-82FA-0456E714E990}"/>
              </a:ext>
            </a:extLst>
          </p:cNvPr>
          <p:cNvSpPr txBox="1"/>
          <p:nvPr/>
        </p:nvSpPr>
        <p:spPr>
          <a:xfrm>
            <a:off x="5566366" y="3663434"/>
            <a:ext cx="3636818" cy="369332"/>
          </a:xfrm>
          <a:prstGeom prst="rect">
            <a:avLst/>
          </a:prstGeom>
          <a:noFill/>
        </p:spPr>
        <p:txBody>
          <a:bodyPr wrap="square" rtlCol="0">
            <a:spAutoFit/>
          </a:bodyPr>
          <a:lstStyle/>
          <a:p>
            <a:r>
              <a:rPr lang="en-US" dirty="0">
                <a:latin typeface="Georgia" panose="02040502050405020303" pitchFamily="18" charset="0"/>
              </a:rPr>
              <a:t>&gt;hist(</a:t>
            </a:r>
            <a:r>
              <a:rPr lang="en-US" dirty="0" err="1">
                <a:latin typeface="Georgia" panose="02040502050405020303" pitchFamily="18" charset="0"/>
              </a:rPr>
              <a:t>participation,</a:t>
            </a:r>
            <a:r>
              <a:rPr lang="en-US" b="1" dirty="0" err="1">
                <a:latin typeface="Georgia" panose="02040502050405020303" pitchFamily="18" charset="0"/>
              </a:rPr>
              <a:t>breaks</a:t>
            </a:r>
            <a:r>
              <a:rPr lang="en-US" dirty="0">
                <a:latin typeface="Georgia" panose="02040502050405020303" pitchFamily="18" charset="0"/>
              </a:rPr>
              <a:t> = 5)</a:t>
            </a:r>
          </a:p>
        </p:txBody>
      </p:sp>
      <p:sp>
        <p:nvSpPr>
          <p:cNvPr id="8" name="TextBox 7">
            <a:extLst>
              <a:ext uri="{FF2B5EF4-FFF2-40B4-BE49-F238E27FC236}">
                <a16:creationId xmlns:a16="http://schemas.microsoft.com/office/drawing/2014/main" id="{CFDE5FC2-677F-4FEA-9FA1-2598B091A0A0}"/>
              </a:ext>
            </a:extLst>
          </p:cNvPr>
          <p:cNvSpPr txBox="1"/>
          <p:nvPr/>
        </p:nvSpPr>
        <p:spPr>
          <a:xfrm>
            <a:off x="304800" y="2895600"/>
            <a:ext cx="4953000" cy="3139321"/>
          </a:xfrm>
          <a:prstGeom prst="rect">
            <a:avLst/>
          </a:prstGeom>
          <a:noFill/>
          <a:ln>
            <a:solidFill>
              <a:schemeClr val="tx1"/>
            </a:solidFill>
          </a:ln>
        </p:spPr>
        <p:txBody>
          <a:bodyPr wrap="square" rtlCol="0">
            <a:spAutoFit/>
          </a:bodyPr>
          <a:lstStyle/>
          <a:p>
            <a:r>
              <a:rPr lang="en-US" dirty="0">
                <a:latin typeface="Georgia" panose="02040502050405020303" pitchFamily="18" charset="0"/>
              </a:rPr>
              <a:t># </a:t>
            </a:r>
            <a:r>
              <a:rPr lang="en-US" dirty="0">
                <a:solidFill>
                  <a:schemeClr val="accent1">
                    <a:lumMod val="75000"/>
                  </a:schemeClr>
                </a:solidFill>
                <a:latin typeface="Georgia" panose="02040502050405020303" pitchFamily="18" charset="0"/>
              </a:rPr>
              <a:t>Random generation of 100 numbers between 1 to 100 representing participation in 100 boot camps </a:t>
            </a:r>
          </a:p>
          <a:p>
            <a:endParaRPr lang="en-US" dirty="0">
              <a:latin typeface="Georgia" panose="02040502050405020303" pitchFamily="18" charset="0"/>
            </a:endParaRPr>
          </a:p>
          <a:p>
            <a:pPr marL="285750" indent="-285750">
              <a:buFont typeface="Wingdings" panose="05000000000000000000" pitchFamily="2" charset="2"/>
              <a:buChar char="Ø"/>
            </a:pPr>
            <a:r>
              <a:rPr lang="en-US" dirty="0">
                <a:latin typeface="Georgia" panose="02040502050405020303" pitchFamily="18" charset="0"/>
              </a:rPr>
              <a:t>set.seed(100) #</a:t>
            </a:r>
            <a:r>
              <a:rPr lang="en-US" dirty="0">
                <a:solidFill>
                  <a:schemeClr val="accent1">
                    <a:lumMod val="75000"/>
                  </a:schemeClr>
                </a:solidFill>
                <a:latin typeface="Georgia" panose="02040502050405020303" pitchFamily="18" charset="0"/>
              </a:rPr>
              <a:t>So that we get the same random sample each time we run the sampler. </a:t>
            </a:r>
          </a:p>
          <a:p>
            <a:endParaRPr lang="en-US" dirty="0">
              <a:latin typeface="Georgia" panose="02040502050405020303" pitchFamily="18" charset="0"/>
            </a:endParaRPr>
          </a:p>
          <a:p>
            <a:pPr marL="285750" indent="-285750">
              <a:buFont typeface="Wingdings" panose="05000000000000000000" pitchFamily="2" charset="2"/>
              <a:buChar char="Ø"/>
            </a:pPr>
            <a:r>
              <a:rPr lang="en-US" sz="1600" dirty="0">
                <a:latin typeface="Georgia" panose="02040502050405020303" pitchFamily="18" charset="0"/>
              </a:rPr>
              <a:t>participation = </a:t>
            </a:r>
            <a:r>
              <a:rPr lang="en-US" sz="1600" b="1" dirty="0">
                <a:latin typeface="Georgia" panose="02040502050405020303" pitchFamily="18" charset="0"/>
              </a:rPr>
              <a:t>sample</a:t>
            </a:r>
            <a:r>
              <a:rPr lang="en-US" sz="1600" dirty="0">
                <a:latin typeface="Georgia" panose="02040502050405020303" pitchFamily="18" charset="0"/>
              </a:rPr>
              <a:t>(1:100,100,replace=T) </a:t>
            </a:r>
          </a:p>
          <a:p>
            <a:pPr marL="285750" indent="-285750">
              <a:buFont typeface="Wingdings" panose="05000000000000000000" pitchFamily="2" charset="2"/>
              <a:buChar char="Ø"/>
            </a:pPr>
            <a:r>
              <a:rPr lang="en-US" dirty="0">
                <a:solidFill>
                  <a:schemeClr val="accent1">
                    <a:lumMod val="75000"/>
                  </a:schemeClr>
                </a:solidFill>
                <a:latin typeface="Georgia" panose="02040502050405020303" pitchFamily="18" charset="0"/>
              </a:rPr>
              <a:t># An integer vector with 100 values. </a:t>
            </a:r>
          </a:p>
          <a:p>
            <a:endParaRPr lang="en-US" dirty="0"/>
          </a:p>
        </p:txBody>
      </p:sp>
    </p:spTree>
    <p:extLst>
      <p:ext uri="{BB962C8B-B14F-4D97-AF65-F5344CB8AC3E}">
        <p14:creationId xmlns:p14="http://schemas.microsoft.com/office/powerpoint/2010/main" val="47328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F03B-975D-4D65-8B71-6CA1CD48D1E9}"/>
              </a:ext>
            </a:extLst>
          </p:cNvPr>
          <p:cNvSpPr>
            <a:spLocks noGrp="1"/>
          </p:cNvSpPr>
          <p:nvPr>
            <p:ph type="title"/>
          </p:nvPr>
        </p:nvSpPr>
        <p:spPr>
          <a:xfrm>
            <a:off x="304800" y="533400"/>
            <a:ext cx="8229600" cy="685800"/>
          </a:xfrm>
        </p:spPr>
        <p:txBody>
          <a:bodyPr/>
          <a:lstStyle/>
          <a:p>
            <a:r>
              <a:rPr lang="en-US" b="1" dirty="0">
                <a:solidFill>
                  <a:schemeClr val="tx2">
                    <a:lumMod val="75000"/>
                  </a:schemeClr>
                </a:solidFill>
                <a:effectLst>
                  <a:outerShdw blurRad="38100" dist="38100" dir="2700000" algn="tl">
                    <a:srgbClr val="000000">
                      <a:alpha val="43137"/>
                    </a:srgbClr>
                  </a:outerShdw>
                </a:effectLst>
              </a:rPr>
              <a:t>Describing Numerical Data </a:t>
            </a:r>
          </a:p>
        </p:txBody>
      </p:sp>
      <p:sp>
        <p:nvSpPr>
          <p:cNvPr id="3" name="Content Placeholder 2">
            <a:extLst>
              <a:ext uri="{FF2B5EF4-FFF2-40B4-BE49-F238E27FC236}">
                <a16:creationId xmlns:a16="http://schemas.microsoft.com/office/drawing/2014/main" id="{DE07B61D-3FDF-4B4E-B4FE-7B58CE968E29}"/>
              </a:ext>
            </a:extLst>
          </p:cNvPr>
          <p:cNvSpPr>
            <a:spLocks noGrp="1"/>
          </p:cNvSpPr>
          <p:nvPr>
            <p:ph idx="1"/>
          </p:nvPr>
        </p:nvSpPr>
        <p:spPr>
          <a:xfrm>
            <a:off x="304800" y="1371600"/>
            <a:ext cx="8229600" cy="5105400"/>
          </a:xfrm>
        </p:spPr>
        <p:txBody>
          <a:bodyPr>
            <a:normAutofit/>
          </a:bodyPr>
          <a:lstStyle/>
          <a:p>
            <a:pPr>
              <a:buFont typeface="Wingdings" panose="05000000000000000000" pitchFamily="2" charset="2"/>
              <a:buChar char="§"/>
            </a:pPr>
            <a:r>
              <a:rPr lang="en-US" sz="2200" dirty="0">
                <a:solidFill>
                  <a:schemeClr val="accent1">
                    <a:lumMod val="50000"/>
                  </a:schemeClr>
                </a:solidFill>
                <a:latin typeface="Georgia" panose="02040502050405020303" pitchFamily="18" charset="0"/>
              </a:rPr>
              <a:t>Displaying data using plots such as histograms gives us visual insights but does not tell about the </a:t>
            </a:r>
            <a:r>
              <a:rPr lang="en-US" sz="2200" b="1" dirty="0">
                <a:solidFill>
                  <a:schemeClr val="accent1">
                    <a:lumMod val="50000"/>
                  </a:schemeClr>
                </a:solidFill>
                <a:latin typeface="Georgia" panose="02040502050405020303" pitchFamily="18" charset="0"/>
              </a:rPr>
              <a:t>mean </a:t>
            </a:r>
            <a:r>
              <a:rPr lang="en-US" sz="2200" dirty="0">
                <a:solidFill>
                  <a:schemeClr val="accent1">
                    <a:lumMod val="50000"/>
                  </a:schemeClr>
                </a:solidFill>
                <a:latin typeface="Georgia" panose="02040502050405020303" pitchFamily="18" charset="0"/>
              </a:rPr>
              <a:t>and </a:t>
            </a:r>
            <a:r>
              <a:rPr lang="en-US" sz="2200" b="1" dirty="0">
                <a:solidFill>
                  <a:schemeClr val="accent1">
                    <a:lumMod val="50000"/>
                  </a:schemeClr>
                </a:solidFill>
                <a:latin typeface="Georgia" panose="02040502050405020303" pitchFamily="18" charset="0"/>
              </a:rPr>
              <a:t>spread</a:t>
            </a:r>
            <a:r>
              <a:rPr lang="en-US" sz="2200" dirty="0">
                <a:solidFill>
                  <a:schemeClr val="accent1">
                    <a:lumMod val="50000"/>
                  </a:schemeClr>
                </a:solidFill>
                <a:latin typeface="Georgia" panose="02040502050405020303" pitchFamily="18" charset="0"/>
              </a:rPr>
              <a:t> of the data. Therefore, numerical descriptive techniques are used to describe the data. Lets assume that the </a:t>
            </a:r>
          </a:p>
          <a:p>
            <a:pPr marL="0" indent="0">
              <a:buNone/>
            </a:pPr>
            <a:endParaRPr lang="en-US" sz="2200" dirty="0">
              <a:solidFill>
                <a:schemeClr val="accent1">
                  <a:lumMod val="50000"/>
                </a:schemeClr>
              </a:solidFill>
              <a:latin typeface="Georgia" panose="02040502050405020303" pitchFamily="18" charset="0"/>
            </a:endParaRPr>
          </a:p>
          <a:p>
            <a:pPr>
              <a:buFont typeface="Wingdings" panose="05000000000000000000" pitchFamily="2" charset="2"/>
              <a:buChar char="§"/>
            </a:pPr>
            <a:r>
              <a:rPr lang="en-US" sz="2200" dirty="0">
                <a:solidFill>
                  <a:schemeClr val="accent1">
                    <a:lumMod val="50000"/>
                  </a:schemeClr>
                </a:solidFill>
                <a:latin typeface="Georgia" panose="02040502050405020303" pitchFamily="18" charset="0"/>
              </a:rPr>
              <a:t>Measures of </a:t>
            </a:r>
            <a:r>
              <a:rPr lang="en-US" sz="2200" b="1" dirty="0">
                <a:solidFill>
                  <a:schemeClr val="accent1">
                    <a:lumMod val="50000"/>
                  </a:schemeClr>
                </a:solidFill>
                <a:latin typeface="Georgia" panose="02040502050405020303" pitchFamily="18" charset="0"/>
              </a:rPr>
              <a:t>central </a:t>
            </a:r>
            <a:r>
              <a:rPr lang="en-US" sz="2200" dirty="0">
                <a:solidFill>
                  <a:schemeClr val="accent1">
                    <a:lumMod val="50000"/>
                  </a:schemeClr>
                </a:solidFill>
                <a:latin typeface="Georgia" panose="02040502050405020303" pitchFamily="18" charset="0"/>
              </a:rPr>
              <a:t>location of the data distribution:  </a:t>
            </a:r>
          </a:p>
          <a:p>
            <a:pPr marL="537210" indent="-342900">
              <a:spcBef>
                <a:spcPts val="600"/>
              </a:spcBef>
              <a:buFont typeface="Wingdings" panose="05000000000000000000" pitchFamily="2" charset="2"/>
              <a:buChar char="§"/>
            </a:pPr>
            <a:r>
              <a:rPr lang="en-US" sz="2200" b="1" dirty="0">
                <a:solidFill>
                  <a:schemeClr val="accent1">
                    <a:lumMod val="50000"/>
                  </a:schemeClr>
                </a:solidFill>
                <a:latin typeface="Georgia" panose="02040502050405020303" pitchFamily="18" charset="0"/>
              </a:rPr>
              <a:t>Mean </a:t>
            </a:r>
            <a:r>
              <a:rPr lang="en-US" sz="2200" dirty="0">
                <a:solidFill>
                  <a:schemeClr val="accent1">
                    <a:lumMod val="50000"/>
                  </a:schemeClr>
                </a:solidFill>
                <a:latin typeface="Georgia" panose="02040502050405020303" pitchFamily="18" charset="0"/>
              </a:rPr>
              <a:t>- arithmetic average ( R &gt; mean(</a:t>
            </a:r>
            <a:r>
              <a:rPr lang="en-US" sz="2200" dirty="0" err="1">
                <a:solidFill>
                  <a:schemeClr val="accent1">
                    <a:lumMod val="50000"/>
                  </a:schemeClr>
                </a:solidFill>
                <a:latin typeface="Georgia" panose="02040502050405020303" pitchFamily="18" charset="0"/>
              </a:rPr>
              <a:t>data_vector</a:t>
            </a:r>
            <a:r>
              <a:rPr lang="en-US" sz="2200" dirty="0">
                <a:solidFill>
                  <a:schemeClr val="accent1">
                    <a:lumMod val="50000"/>
                  </a:schemeClr>
                </a:solidFill>
                <a:latin typeface="Georgia" panose="02040502050405020303" pitchFamily="18" charset="0"/>
              </a:rPr>
              <a:t>))</a:t>
            </a:r>
          </a:p>
          <a:p>
            <a:pPr marL="537210" indent="-342900">
              <a:spcBef>
                <a:spcPts val="600"/>
              </a:spcBef>
              <a:buFont typeface="Wingdings" panose="05000000000000000000" pitchFamily="2" charset="2"/>
              <a:buChar char="§"/>
            </a:pPr>
            <a:r>
              <a:rPr lang="en-US" sz="2200" b="1" dirty="0">
                <a:solidFill>
                  <a:schemeClr val="accent1">
                    <a:lumMod val="50000"/>
                  </a:schemeClr>
                </a:solidFill>
                <a:latin typeface="Georgia" panose="02040502050405020303" pitchFamily="18" charset="0"/>
              </a:rPr>
              <a:t>Median</a:t>
            </a:r>
            <a:r>
              <a:rPr lang="en-US" sz="2200" dirty="0">
                <a:solidFill>
                  <a:schemeClr val="accent1">
                    <a:lumMod val="50000"/>
                  </a:schemeClr>
                </a:solidFill>
                <a:latin typeface="Georgia" panose="02040502050405020303" pitchFamily="18" charset="0"/>
              </a:rPr>
              <a:t> - middle of the ordered data (&gt; median(data))</a:t>
            </a:r>
          </a:p>
          <a:p>
            <a:pPr marL="537210" indent="-342900">
              <a:spcBef>
                <a:spcPts val="600"/>
              </a:spcBef>
              <a:buFont typeface="Wingdings" panose="05000000000000000000" pitchFamily="2" charset="2"/>
              <a:buChar char="§"/>
            </a:pPr>
            <a:r>
              <a:rPr lang="en-US" sz="2200" b="1" dirty="0">
                <a:solidFill>
                  <a:schemeClr val="accent1">
                    <a:lumMod val="50000"/>
                  </a:schemeClr>
                </a:solidFill>
                <a:latin typeface="Georgia" panose="02040502050405020303" pitchFamily="18" charset="0"/>
              </a:rPr>
              <a:t>Mode</a:t>
            </a:r>
            <a:r>
              <a:rPr lang="en-US" sz="2200" dirty="0">
                <a:solidFill>
                  <a:schemeClr val="accent1">
                    <a:lumMod val="50000"/>
                  </a:schemeClr>
                </a:solidFill>
                <a:latin typeface="Georgia" panose="02040502050405020303" pitchFamily="18" charset="0"/>
              </a:rPr>
              <a:t> - most frequent value in the data vector (No built in function in R, what to do)</a:t>
            </a:r>
          </a:p>
          <a:p>
            <a:pPr marL="194310" indent="0">
              <a:spcBef>
                <a:spcPts val="600"/>
              </a:spcBef>
              <a:buNone/>
            </a:pPr>
            <a:endParaRPr lang="en-US" sz="2200" dirty="0">
              <a:solidFill>
                <a:schemeClr val="accent1">
                  <a:lumMod val="50000"/>
                </a:schemeClr>
              </a:solidFill>
              <a:latin typeface="Georgia" panose="02040502050405020303" pitchFamily="18" charset="0"/>
            </a:endParaRPr>
          </a:p>
          <a:p>
            <a:pPr>
              <a:buFont typeface="Wingdings" panose="05000000000000000000" pitchFamily="2" charset="2"/>
              <a:buChar char="§"/>
            </a:pPr>
            <a:r>
              <a:rPr lang="en-US" sz="2200" dirty="0">
                <a:solidFill>
                  <a:schemeClr val="accent1">
                    <a:lumMod val="50000"/>
                  </a:schemeClr>
                </a:solidFill>
                <a:latin typeface="Georgia" panose="02040502050405020303" pitchFamily="18" charset="0"/>
              </a:rPr>
              <a:t>Advantages and disadvantages of these measures of central tendency. </a:t>
            </a:r>
          </a:p>
        </p:txBody>
      </p:sp>
    </p:spTree>
    <p:extLst>
      <p:ext uri="{BB962C8B-B14F-4D97-AF65-F5344CB8AC3E}">
        <p14:creationId xmlns:p14="http://schemas.microsoft.com/office/powerpoint/2010/main" val="17607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A306-9B59-4BDA-8F3E-158A1F789555}"/>
              </a:ext>
            </a:extLst>
          </p:cNvPr>
          <p:cNvSpPr>
            <a:spLocks noGrp="1"/>
          </p:cNvSpPr>
          <p:nvPr>
            <p:ph type="title"/>
          </p:nvPr>
        </p:nvSpPr>
        <p:spPr>
          <a:xfrm>
            <a:off x="362381" y="332994"/>
            <a:ext cx="8229600" cy="362712"/>
          </a:xfrm>
        </p:spPr>
        <p:txBody>
          <a:bodyPr>
            <a:normAutofit fontScale="90000"/>
          </a:bodyPr>
          <a:lstStyle/>
          <a:p>
            <a:r>
              <a:rPr lang="en-US" dirty="0">
                <a:solidFill>
                  <a:schemeClr val="tx2">
                    <a:lumMod val="75000"/>
                  </a:schemeClr>
                </a:solidFill>
                <a:effectLst>
                  <a:outerShdw blurRad="38100" dist="38100" dir="2700000" algn="tl">
                    <a:srgbClr val="000000">
                      <a:alpha val="43137"/>
                    </a:srgbClr>
                  </a:outerShdw>
                </a:effectLst>
              </a:rPr>
              <a:t>Key Points </a:t>
            </a:r>
          </a:p>
        </p:txBody>
      </p:sp>
      <p:sp>
        <p:nvSpPr>
          <p:cNvPr id="3" name="Content Placeholder 2">
            <a:extLst>
              <a:ext uri="{FF2B5EF4-FFF2-40B4-BE49-F238E27FC236}">
                <a16:creationId xmlns:a16="http://schemas.microsoft.com/office/drawing/2014/main" id="{9B732DEC-DB7C-4499-A5EC-AC3E14AE6FE2}"/>
              </a:ext>
            </a:extLst>
          </p:cNvPr>
          <p:cNvSpPr>
            <a:spLocks noGrp="1"/>
          </p:cNvSpPr>
          <p:nvPr>
            <p:ph idx="1"/>
          </p:nvPr>
        </p:nvSpPr>
        <p:spPr>
          <a:xfrm>
            <a:off x="362381" y="838200"/>
            <a:ext cx="8229600" cy="5181600"/>
          </a:xfrm>
        </p:spPr>
        <p:txBody>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mean is easy to evaluate but is effected by the extreme values in the data. </a:t>
            </a:r>
          </a:p>
          <a:p>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median and mode are not effected by the extreme values </a:t>
            </a:r>
          </a:p>
          <a:p>
            <a:endParaRPr lang="en-US" dirty="0"/>
          </a:p>
          <a:p>
            <a:endParaRPr lang="en-US" dirty="0"/>
          </a:p>
          <a:p>
            <a:endParaRPr lang="en-US" dirty="0"/>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Some points to ponder about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would be median of a numerical vector with even number of total elements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In it possible that a data vector has no mode or many modes.</a:t>
            </a:r>
          </a:p>
        </p:txBody>
      </p:sp>
      <p:pic>
        <p:nvPicPr>
          <p:cNvPr id="4" name="Picture 3">
            <a:extLst>
              <a:ext uri="{FF2B5EF4-FFF2-40B4-BE49-F238E27FC236}">
                <a16:creationId xmlns:a16="http://schemas.microsoft.com/office/drawing/2014/main" id="{47B11A9B-F955-43D3-9592-AF62EFA8CE0B}"/>
              </a:ext>
            </a:extLst>
          </p:cNvPr>
          <p:cNvPicPr>
            <a:picLocks noChangeAspect="1"/>
          </p:cNvPicPr>
          <p:nvPr/>
        </p:nvPicPr>
        <p:blipFill>
          <a:blip r:embed="rId2"/>
          <a:stretch>
            <a:fillRect/>
          </a:stretch>
        </p:blipFill>
        <p:spPr>
          <a:xfrm>
            <a:off x="1295400" y="1524000"/>
            <a:ext cx="5791200" cy="914399"/>
          </a:xfrm>
          <a:prstGeom prst="rect">
            <a:avLst/>
          </a:prstGeom>
        </p:spPr>
      </p:pic>
      <p:pic>
        <p:nvPicPr>
          <p:cNvPr id="5" name="Picture 4">
            <a:extLst>
              <a:ext uri="{FF2B5EF4-FFF2-40B4-BE49-F238E27FC236}">
                <a16:creationId xmlns:a16="http://schemas.microsoft.com/office/drawing/2014/main" id="{66DA30F9-442C-48A6-AEE5-6F8C2DA1A080}"/>
              </a:ext>
            </a:extLst>
          </p:cNvPr>
          <p:cNvPicPr>
            <a:picLocks noChangeAspect="1"/>
          </p:cNvPicPr>
          <p:nvPr/>
        </p:nvPicPr>
        <p:blipFill>
          <a:blip r:embed="rId3"/>
          <a:stretch>
            <a:fillRect/>
          </a:stretch>
        </p:blipFill>
        <p:spPr>
          <a:xfrm>
            <a:off x="1447800" y="3138054"/>
            <a:ext cx="5777343" cy="950293"/>
          </a:xfrm>
          <a:prstGeom prst="rect">
            <a:avLst/>
          </a:prstGeom>
        </p:spPr>
      </p:pic>
    </p:spTree>
    <p:extLst>
      <p:ext uri="{BB962C8B-B14F-4D97-AF65-F5344CB8AC3E}">
        <p14:creationId xmlns:p14="http://schemas.microsoft.com/office/powerpoint/2010/main" val="424951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2B26-FFFC-440C-96B6-8123370CF1D6}"/>
              </a:ext>
            </a:extLst>
          </p:cNvPr>
          <p:cNvSpPr>
            <a:spLocks noGrp="1"/>
          </p:cNvSpPr>
          <p:nvPr>
            <p:ph type="title"/>
          </p:nvPr>
        </p:nvSpPr>
        <p:spPr>
          <a:xfrm>
            <a:off x="381000" y="381000"/>
            <a:ext cx="8229600" cy="457200"/>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Measures of Variation</a:t>
            </a:r>
          </a:p>
        </p:txBody>
      </p:sp>
      <p:sp>
        <p:nvSpPr>
          <p:cNvPr id="3" name="Content Placeholder 2">
            <a:extLst>
              <a:ext uri="{FF2B5EF4-FFF2-40B4-BE49-F238E27FC236}">
                <a16:creationId xmlns:a16="http://schemas.microsoft.com/office/drawing/2014/main" id="{2674152C-63DA-4971-8D52-0B00C8C36819}"/>
              </a:ext>
            </a:extLst>
          </p:cNvPr>
          <p:cNvSpPr>
            <a:spLocks noGrp="1"/>
          </p:cNvSpPr>
          <p:nvPr>
            <p:ph idx="1"/>
          </p:nvPr>
        </p:nvSpPr>
        <p:spPr>
          <a:xfrm>
            <a:off x="387927" y="1066800"/>
            <a:ext cx="8382000" cy="5257800"/>
          </a:xfrm>
        </p:spPr>
        <p:txBody>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 Informs about the </a:t>
            </a:r>
            <a:r>
              <a:rPr lang="en-US" sz="2000" b="1" dirty="0">
                <a:solidFill>
                  <a:schemeClr val="accent1">
                    <a:lumMod val="75000"/>
                  </a:schemeClr>
                </a:solidFill>
                <a:latin typeface="Georgia" panose="02040502050405020303" pitchFamily="18" charset="0"/>
              </a:rPr>
              <a:t>spread of data across the mean</a:t>
            </a:r>
            <a:r>
              <a:rPr lang="en-US" sz="2000" dirty="0">
                <a:solidFill>
                  <a:schemeClr val="accent1">
                    <a:lumMod val="75000"/>
                  </a:schemeClr>
                </a:solidFill>
                <a:latin typeface="Georgia" panose="02040502050405020303" pitchFamily="18" charset="0"/>
              </a:rPr>
              <a:t>. </a:t>
            </a:r>
          </a:p>
          <a:p>
            <a:pPr marL="274320">
              <a:buFont typeface="Wingdings" panose="05000000000000000000" pitchFamily="2" charset="2"/>
              <a:buChar char="§"/>
            </a:pPr>
            <a:r>
              <a:rPr lang="en-US" sz="2000" dirty="0">
                <a:solidFill>
                  <a:schemeClr val="accent1">
                    <a:lumMod val="75000"/>
                  </a:schemeClr>
                </a:solidFill>
                <a:latin typeface="Georgia" panose="02040502050405020303" pitchFamily="18" charset="0"/>
              </a:rPr>
              <a:t> </a:t>
            </a:r>
            <a:r>
              <a:rPr lang="en-US" sz="2000" b="1" dirty="0">
                <a:solidFill>
                  <a:schemeClr val="accent1">
                    <a:lumMod val="75000"/>
                  </a:schemeClr>
                </a:solidFill>
                <a:latin typeface="Georgia" panose="02040502050405020303" pitchFamily="18" charset="0"/>
              </a:rPr>
              <a:t>Range</a:t>
            </a:r>
            <a:r>
              <a:rPr lang="en-US" sz="2000" dirty="0">
                <a:solidFill>
                  <a:schemeClr val="accent1">
                    <a:lumMod val="75000"/>
                  </a:schemeClr>
                </a:solidFill>
                <a:latin typeface="Georgia" panose="02040502050405020303" pitchFamily="18" charset="0"/>
              </a:rPr>
              <a:t> - Difference between the largest and </a:t>
            </a:r>
          </a:p>
          <a:p>
            <a:pPr marL="274320" indent="0">
              <a:buNone/>
            </a:pPr>
            <a:r>
              <a:rPr lang="en-US" sz="2000" dirty="0">
                <a:solidFill>
                  <a:schemeClr val="accent1">
                    <a:lumMod val="75000"/>
                  </a:schemeClr>
                </a:solidFill>
                <a:latin typeface="Georgia" panose="02040502050405020303" pitchFamily="18" charset="0"/>
              </a:rPr>
              <a:t>    smallest observations. R Function &gt;  range(data)</a:t>
            </a:r>
          </a:p>
          <a:p>
            <a:pPr marL="274320">
              <a:buFont typeface="Wingdings" panose="05000000000000000000" pitchFamily="2" charset="2"/>
              <a:buChar char="§"/>
            </a:pPr>
            <a:r>
              <a:rPr lang="en-US" sz="2000" dirty="0">
                <a:solidFill>
                  <a:schemeClr val="accent1">
                    <a:lumMod val="75000"/>
                  </a:schemeClr>
                </a:solidFill>
                <a:latin typeface="Georgia" panose="02040502050405020303" pitchFamily="18" charset="0"/>
              </a:rPr>
              <a:t> </a:t>
            </a:r>
            <a:r>
              <a:rPr lang="en-US" sz="2000" b="1" dirty="0">
                <a:solidFill>
                  <a:schemeClr val="accent1">
                    <a:lumMod val="75000"/>
                  </a:schemeClr>
                </a:solidFill>
                <a:latin typeface="Georgia" panose="02040502050405020303" pitchFamily="18" charset="0"/>
              </a:rPr>
              <a:t>Variance</a:t>
            </a:r>
            <a:r>
              <a:rPr lang="en-US" sz="2000" dirty="0">
                <a:solidFill>
                  <a:schemeClr val="accent1">
                    <a:lumMod val="75000"/>
                  </a:schemeClr>
                </a:solidFill>
                <a:latin typeface="Georgia" panose="02040502050405020303" pitchFamily="18" charset="0"/>
              </a:rPr>
              <a:t> - sum of the squared deviations of the</a:t>
            </a:r>
          </a:p>
          <a:p>
            <a:pPr marL="274320" indent="0">
              <a:buNone/>
            </a:pPr>
            <a:r>
              <a:rPr lang="en-US" sz="2000" dirty="0">
                <a:solidFill>
                  <a:schemeClr val="accent1">
                    <a:lumMod val="75000"/>
                  </a:schemeClr>
                </a:solidFill>
                <a:latin typeface="Georgia" panose="02040502050405020303" pitchFamily="18" charset="0"/>
              </a:rPr>
              <a:t>    observations from their mean, divided by (n-1)</a:t>
            </a:r>
          </a:p>
          <a:p>
            <a:pPr marL="274320" indent="0">
              <a:buNone/>
            </a:pPr>
            <a:r>
              <a:rPr lang="en-US" sz="2000" dirty="0">
                <a:solidFill>
                  <a:schemeClr val="accent1">
                    <a:lumMod val="75000"/>
                  </a:schemeClr>
                </a:solidFill>
                <a:latin typeface="Georgia" panose="02040502050405020303" pitchFamily="18" charset="0"/>
              </a:rPr>
              <a:t>  where n is the size of the sample. R Function &gt; </a:t>
            </a:r>
            <a:r>
              <a:rPr lang="en-US" sz="2000" dirty="0" err="1">
                <a:solidFill>
                  <a:schemeClr val="accent1">
                    <a:lumMod val="75000"/>
                  </a:schemeClr>
                </a:solidFill>
                <a:latin typeface="Georgia" panose="02040502050405020303" pitchFamily="18" charset="0"/>
              </a:rPr>
              <a:t>var</a:t>
            </a:r>
            <a:r>
              <a:rPr lang="en-US" sz="2000" dirty="0">
                <a:solidFill>
                  <a:schemeClr val="accent1">
                    <a:lumMod val="75000"/>
                  </a:schemeClr>
                </a:solidFill>
                <a:latin typeface="Georgia" panose="02040502050405020303" pitchFamily="18" charset="0"/>
              </a:rPr>
              <a:t>(data)</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  Why do we need these measures along with central tendency measures ? </a:t>
            </a:r>
          </a:p>
          <a:p>
            <a:pPr marL="0" indent="0">
              <a:buNone/>
            </a:pPr>
            <a:endParaRPr lang="en-US" dirty="0"/>
          </a:p>
        </p:txBody>
      </p:sp>
      <p:pic>
        <p:nvPicPr>
          <p:cNvPr id="4" name="Picture 3">
            <a:extLst>
              <a:ext uri="{FF2B5EF4-FFF2-40B4-BE49-F238E27FC236}">
                <a16:creationId xmlns:a16="http://schemas.microsoft.com/office/drawing/2014/main" id="{82EAC73C-075C-4CDF-BB54-9C5B1E5188FA}"/>
              </a:ext>
            </a:extLst>
          </p:cNvPr>
          <p:cNvPicPr>
            <a:picLocks noChangeAspect="1"/>
          </p:cNvPicPr>
          <p:nvPr/>
        </p:nvPicPr>
        <p:blipFill>
          <a:blip r:embed="rId2"/>
          <a:stretch>
            <a:fillRect/>
          </a:stretch>
        </p:blipFill>
        <p:spPr>
          <a:xfrm>
            <a:off x="2056444" y="3886200"/>
            <a:ext cx="5044966" cy="2438400"/>
          </a:xfrm>
          <a:prstGeom prst="rect">
            <a:avLst/>
          </a:prstGeom>
        </p:spPr>
      </p:pic>
    </p:spTree>
    <p:extLst>
      <p:ext uri="{BB962C8B-B14F-4D97-AF65-F5344CB8AC3E}">
        <p14:creationId xmlns:p14="http://schemas.microsoft.com/office/powerpoint/2010/main" val="299687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0140-53B6-42FE-953F-0B5CF2C2685D}"/>
              </a:ext>
            </a:extLst>
          </p:cNvPr>
          <p:cNvSpPr>
            <a:spLocks noGrp="1"/>
          </p:cNvSpPr>
          <p:nvPr>
            <p:ph type="title"/>
          </p:nvPr>
        </p:nvSpPr>
        <p:spPr>
          <a:xfrm>
            <a:off x="297007" y="421905"/>
            <a:ext cx="7886700" cy="549274"/>
          </a:xfrm>
        </p:spPr>
        <p:txBody>
          <a:bodyPr/>
          <a:lstStyle/>
          <a:p>
            <a:r>
              <a:rPr lang="en-US" b="1" dirty="0">
                <a:solidFill>
                  <a:schemeClr val="tx2">
                    <a:lumMod val="75000"/>
                  </a:schemeClr>
                </a:solidFill>
                <a:effectLst>
                  <a:outerShdw blurRad="38100" dist="38100" dir="2700000" algn="tl">
                    <a:srgbClr val="000000">
                      <a:alpha val="43137"/>
                    </a:srgbClr>
                  </a:outerShdw>
                </a:effectLst>
              </a:rPr>
              <a:t>Shape of the Data </a:t>
            </a:r>
          </a:p>
        </p:txBody>
      </p:sp>
      <p:sp>
        <p:nvSpPr>
          <p:cNvPr id="3" name="Content Placeholder 2">
            <a:extLst>
              <a:ext uri="{FF2B5EF4-FFF2-40B4-BE49-F238E27FC236}">
                <a16:creationId xmlns:a16="http://schemas.microsoft.com/office/drawing/2014/main" id="{9FCEC9CD-38FE-436B-A07F-4E52AEFD3ED0}"/>
              </a:ext>
            </a:extLst>
          </p:cNvPr>
          <p:cNvSpPr>
            <a:spLocks noGrp="1"/>
          </p:cNvSpPr>
          <p:nvPr>
            <p:ph idx="1"/>
          </p:nvPr>
        </p:nvSpPr>
        <p:spPr>
          <a:xfrm>
            <a:off x="152400" y="1143000"/>
            <a:ext cx="8763000" cy="5033963"/>
          </a:xfrm>
        </p:spPr>
        <p:txBody>
          <a:bodyPr>
            <a:normAutofit lnSpcReduction="10000"/>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Measures of variations tells about the variation in the dataset while the measures of shapes such as “</a:t>
            </a:r>
            <a:r>
              <a:rPr lang="en-US" i="1" dirty="0">
                <a:solidFill>
                  <a:schemeClr val="accent1">
                    <a:lumMod val="75000"/>
                  </a:schemeClr>
                </a:solidFill>
                <a:latin typeface="Georgia" panose="02040502050405020303" pitchFamily="18" charset="0"/>
              </a:rPr>
              <a:t>Skewness</a:t>
            </a:r>
            <a:r>
              <a:rPr lang="en-US" dirty="0">
                <a:solidFill>
                  <a:schemeClr val="accent1">
                    <a:lumMod val="75000"/>
                  </a:schemeClr>
                </a:solidFill>
                <a:latin typeface="Georgia" panose="02040502050405020303" pitchFamily="18" charset="0"/>
              </a:rPr>
              <a:t>” and “</a:t>
            </a:r>
            <a:r>
              <a:rPr lang="en-US" i="1" dirty="0">
                <a:solidFill>
                  <a:schemeClr val="accent1">
                    <a:lumMod val="75000"/>
                  </a:schemeClr>
                </a:solidFill>
                <a:latin typeface="Georgia" panose="02040502050405020303" pitchFamily="18" charset="0"/>
              </a:rPr>
              <a:t>Kurtosis</a:t>
            </a:r>
            <a:r>
              <a:rPr lang="en-US" dirty="0">
                <a:solidFill>
                  <a:schemeClr val="accent1">
                    <a:lumMod val="75000"/>
                  </a:schemeClr>
                </a:solidFill>
                <a:latin typeface="Georgia" panose="02040502050405020303" pitchFamily="18" charset="0"/>
              </a:rPr>
              <a:t>” tells about the </a:t>
            </a:r>
            <a:r>
              <a:rPr lang="en-US" b="1" dirty="0">
                <a:solidFill>
                  <a:schemeClr val="accent1">
                    <a:lumMod val="75000"/>
                  </a:schemeClr>
                </a:solidFill>
                <a:latin typeface="Georgia" panose="02040502050405020303" pitchFamily="18" charset="0"/>
              </a:rPr>
              <a:t>direction of variation</a:t>
            </a:r>
            <a:r>
              <a:rPr lang="en-US" dirty="0">
                <a:solidFill>
                  <a:schemeClr val="accent1">
                    <a:lumMod val="75000"/>
                  </a:schemeClr>
                </a:solidFill>
                <a:latin typeface="Georgia" panose="02040502050405020303" pitchFamily="18" charset="0"/>
              </a:rPr>
              <a:t> in the dataset.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Kurtosis characterizes the relative pawedness or flatness of the distribution compared to the normal. If the peak Is flatter than normal then kurtosis &lt; 0 while if the peak sharper than normal than kurtosis &gt; 0. It is however harder to interpret from the naked eyes. </a:t>
            </a:r>
          </a:p>
        </p:txBody>
      </p:sp>
      <p:sp>
        <p:nvSpPr>
          <p:cNvPr id="4" name="TextBox 3">
            <a:extLst>
              <a:ext uri="{FF2B5EF4-FFF2-40B4-BE49-F238E27FC236}">
                <a16:creationId xmlns:a16="http://schemas.microsoft.com/office/drawing/2014/main" id="{58791532-E45B-44C5-BF55-2A1F556BBF2E}"/>
              </a:ext>
            </a:extLst>
          </p:cNvPr>
          <p:cNvSpPr txBox="1"/>
          <p:nvPr/>
        </p:nvSpPr>
        <p:spPr>
          <a:xfrm>
            <a:off x="381000" y="2964873"/>
            <a:ext cx="2514600" cy="369332"/>
          </a:xfrm>
          <a:prstGeom prst="rect">
            <a:avLst/>
          </a:prstGeom>
          <a:noFill/>
        </p:spPr>
        <p:txBody>
          <a:bodyPr wrap="square" rtlCol="0">
            <a:spAutoFit/>
          </a:bodyPr>
          <a:lstStyle/>
          <a:p>
            <a:r>
              <a:rPr lang="en-US" b="1" dirty="0">
                <a:solidFill>
                  <a:srgbClr val="92D050"/>
                </a:solidFill>
              </a:rPr>
              <a:t>Mean</a:t>
            </a:r>
            <a:r>
              <a:rPr lang="en-US" b="1" dirty="0"/>
              <a:t> &lt; </a:t>
            </a:r>
            <a:r>
              <a:rPr lang="en-US" b="1" dirty="0">
                <a:solidFill>
                  <a:srgbClr val="FF0000"/>
                </a:solidFill>
              </a:rPr>
              <a:t>Median</a:t>
            </a:r>
            <a:r>
              <a:rPr lang="en-US" b="1" dirty="0"/>
              <a:t> &lt; </a:t>
            </a:r>
            <a:r>
              <a:rPr lang="en-US" b="1" dirty="0">
                <a:solidFill>
                  <a:srgbClr val="FF3399"/>
                </a:solidFill>
              </a:rPr>
              <a:t>Mode</a:t>
            </a:r>
            <a:r>
              <a:rPr lang="en-US" b="1" dirty="0"/>
              <a:t> </a:t>
            </a:r>
          </a:p>
        </p:txBody>
      </p:sp>
      <p:pic>
        <p:nvPicPr>
          <p:cNvPr id="5" name="Picture 4">
            <a:extLst>
              <a:ext uri="{FF2B5EF4-FFF2-40B4-BE49-F238E27FC236}">
                <a16:creationId xmlns:a16="http://schemas.microsoft.com/office/drawing/2014/main" id="{634529F9-4D19-4A96-ABDE-2AED55972627}"/>
              </a:ext>
            </a:extLst>
          </p:cNvPr>
          <p:cNvPicPr>
            <a:picLocks noChangeAspect="1"/>
          </p:cNvPicPr>
          <p:nvPr/>
        </p:nvPicPr>
        <p:blipFill>
          <a:blip r:embed="rId2"/>
          <a:stretch>
            <a:fillRect/>
          </a:stretch>
        </p:blipFill>
        <p:spPr>
          <a:xfrm>
            <a:off x="152400" y="3334205"/>
            <a:ext cx="8534400" cy="1567543"/>
          </a:xfrm>
          <a:prstGeom prst="rect">
            <a:avLst/>
          </a:prstGeom>
        </p:spPr>
      </p:pic>
      <p:sp>
        <p:nvSpPr>
          <p:cNvPr id="6" name="TextBox 5">
            <a:extLst>
              <a:ext uri="{FF2B5EF4-FFF2-40B4-BE49-F238E27FC236}">
                <a16:creationId xmlns:a16="http://schemas.microsoft.com/office/drawing/2014/main" id="{627C28A2-6295-473B-89B4-0F9ADFC3E23B}"/>
              </a:ext>
            </a:extLst>
          </p:cNvPr>
          <p:cNvSpPr txBox="1"/>
          <p:nvPr/>
        </p:nvSpPr>
        <p:spPr>
          <a:xfrm>
            <a:off x="3096491" y="2964873"/>
            <a:ext cx="2514600" cy="369332"/>
          </a:xfrm>
          <a:prstGeom prst="rect">
            <a:avLst/>
          </a:prstGeom>
          <a:noFill/>
        </p:spPr>
        <p:txBody>
          <a:bodyPr wrap="square" rtlCol="0">
            <a:spAutoFit/>
          </a:bodyPr>
          <a:lstStyle/>
          <a:p>
            <a:r>
              <a:rPr lang="en-US" b="1" dirty="0">
                <a:solidFill>
                  <a:srgbClr val="92D050"/>
                </a:solidFill>
              </a:rPr>
              <a:t>Mean</a:t>
            </a:r>
            <a:r>
              <a:rPr lang="en-US" b="1" dirty="0"/>
              <a:t> = </a:t>
            </a:r>
            <a:r>
              <a:rPr lang="en-US" b="1" dirty="0">
                <a:solidFill>
                  <a:srgbClr val="FF0000"/>
                </a:solidFill>
              </a:rPr>
              <a:t>Median</a:t>
            </a:r>
            <a:r>
              <a:rPr lang="en-US" b="1" dirty="0"/>
              <a:t> = </a:t>
            </a:r>
            <a:r>
              <a:rPr lang="en-US" b="1" dirty="0">
                <a:solidFill>
                  <a:srgbClr val="FF3399"/>
                </a:solidFill>
              </a:rPr>
              <a:t>Mode</a:t>
            </a:r>
            <a:r>
              <a:rPr lang="en-US" b="1" dirty="0"/>
              <a:t> </a:t>
            </a:r>
          </a:p>
        </p:txBody>
      </p:sp>
      <p:sp>
        <p:nvSpPr>
          <p:cNvPr id="7" name="TextBox 6">
            <a:extLst>
              <a:ext uri="{FF2B5EF4-FFF2-40B4-BE49-F238E27FC236}">
                <a16:creationId xmlns:a16="http://schemas.microsoft.com/office/drawing/2014/main" id="{B1E2FEE5-974D-4CA1-8F10-7538FA444D8F}"/>
              </a:ext>
            </a:extLst>
          </p:cNvPr>
          <p:cNvSpPr txBox="1"/>
          <p:nvPr/>
        </p:nvSpPr>
        <p:spPr>
          <a:xfrm>
            <a:off x="5818909" y="2983285"/>
            <a:ext cx="2514600" cy="369332"/>
          </a:xfrm>
          <a:prstGeom prst="rect">
            <a:avLst/>
          </a:prstGeom>
          <a:noFill/>
        </p:spPr>
        <p:txBody>
          <a:bodyPr wrap="square" rtlCol="0">
            <a:spAutoFit/>
          </a:bodyPr>
          <a:lstStyle/>
          <a:p>
            <a:r>
              <a:rPr lang="en-US" b="1" dirty="0">
                <a:solidFill>
                  <a:srgbClr val="FF3399"/>
                </a:solidFill>
              </a:rPr>
              <a:t>Mode &lt; </a:t>
            </a:r>
            <a:r>
              <a:rPr lang="en-US" b="1" dirty="0">
                <a:solidFill>
                  <a:srgbClr val="FF0000"/>
                </a:solidFill>
              </a:rPr>
              <a:t>Median</a:t>
            </a:r>
            <a:r>
              <a:rPr lang="en-US" b="1" dirty="0"/>
              <a:t> &lt; </a:t>
            </a:r>
            <a:r>
              <a:rPr lang="en-US" b="1" dirty="0">
                <a:solidFill>
                  <a:srgbClr val="92D050"/>
                </a:solidFill>
              </a:rPr>
              <a:t>Mean</a:t>
            </a:r>
            <a:endParaRPr lang="en-US" b="1" dirty="0"/>
          </a:p>
        </p:txBody>
      </p:sp>
      <p:sp>
        <p:nvSpPr>
          <p:cNvPr id="8" name="TextBox 7">
            <a:extLst>
              <a:ext uri="{FF2B5EF4-FFF2-40B4-BE49-F238E27FC236}">
                <a16:creationId xmlns:a16="http://schemas.microsoft.com/office/drawing/2014/main" id="{EDDAA341-6DFC-494E-9270-69C5041AF962}"/>
              </a:ext>
            </a:extLst>
          </p:cNvPr>
          <p:cNvSpPr txBox="1"/>
          <p:nvPr/>
        </p:nvSpPr>
        <p:spPr>
          <a:xfrm>
            <a:off x="706582" y="2341418"/>
            <a:ext cx="1808018" cy="646331"/>
          </a:xfrm>
          <a:prstGeom prst="rect">
            <a:avLst/>
          </a:prstGeom>
          <a:noFill/>
        </p:spPr>
        <p:txBody>
          <a:bodyPr wrap="square" rtlCol="0">
            <a:spAutoFit/>
          </a:bodyPr>
          <a:lstStyle/>
          <a:p>
            <a:pPr algn="ctr"/>
            <a:r>
              <a:rPr lang="en-US" b="1" dirty="0"/>
              <a:t>Left – Skewed</a:t>
            </a:r>
          </a:p>
          <a:p>
            <a:pPr algn="ctr"/>
            <a:r>
              <a:rPr lang="en-US" b="1" dirty="0"/>
              <a:t>Skewness &lt; 0</a:t>
            </a:r>
          </a:p>
        </p:txBody>
      </p:sp>
      <p:sp>
        <p:nvSpPr>
          <p:cNvPr id="9" name="TextBox 8">
            <a:extLst>
              <a:ext uri="{FF2B5EF4-FFF2-40B4-BE49-F238E27FC236}">
                <a16:creationId xmlns:a16="http://schemas.microsoft.com/office/drawing/2014/main" id="{D68D28FB-66A5-4574-B186-E758C2CFF1A3}"/>
              </a:ext>
            </a:extLst>
          </p:cNvPr>
          <p:cNvSpPr txBox="1"/>
          <p:nvPr/>
        </p:nvSpPr>
        <p:spPr>
          <a:xfrm>
            <a:off x="3466667" y="2341418"/>
            <a:ext cx="1547380" cy="646331"/>
          </a:xfrm>
          <a:prstGeom prst="rect">
            <a:avLst/>
          </a:prstGeom>
          <a:noFill/>
        </p:spPr>
        <p:txBody>
          <a:bodyPr wrap="square" rtlCol="0">
            <a:spAutoFit/>
          </a:bodyPr>
          <a:lstStyle/>
          <a:p>
            <a:pPr algn="ctr"/>
            <a:r>
              <a:rPr lang="en-US" b="1" dirty="0"/>
              <a:t>Symmetric </a:t>
            </a:r>
          </a:p>
          <a:p>
            <a:pPr algn="ctr"/>
            <a:r>
              <a:rPr lang="en-US" b="1" dirty="0"/>
              <a:t>Skewness = 0</a:t>
            </a:r>
          </a:p>
        </p:txBody>
      </p:sp>
      <p:sp>
        <p:nvSpPr>
          <p:cNvPr id="10" name="TextBox 9">
            <a:extLst>
              <a:ext uri="{FF2B5EF4-FFF2-40B4-BE49-F238E27FC236}">
                <a16:creationId xmlns:a16="http://schemas.microsoft.com/office/drawing/2014/main" id="{F30D3B6C-F9E1-4F94-AE3B-016C1F15C2F3}"/>
              </a:ext>
            </a:extLst>
          </p:cNvPr>
          <p:cNvSpPr txBox="1"/>
          <p:nvPr/>
        </p:nvSpPr>
        <p:spPr>
          <a:xfrm>
            <a:off x="6471803" y="2341418"/>
            <a:ext cx="1485900" cy="646331"/>
          </a:xfrm>
          <a:prstGeom prst="rect">
            <a:avLst/>
          </a:prstGeom>
          <a:noFill/>
        </p:spPr>
        <p:txBody>
          <a:bodyPr wrap="square" rtlCol="0">
            <a:spAutoFit/>
          </a:bodyPr>
          <a:lstStyle/>
          <a:p>
            <a:pPr algn="ctr"/>
            <a:r>
              <a:rPr lang="en-US" b="1" dirty="0"/>
              <a:t>Right Skewed</a:t>
            </a:r>
          </a:p>
          <a:p>
            <a:pPr algn="ctr"/>
            <a:r>
              <a:rPr lang="en-US" b="1" dirty="0"/>
              <a:t>Skewness &gt; 0  </a:t>
            </a:r>
          </a:p>
        </p:txBody>
      </p:sp>
    </p:spTree>
    <p:extLst>
      <p:ext uri="{BB962C8B-B14F-4D97-AF65-F5344CB8AC3E}">
        <p14:creationId xmlns:p14="http://schemas.microsoft.com/office/powerpoint/2010/main" val="255633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465F-A8EF-4A1A-A6A7-47768A9C488F}"/>
              </a:ext>
            </a:extLst>
          </p:cNvPr>
          <p:cNvSpPr>
            <a:spLocks noGrp="1"/>
          </p:cNvSpPr>
          <p:nvPr>
            <p:ph type="title"/>
          </p:nvPr>
        </p:nvSpPr>
        <p:spPr>
          <a:xfrm>
            <a:off x="304800" y="394856"/>
            <a:ext cx="7886700" cy="609599"/>
          </a:xfrm>
        </p:spPr>
        <p:txBody>
          <a:bodyPr/>
          <a:lstStyle/>
          <a:p>
            <a:r>
              <a:rPr lang="en-US" b="1" dirty="0">
                <a:solidFill>
                  <a:schemeClr val="tx2">
                    <a:lumMod val="75000"/>
                  </a:schemeClr>
                </a:solidFill>
                <a:effectLst>
                  <a:outerShdw blurRad="38100" dist="38100" dir="2700000" algn="tl">
                    <a:srgbClr val="000000">
                      <a:alpha val="43137"/>
                    </a:srgbClr>
                  </a:outerShdw>
                </a:effectLst>
              </a:rPr>
              <a:t>Example : Consider Three Data Series </a:t>
            </a:r>
          </a:p>
        </p:txBody>
      </p:sp>
      <p:sp>
        <p:nvSpPr>
          <p:cNvPr id="3" name="Content Placeholder 2">
            <a:extLst>
              <a:ext uri="{FF2B5EF4-FFF2-40B4-BE49-F238E27FC236}">
                <a16:creationId xmlns:a16="http://schemas.microsoft.com/office/drawing/2014/main" id="{8E0718D2-7DEA-4FEA-850E-4B9773041B02}"/>
              </a:ext>
            </a:extLst>
          </p:cNvPr>
          <p:cNvSpPr>
            <a:spLocks noGrp="1"/>
          </p:cNvSpPr>
          <p:nvPr>
            <p:ph idx="1"/>
          </p:nvPr>
        </p:nvSpPr>
        <p:spPr>
          <a:xfrm>
            <a:off x="408709" y="1032164"/>
            <a:ext cx="8229600" cy="5791200"/>
          </a:xfrm>
          <a:ln>
            <a:solidFill>
              <a:schemeClr val="tx1"/>
            </a:solidFill>
            <a:prstDash val="dashDot"/>
          </a:ln>
        </p:spPr>
        <p:txBody>
          <a:bodyPr>
            <a:normAutofit/>
          </a:bodyPr>
          <a:lstStyle/>
          <a:p>
            <a:pPr marL="0" indent="0">
              <a:buNone/>
            </a:pPr>
            <a:r>
              <a:rPr lang="en-US" sz="1300" dirty="0">
                <a:latin typeface="Georgia" panose="02040502050405020303" pitchFamily="18" charset="0"/>
              </a:rPr>
              <a:t>set.seed(100) </a:t>
            </a:r>
            <a:r>
              <a:rPr lang="en-US" sz="1300" b="1" i="1" dirty="0">
                <a:solidFill>
                  <a:schemeClr val="accent1">
                    <a:lumMod val="75000"/>
                  </a:schemeClr>
                </a:solidFill>
                <a:latin typeface="Georgia" panose="02040502050405020303" pitchFamily="18" charset="0"/>
              </a:rPr>
              <a:t>#So that we get the same random sample each time we run the sampler. </a:t>
            </a:r>
          </a:p>
          <a:p>
            <a:pPr marL="0" indent="0">
              <a:buNone/>
            </a:pPr>
            <a:r>
              <a:rPr lang="en-US" sz="1300" b="1" dirty="0">
                <a:latin typeface="Georgia" panose="02040502050405020303" pitchFamily="18" charset="0"/>
              </a:rPr>
              <a:t>data1 </a:t>
            </a:r>
            <a:r>
              <a:rPr lang="en-US" sz="1300" dirty="0">
                <a:latin typeface="Georgia" panose="02040502050405020303" pitchFamily="18" charset="0"/>
              </a:rPr>
              <a:t>&lt;-c(sample(1:30,60,replace=T),sample(30:70,20,replace=T),sample(70:100,20,replace=T))</a:t>
            </a:r>
          </a:p>
          <a:p>
            <a:pPr marL="0" indent="0">
              <a:buNone/>
            </a:pPr>
            <a:r>
              <a:rPr lang="en-US" sz="1300" b="1" dirty="0">
                <a:latin typeface="Georgia" panose="02040502050405020303" pitchFamily="18" charset="0"/>
              </a:rPr>
              <a:t>data2 </a:t>
            </a:r>
            <a:r>
              <a:rPr lang="en-US" sz="1300" dirty="0">
                <a:latin typeface="Georgia" panose="02040502050405020303" pitchFamily="18" charset="0"/>
              </a:rPr>
              <a:t>&lt;- c(sample(1:30,20,replace=T),sample(30:70,20,replace=T),sample(70:100,60,replace=T))</a:t>
            </a:r>
          </a:p>
          <a:p>
            <a:pPr marL="0" indent="0">
              <a:buNone/>
            </a:pPr>
            <a:r>
              <a:rPr lang="en-US" sz="1300" b="1" dirty="0">
                <a:latin typeface="Georgia" panose="02040502050405020303" pitchFamily="18" charset="0"/>
              </a:rPr>
              <a:t>data3</a:t>
            </a:r>
            <a:r>
              <a:rPr lang="en-US" sz="1300" dirty="0">
                <a:latin typeface="Georgia" panose="02040502050405020303" pitchFamily="18" charset="0"/>
              </a:rPr>
              <a:t> &lt;- c(sample(1:45,20,replace=T),sample(45:55,60,replace=T),sample(55:100,20,replace=T))</a:t>
            </a:r>
          </a:p>
          <a:p>
            <a:pPr marL="0" indent="0">
              <a:buNone/>
            </a:pPr>
            <a:r>
              <a:rPr lang="en-US" sz="1300" dirty="0" err="1">
                <a:latin typeface="Georgia" panose="02040502050405020303" pitchFamily="18" charset="0"/>
              </a:rPr>
              <a:t>install.packages</a:t>
            </a:r>
            <a:r>
              <a:rPr lang="en-US" sz="1300" dirty="0">
                <a:latin typeface="Georgia" panose="02040502050405020303" pitchFamily="18" charset="0"/>
              </a:rPr>
              <a:t>("e1071") # </a:t>
            </a:r>
            <a:r>
              <a:rPr lang="en-US" sz="1300" b="1" i="1" dirty="0">
                <a:solidFill>
                  <a:schemeClr val="accent1">
                    <a:lumMod val="75000"/>
                  </a:schemeClr>
                </a:solidFill>
                <a:latin typeface="Georgia" panose="02040502050405020303" pitchFamily="18" charset="0"/>
              </a:rPr>
              <a:t>For Calculating Skewness and Kurtosis</a:t>
            </a:r>
          </a:p>
          <a:p>
            <a:pPr marL="0" indent="0">
              <a:buNone/>
            </a:pPr>
            <a:r>
              <a:rPr lang="en-US" sz="1300" dirty="0">
                <a:latin typeface="Georgia" panose="02040502050405020303" pitchFamily="18" charset="0"/>
              </a:rPr>
              <a:t>library(e1071)</a:t>
            </a:r>
          </a:p>
          <a:p>
            <a:pPr marL="0" indent="0">
              <a:buNone/>
            </a:pPr>
            <a:r>
              <a:rPr lang="en-US" sz="1300" dirty="0">
                <a:latin typeface="Georgia" panose="02040502050405020303" pitchFamily="18" charset="0"/>
              </a:rPr>
              <a:t>skewness(data1);skewness(data2);skewness(data3); kurtosis(data1);kurtosis(data2);kurtosis(data3)</a:t>
            </a:r>
          </a:p>
          <a:p>
            <a:pPr marL="0" indent="0">
              <a:buNone/>
            </a:pPr>
            <a:r>
              <a:rPr lang="en-US" sz="1300"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Exercise : Plot histograms of these series and locate mean and median on the plots. Superimpose density plots on the histograms. </a:t>
            </a:r>
            <a:endParaRPr lang="en-US" sz="1300" dirty="0">
              <a:latin typeface="Georgia" panose="02040502050405020303" pitchFamily="18" charset="0"/>
            </a:endParaRPr>
          </a:p>
          <a:p>
            <a:pPr marL="0" indent="0">
              <a:buNone/>
            </a:pPr>
            <a:r>
              <a:rPr lang="en-US" sz="1300" b="1" i="1" dirty="0">
                <a:solidFill>
                  <a:schemeClr val="accent1">
                    <a:lumMod val="75000"/>
                  </a:schemeClr>
                </a:solidFill>
                <a:latin typeface="Georgia" panose="02040502050405020303" pitchFamily="18" charset="0"/>
              </a:rPr>
              <a:t>#Script for graphing the distribution of data series </a:t>
            </a:r>
          </a:p>
          <a:p>
            <a:pPr marL="0" indent="0">
              <a:buNone/>
            </a:pPr>
            <a:r>
              <a:rPr lang="en-US" sz="1300" dirty="0">
                <a:latin typeface="Georgia" panose="02040502050405020303" pitchFamily="18" charset="0"/>
              </a:rPr>
              <a:t>hist1 &lt;- hist(data1,probability = </a:t>
            </a:r>
            <a:r>
              <a:rPr lang="en-US" sz="1300" dirty="0" err="1">
                <a:latin typeface="Georgia" panose="02040502050405020303" pitchFamily="18" charset="0"/>
              </a:rPr>
              <a:t>T,plot</a:t>
            </a:r>
            <a:r>
              <a:rPr lang="en-US" sz="1300" dirty="0">
                <a:latin typeface="Georgia" panose="02040502050405020303" pitchFamily="18" charset="0"/>
              </a:rPr>
              <a:t> = FALSE)</a:t>
            </a:r>
          </a:p>
          <a:p>
            <a:pPr marL="0" indent="0">
              <a:buNone/>
            </a:pPr>
            <a:r>
              <a:rPr lang="en-US" sz="1300" dirty="0">
                <a:latin typeface="Georgia" panose="02040502050405020303" pitchFamily="18" charset="0"/>
              </a:rPr>
              <a:t>hist(data1,probability = </a:t>
            </a:r>
            <a:r>
              <a:rPr lang="en-US" sz="1300" dirty="0" err="1">
                <a:latin typeface="Georgia" panose="02040502050405020303" pitchFamily="18" charset="0"/>
              </a:rPr>
              <a:t>T,xlim</a:t>
            </a:r>
            <a:r>
              <a:rPr lang="en-US" sz="1300" dirty="0">
                <a:latin typeface="Georgia" panose="02040502050405020303" pitchFamily="18" charset="0"/>
              </a:rPr>
              <a:t> = c(0,100),</a:t>
            </a:r>
            <a:r>
              <a:rPr lang="en-US" sz="1300" dirty="0" err="1">
                <a:latin typeface="Georgia" panose="02040502050405020303" pitchFamily="18" charset="0"/>
              </a:rPr>
              <a:t>ylim</a:t>
            </a:r>
            <a:r>
              <a:rPr lang="en-US" sz="1300" dirty="0">
                <a:latin typeface="Georgia" panose="02040502050405020303" pitchFamily="18" charset="0"/>
              </a:rPr>
              <a:t> = c(0,max(hist1$density)),main = "Histogram for Data1",xlab = "Participation",</a:t>
            </a:r>
            <a:r>
              <a:rPr lang="en-US" sz="1300" dirty="0" err="1">
                <a:latin typeface="Georgia" panose="02040502050405020303" pitchFamily="18" charset="0"/>
              </a:rPr>
              <a:t>ylab</a:t>
            </a:r>
            <a:r>
              <a:rPr lang="en-US" sz="1300" dirty="0">
                <a:latin typeface="Georgia" panose="02040502050405020303" pitchFamily="18" charset="0"/>
              </a:rPr>
              <a:t> = "Proportion")</a:t>
            </a:r>
          </a:p>
          <a:p>
            <a:pPr marL="0" indent="0">
              <a:buNone/>
            </a:pPr>
            <a:r>
              <a:rPr lang="en-US" sz="1300" dirty="0">
                <a:latin typeface="Georgia" panose="02040502050405020303" pitchFamily="18" charset="0"/>
              </a:rPr>
              <a:t>par(new = TRUE) </a:t>
            </a:r>
            <a:r>
              <a:rPr lang="en-US" sz="1300" b="1" dirty="0">
                <a:solidFill>
                  <a:schemeClr val="accent1">
                    <a:lumMod val="75000"/>
                  </a:schemeClr>
                </a:solidFill>
                <a:latin typeface="Georgia" panose="02040502050405020303" pitchFamily="18" charset="0"/>
              </a:rPr>
              <a:t>#  </a:t>
            </a:r>
            <a:r>
              <a:rPr lang="en-US" sz="1300" b="1" i="1" dirty="0">
                <a:solidFill>
                  <a:schemeClr val="accent1">
                    <a:lumMod val="75000"/>
                  </a:schemeClr>
                </a:solidFill>
                <a:latin typeface="Georgia" panose="02040502050405020303" pitchFamily="18" charset="0"/>
              </a:rPr>
              <a:t>To plot one graph over another </a:t>
            </a:r>
          </a:p>
          <a:p>
            <a:pPr marL="0" indent="0">
              <a:buNone/>
            </a:pPr>
            <a:r>
              <a:rPr lang="en-US" sz="1300" dirty="0">
                <a:latin typeface="Georgia" panose="02040502050405020303" pitchFamily="18" charset="0"/>
              </a:rPr>
              <a:t>plot(density(data1),</a:t>
            </a:r>
            <a:r>
              <a:rPr lang="en-US" sz="1300" dirty="0" err="1">
                <a:latin typeface="Georgia" panose="02040502050405020303" pitchFamily="18" charset="0"/>
              </a:rPr>
              <a:t>xlim</a:t>
            </a:r>
            <a:r>
              <a:rPr lang="en-US" sz="1300" dirty="0">
                <a:latin typeface="Georgia" panose="02040502050405020303" pitchFamily="18" charset="0"/>
              </a:rPr>
              <a:t> = c(0,100),</a:t>
            </a:r>
            <a:r>
              <a:rPr lang="en-US" sz="1300" dirty="0" err="1">
                <a:latin typeface="Georgia" panose="02040502050405020303" pitchFamily="18" charset="0"/>
              </a:rPr>
              <a:t>ylim</a:t>
            </a:r>
            <a:r>
              <a:rPr lang="en-US" sz="1300" dirty="0">
                <a:latin typeface="Georgia" panose="02040502050405020303" pitchFamily="18" charset="0"/>
              </a:rPr>
              <a:t> = c(0,max(hist1$density)),</a:t>
            </a:r>
            <a:r>
              <a:rPr lang="en-US" sz="1300" dirty="0" err="1">
                <a:latin typeface="Georgia" panose="02040502050405020303" pitchFamily="18" charset="0"/>
              </a:rPr>
              <a:t>xlab</a:t>
            </a:r>
            <a:r>
              <a:rPr lang="en-US" sz="1300" dirty="0">
                <a:latin typeface="Georgia" panose="02040502050405020303" pitchFamily="18" charset="0"/>
              </a:rPr>
              <a:t> = </a:t>
            </a:r>
            <a:r>
              <a:rPr lang="en-US" sz="1300" dirty="0" err="1">
                <a:latin typeface="Georgia" panose="02040502050405020303" pitchFamily="18" charset="0"/>
              </a:rPr>
              <a:t>NA,ylab</a:t>
            </a:r>
            <a:r>
              <a:rPr lang="en-US" sz="1300" dirty="0">
                <a:latin typeface="Georgia" panose="02040502050405020303" pitchFamily="18" charset="0"/>
              </a:rPr>
              <a:t> = </a:t>
            </a:r>
            <a:r>
              <a:rPr lang="en-US" sz="1300" dirty="0" err="1">
                <a:latin typeface="Georgia" panose="02040502050405020303" pitchFamily="18" charset="0"/>
              </a:rPr>
              <a:t>NA,main</a:t>
            </a:r>
            <a:r>
              <a:rPr lang="en-US" sz="1300" dirty="0">
                <a:latin typeface="Georgia" panose="02040502050405020303" pitchFamily="18" charset="0"/>
              </a:rPr>
              <a:t> = </a:t>
            </a:r>
            <a:r>
              <a:rPr lang="en-US" sz="1300" dirty="0" err="1">
                <a:latin typeface="Georgia" panose="02040502050405020303" pitchFamily="18" charset="0"/>
              </a:rPr>
              <a:t>NA,lty</a:t>
            </a:r>
            <a:r>
              <a:rPr lang="en-US" sz="1300" dirty="0">
                <a:latin typeface="Georgia" panose="02040502050405020303" pitchFamily="18" charset="0"/>
              </a:rPr>
              <a:t>= 2)</a:t>
            </a:r>
          </a:p>
          <a:p>
            <a:pPr marL="0" indent="0">
              <a:buNone/>
            </a:pPr>
            <a:r>
              <a:rPr lang="en-US" sz="1300" b="1" i="1" dirty="0">
                <a:solidFill>
                  <a:schemeClr val="accent1">
                    <a:lumMod val="75000"/>
                  </a:schemeClr>
                </a:solidFill>
                <a:latin typeface="Georgia" panose="02040502050405020303" pitchFamily="18" charset="0"/>
              </a:rPr>
              <a:t># Locating mean and median in this plot. </a:t>
            </a:r>
          </a:p>
          <a:p>
            <a:pPr marL="0" indent="0">
              <a:buNone/>
            </a:pPr>
            <a:r>
              <a:rPr lang="en-US" sz="1300" dirty="0" err="1">
                <a:latin typeface="Georgia" panose="02040502050405020303" pitchFamily="18" charset="0"/>
              </a:rPr>
              <a:t>abline</a:t>
            </a:r>
            <a:r>
              <a:rPr lang="en-US" sz="1300" dirty="0">
                <a:latin typeface="Georgia" panose="02040502050405020303" pitchFamily="18" charset="0"/>
              </a:rPr>
              <a:t>(v = mean(data1), col = "green")</a:t>
            </a:r>
          </a:p>
          <a:p>
            <a:pPr marL="0" indent="0">
              <a:buNone/>
            </a:pPr>
            <a:r>
              <a:rPr lang="en-US" sz="1300" dirty="0" err="1">
                <a:latin typeface="Georgia" panose="02040502050405020303" pitchFamily="18" charset="0"/>
              </a:rPr>
              <a:t>abline</a:t>
            </a:r>
            <a:r>
              <a:rPr lang="en-US" sz="1300" dirty="0">
                <a:latin typeface="Georgia" panose="02040502050405020303" pitchFamily="18" charset="0"/>
              </a:rPr>
              <a:t>(v = median(data1), col = "red")</a:t>
            </a:r>
          </a:p>
          <a:p>
            <a:pPr marL="0" indent="0">
              <a:buNone/>
            </a:pPr>
            <a:r>
              <a:rPr lang="en-US" sz="1300" dirty="0">
                <a:latin typeface="Georgia" panose="02040502050405020303" pitchFamily="18" charset="0"/>
              </a:rPr>
              <a:t>legend("</a:t>
            </a:r>
            <a:r>
              <a:rPr lang="en-US" sz="1300" dirty="0" err="1">
                <a:latin typeface="Georgia" panose="02040502050405020303" pitchFamily="18" charset="0"/>
              </a:rPr>
              <a:t>topright</a:t>
            </a:r>
            <a:r>
              <a:rPr lang="en-US" sz="1300" dirty="0">
                <a:latin typeface="Georgia" panose="02040502050405020303" pitchFamily="18" charset="0"/>
              </a:rPr>
              <a:t>",c("</a:t>
            </a:r>
            <a:r>
              <a:rPr lang="en-US" sz="1300" dirty="0" err="1">
                <a:latin typeface="Georgia" panose="02040502050405020303" pitchFamily="18" charset="0"/>
              </a:rPr>
              <a:t>Mean","Median</a:t>
            </a:r>
            <a:r>
              <a:rPr lang="en-US" sz="1300" dirty="0">
                <a:latin typeface="Georgia" panose="02040502050405020303" pitchFamily="18" charset="0"/>
              </a:rPr>
              <a:t>"),col = c("</a:t>
            </a:r>
            <a:r>
              <a:rPr lang="en-US" sz="1300" dirty="0" err="1">
                <a:latin typeface="Georgia" panose="02040502050405020303" pitchFamily="18" charset="0"/>
              </a:rPr>
              <a:t>green","red</a:t>
            </a:r>
            <a:r>
              <a:rPr lang="en-US" sz="1300" dirty="0">
                <a:latin typeface="Georgia" panose="02040502050405020303" pitchFamily="18" charset="0"/>
              </a:rPr>
              <a:t>"),</a:t>
            </a:r>
            <a:r>
              <a:rPr lang="en-US" sz="1300" dirty="0" err="1">
                <a:latin typeface="Georgia" panose="02040502050405020303" pitchFamily="18" charset="0"/>
              </a:rPr>
              <a:t>lty</a:t>
            </a:r>
            <a:r>
              <a:rPr lang="en-US" sz="1300" dirty="0">
                <a:latin typeface="Georgia" panose="02040502050405020303" pitchFamily="18" charset="0"/>
              </a:rPr>
              <a:t> = c(1,1))</a:t>
            </a:r>
          </a:p>
        </p:txBody>
      </p:sp>
    </p:spTree>
    <p:extLst>
      <p:ext uri="{BB962C8B-B14F-4D97-AF65-F5344CB8AC3E}">
        <p14:creationId xmlns:p14="http://schemas.microsoft.com/office/powerpoint/2010/main" val="399103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708B-3D62-4564-81E2-E0F91B88DD4E}"/>
              </a:ext>
            </a:extLst>
          </p:cNvPr>
          <p:cNvSpPr>
            <a:spLocks noGrp="1"/>
          </p:cNvSpPr>
          <p:nvPr>
            <p:ph type="title"/>
          </p:nvPr>
        </p:nvSpPr>
        <p:spPr>
          <a:xfrm>
            <a:off x="628650" y="533400"/>
            <a:ext cx="7886700" cy="609601"/>
          </a:xfrm>
        </p:spPr>
        <p:txBody>
          <a:bodyPr/>
          <a:lstStyle/>
          <a:p>
            <a:r>
              <a:rPr lang="en-US" b="1" dirty="0">
                <a:solidFill>
                  <a:schemeClr val="accent1">
                    <a:lumMod val="75000"/>
                  </a:schemeClr>
                </a:solidFill>
                <a:effectLst>
                  <a:outerShdw blurRad="38100" dist="38100" dir="2700000" algn="tl">
                    <a:srgbClr val="000000">
                      <a:alpha val="43137"/>
                    </a:srgbClr>
                  </a:outerShdw>
                </a:effectLst>
              </a:rPr>
              <a:t>Key Topics </a:t>
            </a:r>
          </a:p>
        </p:txBody>
      </p:sp>
      <p:sp>
        <p:nvSpPr>
          <p:cNvPr id="3" name="Content Placeholder 2">
            <a:extLst>
              <a:ext uri="{FF2B5EF4-FFF2-40B4-BE49-F238E27FC236}">
                <a16:creationId xmlns:a16="http://schemas.microsoft.com/office/drawing/2014/main" id="{5AAD0BC5-387B-436D-BAAB-891F2ED65B21}"/>
              </a:ext>
            </a:extLst>
          </p:cNvPr>
          <p:cNvSpPr>
            <a:spLocks noGrp="1"/>
          </p:cNvSpPr>
          <p:nvPr>
            <p:ph idx="1"/>
          </p:nvPr>
        </p:nvSpPr>
        <p:spPr>
          <a:xfrm>
            <a:off x="628650" y="1371600"/>
            <a:ext cx="7886700" cy="4805363"/>
          </a:xfrm>
        </p:spPr>
        <p:txBody>
          <a:bodyPr>
            <a:normAutofit/>
          </a:bodyPr>
          <a:lstStyle/>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Descriptive Statistics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Basic Definitions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Data Types and Visualization</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Data Description Measures </a:t>
            </a:r>
          </a:p>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Statistics Theory</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Probability Distributions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Sampling Distributions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Central Limit Theorem </a:t>
            </a:r>
          </a:p>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Inferential Statistics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Confidence Intervals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Hypothesis Testing </a:t>
            </a:r>
          </a:p>
          <a:p>
            <a:pPr marL="173736">
              <a:buFont typeface="Wingdings" panose="05000000000000000000" pitchFamily="2" charset="2"/>
              <a:buChar char="§"/>
            </a:pPr>
            <a:r>
              <a:rPr lang="en-US" b="1" dirty="0">
                <a:solidFill>
                  <a:schemeClr val="accent1">
                    <a:lumMod val="75000"/>
                  </a:schemeClr>
                </a:solidFill>
                <a:latin typeface="Georgia" panose="02040502050405020303" pitchFamily="18" charset="0"/>
              </a:rPr>
              <a:t>Examples and Exercises using R </a:t>
            </a:r>
          </a:p>
        </p:txBody>
      </p:sp>
    </p:spTree>
    <p:extLst>
      <p:ext uri="{BB962C8B-B14F-4D97-AF65-F5344CB8AC3E}">
        <p14:creationId xmlns:p14="http://schemas.microsoft.com/office/powerpoint/2010/main" val="1064776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A9C4-055E-4535-8026-C7041AECF4D7}"/>
              </a:ext>
            </a:extLst>
          </p:cNvPr>
          <p:cNvSpPr>
            <a:spLocks noGrp="1"/>
          </p:cNvSpPr>
          <p:nvPr>
            <p:ph type="title"/>
          </p:nvPr>
        </p:nvSpPr>
        <p:spPr>
          <a:xfrm>
            <a:off x="628650" y="-41564"/>
            <a:ext cx="7886700" cy="731044"/>
          </a:xfrm>
        </p:spPr>
        <p:txBody>
          <a:bodyPr/>
          <a:lstStyle/>
          <a:p>
            <a:pPr algn="ctr"/>
            <a:r>
              <a:rPr lang="en-US" b="1" dirty="0">
                <a:solidFill>
                  <a:schemeClr val="accent1">
                    <a:lumMod val="75000"/>
                  </a:schemeClr>
                </a:solidFill>
                <a:effectLst>
                  <a:outerShdw blurRad="38100" dist="38100" dir="2700000" algn="tl">
                    <a:srgbClr val="000000">
                      <a:alpha val="43137"/>
                    </a:srgbClr>
                  </a:outerShdw>
                </a:effectLst>
              </a:rPr>
              <a:t>Output </a:t>
            </a:r>
          </a:p>
        </p:txBody>
      </p:sp>
      <p:pic>
        <p:nvPicPr>
          <p:cNvPr id="5" name="Content Placeholder 4">
            <a:extLst>
              <a:ext uri="{FF2B5EF4-FFF2-40B4-BE49-F238E27FC236}">
                <a16:creationId xmlns:a16="http://schemas.microsoft.com/office/drawing/2014/main" id="{B875AA20-B9AF-4CD0-8381-D010A74104D9}"/>
              </a:ext>
            </a:extLst>
          </p:cNvPr>
          <p:cNvPicPr>
            <a:picLocks noGrp="1" noChangeAspect="1"/>
          </p:cNvPicPr>
          <p:nvPr>
            <p:ph idx="1"/>
          </p:nvPr>
        </p:nvPicPr>
        <p:blipFill>
          <a:blip r:embed="rId2"/>
          <a:stretch>
            <a:fillRect/>
          </a:stretch>
        </p:blipFill>
        <p:spPr>
          <a:xfrm>
            <a:off x="4578926" y="597765"/>
            <a:ext cx="3726873" cy="3043770"/>
          </a:xfrm>
          <a:prstGeom prst="rect">
            <a:avLst/>
          </a:prstGeom>
        </p:spPr>
      </p:pic>
      <p:pic>
        <p:nvPicPr>
          <p:cNvPr id="4" name="Picture 3">
            <a:extLst>
              <a:ext uri="{FF2B5EF4-FFF2-40B4-BE49-F238E27FC236}">
                <a16:creationId xmlns:a16="http://schemas.microsoft.com/office/drawing/2014/main" id="{EC14AC71-8FEB-49E7-B8E8-02FD699D5E88}"/>
              </a:ext>
            </a:extLst>
          </p:cNvPr>
          <p:cNvPicPr>
            <a:picLocks noChangeAspect="1"/>
          </p:cNvPicPr>
          <p:nvPr/>
        </p:nvPicPr>
        <p:blipFill>
          <a:blip r:embed="rId3"/>
          <a:stretch>
            <a:fillRect/>
          </a:stretch>
        </p:blipFill>
        <p:spPr>
          <a:xfrm>
            <a:off x="304800" y="533400"/>
            <a:ext cx="4047413" cy="3285547"/>
          </a:xfrm>
          <a:prstGeom prst="rect">
            <a:avLst/>
          </a:prstGeom>
        </p:spPr>
      </p:pic>
      <p:pic>
        <p:nvPicPr>
          <p:cNvPr id="6" name="Picture 5">
            <a:extLst>
              <a:ext uri="{FF2B5EF4-FFF2-40B4-BE49-F238E27FC236}">
                <a16:creationId xmlns:a16="http://schemas.microsoft.com/office/drawing/2014/main" id="{62B5BD30-5883-47CD-A4F3-37424A95EE48}"/>
              </a:ext>
            </a:extLst>
          </p:cNvPr>
          <p:cNvPicPr>
            <a:picLocks noChangeAspect="1"/>
          </p:cNvPicPr>
          <p:nvPr/>
        </p:nvPicPr>
        <p:blipFill>
          <a:blip r:embed="rId4"/>
          <a:stretch>
            <a:fillRect/>
          </a:stretch>
        </p:blipFill>
        <p:spPr>
          <a:xfrm>
            <a:off x="500006" y="3505198"/>
            <a:ext cx="3657000" cy="3185363"/>
          </a:xfrm>
          <a:prstGeom prst="rect">
            <a:avLst/>
          </a:prstGeom>
        </p:spPr>
      </p:pic>
      <p:sp>
        <p:nvSpPr>
          <p:cNvPr id="7" name="TextBox 6">
            <a:extLst>
              <a:ext uri="{FF2B5EF4-FFF2-40B4-BE49-F238E27FC236}">
                <a16:creationId xmlns:a16="http://schemas.microsoft.com/office/drawing/2014/main" id="{99366A6C-0C8F-4A89-8636-398D5820E021}"/>
              </a:ext>
            </a:extLst>
          </p:cNvPr>
          <p:cNvSpPr txBox="1"/>
          <p:nvPr/>
        </p:nvSpPr>
        <p:spPr>
          <a:xfrm>
            <a:off x="4876800" y="3511191"/>
            <a:ext cx="3276599" cy="1200329"/>
          </a:xfrm>
          <a:prstGeom prst="rect">
            <a:avLst/>
          </a:prstGeom>
          <a:noFill/>
        </p:spPr>
        <p:txBody>
          <a:bodyPr wrap="square" rtlCol="0">
            <a:spAutoFit/>
          </a:bodyPr>
          <a:lstStyle/>
          <a:p>
            <a:r>
              <a:rPr lang="en-US" dirty="0"/>
              <a:t>Note :  </a:t>
            </a:r>
            <a:r>
              <a:rPr lang="en-US" i="1" dirty="0"/>
              <a:t>To plot graphs using earlier script replace “data1” in all plotting functions by “data2” and “data3” </a:t>
            </a:r>
          </a:p>
        </p:txBody>
      </p:sp>
    </p:spTree>
    <p:extLst>
      <p:ext uri="{BB962C8B-B14F-4D97-AF65-F5344CB8AC3E}">
        <p14:creationId xmlns:p14="http://schemas.microsoft.com/office/powerpoint/2010/main" val="3784002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B813-FAFD-494E-927E-44D283D965D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Exercise </a:t>
            </a:r>
          </a:p>
        </p:txBody>
      </p:sp>
      <p:sp>
        <p:nvSpPr>
          <p:cNvPr id="3" name="Content Placeholder 2">
            <a:extLst>
              <a:ext uri="{FF2B5EF4-FFF2-40B4-BE49-F238E27FC236}">
                <a16:creationId xmlns:a16="http://schemas.microsoft.com/office/drawing/2014/main" id="{2936E37D-1C9F-43DE-BB1B-BC442B481FA3}"/>
              </a:ext>
            </a:extLst>
          </p:cNvPr>
          <p:cNvSpPr>
            <a:spLocks noGrp="1"/>
          </p:cNvSpPr>
          <p:nvPr>
            <p:ph idx="1"/>
          </p:nvPr>
        </p:nvSpPr>
        <p:spPr>
          <a:xfrm>
            <a:off x="628650" y="1447800"/>
            <a:ext cx="7886700" cy="4351338"/>
          </a:xfrm>
        </p:spPr>
        <p:txBody>
          <a:bodyPr>
            <a:normAutofit/>
          </a:bodyPr>
          <a:lstStyle/>
          <a:p>
            <a:pPr algn="just"/>
            <a:r>
              <a:rPr lang="en-US" sz="2500" dirty="0">
                <a:solidFill>
                  <a:schemeClr val="accent1">
                    <a:lumMod val="75000"/>
                  </a:schemeClr>
                </a:solidFill>
                <a:latin typeface="Georgia" panose="02040502050405020303" pitchFamily="18" charset="0"/>
              </a:rPr>
              <a:t>Use the </a:t>
            </a:r>
            <a:r>
              <a:rPr lang="en-US" sz="2500" dirty="0" err="1">
                <a:solidFill>
                  <a:schemeClr val="accent1">
                    <a:lumMod val="75000"/>
                  </a:schemeClr>
                </a:solidFill>
                <a:latin typeface="Georgia" panose="02040502050405020303" pitchFamily="18" charset="0"/>
              </a:rPr>
              <a:t>ChickWeight</a:t>
            </a:r>
            <a:r>
              <a:rPr lang="en-US" sz="2500" dirty="0">
                <a:solidFill>
                  <a:schemeClr val="accent1">
                    <a:lumMod val="75000"/>
                  </a:schemeClr>
                </a:solidFill>
                <a:latin typeface="Georgia" panose="02040502050405020303" pitchFamily="18" charset="0"/>
              </a:rPr>
              <a:t> dataset in the base package of R to plot the distribution of weights (density plot) of chicks that are 10 year old for each of the four diets. All four density plots should be on the same window so that comparisons can be made.  </a:t>
            </a:r>
          </a:p>
        </p:txBody>
      </p:sp>
    </p:spTree>
    <p:extLst>
      <p:ext uri="{BB962C8B-B14F-4D97-AF65-F5344CB8AC3E}">
        <p14:creationId xmlns:p14="http://schemas.microsoft.com/office/powerpoint/2010/main" val="392617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1A1C-AD92-4FAB-8608-C4D6895A6027}"/>
              </a:ext>
            </a:extLst>
          </p:cNvPr>
          <p:cNvSpPr>
            <a:spLocks noGrp="1"/>
          </p:cNvSpPr>
          <p:nvPr>
            <p:ph type="title"/>
          </p:nvPr>
        </p:nvSpPr>
        <p:spPr>
          <a:xfrm>
            <a:off x="436418" y="304800"/>
            <a:ext cx="8402782" cy="704088"/>
          </a:xfrm>
        </p:spPr>
        <p:txBody>
          <a:bodyPr>
            <a:normAutofit/>
          </a:bodyPr>
          <a:lstStyle/>
          <a:p>
            <a:pPr algn="ctr"/>
            <a:r>
              <a:rPr lang="en-US" sz="3100" b="1" dirty="0">
                <a:solidFill>
                  <a:schemeClr val="tx2">
                    <a:lumMod val="75000"/>
                  </a:schemeClr>
                </a:solidFill>
                <a:effectLst>
                  <a:outerShdw blurRad="38100" dist="38100" dir="2700000" algn="tl">
                    <a:srgbClr val="000000">
                      <a:alpha val="43137"/>
                    </a:srgbClr>
                  </a:outerShdw>
                </a:effectLst>
              </a:rPr>
              <a:t>Standard Deviation and Its Applications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913423-928F-48D1-A31A-D96E988F32BC}"/>
                  </a:ext>
                </a:extLst>
              </p:cNvPr>
              <p:cNvSpPr>
                <a:spLocks noGrp="1"/>
              </p:cNvSpPr>
              <p:nvPr>
                <p:ph idx="1"/>
              </p:nvPr>
            </p:nvSpPr>
            <p:spPr>
              <a:xfrm>
                <a:off x="457200" y="1008888"/>
                <a:ext cx="8208818" cy="5315712"/>
              </a:xfrm>
            </p:spPr>
            <p:txBody>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Standard Deviation (</a:t>
                </a:r>
                <a:r>
                  <a:rPr lang="en-US" sz="2200"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rPr>
                  <a:t> - square root of the variance</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The standard deviation can help us in </a:t>
                </a:r>
                <a:r>
                  <a:rPr lang="en-US" sz="2200" b="1" dirty="0">
                    <a:solidFill>
                      <a:schemeClr val="accent1">
                        <a:lumMod val="75000"/>
                      </a:schemeClr>
                    </a:solidFill>
                    <a:latin typeface="Georgia" panose="02040502050405020303" pitchFamily="18" charset="0"/>
                  </a:rPr>
                  <a:t>making statements about the distribution of data</a:t>
                </a:r>
                <a:r>
                  <a:rPr lang="en-US" sz="2200" dirty="0">
                    <a:solidFill>
                      <a:schemeClr val="accent1">
                        <a:lumMod val="75000"/>
                      </a:schemeClr>
                    </a:solidFill>
                    <a:latin typeface="Georgia" panose="02040502050405020303" pitchFamily="18" charset="0"/>
                  </a:rPr>
                  <a:t> in the sample.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Chebyshev’s Theorem : The proportion of the observations in any sample that lie within k standard deviation of the mean is at least  (1 – 1 / </a:t>
                </a:r>
                <a14:m>
                  <m:oMath xmlns:m="http://schemas.openxmlformats.org/officeDocument/2006/math">
                    <m:sSup>
                      <m:sSupPr>
                        <m:ctrlPr>
                          <a:rPr lang="en-US" sz="2200" i="1">
                            <a:solidFill>
                              <a:schemeClr val="accent1">
                                <a:lumMod val="75000"/>
                              </a:schemeClr>
                            </a:solidFill>
                            <a:latin typeface="Cambria Math" panose="02040503050406030204" pitchFamily="18" charset="0"/>
                          </a:rPr>
                        </m:ctrlPr>
                      </m:sSupPr>
                      <m:e>
                        <m:r>
                          <a:rPr lang="en-US" sz="2200" i="1">
                            <a:solidFill>
                              <a:schemeClr val="accent1">
                                <a:lumMod val="75000"/>
                              </a:schemeClr>
                            </a:solidFill>
                            <a:latin typeface="Cambria Math" panose="02040503050406030204" pitchFamily="18" charset="0"/>
                          </a:rPr>
                          <m:t>𝑘</m:t>
                        </m:r>
                      </m:e>
                      <m:sup>
                        <m:r>
                          <a:rPr lang="en-US" sz="2200" i="1">
                            <a:solidFill>
                              <a:schemeClr val="accent1">
                                <a:lumMod val="75000"/>
                              </a:schemeClr>
                            </a:solidFill>
                            <a:latin typeface="Cambria Math" panose="02040503050406030204" pitchFamily="18" charset="0"/>
                          </a:rPr>
                          <m:t>2</m:t>
                        </m:r>
                      </m:sup>
                    </m:sSup>
                  </m:oMath>
                </a14:m>
                <a:r>
                  <a:rPr lang="en-US" sz="2200" dirty="0">
                    <a:solidFill>
                      <a:schemeClr val="accent1">
                        <a:lumMod val="75000"/>
                      </a:schemeClr>
                    </a:solidFill>
                    <a:latin typeface="Georgia" panose="02040502050405020303" pitchFamily="18" charset="0"/>
                  </a:rPr>
                  <a:t>) * 100 % for k &gt; 1, This implies </a:t>
                </a:r>
              </a:p>
              <a:p>
                <a:pPr marL="640080" lvl="0" defTabSz="914400">
                  <a:lnSpc>
                    <a:spcPct val="100000"/>
                  </a:lnSpc>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At least 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1</a:t>
                </a:r>
              </a:p>
              <a:p>
                <a:pPr marL="640080" lvl="0" defTabSz="914400">
                  <a:lnSpc>
                    <a:spcPct val="100000"/>
                  </a:lnSpc>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At least 75%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2</a:t>
                </a:r>
              </a:p>
              <a:p>
                <a:pPr marL="640080" lvl="0" defTabSz="914400">
                  <a:lnSpc>
                    <a:spcPct val="100000"/>
                  </a:lnSpc>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At least 89%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3</a:t>
                </a:r>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6913423-928F-48D1-A31A-D96E988F32BC}"/>
                  </a:ext>
                </a:extLst>
              </p:cNvPr>
              <p:cNvSpPr>
                <a:spLocks noGrp="1" noRot="1" noChangeAspect="1" noMove="1" noResize="1" noEditPoints="1" noAdjustHandles="1" noChangeArrowheads="1" noChangeShapeType="1" noTextEdit="1"/>
              </p:cNvSpPr>
              <p:nvPr>
                <p:ph idx="1"/>
              </p:nvPr>
            </p:nvSpPr>
            <p:spPr>
              <a:xfrm>
                <a:off x="457200" y="1008888"/>
                <a:ext cx="8208818" cy="5315712"/>
              </a:xfrm>
              <a:blipFill>
                <a:blip r:embed="rId3"/>
                <a:stretch>
                  <a:fillRect l="-817" t="-1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59483E8-C92A-4AFA-B8D1-8C6EA25768D1}"/>
              </a:ext>
            </a:extLst>
          </p:cNvPr>
          <p:cNvSpPr txBox="1"/>
          <p:nvPr/>
        </p:nvSpPr>
        <p:spPr>
          <a:xfrm>
            <a:off x="555913" y="4419600"/>
            <a:ext cx="8130887" cy="1754326"/>
          </a:xfrm>
          <a:prstGeom prst="rect">
            <a:avLst/>
          </a:prstGeom>
          <a:noFill/>
          <a:ln>
            <a:solidFill>
              <a:schemeClr val="tx1"/>
            </a:solidFill>
            <a:prstDash val="dash"/>
          </a:ln>
        </p:spPr>
        <p:txBody>
          <a:bodyPr wrap="square" rtlCol="0">
            <a:spAutoFit/>
          </a:bodyPr>
          <a:lstStyle/>
          <a:p>
            <a:r>
              <a:rPr lang="en-US" dirty="0">
                <a:solidFill>
                  <a:schemeClr val="accent1">
                    <a:lumMod val="75000"/>
                  </a:schemeClr>
                </a:solidFill>
                <a:latin typeface="Georgia" panose="02040502050405020303" pitchFamily="18" charset="0"/>
              </a:rPr>
              <a:t># Test if the theorem applied to the series data3 or not </a:t>
            </a:r>
          </a:p>
          <a:p>
            <a:r>
              <a:rPr lang="en-US" dirty="0">
                <a:latin typeface="Georgia" panose="02040502050405020303" pitchFamily="18" charset="0"/>
              </a:rPr>
              <a:t>sd1 &lt;- </a:t>
            </a:r>
            <a:r>
              <a:rPr lang="en-US" dirty="0" err="1">
                <a:latin typeface="Georgia" panose="02040502050405020303" pitchFamily="18" charset="0"/>
              </a:rPr>
              <a:t>sd</a:t>
            </a:r>
            <a:r>
              <a:rPr lang="en-US" dirty="0">
                <a:latin typeface="Georgia" panose="02040502050405020303" pitchFamily="18" charset="0"/>
              </a:rPr>
              <a:t>(data3) </a:t>
            </a:r>
          </a:p>
          <a:p>
            <a:r>
              <a:rPr lang="en-US" dirty="0">
                <a:latin typeface="Georgia" panose="02040502050405020303" pitchFamily="18" charset="0"/>
              </a:rPr>
              <a:t>mean1 &lt;- mean(data3)</a:t>
            </a:r>
          </a:p>
          <a:p>
            <a:r>
              <a:rPr lang="en-US" dirty="0">
                <a:latin typeface="Georgia" panose="02040502050405020303" pitchFamily="18" charset="0"/>
              </a:rPr>
              <a:t># % of Observations between 2 standard deviation across mean </a:t>
            </a:r>
          </a:p>
          <a:p>
            <a:r>
              <a:rPr lang="en-US" dirty="0">
                <a:solidFill>
                  <a:schemeClr val="bg1"/>
                </a:solidFill>
                <a:latin typeface="Georgia" panose="02040502050405020303" pitchFamily="18" charset="0"/>
              </a:rPr>
              <a:t>mean(ifelse(data3 &gt;=(mean1-2*sd1) &amp; data3&lt;=(mean1+ 2*sd1),1,0))</a:t>
            </a:r>
          </a:p>
          <a:p>
            <a:r>
              <a:rPr lang="en-US" dirty="0">
                <a:solidFill>
                  <a:schemeClr val="accent1">
                    <a:lumMod val="75000"/>
                  </a:schemeClr>
                </a:solidFill>
                <a:latin typeface="Georgia" panose="02040502050405020303" pitchFamily="18" charset="0"/>
              </a:rPr>
              <a:t>What is your answer ? </a:t>
            </a:r>
          </a:p>
        </p:txBody>
      </p:sp>
    </p:spTree>
    <p:extLst>
      <p:ext uri="{BB962C8B-B14F-4D97-AF65-F5344CB8AC3E}">
        <p14:creationId xmlns:p14="http://schemas.microsoft.com/office/powerpoint/2010/main" val="1275353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38B1-5273-4FE2-9B59-22E6715962C8}"/>
              </a:ext>
            </a:extLst>
          </p:cNvPr>
          <p:cNvSpPr>
            <a:spLocks noGrp="1"/>
          </p:cNvSpPr>
          <p:nvPr>
            <p:ph type="title"/>
          </p:nvPr>
        </p:nvSpPr>
        <p:spPr>
          <a:xfrm>
            <a:off x="628650" y="365127"/>
            <a:ext cx="7886700" cy="549274"/>
          </a:xfrm>
        </p:spPr>
        <p:txBody>
          <a:bodyPr/>
          <a:lstStyle/>
          <a:p>
            <a:r>
              <a:rPr lang="en-US" b="1" dirty="0">
                <a:solidFill>
                  <a:schemeClr val="tx2">
                    <a:lumMod val="75000"/>
                  </a:schemeClr>
                </a:solidFill>
                <a:effectLst>
                  <a:outerShdw blurRad="38100" dist="38100" dir="2700000" algn="tl">
                    <a:srgbClr val="000000">
                      <a:alpha val="43137"/>
                    </a:srgbClr>
                  </a:outerShdw>
                </a:effectLst>
              </a:rPr>
              <a:t>Other Rules </a:t>
            </a:r>
          </a:p>
        </p:txBody>
      </p:sp>
      <p:sp>
        <p:nvSpPr>
          <p:cNvPr id="3" name="Content Placeholder 2">
            <a:extLst>
              <a:ext uri="{FF2B5EF4-FFF2-40B4-BE49-F238E27FC236}">
                <a16:creationId xmlns:a16="http://schemas.microsoft.com/office/drawing/2014/main" id="{559A4D01-0640-4FA9-9039-0AB1429247E6}"/>
              </a:ext>
            </a:extLst>
          </p:cNvPr>
          <p:cNvSpPr>
            <a:spLocks noGrp="1"/>
          </p:cNvSpPr>
          <p:nvPr>
            <p:ph idx="1"/>
          </p:nvPr>
        </p:nvSpPr>
        <p:spPr>
          <a:xfrm>
            <a:off x="628650" y="1066800"/>
            <a:ext cx="8210550" cy="5110163"/>
          </a:xfrm>
        </p:spPr>
        <p:txBody>
          <a:bodyPr/>
          <a:lstStyle/>
          <a:p>
            <a:pPr>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Empirical Rule </a:t>
            </a:r>
            <a:r>
              <a:rPr lang="en-US" sz="2200" dirty="0">
                <a:solidFill>
                  <a:schemeClr val="accent1">
                    <a:lumMod val="75000"/>
                  </a:schemeClr>
                </a:solidFill>
                <a:latin typeface="Georgia" panose="02040502050405020303" pitchFamily="18" charset="0"/>
              </a:rPr>
              <a:t>– works for bell-shaped or symmetric  data</a:t>
            </a:r>
          </a:p>
          <a:p>
            <a:pPr marL="54864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68%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1</a:t>
            </a:r>
          </a:p>
          <a:p>
            <a:pPr marL="548640">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Approximately 95% of the data fall within </a:t>
            </a:r>
            <a:r>
              <a:rPr lang="en-US" sz="2200" b="1" dirty="0">
                <a:solidFill>
                  <a:schemeClr val="accent1">
                    <a:lumMod val="75000"/>
                  </a:schemeClr>
                </a:solidFill>
                <a:latin typeface="Georgia" panose="02040502050405020303" pitchFamily="18" charset="0"/>
                <a:sym typeface="Symbol" pitchFamily="18" charset="2"/>
              </a:rPr>
              <a:t> </a:t>
            </a:r>
            <a:r>
              <a:rPr lang="en-US" sz="2200" b="1" u="sng" dirty="0">
                <a:solidFill>
                  <a:schemeClr val="accent1">
                    <a:lumMod val="75000"/>
                  </a:schemeClr>
                </a:solidFill>
                <a:latin typeface="Georgia" panose="02040502050405020303" pitchFamily="18" charset="0"/>
                <a:sym typeface="Symbol" pitchFamily="18" charset="2"/>
              </a:rPr>
              <a:t>+</a:t>
            </a:r>
            <a:r>
              <a:rPr lang="en-US" sz="2200" b="1" dirty="0">
                <a:solidFill>
                  <a:schemeClr val="accent1">
                    <a:lumMod val="75000"/>
                  </a:schemeClr>
                </a:solidFill>
                <a:latin typeface="Georgia" panose="02040502050405020303" pitchFamily="18" charset="0"/>
                <a:sym typeface="Symbol" pitchFamily="18" charset="2"/>
              </a:rPr>
              <a:t> 2</a:t>
            </a:r>
          </a:p>
          <a:p>
            <a:pPr marL="54864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100%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3</a:t>
            </a:r>
          </a:p>
          <a:p>
            <a:pPr marL="377190" indent="0">
              <a:spcBef>
                <a:spcPct val="20000"/>
              </a:spcBef>
              <a:buNone/>
            </a:pPr>
            <a:endParaRPr lang="en-US" sz="2200" dirty="0">
              <a:solidFill>
                <a:schemeClr val="accent1">
                  <a:lumMod val="75000"/>
                </a:schemeClr>
              </a:solidFill>
              <a:latin typeface="Georgia" panose="02040502050405020303" pitchFamily="18" charset="0"/>
              <a:sym typeface="Symbol" pitchFamily="18" charset="2"/>
            </a:endParaRPr>
          </a:p>
          <a:p>
            <a:pPr>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Modified Empirical Rule </a:t>
            </a:r>
            <a:r>
              <a:rPr lang="en-US" sz="2200" dirty="0">
                <a:solidFill>
                  <a:schemeClr val="accent1">
                    <a:lumMod val="75000"/>
                  </a:schemeClr>
                </a:solidFill>
                <a:latin typeface="Georgia" panose="02040502050405020303" pitchFamily="18" charset="0"/>
              </a:rPr>
              <a:t>– works for skewed data</a:t>
            </a:r>
          </a:p>
          <a:p>
            <a:pPr marL="64008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60-90%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1</a:t>
            </a:r>
          </a:p>
          <a:p>
            <a:pPr marL="640080">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Approximately 90-100% of the data fall within </a:t>
            </a:r>
            <a:r>
              <a:rPr lang="en-US" sz="2200" b="1" dirty="0">
                <a:solidFill>
                  <a:schemeClr val="accent1">
                    <a:lumMod val="75000"/>
                  </a:schemeClr>
                </a:solidFill>
                <a:latin typeface="Georgia" panose="02040502050405020303" pitchFamily="18" charset="0"/>
                <a:sym typeface="Symbol" pitchFamily="18" charset="2"/>
              </a:rPr>
              <a:t> </a:t>
            </a:r>
            <a:r>
              <a:rPr lang="en-US" sz="2200" b="1" u="sng" dirty="0">
                <a:solidFill>
                  <a:schemeClr val="accent1">
                    <a:lumMod val="75000"/>
                  </a:schemeClr>
                </a:solidFill>
                <a:latin typeface="Georgia" panose="02040502050405020303" pitchFamily="18" charset="0"/>
                <a:sym typeface="Symbol" pitchFamily="18" charset="2"/>
              </a:rPr>
              <a:t>+</a:t>
            </a:r>
            <a:r>
              <a:rPr lang="en-US" sz="2200" b="1" dirty="0">
                <a:solidFill>
                  <a:schemeClr val="accent1">
                    <a:lumMod val="75000"/>
                  </a:schemeClr>
                </a:solidFill>
                <a:latin typeface="Georgia" panose="02040502050405020303" pitchFamily="18" charset="0"/>
                <a:sym typeface="Symbol" pitchFamily="18" charset="2"/>
              </a:rPr>
              <a:t> 2</a:t>
            </a:r>
          </a:p>
          <a:p>
            <a:pPr marL="64008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100%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3</a:t>
            </a:r>
          </a:p>
          <a:p>
            <a:pPr marL="468630" indent="0">
              <a:spcBef>
                <a:spcPct val="20000"/>
              </a:spcBef>
              <a:buNone/>
            </a:pPr>
            <a:endParaRPr lang="en-US" sz="2200" dirty="0">
              <a:solidFill>
                <a:schemeClr val="accent1">
                  <a:lumMod val="75000"/>
                </a:schemeClr>
              </a:solidFill>
              <a:latin typeface="Georgia" panose="02040502050405020303" pitchFamily="18" charset="0"/>
              <a:sym typeface="Symbol" pitchFamily="18" charset="2"/>
            </a:endParaRPr>
          </a:p>
          <a:p>
            <a:pPr>
              <a:buFont typeface="Wingdings" panose="05000000000000000000" pitchFamily="2" charset="2"/>
              <a:buChar char="§"/>
            </a:pPr>
            <a:r>
              <a:rPr lang="en-US" sz="2400" dirty="0">
                <a:solidFill>
                  <a:schemeClr val="accent1">
                    <a:lumMod val="75000"/>
                  </a:schemeClr>
                </a:solidFill>
                <a:latin typeface="Georgia" panose="02040502050405020303" pitchFamily="18" charset="0"/>
                <a:sym typeface="Symbol" pitchFamily="18" charset="2"/>
              </a:rPr>
              <a:t>For most data sets we find in business, most observations will lie within two standard deviations of their mean.</a:t>
            </a:r>
            <a:endParaRPr lang="en-US"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875006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F18B-B392-4E88-A03A-4E8CC5B51500}"/>
              </a:ext>
            </a:extLst>
          </p:cNvPr>
          <p:cNvSpPr>
            <a:spLocks noGrp="1"/>
          </p:cNvSpPr>
          <p:nvPr>
            <p:ph type="title"/>
          </p:nvPr>
        </p:nvSpPr>
        <p:spPr>
          <a:xfrm>
            <a:off x="533400" y="76200"/>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Describing Numerical Data </a:t>
            </a:r>
          </a:p>
        </p:txBody>
      </p:sp>
      <p:sp>
        <p:nvSpPr>
          <p:cNvPr id="3" name="Content Placeholder 2">
            <a:extLst>
              <a:ext uri="{FF2B5EF4-FFF2-40B4-BE49-F238E27FC236}">
                <a16:creationId xmlns:a16="http://schemas.microsoft.com/office/drawing/2014/main" id="{DFEBFB15-0991-4638-9B30-175C2292BAFB}"/>
              </a:ext>
            </a:extLst>
          </p:cNvPr>
          <p:cNvSpPr>
            <a:spLocks noGrp="1"/>
          </p:cNvSpPr>
          <p:nvPr>
            <p:ph idx="1"/>
          </p:nvPr>
        </p:nvSpPr>
        <p:spPr>
          <a:xfrm>
            <a:off x="381000" y="609600"/>
            <a:ext cx="8534400" cy="6019799"/>
          </a:xfrm>
        </p:spPr>
        <p:txBody>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Measures of Relative Standing </a:t>
            </a:r>
          </a:p>
          <a:p>
            <a:pPr marL="548640">
              <a:buFont typeface="Wingdings" panose="05000000000000000000" pitchFamily="2" charset="2"/>
              <a:buChar char="§"/>
            </a:pPr>
            <a:r>
              <a:rPr lang="en-US" sz="2200" dirty="0">
                <a:solidFill>
                  <a:schemeClr val="accent1">
                    <a:lumMod val="75000"/>
                  </a:schemeClr>
                </a:solidFill>
                <a:latin typeface="Georgia" panose="02040502050405020303" pitchFamily="18" charset="0"/>
              </a:rPr>
              <a:t>Percentiles - </a:t>
            </a:r>
            <a:r>
              <a:rPr lang="en-US" sz="2200" dirty="0" err="1">
                <a:solidFill>
                  <a:schemeClr val="accent1">
                    <a:lumMod val="75000"/>
                  </a:schemeClr>
                </a:solidFill>
                <a:latin typeface="Georgia" panose="02040502050405020303" pitchFamily="18" charset="0"/>
              </a:rPr>
              <a:t>p</a:t>
            </a:r>
            <a:r>
              <a:rPr lang="en-US" sz="2200" baseline="30000" dirty="0" err="1">
                <a:solidFill>
                  <a:schemeClr val="accent1">
                    <a:lumMod val="75000"/>
                  </a:schemeClr>
                </a:solidFill>
                <a:latin typeface="Georgia" panose="02040502050405020303" pitchFamily="18" charset="0"/>
              </a:rPr>
              <a:t>th</a:t>
            </a:r>
            <a:r>
              <a:rPr lang="en-US" sz="2200" dirty="0">
                <a:solidFill>
                  <a:schemeClr val="accent1">
                    <a:lumMod val="75000"/>
                  </a:schemeClr>
                </a:solidFill>
                <a:latin typeface="Georgia" panose="02040502050405020303" pitchFamily="18" charset="0"/>
              </a:rPr>
              <a:t> percentile is the point /value at which p% of the data fall below. </a:t>
            </a:r>
            <a:r>
              <a:rPr lang="en-US" sz="2000" b="1" dirty="0">
                <a:solidFill>
                  <a:schemeClr val="accent1">
                    <a:lumMod val="75000"/>
                  </a:schemeClr>
                </a:solidFill>
                <a:latin typeface="Georgia" panose="02040502050405020303" pitchFamily="18" charset="0"/>
              </a:rPr>
              <a:t>For example, 45th percentile for the data series “data1” is 23 which implies that 45% of the observations in the data1 are below 23. </a:t>
            </a:r>
          </a:p>
          <a:p>
            <a:pPr marL="377190" indent="0">
              <a:buNone/>
            </a:pPr>
            <a:endParaRPr lang="en-US" sz="2200" dirty="0">
              <a:solidFill>
                <a:schemeClr val="accent1">
                  <a:lumMod val="75000"/>
                </a:schemeClr>
              </a:solidFill>
              <a:latin typeface="Georgia" panose="02040502050405020303" pitchFamily="18" charset="0"/>
            </a:endParaRPr>
          </a:p>
          <a:p>
            <a:pPr marL="822960">
              <a:buFont typeface="Wingdings" panose="05000000000000000000" pitchFamily="2" charset="2"/>
              <a:buChar char="§"/>
            </a:pPr>
            <a:r>
              <a:rPr lang="en-US" sz="2200" dirty="0">
                <a:solidFill>
                  <a:schemeClr val="accent1">
                    <a:lumMod val="75000"/>
                  </a:schemeClr>
                </a:solidFill>
                <a:latin typeface="Georgia" panose="02040502050405020303" pitchFamily="18" charset="0"/>
              </a:rPr>
              <a:t>Common Terms: </a:t>
            </a:r>
          </a:p>
          <a:p>
            <a:pPr marL="822960" indent="0">
              <a:buNone/>
            </a:pPr>
            <a:r>
              <a:rPr lang="en-US" sz="2200" dirty="0">
                <a:solidFill>
                  <a:schemeClr val="accent1">
                    <a:lumMod val="75000"/>
                  </a:schemeClr>
                </a:solidFill>
                <a:latin typeface="Georgia" panose="02040502050405020303" pitchFamily="18" charset="0"/>
              </a:rPr>
              <a:t>--- Lower Quartile – 25</a:t>
            </a:r>
            <a:r>
              <a:rPr lang="en-US" sz="2200" baseline="30000" dirty="0">
                <a:solidFill>
                  <a:schemeClr val="accent1">
                    <a:lumMod val="75000"/>
                  </a:schemeClr>
                </a:solidFill>
                <a:latin typeface="Georgia" panose="02040502050405020303" pitchFamily="18" charset="0"/>
              </a:rPr>
              <a:t>th</a:t>
            </a:r>
            <a:r>
              <a:rPr lang="en-US" sz="2200" dirty="0">
                <a:solidFill>
                  <a:schemeClr val="accent1">
                    <a:lumMod val="75000"/>
                  </a:schemeClr>
                </a:solidFill>
                <a:latin typeface="Georgia" panose="02040502050405020303" pitchFamily="18" charset="0"/>
              </a:rPr>
              <a:t> percentile </a:t>
            </a:r>
          </a:p>
          <a:p>
            <a:pPr marL="822960" indent="0">
              <a:buNone/>
            </a:pPr>
            <a:r>
              <a:rPr lang="en-US" sz="2200" dirty="0">
                <a:solidFill>
                  <a:schemeClr val="accent1">
                    <a:lumMod val="75000"/>
                  </a:schemeClr>
                </a:solidFill>
                <a:latin typeface="Georgia" panose="02040502050405020303" pitchFamily="18" charset="0"/>
              </a:rPr>
              <a:t>--- Upper Quartile  - 75</a:t>
            </a:r>
            <a:r>
              <a:rPr lang="en-US" sz="2200" baseline="30000" dirty="0">
                <a:solidFill>
                  <a:schemeClr val="accent1">
                    <a:lumMod val="75000"/>
                  </a:schemeClr>
                </a:solidFill>
                <a:latin typeface="Georgia" panose="02040502050405020303" pitchFamily="18" charset="0"/>
              </a:rPr>
              <a:t>th</a:t>
            </a:r>
            <a:r>
              <a:rPr lang="en-US" sz="2200" dirty="0">
                <a:solidFill>
                  <a:schemeClr val="accent1">
                    <a:lumMod val="75000"/>
                  </a:schemeClr>
                </a:solidFill>
                <a:latin typeface="Georgia" panose="02040502050405020303" pitchFamily="18" charset="0"/>
              </a:rPr>
              <a:t> percentile </a:t>
            </a:r>
          </a:p>
          <a:p>
            <a:pPr marL="548640" indent="-173736">
              <a:buFont typeface="Wingdings" panose="05000000000000000000" pitchFamily="2" charset="2"/>
              <a:buChar char="§"/>
            </a:pPr>
            <a:r>
              <a:rPr lang="en-US" dirty="0">
                <a:solidFill>
                  <a:schemeClr val="accent1">
                    <a:lumMod val="75000"/>
                  </a:schemeClr>
                </a:solidFill>
                <a:latin typeface="Georgia" panose="02040502050405020303" pitchFamily="18" charset="0"/>
              </a:rPr>
              <a:t>Z-scores – </a:t>
            </a:r>
            <a:r>
              <a:rPr lang="en-US" sz="2000" b="1" dirty="0">
                <a:solidFill>
                  <a:schemeClr val="accent1">
                    <a:lumMod val="75000"/>
                  </a:schemeClr>
                </a:solidFill>
                <a:latin typeface="Georgia" panose="02040502050405020303" pitchFamily="18" charset="0"/>
              </a:rPr>
              <a:t>tell us how many standard deviations an observation falls from the mean and in which direction. </a:t>
            </a:r>
          </a:p>
          <a:p>
            <a:pPr marL="374904" indent="0" algn="ctr">
              <a:buNone/>
            </a:pPr>
            <a:r>
              <a:rPr lang="en-US" b="1" dirty="0">
                <a:solidFill>
                  <a:schemeClr val="accent1">
                    <a:lumMod val="75000"/>
                  </a:schemeClr>
                </a:solidFill>
                <a:latin typeface="Georgia" panose="02040502050405020303" pitchFamily="18" charset="0"/>
              </a:rPr>
              <a:t>    Z = (x - µ) / σ</a:t>
            </a:r>
          </a:p>
          <a:p>
            <a:pPr marL="822960" indent="-182880">
              <a:buFont typeface="Wingdings" panose="05000000000000000000" pitchFamily="2" charset="2"/>
              <a:buChar char="§"/>
            </a:pPr>
            <a:r>
              <a:rPr lang="en-US" dirty="0">
                <a:solidFill>
                  <a:schemeClr val="accent1">
                    <a:lumMod val="75000"/>
                  </a:schemeClr>
                </a:solidFill>
                <a:latin typeface="Georgia" panose="02040502050405020303" pitchFamily="18" charset="0"/>
              </a:rPr>
              <a:t>The Z for the observation 19 in the data series “data1” is -0.57 which implies that 19 is 0.57 standard deviations below the mean. </a:t>
            </a:r>
          </a:p>
        </p:txBody>
      </p:sp>
      <p:sp>
        <p:nvSpPr>
          <p:cNvPr id="5" name="TextBox 4">
            <a:extLst>
              <a:ext uri="{FF2B5EF4-FFF2-40B4-BE49-F238E27FC236}">
                <a16:creationId xmlns:a16="http://schemas.microsoft.com/office/drawing/2014/main" id="{DCF5291E-AAFE-4174-B08A-3A2176F1CCDB}"/>
              </a:ext>
            </a:extLst>
          </p:cNvPr>
          <p:cNvSpPr txBox="1"/>
          <p:nvPr/>
        </p:nvSpPr>
        <p:spPr>
          <a:xfrm>
            <a:off x="2514600" y="2286000"/>
            <a:ext cx="3657600" cy="338554"/>
          </a:xfrm>
          <a:prstGeom prst="rect">
            <a:avLst/>
          </a:prstGeom>
          <a:noFill/>
          <a:ln>
            <a:solidFill>
              <a:schemeClr val="tx1"/>
            </a:solidFill>
            <a:prstDash val="dash"/>
          </a:ln>
        </p:spPr>
        <p:txBody>
          <a:bodyPr wrap="square" rtlCol="0">
            <a:spAutoFit/>
          </a:bodyPr>
          <a:lstStyle/>
          <a:p>
            <a:r>
              <a:rPr lang="it-IT" sz="1600" dirty="0">
                <a:latin typeface="Georgia" panose="02040502050405020303" pitchFamily="18" charset="0"/>
              </a:rPr>
              <a:t>&gt; </a:t>
            </a:r>
            <a:r>
              <a:rPr lang="it-IT" sz="1600" b="1" dirty="0">
                <a:latin typeface="Georgia" panose="02040502050405020303" pitchFamily="18" charset="0"/>
              </a:rPr>
              <a:t>quantile</a:t>
            </a:r>
            <a:r>
              <a:rPr lang="it-IT" sz="1600" dirty="0">
                <a:latin typeface="Georgia" panose="02040502050405020303" pitchFamily="18" charset="0"/>
              </a:rPr>
              <a:t>(data1, probs = c(0.45))</a:t>
            </a:r>
          </a:p>
        </p:txBody>
      </p:sp>
    </p:spTree>
    <p:extLst>
      <p:ext uri="{BB962C8B-B14F-4D97-AF65-F5344CB8AC3E}">
        <p14:creationId xmlns:p14="http://schemas.microsoft.com/office/powerpoint/2010/main" val="4155801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D65B-9214-4AC8-82AD-E9689F1D99C0}"/>
              </a:ext>
            </a:extLst>
          </p:cNvPr>
          <p:cNvSpPr>
            <a:spLocks noGrp="1"/>
          </p:cNvSpPr>
          <p:nvPr>
            <p:ph type="title"/>
          </p:nvPr>
        </p:nvSpPr>
        <p:spPr>
          <a:xfrm>
            <a:off x="628650" y="365127"/>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Some Applications </a:t>
            </a:r>
          </a:p>
        </p:txBody>
      </p:sp>
      <p:sp>
        <p:nvSpPr>
          <p:cNvPr id="3" name="Content Placeholder 2">
            <a:extLst>
              <a:ext uri="{FF2B5EF4-FFF2-40B4-BE49-F238E27FC236}">
                <a16:creationId xmlns:a16="http://schemas.microsoft.com/office/drawing/2014/main" id="{E41E7B0C-F2A2-461D-8757-B53362C9FB34}"/>
              </a:ext>
            </a:extLst>
          </p:cNvPr>
          <p:cNvSpPr>
            <a:spLocks noGrp="1"/>
          </p:cNvSpPr>
          <p:nvPr>
            <p:ph idx="1"/>
          </p:nvPr>
        </p:nvSpPr>
        <p:spPr>
          <a:xfrm>
            <a:off x="606348" y="990601"/>
            <a:ext cx="7886700" cy="4038600"/>
          </a:xfrm>
        </p:spPr>
        <p:txBody>
          <a:bodyPr>
            <a:normAutofit lnSpcReduction="10000"/>
          </a:bodyPr>
          <a:lstStyle/>
          <a:p>
            <a:pPr marL="0" indent="0" algn="just">
              <a:buNone/>
            </a:pPr>
            <a:endParaRPr lang="en-US" sz="2500" dirty="0">
              <a:solidFill>
                <a:schemeClr val="accent1">
                  <a:lumMod val="75000"/>
                </a:schemeClr>
              </a:solidFill>
            </a:endParaRP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Suppose a data series  has a mean </a:t>
            </a:r>
            <a:r>
              <a:rPr lang="en-US" sz="2500" dirty="0">
                <a:solidFill>
                  <a:schemeClr val="accent1">
                    <a:lumMod val="75000"/>
                  </a:schemeClr>
                </a:solidFill>
                <a:latin typeface="Georgia" panose="02040502050405020303" pitchFamily="18" charset="0"/>
                <a:sym typeface="Symbol" pitchFamily="18" charset="2"/>
              </a:rPr>
              <a:t> = 50 and the standard deviation of 10. Using the Chebyshev’s theorem find out the limits a and b that contain 80% of the values. </a:t>
            </a:r>
          </a:p>
          <a:p>
            <a:pPr algn="just">
              <a:buFont typeface="Wingdings" panose="05000000000000000000" pitchFamily="2" charset="2"/>
              <a:buChar char="§"/>
            </a:pPr>
            <a:endParaRPr lang="en-US" sz="2500" dirty="0">
              <a:solidFill>
                <a:schemeClr val="accent1">
                  <a:lumMod val="75000"/>
                </a:schemeClr>
              </a:solidFill>
              <a:latin typeface="Georgia" panose="02040502050405020303" pitchFamily="18" charset="0"/>
              <a:sym typeface="Symbol" pitchFamily="18" charset="2"/>
            </a:endParaRP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 Suppose you secured 80 points in ISM111 and 90 points in ISM222. While, mean and standard deviation of the scores for ISM111 was 85 and 10 while for ISM222 it was 92 and 8. Can you tell in which class did you performed relatively better.  </a:t>
            </a:r>
          </a:p>
        </p:txBody>
      </p:sp>
    </p:spTree>
    <p:extLst>
      <p:ext uri="{BB962C8B-B14F-4D97-AF65-F5344CB8AC3E}">
        <p14:creationId xmlns:p14="http://schemas.microsoft.com/office/powerpoint/2010/main" val="1680497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32E1-C4D5-4442-A139-F36B40D8F7E0}"/>
              </a:ext>
            </a:extLst>
          </p:cNvPr>
          <p:cNvSpPr>
            <a:spLocks noGrp="1"/>
          </p:cNvSpPr>
          <p:nvPr>
            <p:ph type="title"/>
          </p:nvPr>
        </p:nvSpPr>
        <p:spPr>
          <a:xfrm>
            <a:off x="457200" y="80962"/>
            <a:ext cx="7886700" cy="609601"/>
          </a:xfrm>
        </p:spPr>
        <p:txBody>
          <a:bodyPr/>
          <a:lstStyle/>
          <a:p>
            <a:r>
              <a:rPr lang="en-US" b="1" dirty="0">
                <a:solidFill>
                  <a:schemeClr val="tx2">
                    <a:lumMod val="75000"/>
                  </a:schemeClr>
                </a:solidFill>
                <a:effectLst>
                  <a:outerShdw blurRad="38100" dist="38100" dir="2700000" algn="tl">
                    <a:srgbClr val="000000">
                      <a:alpha val="43137"/>
                    </a:srgbClr>
                  </a:outerShdw>
                </a:effectLst>
              </a:rPr>
              <a:t>Outliers</a:t>
            </a:r>
            <a:r>
              <a:rPr lang="en-US" b="1" dirty="0">
                <a:solidFill>
                  <a:schemeClr val="accent1">
                    <a:lumMod val="75000"/>
                  </a:schemeClr>
                </a:solidFill>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0C938EA3-322C-4694-9E22-82EA1240EF09}"/>
              </a:ext>
            </a:extLst>
          </p:cNvPr>
          <p:cNvSpPr>
            <a:spLocks noGrp="1"/>
          </p:cNvSpPr>
          <p:nvPr>
            <p:ph idx="1"/>
          </p:nvPr>
        </p:nvSpPr>
        <p:spPr>
          <a:xfrm>
            <a:off x="471055" y="697490"/>
            <a:ext cx="8058150" cy="5186363"/>
          </a:xfrm>
        </p:spPr>
        <p:txBody>
          <a:bodyPr/>
          <a:lstStyle/>
          <a:p>
            <a:pPr algn="just">
              <a:buFont typeface="Wingdings" panose="05000000000000000000" pitchFamily="2" charset="2"/>
              <a:buChar char="§"/>
            </a:pPr>
            <a:r>
              <a:rPr lang="en-US" b="1" dirty="0">
                <a:solidFill>
                  <a:schemeClr val="accent1">
                    <a:lumMod val="75000"/>
                  </a:schemeClr>
                </a:solidFill>
                <a:latin typeface="Georgia" panose="02040502050405020303" pitchFamily="18" charset="0"/>
              </a:rPr>
              <a:t>The observations that lie outside the pattern of the data distribution (Moore and McCabe 1999).</a:t>
            </a:r>
            <a:r>
              <a:rPr lang="en-US" dirty="0">
                <a:solidFill>
                  <a:schemeClr val="accent1">
                    <a:lumMod val="75000"/>
                  </a:schemeClr>
                </a:solidFill>
                <a:latin typeface="Georgia" panose="02040502050405020303" pitchFamily="18" charset="0"/>
              </a:rPr>
              <a:t> The presence of an outlier may be an indicator of an error in measurement or an rare anomaly impacting the data sampling process.</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Outliers in the data should to investigated to ensure if there were any measurement problems or not. </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Outliers can be detected using the following two methods :</a:t>
            </a:r>
          </a:p>
          <a:p>
            <a:pPr marL="548640" algn="just">
              <a:buFont typeface="Wingdings" panose="05000000000000000000" pitchFamily="2" charset="2"/>
              <a:buChar char="§"/>
            </a:pPr>
            <a:r>
              <a:rPr lang="en-US" b="1" dirty="0">
                <a:solidFill>
                  <a:schemeClr val="accent1">
                    <a:lumMod val="75000"/>
                  </a:schemeClr>
                </a:solidFill>
                <a:latin typeface="Georgia" panose="02040502050405020303" pitchFamily="18" charset="0"/>
              </a:rPr>
              <a:t>Z-Score Method </a:t>
            </a:r>
            <a:r>
              <a:rPr lang="en-US" dirty="0">
                <a:solidFill>
                  <a:schemeClr val="accent1">
                    <a:lumMod val="75000"/>
                  </a:schemeClr>
                </a:solidFill>
                <a:latin typeface="Georgia" panose="02040502050405020303" pitchFamily="18" charset="0"/>
              </a:rPr>
              <a:t>:  Generally a data element with absolute z-score of greater than 2 (for skewed) and 3 (for symmetric) is considered as the outlier.  </a:t>
            </a:r>
          </a:p>
          <a:p>
            <a:pPr marL="548640" algn="just">
              <a:buFont typeface="Wingdings" panose="05000000000000000000" pitchFamily="2" charset="2"/>
              <a:buChar char="§"/>
            </a:pPr>
            <a:r>
              <a:rPr lang="en-US" b="1" dirty="0">
                <a:solidFill>
                  <a:schemeClr val="accent1">
                    <a:lumMod val="75000"/>
                  </a:schemeClr>
                </a:solidFill>
                <a:latin typeface="Georgia" panose="02040502050405020303" pitchFamily="18" charset="0"/>
              </a:rPr>
              <a:t>Box Plot Method </a:t>
            </a:r>
            <a:r>
              <a:rPr lang="en-US" dirty="0">
                <a:solidFill>
                  <a:schemeClr val="accent1">
                    <a:lumMod val="75000"/>
                  </a:schemeClr>
                </a:solidFill>
                <a:latin typeface="Georgia" panose="02040502050405020303" pitchFamily="18" charset="0"/>
              </a:rPr>
              <a:t>: The points beyond inner fence [(Q1-1.5*IQ),(Q3+1.5*IQ)] are considered mild outlier while the points beyond outer fence [(Q1-3*IQ),(Q3+3*IQ)] are considered extreme outlier </a:t>
            </a:r>
          </a:p>
          <a:p>
            <a:pPr marL="0" indent="0" algn="just">
              <a:buNone/>
            </a:pPr>
            <a:endParaRPr lang="en-US" dirty="0">
              <a:solidFill>
                <a:schemeClr val="accent1">
                  <a:lumMod val="75000"/>
                </a:schemeClr>
              </a:solidFill>
            </a:endParaRPr>
          </a:p>
          <a:p>
            <a:endParaRPr lang="en-US" dirty="0"/>
          </a:p>
        </p:txBody>
      </p:sp>
      <p:pic>
        <p:nvPicPr>
          <p:cNvPr id="4" name="Picture 3">
            <a:extLst>
              <a:ext uri="{FF2B5EF4-FFF2-40B4-BE49-F238E27FC236}">
                <a16:creationId xmlns:a16="http://schemas.microsoft.com/office/drawing/2014/main" id="{1A178647-CA44-4CA9-B1C1-E6E14D1CEB03}"/>
              </a:ext>
            </a:extLst>
          </p:cNvPr>
          <p:cNvPicPr>
            <a:picLocks noChangeAspect="1"/>
          </p:cNvPicPr>
          <p:nvPr/>
        </p:nvPicPr>
        <p:blipFill>
          <a:blip r:embed="rId3"/>
          <a:stretch>
            <a:fillRect/>
          </a:stretch>
        </p:blipFill>
        <p:spPr>
          <a:xfrm>
            <a:off x="520412" y="5130128"/>
            <a:ext cx="5105400" cy="1219200"/>
          </a:xfrm>
          <a:prstGeom prst="rect">
            <a:avLst/>
          </a:prstGeom>
        </p:spPr>
      </p:pic>
      <p:sp>
        <p:nvSpPr>
          <p:cNvPr id="5" name="TextBox 4">
            <a:extLst>
              <a:ext uri="{FF2B5EF4-FFF2-40B4-BE49-F238E27FC236}">
                <a16:creationId xmlns:a16="http://schemas.microsoft.com/office/drawing/2014/main" id="{A51C7019-64C2-4E4D-A084-327FDC971C87}"/>
              </a:ext>
            </a:extLst>
          </p:cNvPr>
          <p:cNvSpPr txBox="1"/>
          <p:nvPr/>
        </p:nvSpPr>
        <p:spPr>
          <a:xfrm>
            <a:off x="5641052" y="5278063"/>
            <a:ext cx="2286000" cy="923330"/>
          </a:xfrm>
          <a:prstGeom prst="rect">
            <a:avLst/>
          </a:prstGeom>
          <a:noFill/>
          <a:ln>
            <a:solidFill>
              <a:schemeClr val="tx1"/>
            </a:solidFill>
            <a:prstDash val="dash"/>
          </a:ln>
        </p:spPr>
        <p:txBody>
          <a:bodyPr wrap="square" rtlCol="0">
            <a:spAutoFit/>
          </a:bodyPr>
          <a:lstStyle/>
          <a:p>
            <a:r>
              <a:rPr lang="en-US" dirty="0"/>
              <a:t>Q1 = First Quartile </a:t>
            </a:r>
          </a:p>
          <a:p>
            <a:r>
              <a:rPr lang="en-US" dirty="0"/>
              <a:t>Q2 = Median</a:t>
            </a:r>
          </a:p>
          <a:p>
            <a:r>
              <a:rPr lang="en-US" dirty="0"/>
              <a:t>Q3 = Third Quartile </a:t>
            </a:r>
          </a:p>
        </p:txBody>
      </p:sp>
    </p:spTree>
    <p:extLst>
      <p:ext uri="{BB962C8B-B14F-4D97-AF65-F5344CB8AC3E}">
        <p14:creationId xmlns:p14="http://schemas.microsoft.com/office/powerpoint/2010/main" val="4270612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ACA9-A9C3-495C-B5A3-363A92056FE7}"/>
              </a:ext>
            </a:extLst>
          </p:cNvPr>
          <p:cNvSpPr>
            <a:spLocks noGrp="1"/>
          </p:cNvSpPr>
          <p:nvPr>
            <p:ph type="title"/>
          </p:nvPr>
        </p:nvSpPr>
        <p:spPr>
          <a:xfrm>
            <a:off x="360218" y="533400"/>
            <a:ext cx="7886700" cy="3968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R Script for Outlier Detection </a:t>
            </a:r>
          </a:p>
        </p:txBody>
      </p:sp>
      <p:sp>
        <p:nvSpPr>
          <p:cNvPr id="3" name="Content Placeholder 2">
            <a:extLst>
              <a:ext uri="{FF2B5EF4-FFF2-40B4-BE49-F238E27FC236}">
                <a16:creationId xmlns:a16="http://schemas.microsoft.com/office/drawing/2014/main" id="{B40F1D5F-82E7-4A73-823C-611C8C650CF3}"/>
              </a:ext>
            </a:extLst>
          </p:cNvPr>
          <p:cNvSpPr>
            <a:spLocks noGrp="1"/>
          </p:cNvSpPr>
          <p:nvPr>
            <p:ph idx="1"/>
          </p:nvPr>
        </p:nvSpPr>
        <p:spPr>
          <a:xfrm>
            <a:off x="381000" y="1066800"/>
            <a:ext cx="8078932" cy="5338763"/>
          </a:xfrm>
          <a:ln>
            <a:solidFill>
              <a:schemeClr val="tx1"/>
            </a:solidFill>
            <a:prstDash val="dash"/>
          </a:ln>
        </p:spPr>
        <p:txBody>
          <a:bodyPr>
            <a:normAutofit lnSpcReduction="10000"/>
          </a:bodyPr>
          <a:lstStyle/>
          <a:p>
            <a:pPr marL="0" indent="0">
              <a:buNone/>
            </a:pPr>
            <a:r>
              <a:rPr lang="en-US" dirty="0">
                <a:solidFill>
                  <a:schemeClr val="accent1">
                    <a:lumMod val="75000"/>
                  </a:schemeClr>
                </a:solidFill>
                <a:latin typeface="Georgia" panose="02040502050405020303" pitchFamily="18" charset="0"/>
              </a:rPr>
              <a:t># Using series data3 for detecting outlier </a:t>
            </a:r>
          </a:p>
          <a:p>
            <a:pPr marL="0" indent="0">
              <a:buNone/>
            </a:pPr>
            <a:r>
              <a:rPr lang="en-US" dirty="0" err="1">
                <a:latin typeface="Georgia" panose="02040502050405020303" pitchFamily="18" charset="0"/>
              </a:rPr>
              <a:t>sd</a:t>
            </a:r>
            <a:r>
              <a:rPr lang="en-US" dirty="0">
                <a:latin typeface="Georgia" panose="02040502050405020303" pitchFamily="18" charset="0"/>
              </a:rPr>
              <a:t> &lt;- </a:t>
            </a:r>
            <a:r>
              <a:rPr lang="en-US" dirty="0" err="1">
                <a:latin typeface="Georgia" panose="02040502050405020303" pitchFamily="18" charset="0"/>
              </a:rPr>
              <a:t>sd</a:t>
            </a:r>
            <a:r>
              <a:rPr lang="en-US" dirty="0">
                <a:latin typeface="Georgia" panose="02040502050405020303" pitchFamily="18" charset="0"/>
              </a:rPr>
              <a:t>(data3) </a:t>
            </a:r>
          </a:p>
          <a:p>
            <a:pPr marL="0" indent="0">
              <a:buNone/>
            </a:pPr>
            <a:r>
              <a:rPr lang="en-US" dirty="0">
                <a:latin typeface="Georgia" panose="02040502050405020303" pitchFamily="18" charset="0"/>
              </a:rPr>
              <a:t>mean &lt;- mean(data3)</a:t>
            </a:r>
          </a:p>
          <a:p>
            <a:pPr marL="0" indent="0">
              <a:buNone/>
            </a:pPr>
            <a:r>
              <a:rPr lang="en-US" dirty="0" err="1">
                <a:latin typeface="Georgia" panose="02040502050405020303" pitchFamily="18" charset="0"/>
              </a:rPr>
              <a:t>z_data</a:t>
            </a:r>
            <a:r>
              <a:rPr lang="en-US" dirty="0">
                <a:latin typeface="Georgia" panose="02040502050405020303" pitchFamily="18" charset="0"/>
              </a:rPr>
              <a:t> &lt;- (data-mean1)/sd1 </a:t>
            </a:r>
            <a:r>
              <a:rPr lang="en-US" dirty="0">
                <a:solidFill>
                  <a:schemeClr val="accent1">
                    <a:lumMod val="75000"/>
                  </a:schemeClr>
                </a:solidFill>
                <a:latin typeface="Georgia" panose="02040502050405020303" pitchFamily="18" charset="0"/>
              </a:rPr>
              <a:t># A vector of Z-Scores of each observation</a:t>
            </a:r>
          </a:p>
          <a:p>
            <a:pPr marL="0" indent="0">
              <a:buNone/>
            </a:pPr>
            <a:r>
              <a:rPr lang="en-US" dirty="0">
                <a:latin typeface="Georgia" panose="02040502050405020303" pitchFamily="18" charset="0"/>
              </a:rPr>
              <a:t>&gt; summary(</a:t>
            </a:r>
            <a:r>
              <a:rPr lang="en-US" dirty="0" err="1">
                <a:latin typeface="Georgia" panose="02040502050405020303" pitchFamily="18" charset="0"/>
              </a:rPr>
              <a:t>z_data</a:t>
            </a:r>
            <a:r>
              <a:rPr lang="en-US" dirty="0">
                <a:latin typeface="Georgia" panose="02040502050405020303" pitchFamily="18" charset="0"/>
              </a:rPr>
              <a:t>)</a:t>
            </a:r>
          </a:p>
          <a:p>
            <a:pPr marL="0" indent="0">
              <a:buNone/>
            </a:pPr>
            <a:r>
              <a:rPr lang="en-US" dirty="0">
                <a:latin typeface="Georgia" panose="02040502050405020303" pitchFamily="18" charset="0"/>
              </a:rPr>
              <a:t>   Min. 1st Qu.  Median    Mean 3rd Qu.    Max. </a:t>
            </a:r>
          </a:p>
          <a:p>
            <a:pPr marL="0" indent="0">
              <a:buNone/>
            </a:pPr>
            <a:r>
              <a:rPr lang="en-US" dirty="0">
                <a:latin typeface="Georgia" panose="02040502050405020303" pitchFamily="18" charset="0"/>
              </a:rPr>
              <a:t>-1.9620  0.4864  0.7802  0.7360  1.0040  3.4110 </a:t>
            </a:r>
          </a:p>
          <a:p>
            <a:pPr marL="0" indent="0">
              <a:buNone/>
            </a:pPr>
            <a:r>
              <a:rPr lang="en-US" dirty="0">
                <a:solidFill>
                  <a:schemeClr val="accent1">
                    <a:lumMod val="75000"/>
                  </a:schemeClr>
                </a:solidFill>
                <a:latin typeface="Georgia" panose="02040502050405020303" pitchFamily="18" charset="0"/>
              </a:rPr>
              <a:t># For some values Z-score is less than -3 </a:t>
            </a:r>
          </a:p>
          <a:p>
            <a:pPr marL="0" indent="0">
              <a:buNone/>
            </a:pPr>
            <a:r>
              <a:rPr lang="en-US" dirty="0">
                <a:solidFill>
                  <a:schemeClr val="accent1">
                    <a:lumMod val="75000"/>
                  </a:schemeClr>
                </a:solidFill>
                <a:latin typeface="Georgia" panose="02040502050405020303" pitchFamily="18" charset="0"/>
              </a:rPr>
              <a:t># Identifying the index of elements with Z-Score more than 3 </a:t>
            </a:r>
          </a:p>
          <a:p>
            <a:pPr marL="0" indent="0">
              <a:buNone/>
            </a:pPr>
            <a:r>
              <a:rPr lang="en-US" dirty="0">
                <a:solidFill>
                  <a:schemeClr val="bg1"/>
                </a:solidFill>
                <a:latin typeface="Georgia" panose="02040502050405020303" pitchFamily="18" charset="0"/>
              </a:rPr>
              <a:t>index &lt;- which(abs(z_data1)&gt;2) </a:t>
            </a:r>
          </a:p>
          <a:p>
            <a:pPr marL="0" indent="0">
              <a:buNone/>
            </a:pPr>
            <a:r>
              <a:rPr lang="en-US" dirty="0">
                <a:latin typeface="Georgia" panose="02040502050405020303" pitchFamily="18" charset="0"/>
              </a:rPr>
              <a:t>&gt; Index </a:t>
            </a:r>
            <a:r>
              <a:rPr lang="en-US" dirty="0">
                <a:solidFill>
                  <a:schemeClr val="accent1">
                    <a:lumMod val="75000"/>
                  </a:schemeClr>
                </a:solidFill>
                <a:latin typeface="Georgia" panose="02040502050405020303" pitchFamily="18" charset="0"/>
              </a:rPr>
              <a:t>#Location of the Outlier </a:t>
            </a:r>
          </a:p>
          <a:p>
            <a:pPr marL="0" indent="0">
              <a:buNone/>
            </a:pPr>
            <a:r>
              <a:rPr lang="en-US" dirty="0">
                <a:solidFill>
                  <a:schemeClr val="bg1"/>
                </a:solidFill>
                <a:latin typeface="Georgia" panose="02040502050405020303" pitchFamily="18" charset="0"/>
              </a:rPr>
              <a:t>[1]  9 13 14 20 86 87 88 98</a:t>
            </a:r>
          </a:p>
          <a:p>
            <a:pPr marL="0" indent="0">
              <a:buNone/>
            </a:pPr>
            <a:r>
              <a:rPr lang="it-IT" dirty="0">
                <a:solidFill>
                  <a:schemeClr val="bg1"/>
                </a:solidFill>
                <a:latin typeface="Georgia" panose="02040502050405020303" pitchFamily="18" charset="0"/>
              </a:rPr>
              <a:t>&gt; data3[index] </a:t>
            </a:r>
            <a:r>
              <a:rPr lang="it-IT" dirty="0">
                <a:solidFill>
                  <a:schemeClr val="accent1">
                    <a:lumMod val="75000"/>
                  </a:schemeClr>
                </a:solidFill>
                <a:latin typeface="Georgia" panose="02040502050405020303" pitchFamily="18" charset="0"/>
              </a:rPr>
              <a:t>#Values of Outliers in the Series </a:t>
            </a:r>
          </a:p>
          <a:p>
            <a:pPr marL="0" indent="0">
              <a:buNone/>
            </a:pPr>
            <a:r>
              <a:rPr lang="it-IT" dirty="0">
                <a:solidFill>
                  <a:schemeClr val="bg1"/>
                </a:solidFill>
                <a:latin typeface="Georgia" panose="02040502050405020303" pitchFamily="18" charset="0"/>
              </a:rPr>
              <a:t>[1]  4 10 14  2 86 89 98 89</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5653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6D6E-9A71-4768-9B2A-2851FC01AC51}"/>
              </a:ext>
            </a:extLst>
          </p:cNvPr>
          <p:cNvSpPr>
            <a:spLocks noGrp="1"/>
          </p:cNvSpPr>
          <p:nvPr>
            <p:ph type="title"/>
          </p:nvPr>
        </p:nvSpPr>
        <p:spPr>
          <a:xfrm>
            <a:off x="381000" y="822326"/>
            <a:ext cx="7886700" cy="473074"/>
          </a:xfrm>
        </p:spPr>
        <p:txBody>
          <a:bodyPr>
            <a:normAutofit fontScale="90000"/>
          </a:bodyPr>
          <a:lstStyle/>
          <a:p>
            <a:r>
              <a:rPr lang="en-US" b="1" dirty="0">
                <a:solidFill>
                  <a:schemeClr val="tx2">
                    <a:lumMod val="75000"/>
                  </a:schemeClr>
                </a:solidFill>
              </a:rPr>
              <a:t>Box Plots </a:t>
            </a:r>
          </a:p>
        </p:txBody>
      </p:sp>
      <p:sp>
        <p:nvSpPr>
          <p:cNvPr id="3" name="Content Placeholder 2">
            <a:extLst>
              <a:ext uri="{FF2B5EF4-FFF2-40B4-BE49-F238E27FC236}">
                <a16:creationId xmlns:a16="http://schemas.microsoft.com/office/drawing/2014/main" id="{97EEFCB9-F998-47D1-8D43-5F6A9985A7C0}"/>
              </a:ext>
            </a:extLst>
          </p:cNvPr>
          <p:cNvSpPr>
            <a:spLocks noGrp="1"/>
          </p:cNvSpPr>
          <p:nvPr>
            <p:ph idx="1"/>
          </p:nvPr>
        </p:nvSpPr>
        <p:spPr>
          <a:xfrm>
            <a:off x="381000" y="1295400"/>
            <a:ext cx="4552950" cy="4351338"/>
          </a:xfrm>
          <a:ln>
            <a:solidFill>
              <a:schemeClr val="tx1"/>
            </a:solidFill>
            <a:prstDash val="dashDot"/>
          </a:ln>
        </p:spPr>
        <p:txBody>
          <a:bodyPr>
            <a:normAutofit fontScale="92500" lnSpcReduction="20000"/>
          </a:bodyPr>
          <a:lstStyle/>
          <a:p>
            <a:pPr marL="0" indent="0">
              <a:buNone/>
            </a:pPr>
            <a:r>
              <a:rPr lang="en-US" dirty="0">
                <a:solidFill>
                  <a:schemeClr val="accent1">
                    <a:lumMod val="75000"/>
                  </a:schemeClr>
                </a:solidFill>
                <a:latin typeface="Georgia" panose="02040502050405020303" pitchFamily="18" charset="0"/>
              </a:rPr>
              <a:t>#Boxplot </a:t>
            </a:r>
          </a:p>
          <a:p>
            <a:pPr marL="0" indent="0">
              <a:buNone/>
            </a:pPr>
            <a:r>
              <a:rPr lang="en-US" dirty="0">
                <a:latin typeface="Georgia" panose="02040502050405020303" pitchFamily="18" charset="0"/>
              </a:rPr>
              <a:t>boxplot(data3,horizontal = </a:t>
            </a:r>
            <a:r>
              <a:rPr lang="en-US" dirty="0" err="1">
                <a:latin typeface="Georgia" panose="02040502050405020303" pitchFamily="18" charset="0"/>
              </a:rPr>
              <a:t>T,main</a:t>
            </a:r>
            <a:r>
              <a:rPr lang="en-US" dirty="0">
                <a:latin typeface="Georgia" panose="02040502050405020303" pitchFamily="18" charset="0"/>
              </a:rPr>
              <a:t> = "Boxplot for Data3")</a:t>
            </a:r>
          </a:p>
          <a:p>
            <a:pPr marL="0" indent="0">
              <a:buNone/>
            </a:pPr>
            <a:r>
              <a:rPr lang="en-US" dirty="0">
                <a:solidFill>
                  <a:schemeClr val="accent1">
                    <a:lumMod val="75000"/>
                  </a:schemeClr>
                </a:solidFill>
                <a:latin typeface="Georgia" panose="02040502050405020303" pitchFamily="18" charset="0"/>
              </a:rPr>
              <a:t>#Outliers </a:t>
            </a:r>
          </a:p>
          <a:p>
            <a:pPr marL="0" indent="0">
              <a:buNone/>
            </a:pPr>
            <a:r>
              <a:rPr lang="en-US" dirty="0">
                <a:latin typeface="Georgia" panose="02040502050405020303" pitchFamily="18" charset="0"/>
              </a:rPr>
              <a:t>Q3 &lt;- quantile(data3, </a:t>
            </a:r>
            <a:r>
              <a:rPr lang="en-US" dirty="0" err="1">
                <a:latin typeface="Georgia" panose="02040502050405020303" pitchFamily="18" charset="0"/>
              </a:rPr>
              <a:t>probs</a:t>
            </a:r>
            <a:r>
              <a:rPr lang="en-US" dirty="0">
                <a:latin typeface="Georgia" panose="02040502050405020303" pitchFamily="18" charset="0"/>
              </a:rPr>
              <a:t> = c(0.75))</a:t>
            </a:r>
          </a:p>
          <a:p>
            <a:pPr marL="0" indent="0">
              <a:buNone/>
            </a:pPr>
            <a:r>
              <a:rPr lang="en-US" dirty="0">
                <a:latin typeface="Georgia" panose="02040502050405020303" pitchFamily="18" charset="0"/>
              </a:rPr>
              <a:t>Q1 &lt;- quantile(data3, </a:t>
            </a:r>
            <a:r>
              <a:rPr lang="en-US" dirty="0" err="1">
                <a:latin typeface="Georgia" panose="02040502050405020303" pitchFamily="18" charset="0"/>
              </a:rPr>
              <a:t>probs</a:t>
            </a:r>
            <a:r>
              <a:rPr lang="en-US" dirty="0">
                <a:latin typeface="Georgia" panose="02040502050405020303" pitchFamily="18" charset="0"/>
              </a:rPr>
              <a:t> = c(0.25))</a:t>
            </a:r>
          </a:p>
          <a:p>
            <a:pPr marL="0" indent="0">
              <a:buNone/>
            </a:pPr>
            <a:r>
              <a:rPr lang="en-US" dirty="0">
                <a:latin typeface="Georgia" panose="02040502050405020303" pitchFamily="18" charset="0"/>
              </a:rPr>
              <a:t>IQ &lt;- Q3-Q1</a:t>
            </a:r>
          </a:p>
          <a:p>
            <a:pPr marL="0" indent="0">
              <a:buNone/>
            </a:pPr>
            <a:r>
              <a:rPr lang="en-US" dirty="0">
                <a:latin typeface="Georgia" panose="02040502050405020303" pitchFamily="18" charset="0"/>
              </a:rPr>
              <a:t>L1 &lt;- Q1-3*IQ</a:t>
            </a:r>
          </a:p>
          <a:p>
            <a:pPr marL="0" indent="0">
              <a:buNone/>
            </a:pPr>
            <a:r>
              <a:rPr lang="en-US" dirty="0">
                <a:latin typeface="Georgia" panose="02040502050405020303" pitchFamily="18" charset="0"/>
              </a:rPr>
              <a:t>L2 &lt;- Q3+3*IQ</a:t>
            </a:r>
          </a:p>
          <a:p>
            <a:pPr marL="0" indent="0">
              <a:buNone/>
            </a:pPr>
            <a:r>
              <a:rPr lang="en-US" dirty="0">
                <a:solidFill>
                  <a:schemeClr val="accent1">
                    <a:lumMod val="75000"/>
                  </a:schemeClr>
                </a:solidFill>
                <a:latin typeface="Georgia" panose="02040502050405020303" pitchFamily="18" charset="0"/>
              </a:rPr>
              <a:t>#Index of Outlier Elements </a:t>
            </a:r>
          </a:p>
          <a:p>
            <a:pPr marL="0" indent="0">
              <a:buNone/>
            </a:pPr>
            <a:r>
              <a:rPr lang="en-US" dirty="0">
                <a:solidFill>
                  <a:schemeClr val="bg1"/>
                </a:solidFill>
                <a:latin typeface="Georgia" panose="02040502050405020303" pitchFamily="18" charset="0"/>
              </a:rPr>
              <a:t>index &lt;- c(which(data3 &lt; L1),which(data3 &gt; L2))</a:t>
            </a:r>
          </a:p>
          <a:p>
            <a:pPr marL="0" indent="0">
              <a:buNone/>
            </a:pPr>
            <a:r>
              <a:rPr lang="en-US" dirty="0">
                <a:solidFill>
                  <a:schemeClr val="accent1">
                    <a:lumMod val="75000"/>
                  </a:schemeClr>
                </a:solidFill>
                <a:latin typeface="Georgia" panose="02040502050405020303" pitchFamily="18" charset="0"/>
              </a:rPr>
              <a:t>#Value of Outlier Elements </a:t>
            </a:r>
          </a:p>
          <a:p>
            <a:pPr marL="0" indent="0">
              <a:buNone/>
            </a:pPr>
            <a:r>
              <a:rPr lang="en-US" dirty="0">
                <a:solidFill>
                  <a:schemeClr val="bg1"/>
                </a:solidFill>
                <a:latin typeface="Georgia" panose="02040502050405020303" pitchFamily="18" charset="0"/>
              </a:rPr>
              <a:t>data3[index] </a:t>
            </a:r>
          </a:p>
          <a:p>
            <a:endParaRPr lang="en-US" dirty="0"/>
          </a:p>
        </p:txBody>
      </p:sp>
      <p:pic>
        <p:nvPicPr>
          <p:cNvPr id="6" name="Picture 5">
            <a:extLst>
              <a:ext uri="{FF2B5EF4-FFF2-40B4-BE49-F238E27FC236}">
                <a16:creationId xmlns:a16="http://schemas.microsoft.com/office/drawing/2014/main" id="{C466D6CF-A161-4D98-86AA-8652CBED5F9A}"/>
              </a:ext>
            </a:extLst>
          </p:cNvPr>
          <p:cNvPicPr>
            <a:picLocks noChangeAspect="1"/>
          </p:cNvPicPr>
          <p:nvPr/>
        </p:nvPicPr>
        <p:blipFill>
          <a:blip r:embed="rId3"/>
          <a:stretch>
            <a:fillRect/>
          </a:stretch>
        </p:blipFill>
        <p:spPr>
          <a:xfrm>
            <a:off x="4954732" y="1295400"/>
            <a:ext cx="3668898" cy="4038600"/>
          </a:xfrm>
          <a:prstGeom prst="rect">
            <a:avLst/>
          </a:prstGeom>
        </p:spPr>
      </p:pic>
    </p:spTree>
    <p:extLst>
      <p:ext uri="{BB962C8B-B14F-4D97-AF65-F5344CB8AC3E}">
        <p14:creationId xmlns:p14="http://schemas.microsoft.com/office/powerpoint/2010/main" val="399311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11D6-780E-4BAC-BD5C-FF118ADB4325}"/>
              </a:ext>
            </a:extLst>
          </p:cNvPr>
          <p:cNvSpPr>
            <a:spLocks noGrp="1"/>
          </p:cNvSpPr>
          <p:nvPr>
            <p:ph type="title"/>
          </p:nvPr>
        </p:nvSpPr>
        <p:spPr>
          <a:xfrm>
            <a:off x="628650" y="365127"/>
            <a:ext cx="7886700" cy="701674"/>
          </a:xfrm>
        </p:spPr>
        <p:txBody>
          <a:bodyPr/>
          <a:lstStyle/>
          <a:p>
            <a:r>
              <a:rPr lang="en-US" b="1" dirty="0">
                <a:effectLst>
                  <a:outerShdw blurRad="38100" dist="38100" dir="2700000" algn="tl">
                    <a:srgbClr val="000000">
                      <a:alpha val="43137"/>
                    </a:srgbClr>
                  </a:outerShdw>
                </a:effectLst>
              </a:rPr>
              <a:t>Measures of </a:t>
            </a:r>
            <a:r>
              <a:rPr lang="en-US" b="1" dirty="0">
                <a:solidFill>
                  <a:schemeClr val="tx2">
                    <a:lumMod val="75000"/>
                  </a:schemeClr>
                </a:solidFill>
                <a:effectLst>
                  <a:outerShdw blurRad="38100" dist="38100" dir="2700000" algn="tl">
                    <a:srgbClr val="000000">
                      <a:alpha val="43137"/>
                    </a:srgbClr>
                  </a:outerShdw>
                </a:effectLst>
              </a:rPr>
              <a:t>Relationships</a:t>
            </a:r>
            <a:r>
              <a:rPr lang="en-US" b="1"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C5461709-A222-48A8-9098-2C39EE07D89B}"/>
              </a:ext>
            </a:extLst>
          </p:cNvPr>
          <p:cNvSpPr>
            <a:spLocks noGrp="1"/>
          </p:cNvSpPr>
          <p:nvPr>
            <p:ph idx="1"/>
          </p:nvPr>
        </p:nvSpPr>
        <p:spPr>
          <a:xfrm>
            <a:off x="628650" y="1066800"/>
            <a:ext cx="8210550" cy="5410199"/>
          </a:xfrm>
        </p:spPr>
        <p:txBody>
          <a:bodyPr>
            <a:normAutofit lnSpcReduction="10000"/>
          </a:bodyPr>
          <a:lstStyle/>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Covariance : Covariance measures whether or not two variables move together. </a:t>
            </a: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Correlation : The coefficient of correlation is designed to measure the strength of the relationship between two variables. </a:t>
            </a:r>
          </a:p>
          <a:p>
            <a:pPr marL="548640"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Correlation coefficient always lies between -1 and 1.</a:t>
            </a:r>
          </a:p>
          <a:p>
            <a:pPr marL="548640"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A value close to 1 indicates strong positive relationship while a value close to -1 indicates strong negative relationship.  </a:t>
            </a:r>
          </a:p>
          <a:p>
            <a:pPr marL="548640"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Use </a:t>
            </a:r>
            <a:r>
              <a:rPr lang="en-US" sz="2500" dirty="0" err="1">
                <a:solidFill>
                  <a:schemeClr val="accent1">
                    <a:lumMod val="75000"/>
                  </a:schemeClr>
                </a:solidFill>
                <a:latin typeface="Georgia" panose="02040502050405020303" pitchFamily="18" charset="0"/>
              </a:rPr>
              <a:t>cov</a:t>
            </a:r>
            <a:r>
              <a:rPr lang="en-US" sz="2500" dirty="0">
                <a:solidFill>
                  <a:schemeClr val="accent1">
                    <a:lumMod val="75000"/>
                  </a:schemeClr>
                </a:solidFill>
                <a:latin typeface="Georgia" panose="02040502050405020303" pitchFamily="18" charset="0"/>
              </a:rPr>
              <a:t> and </a:t>
            </a:r>
            <a:r>
              <a:rPr lang="en-US" sz="2500" dirty="0" err="1">
                <a:solidFill>
                  <a:schemeClr val="accent1">
                    <a:lumMod val="75000"/>
                  </a:schemeClr>
                </a:solidFill>
                <a:latin typeface="Georgia" panose="02040502050405020303" pitchFamily="18" charset="0"/>
              </a:rPr>
              <a:t>cor</a:t>
            </a:r>
            <a:r>
              <a:rPr lang="en-US" sz="2500" dirty="0">
                <a:solidFill>
                  <a:schemeClr val="accent1">
                    <a:lumMod val="75000"/>
                  </a:schemeClr>
                </a:solidFill>
                <a:latin typeface="Georgia" panose="02040502050405020303" pitchFamily="18" charset="0"/>
              </a:rPr>
              <a:t> functions in R to calculate covariance and correlation </a:t>
            </a:r>
          </a:p>
          <a:p>
            <a:pPr marL="377190" indent="0" algn="just">
              <a:buNone/>
            </a:pPr>
            <a:r>
              <a:rPr lang="en-US" sz="2500" i="1" dirty="0">
                <a:solidFill>
                  <a:schemeClr val="accent1">
                    <a:lumMod val="75000"/>
                  </a:schemeClr>
                </a:solidFill>
                <a:latin typeface="Georgia" panose="02040502050405020303" pitchFamily="18" charset="0"/>
              </a:rPr>
              <a:t>Exercise : Use quakes dataset to identify relationship between depth of the quake and magnitude at rector scale for quakes that are reported by at least 20 stations.  </a:t>
            </a:r>
            <a:endParaRPr lang="en-US" dirty="0"/>
          </a:p>
        </p:txBody>
      </p:sp>
    </p:spTree>
    <p:extLst>
      <p:ext uri="{BB962C8B-B14F-4D97-AF65-F5344CB8AC3E}">
        <p14:creationId xmlns:p14="http://schemas.microsoft.com/office/powerpoint/2010/main" val="5712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15636" y="800100"/>
            <a:ext cx="8229600" cy="381000"/>
          </a:xfrm>
        </p:spPr>
        <p:txBody>
          <a:bodyPr>
            <a:normAutofit fontScale="90000"/>
          </a:bodyPr>
          <a:lstStyle/>
          <a:p>
            <a:pPr algn="l">
              <a:defRPr/>
            </a:pPr>
            <a:r>
              <a:rPr lang="en-US" b="1" dirty="0">
                <a:solidFill>
                  <a:schemeClr val="accent1">
                    <a:lumMod val="50000"/>
                  </a:schemeClr>
                </a:solidFill>
                <a:effectLst>
                  <a:outerShdw blurRad="38100" dist="38100" dir="2700000" algn="tl">
                    <a:srgbClr val="C0C0C0"/>
                  </a:outerShdw>
                </a:effectLst>
              </a:rPr>
              <a:t>Statistics</a:t>
            </a:r>
            <a:endParaRPr lang="en-US" dirty="0">
              <a:solidFill>
                <a:schemeClr val="accent1">
                  <a:lumMod val="50000"/>
                </a:schemeClr>
              </a:solidFill>
            </a:endParaRPr>
          </a:p>
        </p:txBody>
      </p:sp>
      <p:sp>
        <p:nvSpPr>
          <p:cNvPr id="188419" name="Rectangle 3"/>
          <p:cNvSpPr>
            <a:spLocks noGrp="1" noChangeArrowheads="1"/>
          </p:cNvSpPr>
          <p:nvPr>
            <p:ph idx="1"/>
          </p:nvPr>
        </p:nvSpPr>
        <p:spPr>
          <a:xfrm>
            <a:off x="381000" y="990600"/>
            <a:ext cx="8534400" cy="5334000"/>
          </a:xfrm>
        </p:spPr>
        <p:txBody>
          <a:bodyPr>
            <a:normAutofit/>
          </a:bodyPr>
          <a:lstStyle/>
          <a:p>
            <a:pPr>
              <a:buFont typeface="Wingdings" panose="05000000000000000000" pitchFamily="2" charset="2"/>
              <a:buChar char="§"/>
            </a:pPr>
            <a:endParaRPr lang="en-US" sz="2500" dirty="0">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Statistics concerns data; their collection, analysis and interpretation.</a:t>
            </a:r>
          </a:p>
          <a:p>
            <a:pPr marL="0" indent="0">
              <a:buNone/>
            </a:pPr>
            <a:endParaRPr lang="en-US" sz="25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Two types of Statistics </a:t>
            </a:r>
          </a:p>
          <a:p>
            <a:pPr marL="537210"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Descriptive Statistics </a:t>
            </a:r>
          </a:p>
          <a:p>
            <a:pPr marL="811530" lvl="1"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Describe graphically and/or numerically a group of data.</a:t>
            </a:r>
          </a:p>
          <a:p>
            <a:pPr marL="537210"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Inferential Statistics </a:t>
            </a:r>
          </a:p>
          <a:p>
            <a:pPr marL="811530" lvl="1"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Take information contained in the sample and make statements about the population.</a:t>
            </a:r>
          </a:p>
          <a:p>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836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21BA-12E9-4843-B34B-C630C8BF73CC}"/>
              </a:ext>
            </a:extLst>
          </p:cNvPr>
          <p:cNvSpPr>
            <a:spLocks noGrp="1"/>
          </p:cNvSpPr>
          <p:nvPr>
            <p:ph type="title"/>
          </p:nvPr>
        </p:nvSpPr>
        <p:spPr>
          <a:xfrm>
            <a:off x="628650" y="365127"/>
            <a:ext cx="7886700" cy="549274"/>
          </a:xfrm>
        </p:spPr>
        <p:txBody>
          <a:bodyPr/>
          <a:lstStyle/>
          <a:p>
            <a:r>
              <a:rPr lang="en-US" b="1" dirty="0">
                <a:solidFill>
                  <a:schemeClr val="tx2">
                    <a:lumMod val="75000"/>
                  </a:schemeClr>
                </a:solidFill>
                <a:effectLst>
                  <a:outerShdw blurRad="38100" dist="38100" dir="2700000" algn="tl">
                    <a:srgbClr val="000000">
                      <a:alpha val="43137"/>
                    </a:srgbClr>
                  </a:outerShdw>
                </a:effectLst>
              </a:rPr>
              <a:t>Probability Distributions </a:t>
            </a:r>
          </a:p>
        </p:txBody>
      </p:sp>
      <p:sp>
        <p:nvSpPr>
          <p:cNvPr id="3" name="Content Placeholder 2">
            <a:extLst>
              <a:ext uri="{FF2B5EF4-FFF2-40B4-BE49-F238E27FC236}">
                <a16:creationId xmlns:a16="http://schemas.microsoft.com/office/drawing/2014/main" id="{8420405F-2118-448F-98DC-ED0C677A0572}"/>
              </a:ext>
            </a:extLst>
          </p:cNvPr>
          <p:cNvSpPr>
            <a:spLocks noGrp="1"/>
          </p:cNvSpPr>
          <p:nvPr>
            <p:ph idx="1"/>
          </p:nvPr>
        </p:nvSpPr>
        <p:spPr>
          <a:xfrm>
            <a:off x="628650" y="990600"/>
            <a:ext cx="8134350" cy="5186363"/>
          </a:xfrm>
        </p:spPr>
        <p:txBody>
          <a:bodyPr>
            <a:normAutofit fontScale="92500"/>
          </a:bodyPr>
          <a:lstStyle/>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The probability distribution function describes the probabilities of different possible outcomes in an experiment. </a:t>
            </a:r>
            <a:r>
              <a:rPr lang="en-US" dirty="0">
                <a:solidFill>
                  <a:schemeClr val="accent1">
                    <a:lumMod val="75000"/>
                  </a:schemeClr>
                </a:solidFill>
                <a:latin typeface="Georgia" panose="02040502050405020303" pitchFamily="18" charset="0"/>
              </a:rPr>
              <a:t>For example, if tossing a coin in an experiment that has a set of outcomes X (heads and tails) then the distribution of X can be represented as P(X=heads) = 0.5 and  P(X=tails) = 0.5.</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Depending on the outcome of the experiment the distributions can be </a:t>
            </a:r>
          </a:p>
          <a:p>
            <a:pPr marL="0" indent="0">
              <a:buNone/>
            </a:pPr>
            <a:r>
              <a:rPr lang="en-US" dirty="0">
                <a:solidFill>
                  <a:schemeClr val="accent1">
                    <a:lumMod val="75000"/>
                  </a:schemeClr>
                </a:solidFill>
                <a:latin typeface="Georgia" panose="02040502050405020303" pitchFamily="18" charset="0"/>
              </a:rPr>
              <a:t>   Discrete or Continuous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Common Discrete Distributions </a:t>
            </a:r>
          </a:p>
          <a:p>
            <a:pPr marL="640080">
              <a:buFont typeface="Wingdings" panose="05000000000000000000" pitchFamily="2" charset="2"/>
              <a:buChar char="§"/>
            </a:pPr>
            <a:r>
              <a:rPr lang="en-US" b="1" dirty="0">
                <a:solidFill>
                  <a:schemeClr val="accent1">
                    <a:lumMod val="75000"/>
                  </a:schemeClr>
                </a:solidFill>
                <a:latin typeface="Georgia" panose="02040502050405020303" pitchFamily="18" charset="0"/>
              </a:rPr>
              <a:t>Binomial</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Poisson</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Hypergeometric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Common Continuous Distributions </a:t>
            </a:r>
          </a:p>
          <a:p>
            <a:pPr marL="640080">
              <a:buFont typeface="Wingdings" panose="05000000000000000000" pitchFamily="2" charset="2"/>
              <a:buChar char="§"/>
            </a:pPr>
            <a:r>
              <a:rPr lang="en-US" b="1" dirty="0">
                <a:solidFill>
                  <a:schemeClr val="accent1">
                    <a:lumMod val="75000"/>
                  </a:schemeClr>
                </a:solidFill>
                <a:latin typeface="Georgia" panose="02040502050405020303" pitchFamily="18" charset="0"/>
              </a:rPr>
              <a:t>Normal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Uniform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Exponential </a:t>
            </a:r>
          </a:p>
        </p:txBody>
      </p:sp>
    </p:spTree>
    <p:extLst>
      <p:ext uri="{BB962C8B-B14F-4D97-AF65-F5344CB8AC3E}">
        <p14:creationId xmlns:p14="http://schemas.microsoft.com/office/powerpoint/2010/main" val="53046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3710-C0DA-4EB0-8FB9-469380EABCD4}"/>
              </a:ext>
            </a:extLst>
          </p:cNvPr>
          <p:cNvSpPr>
            <a:spLocks noGrp="1"/>
          </p:cNvSpPr>
          <p:nvPr>
            <p:ph type="title"/>
          </p:nvPr>
        </p:nvSpPr>
        <p:spPr>
          <a:xfrm>
            <a:off x="325582" y="441326"/>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Binomial Distribution </a:t>
            </a:r>
          </a:p>
        </p:txBody>
      </p:sp>
      <p:sp>
        <p:nvSpPr>
          <p:cNvPr id="3" name="Content Placeholder 2">
            <a:extLst>
              <a:ext uri="{FF2B5EF4-FFF2-40B4-BE49-F238E27FC236}">
                <a16:creationId xmlns:a16="http://schemas.microsoft.com/office/drawing/2014/main" id="{1D675B1F-8699-4DC8-8CED-E84764DC8EEB}"/>
              </a:ext>
            </a:extLst>
          </p:cNvPr>
          <p:cNvSpPr>
            <a:spLocks noGrp="1"/>
          </p:cNvSpPr>
          <p:nvPr>
            <p:ph idx="1"/>
          </p:nvPr>
        </p:nvSpPr>
        <p:spPr>
          <a:xfrm>
            <a:off x="304800" y="1143000"/>
            <a:ext cx="4648200" cy="5410200"/>
          </a:xfrm>
        </p:spPr>
        <p:txBody>
          <a:bodyPr>
            <a:normAutofit fontScale="85000" lnSpcReduction="20000"/>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If an experiment has n trails and two outcomes (e.g. success or failure) with success probability of p then this function </a:t>
            </a:r>
            <a:r>
              <a:rPr lang="en-US" b="1" dirty="0">
                <a:solidFill>
                  <a:schemeClr val="accent1">
                    <a:lumMod val="75000"/>
                  </a:schemeClr>
                </a:solidFill>
                <a:latin typeface="Georgia" panose="02040502050405020303" pitchFamily="18" charset="0"/>
              </a:rPr>
              <a:t>models the probability of getting ‘X’ success in n trials</a:t>
            </a:r>
            <a:r>
              <a:rPr lang="en-US" dirty="0">
                <a:solidFill>
                  <a:schemeClr val="accent1">
                    <a:lumMod val="75000"/>
                  </a:schemeClr>
                </a:solidFill>
                <a:latin typeface="Georgia" panose="02040502050405020303" pitchFamily="18" charset="0"/>
              </a:rPr>
              <a:t>. </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The number of trials ‘</a:t>
            </a:r>
            <a:r>
              <a:rPr lang="en-US" b="1" dirty="0">
                <a:solidFill>
                  <a:schemeClr val="accent1">
                    <a:lumMod val="75000"/>
                  </a:schemeClr>
                </a:solidFill>
                <a:latin typeface="Georgia" panose="02040502050405020303" pitchFamily="18" charset="0"/>
              </a:rPr>
              <a:t>n’</a:t>
            </a:r>
            <a:r>
              <a:rPr lang="en-US" dirty="0">
                <a:solidFill>
                  <a:schemeClr val="accent1">
                    <a:lumMod val="75000"/>
                  </a:schemeClr>
                </a:solidFill>
                <a:latin typeface="Georgia" panose="02040502050405020303" pitchFamily="18" charset="0"/>
              </a:rPr>
              <a:t> and the success probability </a:t>
            </a:r>
            <a:r>
              <a:rPr lang="en-US" b="1" dirty="0">
                <a:solidFill>
                  <a:schemeClr val="accent1">
                    <a:lumMod val="75000"/>
                  </a:schemeClr>
                </a:solidFill>
                <a:latin typeface="Georgia" panose="02040502050405020303" pitchFamily="18" charset="0"/>
              </a:rPr>
              <a:t>‘p’ </a:t>
            </a:r>
            <a:r>
              <a:rPr lang="en-US" dirty="0">
                <a:solidFill>
                  <a:schemeClr val="accent1">
                    <a:lumMod val="75000"/>
                  </a:schemeClr>
                </a:solidFill>
                <a:latin typeface="Georgia" panose="02040502050405020303" pitchFamily="18" charset="0"/>
              </a:rPr>
              <a:t>determines the shape of discrete data that is binomially distributed. </a:t>
            </a:r>
          </a:p>
          <a:p>
            <a:pPr algn="just">
              <a:buFont typeface="Wingdings" panose="05000000000000000000" pitchFamily="2" charset="2"/>
              <a:buChar char="§"/>
            </a:pPr>
            <a:r>
              <a:rPr lang="en-US" i="1" dirty="0">
                <a:solidFill>
                  <a:schemeClr val="accent1">
                    <a:lumMod val="75000"/>
                  </a:schemeClr>
                </a:solidFill>
                <a:latin typeface="Georgia" panose="02040502050405020303" pitchFamily="18" charset="0"/>
              </a:rPr>
              <a:t>Example, suppose we are throwing a biased dice 10 times such that probability of getting heads on each throw is 0.5 then what is the probability that 7 heads with appear in 10 attempts. Hence, in this case Binomial probability distribution can give us estimate of probability of 7 heads.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R function </a:t>
            </a:r>
            <a:r>
              <a:rPr lang="en-US" dirty="0">
                <a:latin typeface="Georgia" panose="02040502050405020303" pitchFamily="18" charset="0"/>
              </a:rPr>
              <a:t>dbinom(No of Success, n ,p)</a:t>
            </a:r>
            <a:r>
              <a:rPr lang="en-US" dirty="0">
                <a:solidFill>
                  <a:schemeClr val="accent1">
                    <a:lumMod val="75000"/>
                  </a:schemeClr>
                </a:solidFill>
                <a:latin typeface="Georgia" panose="02040502050405020303" pitchFamily="18" charset="0"/>
              </a:rPr>
              <a:t> can be used to calculate the probability of 7 successes (heads) in 10 trials with probability p = 0.7</a:t>
            </a:r>
          </a:p>
          <a:p>
            <a:pPr marL="0" indent="0">
              <a:buNone/>
            </a:pPr>
            <a:r>
              <a:rPr lang="en-US" dirty="0"/>
              <a:t>&gt; dbinom(7,10,0.7)  </a:t>
            </a:r>
          </a:p>
          <a:p>
            <a:pPr marL="0" indent="0">
              <a:buNone/>
            </a:pPr>
            <a:r>
              <a:rPr lang="en-US" dirty="0"/>
              <a:t>[1] 0.2668279</a:t>
            </a:r>
          </a:p>
        </p:txBody>
      </p:sp>
      <p:pic>
        <p:nvPicPr>
          <p:cNvPr id="4" name="Picture 3">
            <a:extLst>
              <a:ext uri="{FF2B5EF4-FFF2-40B4-BE49-F238E27FC236}">
                <a16:creationId xmlns:a16="http://schemas.microsoft.com/office/drawing/2014/main" id="{A68A83E3-4E41-4ECE-A0A0-FFEB8621F245}"/>
              </a:ext>
            </a:extLst>
          </p:cNvPr>
          <p:cNvPicPr>
            <a:picLocks noChangeAspect="1"/>
          </p:cNvPicPr>
          <p:nvPr/>
        </p:nvPicPr>
        <p:blipFill>
          <a:blip r:embed="rId3"/>
          <a:stretch>
            <a:fillRect/>
          </a:stretch>
        </p:blipFill>
        <p:spPr>
          <a:xfrm>
            <a:off x="5105400" y="1295400"/>
            <a:ext cx="3809574" cy="3505200"/>
          </a:xfrm>
          <a:prstGeom prst="rect">
            <a:avLst/>
          </a:prstGeom>
        </p:spPr>
      </p:pic>
      <p:sp>
        <p:nvSpPr>
          <p:cNvPr id="5" name="TextBox 4">
            <a:extLst>
              <a:ext uri="{FF2B5EF4-FFF2-40B4-BE49-F238E27FC236}">
                <a16:creationId xmlns:a16="http://schemas.microsoft.com/office/drawing/2014/main" id="{A8082A10-8440-407C-82F9-C942CFF4496A}"/>
              </a:ext>
            </a:extLst>
          </p:cNvPr>
          <p:cNvSpPr txBox="1"/>
          <p:nvPr/>
        </p:nvSpPr>
        <p:spPr>
          <a:xfrm>
            <a:off x="5298938" y="4821382"/>
            <a:ext cx="3581400" cy="1569660"/>
          </a:xfrm>
          <a:prstGeom prst="rect">
            <a:avLst/>
          </a:prstGeom>
          <a:noFill/>
          <a:ln>
            <a:solidFill>
              <a:schemeClr val="tx1"/>
            </a:solidFill>
            <a:prstDash val="dashDot"/>
          </a:ln>
        </p:spPr>
        <p:txBody>
          <a:bodyPr wrap="square" rtlCol="0">
            <a:spAutoFit/>
          </a:bodyPr>
          <a:lstStyle/>
          <a:p>
            <a:pPr algn="just"/>
            <a:r>
              <a:rPr lang="en-US" sz="1600" dirty="0">
                <a:latin typeface="Georgia" panose="02040502050405020303" pitchFamily="18" charset="0"/>
              </a:rPr>
              <a:t>The shapes of data distributed as binomial distribution for various values of trial (n) and success probability (p).</a:t>
            </a:r>
          </a:p>
          <a:p>
            <a:pPr algn="just"/>
            <a:r>
              <a:rPr lang="en-US" sz="1600" dirty="0">
                <a:latin typeface="Georgia" panose="02040502050405020303" pitchFamily="18" charset="0"/>
              </a:rPr>
              <a:t>X-Axis: Number of successes</a:t>
            </a:r>
          </a:p>
          <a:p>
            <a:pPr algn="just"/>
            <a:r>
              <a:rPr lang="en-US" sz="1600" dirty="0">
                <a:latin typeface="Georgia" panose="02040502050405020303" pitchFamily="18" charset="0"/>
              </a:rPr>
              <a:t>Y-Axis  :   Probability</a:t>
            </a:r>
            <a:endParaRPr lang="en-US" dirty="0"/>
          </a:p>
        </p:txBody>
      </p:sp>
    </p:spTree>
    <p:extLst>
      <p:ext uri="{BB962C8B-B14F-4D97-AF65-F5344CB8AC3E}">
        <p14:creationId xmlns:p14="http://schemas.microsoft.com/office/powerpoint/2010/main" val="407634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C85F-EE9D-4143-8056-EB1BE99057B1}"/>
              </a:ext>
            </a:extLst>
          </p:cNvPr>
          <p:cNvSpPr>
            <a:spLocks noGrp="1"/>
          </p:cNvSpPr>
          <p:nvPr>
            <p:ph type="title"/>
          </p:nvPr>
        </p:nvSpPr>
        <p:spPr>
          <a:xfrm>
            <a:off x="533400" y="365128"/>
            <a:ext cx="7886700" cy="777874"/>
          </a:xfrm>
        </p:spPr>
        <p:txBody>
          <a:bodyPr/>
          <a:lstStyle/>
          <a:p>
            <a:r>
              <a:rPr lang="en-US" b="1" dirty="0">
                <a:solidFill>
                  <a:schemeClr val="tx2">
                    <a:lumMod val="75000"/>
                  </a:schemeClr>
                </a:solidFill>
              </a:rPr>
              <a:t>Percentile / Quantile of Distribution </a:t>
            </a:r>
          </a:p>
        </p:txBody>
      </p:sp>
      <p:sp>
        <p:nvSpPr>
          <p:cNvPr id="3" name="Content Placeholder 2">
            <a:extLst>
              <a:ext uri="{FF2B5EF4-FFF2-40B4-BE49-F238E27FC236}">
                <a16:creationId xmlns:a16="http://schemas.microsoft.com/office/drawing/2014/main" id="{4EBCA86D-9E2E-4136-A7A9-57E301079AB2}"/>
              </a:ext>
            </a:extLst>
          </p:cNvPr>
          <p:cNvSpPr>
            <a:spLocks noGrp="1"/>
          </p:cNvSpPr>
          <p:nvPr>
            <p:ph idx="1"/>
          </p:nvPr>
        </p:nvSpPr>
        <p:spPr>
          <a:xfrm>
            <a:off x="628650" y="1143002"/>
            <a:ext cx="7886700" cy="5033962"/>
          </a:xfrm>
        </p:spPr>
        <p:txBody>
          <a:bodyPr>
            <a:normAutofit fontScale="92500"/>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From earlier discussion we know that nth percentile of a data distribution is a value which has n% of all possible data values below it. For instance, a 90</a:t>
            </a:r>
            <a:r>
              <a:rPr lang="en-US" baseline="30000" dirty="0">
                <a:solidFill>
                  <a:schemeClr val="accent1">
                    <a:lumMod val="75000"/>
                  </a:schemeClr>
                </a:solidFill>
                <a:latin typeface="Georgia" panose="02040502050405020303" pitchFamily="18" charset="0"/>
              </a:rPr>
              <a:t>th</a:t>
            </a:r>
            <a:r>
              <a:rPr lang="en-US" dirty="0">
                <a:solidFill>
                  <a:schemeClr val="accent1">
                    <a:lumMod val="75000"/>
                  </a:schemeClr>
                </a:solidFill>
                <a:latin typeface="Georgia" panose="02040502050405020303" pitchFamily="18" charset="0"/>
              </a:rPr>
              <a:t>  percentile of a binomial distribution with  10 trials (n = 10) and 0.7 success probability (p=0.7) would be equal to number of success or heads in 10 trials which would be greater than 90% of the values from this distribution.</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qbinom(</a:t>
            </a:r>
            <a:r>
              <a:rPr lang="en-US" dirty="0" err="1">
                <a:solidFill>
                  <a:schemeClr val="accent1">
                    <a:lumMod val="75000"/>
                  </a:schemeClr>
                </a:solidFill>
                <a:latin typeface="Georgia" panose="02040502050405020303" pitchFamily="18" charset="0"/>
              </a:rPr>
              <a:t>percentile,n,p</a:t>
            </a:r>
            <a:r>
              <a:rPr lang="en-US" dirty="0">
                <a:solidFill>
                  <a:schemeClr val="accent1">
                    <a:lumMod val="75000"/>
                  </a:schemeClr>
                </a:solidFill>
                <a:latin typeface="Georgia" panose="02040502050405020303" pitchFamily="18" charset="0"/>
              </a:rPr>
              <a:t>) function can be used to computer required percentile.</a:t>
            </a:r>
          </a:p>
          <a:p>
            <a:pPr marL="0" indent="0" algn="just">
              <a:buNone/>
            </a:pPr>
            <a:r>
              <a:rPr lang="en-US" dirty="0">
                <a:latin typeface="Georgia" panose="02040502050405020303" pitchFamily="18" charset="0"/>
              </a:rPr>
              <a:t>    &gt; </a:t>
            </a:r>
            <a:r>
              <a:rPr lang="en-US" b="1" dirty="0">
                <a:latin typeface="Georgia" panose="02040502050405020303" pitchFamily="18" charset="0"/>
              </a:rPr>
              <a:t>qbinom</a:t>
            </a:r>
            <a:r>
              <a:rPr lang="en-US" dirty="0">
                <a:latin typeface="Georgia" panose="02040502050405020303" pitchFamily="18" charset="0"/>
              </a:rPr>
              <a:t>(0.8,size = 100,prob = 0.7)</a:t>
            </a:r>
          </a:p>
          <a:p>
            <a:pPr marL="0" indent="0" algn="just">
              <a:buNone/>
            </a:pPr>
            <a:r>
              <a:rPr lang="en-US" dirty="0">
                <a:latin typeface="Georgia" panose="02040502050405020303" pitchFamily="18" charset="0"/>
              </a:rPr>
              <a:t>    [1] 74</a:t>
            </a:r>
          </a:p>
          <a:p>
            <a:pPr marL="0" indent="0" algn="just">
              <a:buNone/>
            </a:pPr>
            <a:r>
              <a:rPr lang="en-US" dirty="0">
                <a:solidFill>
                  <a:schemeClr val="accent1">
                    <a:lumMod val="75000"/>
                  </a:schemeClr>
                </a:solidFill>
                <a:latin typeface="Georgia" panose="02040502050405020303" pitchFamily="18" charset="0"/>
              </a:rPr>
              <a:t>    What does this mean ? </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Alternatively, the cumulative distribution of a binomial distribution function can be used to predict the percentage of outcomes that are below a certain value.</a:t>
            </a:r>
          </a:p>
          <a:p>
            <a:pPr marL="0" indent="0" algn="just">
              <a:buNone/>
            </a:pPr>
            <a:r>
              <a:rPr lang="en-US" dirty="0">
                <a:solidFill>
                  <a:schemeClr val="accent1">
                    <a:lumMod val="75000"/>
                  </a:schemeClr>
                </a:solidFill>
                <a:latin typeface="Georgia" panose="02040502050405020303" pitchFamily="18" charset="0"/>
              </a:rPr>
              <a:t>    </a:t>
            </a:r>
            <a:r>
              <a:rPr lang="en-US" dirty="0">
                <a:latin typeface="Georgia" panose="02040502050405020303" pitchFamily="18" charset="0"/>
              </a:rPr>
              <a:t>&gt; </a:t>
            </a:r>
            <a:r>
              <a:rPr lang="en-US" b="1" dirty="0" err="1">
                <a:latin typeface="Georgia" panose="02040502050405020303" pitchFamily="18" charset="0"/>
              </a:rPr>
              <a:t>pbinom</a:t>
            </a:r>
            <a:r>
              <a:rPr lang="en-US" dirty="0">
                <a:latin typeface="Georgia" panose="02040502050405020303" pitchFamily="18" charset="0"/>
              </a:rPr>
              <a:t>(7, size=10, </a:t>
            </a:r>
            <a:r>
              <a:rPr lang="en-US" dirty="0" err="1">
                <a:latin typeface="Georgia" panose="02040502050405020303" pitchFamily="18" charset="0"/>
              </a:rPr>
              <a:t>prob</a:t>
            </a:r>
            <a:r>
              <a:rPr lang="en-US" dirty="0">
                <a:latin typeface="Georgia" panose="02040502050405020303" pitchFamily="18" charset="0"/>
              </a:rPr>
              <a:t>=0.7)</a:t>
            </a:r>
          </a:p>
          <a:p>
            <a:pPr marL="0" indent="0" algn="just">
              <a:buNone/>
            </a:pPr>
            <a:r>
              <a:rPr lang="en-US" dirty="0">
                <a:latin typeface="Georgia" panose="02040502050405020303" pitchFamily="18" charset="0"/>
              </a:rPr>
              <a:t>    [1] 0.6172172 </a:t>
            </a:r>
            <a:r>
              <a:rPr lang="en-US" dirty="0">
                <a:solidFill>
                  <a:schemeClr val="accent1">
                    <a:lumMod val="75000"/>
                  </a:schemeClr>
                </a:solidFill>
                <a:latin typeface="Georgia" panose="02040502050405020303" pitchFamily="18" charset="0"/>
              </a:rPr>
              <a:t># This means that 61% of the values would be below 7. </a:t>
            </a:r>
          </a:p>
        </p:txBody>
      </p:sp>
    </p:spTree>
    <p:extLst>
      <p:ext uri="{BB962C8B-B14F-4D97-AF65-F5344CB8AC3E}">
        <p14:creationId xmlns:p14="http://schemas.microsoft.com/office/powerpoint/2010/main" val="407939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A527-4C3E-49C5-9B2D-ABB09EB9D33F}"/>
              </a:ext>
            </a:extLst>
          </p:cNvPr>
          <p:cNvSpPr>
            <a:spLocks noGrp="1"/>
          </p:cNvSpPr>
          <p:nvPr>
            <p:ph type="title"/>
          </p:nvPr>
        </p:nvSpPr>
        <p:spPr>
          <a:xfrm>
            <a:off x="533400" y="593726"/>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Normal Distribution </a:t>
            </a:r>
          </a:p>
        </p:txBody>
      </p:sp>
      <p:sp>
        <p:nvSpPr>
          <p:cNvPr id="3" name="Content Placeholder 2">
            <a:extLst>
              <a:ext uri="{FF2B5EF4-FFF2-40B4-BE49-F238E27FC236}">
                <a16:creationId xmlns:a16="http://schemas.microsoft.com/office/drawing/2014/main" id="{222495B6-EDBF-48AF-B859-7D01EAD4A148}"/>
              </a:ext>
            </a:extLst>
          </p:cNvPr>
          <p:cNvSpPr>
            <a:spLocks noGrp="1"/>
          </p:cNvSpPr>
          <p:nvPr>
            <p:ph idx="1"/>
          </p:nvPr>
        </p:nvSpPr>
        <p:spPr>
          <a:xfrm>
            <a:off x="533400" y="1219200"/>
            <a:ext cx="4324350" cy="5186362"/>
          </a:xfrm>
        </p:spPr>
        <p:txBody>
          <a:bodyPr>
            <a:normAutofit fontScale="92500"/>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Normal distribution is used to model the probabilities of continuous outcome of an experiment. </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For example, the height of the wheat plants in the fields can be considered to be normally distributed with a certain mean say 200cm and a standard deviation of 20 cm.</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A normal distribution is described by two parameters : the mean µ and standard deviation </a:t>
            </a:r>
            <a:r>
              <a:rPr lang="el-GR" dirty="0">
                <a:solidFill>
                  <a:schemeClr val="accent1">
                    <a:lumMod val="75000"/>
                  </a:schemeClr>
                </a:solidFill>
                <a:latin typeface="Georgia" panose="02040502050405020303" pitchFamily="18" charset="0"/>
              </a:rPr>
              <a:t>σ</a:t>
            </a:r>
            <a:r>
              <a:rPr lang="en-US" dirty="0">
                <a:solidFill>
                  <a:schemeClr val="accent1">
                    <a:lumMod val="75000"/>
                  </a:schemeClr>
                </a:solidFill>
                <a:latin typeface="Georgia" panose="02040502050405020303" pitchFamily="18" charset="0"/>
              </a:rPr>
              <a:t>.</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The shape of the data distribution of a normally distributed variable is symmetrical and bell shaped with equal mean, median and mode</a:t>
            </a:r>
            <a:r>
              <a:rPr lang="en-US" dirty="0"/>
              <a:t>. </a:t>
            </a:r>
          </a:p>
        </p:txBody>
      </p:sp>
      <p:pic>
        <p:nvPicPr>
          <p:cNvPr id="4" name="Picture 3">
            <a:extLst>
              <a:ext uri="{FF2B5EF4-FFF2-40B4-BE49-F238E27FC236}">
                <a16:creationId xmlns:a16="http://schemas.microsoft.com/office/drawing/2014/main" id="{24A5E456-0796-40AF-9ECC-2E6521D5B641}"/>
              </a:ext>
            </a:extLst>
          </p:cNvPr>
          <p:cNvPicPr>
            <a:picLocks noChangeAspect="1"/>
          </p:cNvPicPr>
          <p:nvPr/>
        </p:nvPicPr>
        <p:blipFill>
          <a:blip r:embed="rId2"/>
          <a:stretch>
            <a:fillRect/>
          </a:stretch>
        </p:blipFill>
        <p:spPr>
          <a:xfrm>
            <a:off x="4953000" y="1219200"/>
            <a:ext cx="3993930" cy="3429000"/>
          </a:xfrm>
          <a:prstGeom prst="rect">
            <a:avLst/>
          </a:prstGeom>
        </p:spPr>
      </p:pic>
      <p:sp>
        <p:nvSpPr>
          <p:cNvPr id="5" name="TextBox 4">
            <a:extLst>
              <a:ext uri="{FF2B5EF4-FFF2-40B4-BE49-F238E27FC236}">
                <a16:creationId xmlns:a16="http://schemas.microsoft.com/office/drawing/2014/main" id="{CB68A0AA-E295-43E3-95DD-D5D88FB76400}"/>
              </a:ext>
            </a:extLst>
          </p:cNvPr>
          <p:cNvSpPr txBox="1"/>
          <p:nvPr/>
        </p:nvSpPr>
        <p:spPr>
          <a:xfrm>
            <a:off x="5105400" y="4953000"/>
            <a:ext cx="3841530" cy="1477328"/>
          </a:xfrm>
          <a:prstGeom prst="rect">
            <a:avLst/>
          </a:prstGeom>
          <a:noFill/>
        </p:spPr>
        <p:txBody>
          <a:bodyPr wrap="square" rtlCol="0">
            <a:spAutoFit/>
          </a:bodyPr>
          <a:lstStyle/>
          <a:p>
            <a:pPr algn="ctr"/>
            <a:r>
              <a:rPr lang="en-US" dirty="0">
                <a:latin typeface="Georgia" panose="02040502050405020303" pitchFamily="18" charset="0"/>
              </a:rPr>
              <a:t>Shapes of distribution of a normally distributed data for various values of mean (µ)  and deviation (</a:t>
            </a:r>
            <a:r>
              <a:rPr lang="el-GR" dirty="0">
                <a:latin typeface="Georgia" panose="02040502050405020303" pitchFamily="18" charset="0"/>
              </a:rPr>
              <a:t>σ</a:t>
            </a:r>
            <a:r>
              <a:rPr lang="en-US" dirty="0">
                <a:latin typeface="Georgia" panose="02040502050405020303" pitchFamily="18" charset="0"/>
              </a:rPr>
              <a:t>) parameters.</a:t>
            </a:r>
          </a:p>
          <a:p>
            <a:r>
              <a:rPr lang="en-US" dirty="0"/>
              <a:t> </a:t>
            </a:r>
          </a:p>
        </p:txBody>
      </p:sp>
    </p:spTree>
    <p:extLst>
      <p:ext uri="{BB962C8B-B14F-4D97-AF65-F5344CB8AC3E}">
        <p14:creationId xmlns:p14="http://schemas.microsoft.com/office/powerpoint/2010/main" val="352364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112C-E020-42C7-BE2B-EB463CFB5B5D}"/>
              </a:ext>
            </a:extLst>
          </p:cNvPr>
          <p:cNvSpPr>
            <a:spLocks noGrp="1"/>
          </p:cNvSpPr>
          <p:nvPr>
            <p:ph type="title"/>
          </p:nvPr>
        </p:nvSpPr>
        <p:spPr>
          <a:xfrm>
            <a:off x="533400" y="288926"/>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Some Applications </a:t>
            </a:r>
          </a:p>
        </p:txBody>
      </p:sp>
      <p:sp>
        <p:nvSpPr>
          <p:cNvPr id="3" name="Content Placeholder 2">
            <a:extLst>
              <a:ext uri="{FF2B5EF4-FFF2-40B4-BE49-F238E27FC236}">
                <a16:creationId xmlns:a16="http://schemas.microsoft.com/office/drawing/2014/main" id="{E27EEC2D-0F26-47B0-9648-0DF95659DA60}"/>
              </a:ext>
            </a:extLst>
          </p:cNvPr>
          <p:cNvSpPr>
            <a:spLocks noGrp="1"/>
          </p:cNvSpPr>
          <p:nvPr>
            <p:ph idx="1"/>
          </p:nvPr>
        </p:nvSpPr>
        <p:spPr>
          <a:xfrm>
            <a:off x="609600" y="990600"/>
            <a:ext cx="8229600" cy="5186363"/>
          </a:xfrm>
        </p:spPr>
        <p:txBody>
          <a:bodyPr>
            <a:normAutofit fontScale="92500"/>
          </a:bodyPr>
          <a:lstStyle/>
          <a:p>
            <a:pPr marL="0" indent="0">
              <a:buNone/>
            </a:pPr>
            <a:r>
              <a:rPr lang="en-US" sz="2200" i="1" dirty="0">
                <a:solidFill>
                  <a:schemeClr val="accent1">
                    <a:lumMod val="75000"/>
                  </a:schemeClr>
                </a:solidFill>
                <a:latin typeface="Georgia" panose="02040502050405020303" pitchFamily="18" charset="0"/>
              </a:rPr>
              <a:t>Given the data is normally distributed with mean m and standard deviation s the following functions are useful </a:t>
            </a:r>
          </a:p>
          <a:p>
            <a:pPr>
              <a:buFont typeface="Wingdings" panose="05000000000000000000" pitchFamily="2" charset="2"/>
              <a:buChar char="§"/>
            </a:pPr>
            <a:r>
              <a:rPr lang="en-US" b="1" dirty="0" err="1">
                <a:solidFill>
                  <a:schemeClr val="accent1">
                    <a:lumMod val="75000"/>
                  </a:schemeClr>
                </a:solidFill>
                <a:latin typeface="Georgia" panose="02040502050405020303" pitchFamily="18" charset="0"/>
              </a:rPr>
              <a:t>d</a:t>
            </a:r>
            <a:r>
              <a:rPr lang="en-US" dirty="0" err="1">
                <a:solidFill>
                  <a:schemeClr val="accent1">
                    <a:lumMod val="75000"/>
                  </a:schemeClr>
                </a:solidFill>
                <a:latin typeface="Georgia" panose="02040502050405020303" pitchFamily="18" charset="0"/>
              </a:rPr>
              <a:t>norm</a:t>
            </a:r>
            <a:r>
              <a:rPr lang="en-US" dirty="0">
                <a:solidFill>
                  <a:schemeClr val="accent1">
                    <a:lumMod val="75000"/>
                  </a:schemeClr>
                </a:solidFill>
                <a:latin typeface="Georgia" panose="02040502050405020303" pitchFamily="18" charset="0"/>
              </a:rPr>
              <a:t>(</a:t>
            </a:r>
            <a:r>
              <a:rPr lang="en-US" dirty="0" err="1">
                <a:solidFill>
                  <a:schemeClr val="accent1">
                    <a:lumMod val="75000"/>
                  </a:schemeClr>
                </a:solidFill>
                <a:latin typeface="Georgia" panose="02040502050405020303" pitchFamily="18" charset="0"/>
              </a:rPr>
              <a:t>X,mean</a:t>
            </a:r>
            <a:r>
              <a:rPr lang="en-US" dirty="0">
                <a:solidFill>
                  <a:schemeClr val="accent1">
                    <a:lumMod val="75000"/>
                  </a:schemeClr>
                </a:solidFill>
                <a:latin typeface="Georgia" panose="02040502050405020303" pitchFamily="18" charset="0"/>
              </a:rPr>
              <a:t> = m, </a:t>
            </a:r>
            <a:r>
              <a:rPr lang="en-US" dirty="0" err="1">
                <a:solidFill>
                  <a:schemeClr val="accent1">
                    <a:lumMod val="75000"/>
                  </a:schemeClr>
                </a:solidFill>
                <a:latin typeface="Georgia" panose="02040502050405020303" pitchFamily="18" charset="0"/>
              </a:rPr>
              <a:t>sd</a:t>
            </a:r>
            <a:r>
              <a:rPr lang="en-US" dirty="0">
                <a:solidFill>
                  <a:schemeClr val="accent1">
                    <a:lumMod val="75000"/>
                  </a:schemeClr>
                </a:solidFill>
                <a:latin typeface="Georgia" panose="02040502050405020303" pitchFamily="18" charset="0"/>
              </a:rPr>
              <a:t> = s) # For calculating probability of getting X assuming data is normally distributed with mean m and standard deviation s.</a:t>
            </a:r>
          </a:p>
          <a:p>
            <a:pPr>
              <a:buFont typeface="Wingdings" panose="05000000000000000000" pitchFamily="2" charset="2"/>
              <a:buChar char="§"/>
            </a:pPr>
            <a:r>
              <a:rPr lang="en-US" b="1" dirty="0" err="1">
                <a:solidFill>
                  <a:schemeClr val="accent1">
                    <a:lumMod val="75000"/>
                  </a:schemeClr>
                </a:solidFill>
                <a:latin typeface="Georgia" panose="02040502050405020303" pitchFamily="18" charset="0"/>
              </a:rPr>
              <a:t>p</a:t>
            </a:r>
            <a:r>
              <a:rPr lang="en-US" dirty="0" err="1">
                <a:solidFill>
                  <a:schemeClr val="accent1">
                    <a:lumMod val="75000"/>
                  </a:schemeClr>
                </a:solidFill>
                <a:latin typeface="Georgia" panose="02040502050405020303" pitchFamily="18" charset="0"/>
              </a:rPr>
              <a:t>norm</a:t>
            </a:r>
            <a:r>
              <a:rPr lang="en-US" dirty="0">
                <a:solidFill>
                  <a:schemeClr val="accent1">
                    <a:lumMod val="75000"/>
                  </a:schemeClr>
                </a:solidFill>
                <a:latin typeface="Georgia" panose="02040502050405020303" pitchFamily="18" charset="0"/>
              </a:rPr>
              <a:t>(</a:t>
            </a:r>
            <a:r>
              <a:rPr lang="en-US" dirty="0" err="1">
                <a:solidFill>
                  <a:schemeClr val="accent1">
                    <a:lumMod val="75000"/>
                  </a:schemeClr>
                </a:solidFill>
                <a:latin typeface="Georgia" panose="02040502050405020303" pitchFamily="18" charset="0"/>
              </a:rPr>
              <a:t>X,mean</a:t>
            </a:r>
            <a:r>
              <a:rPr lang="en-US" dirty="0">
                <a:solidFill>
                  <a:schemeClr val="accent1">
                    <a:lumMod val="75000"/>
                  </a:schemeClr>
                </a:solidFill>
                <a:latin typeface="Georgia" panose="02040502050405020303" pitchFamily="18" charset="0"/>
              </a:rPr>
              <a:t> = m, </a:t>
            </a:r>
            <a:r>
              <a:rPr lang="en-US" dirty="0" err="1">
                <a:solidFill>
                  <a:schemeClr val="accent1">
                    <a:lumMod val="75000"/>
                  </a:schemeClr>
                </a:solidFill>
                <a:latin typeface="Georgia" panose="02040502050405020303" pitchFamily="18" charset="0"/>
              </a:rPr>
              <a:t>sd</a:t>
            </a:r>
            <a:r>
              <a:rPr lang="en-US" dirty="0">
                <a:solidFill>
                  <a:schemeClr val="accent1">
                    <a:lumMod val="75000"/>
                  </a:schemeClr>
                </a:solidFill>
                <a:latin typeface="Georgia" panose="02040502050405020303" pitchFamily="18" charset="0"/>
              </a:rPr>
              <a:t> = s) # For calculating the proportion of values or outcomes that are less than or equal to X.</a:t>
            </a:r>
          </a:p>
          <a:p>
            <a:pPr>
              <a:buFont typeface="Wingdings" panose="05000000000000000000" pitchFamily="2" charset="2"/>
              <a:buChar char="§"/>
            </a:pPr>
            <a:r>
              <a:rPr lang="en-US" b="1" dirty="0" err="1">
                <a:solidFill>
                  <a:schemeClr val="accent1">
                    <a:lumMod val="75000"/>
                  </a:schemeClr>
                </a:solidFill>
                <a:latin typeface="Georgia" panose="02040502050405020303" pitchFamily="18" charset="0"/>
              </a:rPr>
              <a:t>q</a:t>
            </a:r>
            <a:r>
              <a:rPr lang="en-US" dirty="0" err="1">
                <a:solidFill>
                  <a:schemeClr val="accent1">
                    <a:lumMod val="75000"/>
                  </a:schemeClr>
                </a:solidFill>
                <a:latin typeface="Georgia" panose="02040502050405020303" pitchFamily="18" charset="0"/>
              </a:rPr>
              <a:t>norm</a:t>
            </a:r>
            <a:r>
              <a:rPr lang="en-US" dirty="0">
                <a:solidFill>
                  <a:schemeClr val="accent1">
                    <a:lumMod val="75000"/>
                  </a:schemeClr>
                </a:solidFill>
                <a:latin typeface="Georgia" panose="02040502050405020303" pitchFamily="18" charset="0"/>
              </a:rPr>
              <a:t>(N, mean = m, </a:t>
            </a:r>
            <a:r>
              <a:rPr lang="en-US" dirty="0" err="1">
                <a:solidFill>
                  <a:schemeClr val="accent1">
                    <a:lumMod val="75000"/>
                  </a:schemeClr>
                </a:solidFill>
                <a:latin typeface="Georgia" panose="02040502050405020303" pitchFamily="18" charset="0"/>
              </a:rPr>
              <a:t>sd</a:t>
            </a:r>
            <a:r>
              <a:rPr lang="en-US" dirty="0">
                <a:solidFill>
                  <a:schemeClr val="accent1">
                    <a:lumMod val="75000"/>
                  </a:schemeClr>
                </a:solidFill>
                <a:latin typeface="Georgia" panose="02040502050405020303" pitchFamily="18" charset="0"/>
              </a:rPr>
              <a:t> = s) # For calculating the Nth percentile for the data normally distributed with mean = m and standard deviation = s.</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For example assume that height of wheat plants in the field is normally distributed with mean 100 cm and standard deviation of 10cm, then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is the probability that the length of a plant is 200cm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percentage of plants will have height less than or equal to 20 cm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percentage of plants will have height between 50 to 90 cm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It is safe to that 80% of the plants will have height less than _____ ? </a:t>
            </a:r>
          </a:p>
          <a:p>
            <a:endParaRPr lang="en-US" dirty="0"/>
          </a:p>
        </p:txBody>
      </p:sp>
    </p:spTree>
    <p:extLst>
      <p:ext uri="{BB962C8B-B14F-4D97-AF65-F5344CB8AC3E}">
        <p14:creationId xmlns:p14="http://schemas.microsoft.com/office/powerpoint/2010/main" val="3578751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0038-5F40-49AC-9EA9-CD711626F75C}"/>
              </a:ext>
            </a:extLst>
          </p:cNvPr>
          <p:cNvSpPr>
            <a:spLocks noGrp="1"/>
          </p:cNvSpPr>
          <p:nvPr>
            <p:ph type="title"/>
          </p:nvPr>
        </p:nvSpPr>
        <p:spPr>
          <a:xfrm>
            <a:off x="228600" y="457200"/>
            <a:ext cx="7886700" cy="563563"/>
          </a:xfrm>
        </p:spPr>
        <p:txBody>
          <a:bodyPr/>
          <a:lstStyle/>
          <a:p>
            <a:r>
              <a:rPr lang="en-US" b="1" dirty="0">
                <a:solidFill>
                  <a:schemeClr val="tx2">
                    <a:lumMod val="75000"/>
                  </a:schemeClr>
                </a:solidFill>
              </a:rPr>
              <a:t>Exercise </a:t>
            </a:r>
          </a:p>
        </p:txBody>
      </p:sp>
      <p:sp>
        <p:nvSpPr>
          <p:cNvPr id="3" name="Content Placeholder 2">
            <a:extLst>
              <a:ext uri="{FF2B5EF4-FFF2-40B4-BE49-F238E27FC236}">
                <a16:creationId xmlns:a16="http://schemas.microsoft.com/office/drawing/2014/main" id="{45EBDE9B-A665-4EA6-9ACC-3AA3D45782F1}"/>
              </a:ext>
            </a:extLst>
          </p:cNvPr>
          <p:cNvSpPr>
            <a:spLocks noGrp="1"/>
          </p:cNvSpPr>
          <p:nvPr>
            <p:ph idx="1"/>
          </p:nvPr>
        </p:nvSpPr>
        <p:spPr>
          <a:xfrm>
            <a:off x="5410200" y="1152957"/>
            <a:ext cx="3048000" cy="4351338"/>
          </a:xfrm>
        </p:spPr>
        <p:txBody>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cs typeface="Times New Roman" panose="02020603050405020304" pitchFamily="18" charset="0"/>
              </a:rPr>
              <a:t>Suppose we know that the mean sales price is $20,324 and the standard deviation is $533.67. What percentage of the buyers paid “above market?” What percentage got a “great price?”</a:t>
            </a:r>
          </a:p>
          <a:p>
            <a:endParaRPr lang="en-US" dirty="0"/>
          </a:p>
        </p:txBody>
      </p:sp>
      <p:pic>
        <p:nvPicPr>
          <p:cNvPr id="4" name="Picture 3">
            <a:extLst>
              <a:ext uri="{FF2B5EF4-FFF2-40B4-BE49-F238E27FC236}">
                <a16:creationId xmlns:a16="http://schemas.microsoft.com/office/drawing/2014/main" id="{5B306BD4-1B2C-4175-925E-B1526A857D64}"/>
              </a:ext>
            </a:extLst>
          </p:cNvPr>
          <p:cNvPicPr>
            <a:picLocks noChangeAspect="1"/>
          </p:cNvPicPr>
          <p:nvPr/>
        </p:nvPicPr>
        <p:blipFill>
          <a:blip r:embed="rId3"/>
          <a:stretch>
            <a:fillRect/>
          </a:stretch>
        </p:blipFill>
        <p:spPr>
          <a:xfrm>
            <a:off x="228600" y="1143000"/>
            <a:ext cx="4993850" cy="4361295"/>
          </a:xfrm>
          <a:prstGeom prst="rect">
            <a:avLst/>
          </a:prstGeom>
        </p:spPr>
      </p:pic>
    </p:spTree>
    <p:extLst>
      <p:ext uri="{BB962C8B-B14F-4D97-AF65-F5344CB8AC3E}">
        <p14:creationId xmlns:p14="http://schemas.microsoft.com/office/powerpoint/2010/main" val="182118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9D6E-B889-48C5-B6B5-7D97916688E8}"/>
              </a:ext>
            </a:extLst>
          </p:cNvPr>
          <p:cNvSpPr>
            <a:spLocks noGrp="1"/>
          </p:cNvSpPr>
          <p:nvPr>
            <p:ph type="title"/>
          </p:nvPr>
        </p:nvSpPr>
        <p:spPr>
          <a:xfrm>
            <a:off x="606348" y="749570"/>
            <a:ext cx="7886700" cy="623889"/>
          </a:xfrm>
        </p:spPr>
        <p:txBody>
          <a:bodyPr/>
          <a:lstStyle/>
          <a:p>
            <a:r>
              <a:rPr lang="en-US" b="1" dirty="0">
                <a:solidFill>
                  <a:schemeClr val="tx2">
                    <a:lumMod val="75000"/>
                  </a:schemeClr>
                </a:solidFill>
                <a:effectLst>
                  <a:outerShdw blurRad="38100" dist="38100" dir="2700000" algn="tl">
                    <a:srgbClr val="000000">
                      <a:alpha val="43137"/>
                    </a:srgbClr>
                  </a:outerShdw>
                </a:effectLst>
              </a:rPr>
              <a:t>Sampling Distribution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3A9DC6-69AD-498A-B734-472F88CDE186}"/>
                  </a:ext>
                </a:extLst>
              </p:cNvPr>
              <p:cNvSpPr>
                <a:spLocks noGrp="1"/>
              </p:cNvSpPr>
              <p:nvPr>
                <p:ph idx="1"/>
              </p:nvPr>
            </p:nvSpPr>
            <p:spPr>
              <a:xfrm>
                <a:off x="628650" y="1371600"/>
                <a:ext cx="8210550" cy="4805363"/>
              </a:xfrm>
            </p:spPr>
            <p:txBody>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sampling distribution of a sample statistic (e.g. mean) is the relative frequency distribution of the values of the statistic theoretically generated by taking random samples of size n from the population.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For example, if we take repeated samples from a population that is normally distributed with mean (µ) and standard deviation (</a:t>
                </a:r>
                <a:r>
                  <a:rPr lang="el-GR" dirty="0">
                    <a:solidFill>
                      <a:schemeClr val="accent1">
                        <a:lumMod val="75000"/>
                      </a:schemeClr>
                    </a:solidFill>
                    <a:latin typeface="Georgia" panose="02040502050405020303" pitchFamily="18" charset="0"/>
                  </a:rPr>
                  <a:t>σ</a:t>
                </a:r>
                <a:r>
                  <a:rPr lang="en-US" dirty="0">
                    <a:solidFill>
                      <a:schemeClr val="accent1">
                        <a:lumMod val="75000"/>
                      </a:schemeClr>
                    </a:solidFill>
                    <a:latin typeface="Georgia" panose="02040502050405020303" pitchFamily="18" charset="0"/>
                  </a:rPr>
                  <a:t>) and then calculate the mean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associated with each sample, then the statistic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is the sample mean.</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Each sample draw will have its own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The distribution of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will be termed as the sampling distribution of the mean </a:t>
                </a:r>
              </a:p>
            </p:txBody>
          </p:sp>
        </mc:Choice>
        <mc:Fallback>
          <p:sp>
            <p:nvSpPr>
              <p:cNvPr id="3" name="Content Placeholder 2">
                <a:extLst>
                  <a:ext uri="{FF2B5EF4-FFF2-40B4-BE49-F238E27FC236}">
                    <a16:creationId xmlns:a16="http://schemas.microsoft.com/office/drawing/2014/main" id="{F83A9DC6-69AD-498A-B734-472F88CDE186}"/>
                  </a:ext>
                </a:extLst>
              </p:cNvPr>
              <p:cNvSpPr>
                <a:spLocks noGrp="1" noRot="1" noChangeAspect="1" noMove="1" noResize="1" noEditPoints="1" noAdjustHandles="1" noChangeArrowheads="1" noChangeShapeType="1" noTextEdit="1"/>
              </p:cNvSpPr>
              <p:nvPr>
                <p:ph idx="1"/>
              </p:nvPr>
            </p:nvSpPr>
            <p:spPr>
              <a:xfrm>
                <a:off x="628650" y="1371600"/>
                <a:ext cx="8210550" cy="4805363"/>
              </a:xfrm>
              <a:blipFill>
                <a:blip r:embed="rId2"/>
                <a:stretch>
                  <a:fillRect l="-742" t="-1396" r="-1411"/>
                </a:stretch>
              </a:blipFill>
            </p:spPr>
            <p:txBody>
              <a:bodyPr/>
              <a:lstStyle/>
              <a:p>
                <a:r>
                  <a:rPr lang="en-US">
                    <a:noFill/>
                  </a:rPr>
                  <a:t> </a:t>
                </a:r>
              </a:p>
            </p:txBody>
          </p:sp>
        </mc:Fallback>
      </mc:AlternateContent>
    </p:spTree>
    <p:extLst>
      <p:ext uri="{BB962C8B-B14F-4D97-AF65-F5344CB8AC3E}">
        <p14:creationId xmlns:p14="http://schemas.microsoft.com/office/powerpoint/2010/main" val="2449668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E8E3-20DD-4A3D-BE89-8980679E486A}"/>
              </a:ext>
            </a:extLst>
          </p:cNvPr>
          <p:cNvSpPr>
            <a:spLocks noGrp="1"/>
          </p:cNvSpPr>
          <p:nvPr>
            <p:ph type="title"/>
          </p:nvPr>
        </p:nvSpPr>
        <p:spPr>
          <a:xfrm>
            <a:off x="614795" y="678872"/>
            <a:ext cx="7886700" cy="623889"/>
          </a:xfrm>
        </p:spPr>
        <p:txBody>
          <a:bodyPr/>
          <a:lstStyle/>
          <a:p>
            <a:r>
              <a:rPr lang="en-US" b="1" dirty="0">
                <a:solidFill>
                  <a:schemeClr val="tx2">
                    <a:lumMod val="75000"/>
                  </a:schemeClr>
                </a:solidFill>
                <a:effectLst>
                  <a:outerShdw blurRad="38100" dist="38100" dir="2700000" algn="tl">
                    <a:srgbClr val="000000">
                      <a:alpha val="43137"/>
                    </a:srgbClr>
                  </a:outerShdw>
                </a:effectLst>
              </a:rPr>
              <a:t>CENTRAL LIMIT THEORM </a:t>
            </a:r>
          </a:p>
        </p:txBody>
      </p:sp>
      <p:sp>
        <p:nvSpPr>
          <p:cNvPr id="3" name="Content Placeholder 2">
            <a:extLst>
              <a:ext uri="{FF2B5EF4-FFF2-40B4-BE49-F238E27FC236}">
                <a16:creationId xmlns:a16="http://schemas.microsoft.com/office/drawing/2014/main" id="{3D964540-62F0-454B-B622-8E0B61855586}"/>
              </a:ext>
            </a:extLst>
          </p:cNvPr>
          <p:cNvSpPr>
            <a:spLocks noGrp="1"/>
          </p:cNvSpPr>
          <p:nvPr>
            <p:ph idx="1"/>
          </p:nvPr>
        </p:nvSpPr>
        <p:spPr>
          <a:xfrm>
            <a:off x="628650" y="1309689"/>
            <a:ext cx="7981950" cy="3567112"/>
          </a:xfrm>
        </p:spPr>
        <p:txBody>
          <a:bodyPr>
            <a:normAutofit lnSpcReduction="10000"/>
          </a:bodyPr>
          <a:lstStyle/>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The theorem states that if n (the sample size from the random draw)  is sufficiently large (n &gt;= 30), then the </a:t>
            </a:r>
            <a:r>
              <a:rPr lang="en-US" sz="2500" b="1" dirty="0">
                <a:solidFill>
                  <a:schemeClr val="accent1">
                    <a:lumMod val="75000"/>
                  </a:schemeClr>
                </a:solidFill>
                <a:latin typeface="Georgia" panose="02040502050405020303" pitchFamily="18" charset="0"/>
              </a:rPr>
              <a:t>sampling distribution of the sample mean follows a normal distribution.</a:t>
            </a:r>
            <a:r>
              <a:rPr lang="en-US" sz="2500" dirty="0">
                <a:solidFill>
                  <a:schemeClr val="accent1">
                    <a:lumMod val="75000"/>
                  </a:schemeClr>
                </a:solidFill>
                <a:latin typeface="Georgia" panose="02040502050405020303" pitchFamily="18" charset="0"/>
              </a:rPr>
              <a:t> </a:t>
            </a: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The theorem works even if the population from which we are drawing  samples is not normally distributed. </a:t>
            </a: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The availability of sampling distribution of statistic such as mean allows for formulating hypothesis and making statistical inference about the population mean. </a:t>
            </a:r>
          </a:p>
          <a:p>
            <a:pPr marL="0" indent="0">
              <a:buNone/>
            </a:pPr>
            <a:endParaRPr lang="en-US" dirty="0"/>
          </a:p>
        </p:txBody>
      </p:sp>
    </p:spTree>
    <p:extLst>
      <p:ext uri="{BB962C8B-B14F-4D97-AF65-F5344CB8AC3E}">
        <p14:creationId xmlns:p14="http://schemas.microsoft.com/office/powerpoint/2010/main" val="4154215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2817-74B3-4761-9488-D599BE6FEAF2}"/>
              </a:ext>
            </a:extLst>
          </p:cNvPr>
          <p:cNvSpPr>
            <a:spLocks noGrp="1"/>
          </p:cNvSpPr>
          <p:nvPr>
            <p:ph type="title"/>
          </p:nvPr>
        </p:nvSpPr>
        <p:spPr>
          <a:xfrm>
            <a:off x="538389" y="457200"/>
            <a:ext cx="7886700" cy="776289"/>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Properties of Sampling Distribution of Sample Mean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AE7A02-75C1-401E-9B51-7770283E3456}"/>
                  </a:ext>
                </a:extLst>
              </p:cNvPr>
              <p:cNvSpPr>
                <a:spLocks noGrp="1"/>
              </p:cNvSpPr>
              <p:nvPr>
                <p:ph idx="1"/>
              </p:nvPr>
            </p:nvSpPr>
            <p:spPr>
              <a:xfrm>
                <a:off x="525379" y="1371600"/>
                <a:ext cx="7886700" cy="4351338"/>
              </a:xfrm>
            </p:spPr>
            <p:txBody>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sampling distribution will be approximately normal  (if n is large). </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mean of the sampling distribution is centered at the population mean.  </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00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𝜇</m:t>
                          </m:r>
                        </m:e>
                        <m:sub>
                          <m:acc>
                            <m:accPr>
                              <m:chr m:val="̅"/>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accPr>
                            <m:e>
                              <m:r>
                                <a:rPr lang="en-US" sz="2000" b="0" i="1" smtClean="0">
                                  <a:solidFill>
                                    <a:schemeClr val="accent1">
                                      <a:lumMod val="75000"/>
                                    </a:schemeClr>
                                  </a:solidFill>
                                  <a:latin typeface="Cambria Math" panose="02040503050406030204" pitchFamily="18" charset="0"/>
                                  <a:cs typeface="Times New Roman" panose="02020603050405020304" pitchFamily="18" charset="0"/>
                                </a:rPr>
                                <m:t>𝑥</m:t>
                              </m:r>
                            </m:e>
                          </m:acc>
                        </m:sub>
                      </m:sSub>
                      <m:r>
                        <a:rPr lang="en-US" sz="2000" b="0" i="1" smtClean="0">
                          <a:solidFill>
                            <a:schemeClr val="accent1">
                              <a:lumMod val="75000"/>
                            </a:schemeClr>
                          </a:solidFill>
                          <a:latin typeface="Cambria Math" panose="02040503050406030204" pitchFamily="18" charset="0"/>
                          <a:cs typeface="Times New Roman" panose="020206030504050203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𝜇</m:t>
                      </m:r>
                    </m:oMath>
                  </m:oMathPara>
                </a14:m>
                <a:endParaRPr lang="en-US" sz="20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standard deviation (also termed as standard error) of the sampling distribution is: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00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accPr>
                            <m:e>
                              <m:r>
                                <a:rPr lang="en-US" sz="2000" b="0" i="1" smtClean="0">
                                  <a:solidFill>
                                    <a:schemeClr val="accent1">
                                      <a:lumMod val="75000"/>
                                    </a:schemeClr>
                                  </a:solidFill>
                                  <a:latin typeface="Cambria Math" panose="02040503050406030204" pitchFamily="18" charset="0"/>
                                  <a:cs typeface="Times New Roman" panose="02020603050405020304" pitchFamily="18" charset="0"/>
                                </a:rPr>
                                <m:t>𝑥</m:t>
                              </m:r>
                            </m:e>
                          </m:acc>
                        </m:sub>
                      </m:sSub>
                      <m:r>
                        <a:rPr lang="en-US" sz="2000" i="1">
                          <a:solidFill>
                            <a:schemeClr val="accent1">
                              <a:lumMod val="75000"/>
                            </a:schemeClr>
                          </a:solidFill>
                          <a:latin typeface="Cambria Math" panose="02040503050406030204" pitchFamily="18" charset="0"/>
                          <a:cs typeface="Times New Roman" panose="02020603050405020304" pitchFamily="18" charset="0"/>
                        </a:rPr>
                        <m:t>=</m:t>
                      </m:r>
                      <m:f>
                        <m:fPr>
                          <m:type m:val="skw"/>
                          <m:ctrlPr>
                            <a:rPr lang="en-US" sz="2000" i="1">
                              <a:solidFill>
                                <a:schemeClr val="accent1">
                                  <a:lumMod val="75000"/>
                                </a:schemeClr>
                              </a:solidFill>
                              <a:latin typeface="Cambria Math" panose="02040503050406030204" pitchFamily="18" charset="0"/>
                              <a:cs typeface="Times New Roman" panose="02020603050405020304" pitchFamily="18" charset="0"/>
                            </a:rPr>
                          </m:ctrlPr>
                        </m:fPr>
                        <m:num>
                          <m:r>
                            <a:rPr lang="en-US" sz="200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num>
                        <m:den>
                          <m:rad>
                            <m:radPr>
                              <m:degHide m:val="on"/>
                              <m:ctrlPr>
                                <a:rPr lang="en-US" sz="2000" i="1">
                                  <a:solidFill>
                                    <a:schemeClr val="accent1">
                                      <a:lumMod val="75000"/>
                                    </a:schemeClr>
                                  </a:solidFill>
                                  <a:latin typeface="Cambria Math" panose="02040503050406030204" pitchFamily="18" charset="0"/>
                                  <a:cs typeface="Times New Roman" panose="02020603050405020304" pitchFamily="18" charset="0"/>
                                </a:rPr>
                              </m:ctrlPr>
                            </m:radPr>
                            <m:deg/>
                            <m:e>
                              <m:r>
                                <a:rPr lang="en-US" sz="2000" i="1">
                                  <a:solidFill>
                                    <a:schemeClr val="accent1">
                                      <a:lumMod val="75000"/>
                                    </a:schemeClr>
                                  </a:solidFill>
                                  <a:latin typeface="Cambria Math" panose="02040503050406030204" pitchFamily="18" charset="0"/>
                                  <a:cs typeface="Times New Roman" panose="02020603050405020304" pitchFamily="18" charset="0"/>
                                </a:rPr>
                                <m:t>𝑛</m:t>
                              </m:r>
                            </m:e>
                          </m:rad>
                        </m:den>
                      </m:f>
                    </m:oMath>
                  </m:oMathPara>
                </a14:m>
                <a:endParaRPr lang="en-US" sz="20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When n is small, the sampling distribution is a t-distribution (provided the population is approx. normal)</a:t>
                </a:r>
              </a:p>
              <a:p>
                <a:endParaRPr lang="en-US" dirty="0"/>
              </a:p>
            </p:txBody>
          </p:sp>
        </mc:Choice>
        <mc:Fallback>
          <p:sp>
            <p:nvSpPr>
              <p:cNvPr id="3" name="Content Placeholder 2">
                <a:extLst>
                  <a:ext uri="{FF2B5EF4-FFF2-40B4-BE49-F238E27FC236}">
                    <a16:creationId xmlns:a16="http://schemas.microsoft.com/office/drawing/2014/main" id="{89AE7A02-75C1-401E-9B51-7770283E3456}"/>
                  </a:ext>
                </a:extLst>
              </p:cNvPr>
              <p:cNvSpPr>
                <a:spLocks noGrp="1" noRot="1" noChangeAspect="1" noMove="1" noResize="1" noEditPoints="1" noAdjustHandles="1" noChangeArrowheads="1" noChangeShapeType="1" noTextEdit="1"/>
              </p:cNvSpPr>
              <p:nvPr>
                <p:ph idx="1"/>
              </p:nvPr>
            </p:nvSpPr>
            <p:spPr>
              <a:xfrm>
                <a:off x="525379" y="1371600"/>
                <a:ext cx="7886700" cy="4351338"/>
              </a:xfrm>
              <a:blipFill>
                <a:blip r:embed="rId2"/>
                <a:stretch>
                  <a:fillRect l="-696" t="-1541"/>
                </a:stretch>
              </a:blipFill>
            </p:spPr>
            <p:txBody>
              <a:bodyPr/>
              <a:lstStyle/>
              <a:p>
                <a:r>
                  <a:rPr lang="en-US">
                    <a:noFill/>
                  </a:rPr>
                  <a:t> </a:t>
                </a:r>
              </a:p>
            </p:txBody>
          </p:sp>
        </mc:Fallback>
      </mc:AlternateContent>
    </p:spTree>
    <p:extLst>
      <p:ext uri="{BB962C8B-B14F-4D97-AF65-F5344CB8AC3E}">
        <p14:creationId xmlns:p14="http://schemas.microsoft.com/office/powerpoint/2010/main" val="519289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AFD3-BC1E-4114-83C2-FE9EEEDD7130}"/>
              </a:ext>
            </a:extLst>
          </p:cNvPr>
          <p:cNvSpPr>
            <a:spLocks noGrp="1"/>
          </p:cNvSpPr>
          <p:nvPr>
            <p:ph type="title"/>
          </p:nvPr>
        </p:nvSpPr>
        <p:spPr>
          <a:xfrm>
            <a:off x="457200" y="381000"/>
            <a:ext cx="7886700" cy="625474"/>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Sampling distribution of sample proportion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010410-61E7-4C9E-BA94-B2ECEB25B348}"/>
                  </a:ext>
                </a:extLst>
              </p:cNvPr>
              <p:cNvSpPr>
                <a:spLocks noGrp="1"/>
              </p:cNvSpPr>
              <p:nvPr>
                <p:ph idx="1"/>
              </p:nvPr>
            </p:nvSpPr>
            <p:spPr>
              <a:xfrm>
                <a:off x="457200" y="1143000"/>
                <a:ext cx="7886700" cy="4351338"/>
              </a:xfrm>
            </p:spPr>
            <p:txBody>
              <a:bodyPr>
                <a:normAutofit lnSpcReduction="10000"/>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Suppose we randomly survey some people if they voted or not (Outcome = 1 if voted and 0 if not voted) from a population. Then the mean of this sample will be equivalent to proportion of people voted in the sample. </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The mean of the sampling distribution (from repeated samples with binary outcome) is centered at the population proportion. </a:t>
                </a:r>
              </a:p>
              <a:p>
                <a:pPr marL="0" indent="0" algn="ctr">
                  <a:buNone/>
                </a:pPr>
                <a:r>
                  <a:rPr lang="en-US" sz="2000" dirty="0">
                    <a:solidFill>
                      <a:schemeClr val="accent1">
                        <a:lumMod val="75000"/>
                      </a:schemeClr>
                    </a:solidFill>
                    <a:latin typeface="Georgia" panose="02040502050405020303" pitchFamily="18" charset="0"/>
                    <a:cs typeface="Times New Roman" panose="02020603050405020304" pitchFamily="18" charset="0"/>
                  </a:rPr>
                  <a:t> </a:t>
                </a:r>
                <a14:m>
                  <m:oMath xmlns:m="http://schemas.openxmlformats.org/officeDocument/2006/math">
                    <m:sSub>
                      <m:sSubPr>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𝜇</m:t>
                        </m:r>
                      </m:e>
                      <m:sub>
                        <m:acc>
                          <m:accPr>
                            <m:chr m:val="̂"/>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accPr>
                          <m:e>
                            <m:r>
                              <a:rPr lang="en-US" sz="2000" b="0" i="1" smtClean="0">
                                <a:solidFill>
                                  <a:schemeClr val="accent1">
                                    <a:lumMod val="75000"/>
                                  </a:schemeClr>
                                </a:solidFill>
                                <a:latin typeface="Cambria Math" panose="02040503050406030204" pitchFamily="18" charset="0"/>
                                <a:cs typeface="Times New Roman" panose="02020603050405020304" pitchFamily="18" charset="0"/>
                              </a:rPr>
                              <m:t>𝑝</m:t>
                            </m:r>
                          </m:e>
                        </m:acc>
                      </m:sub>
                    </m:sSub>
                    <m:r>
                      <a:rPr lang="en-US" sz="2000" b="0" i="1" smtClean="0">
                        <a:solidFill>
                          <a:schemeClr val="accent1">
                            <a:lumMod val="75000"/>
                          </a:schemeClr>
                        </a:solidFill>
                        <a:latin typeface="Cambria Math" panose="02040503050406030204" pitchFamily="18" charset="0"/>
                        <a:cs typeface="Times New Roman" panose="020206030504050203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𝑝</m:t>
                    </m:r>
                  </m:oMath>
                </a14:m>
                <a:r>
                  <a:rPr lang="en-US" sz="2000" dirty="0">
                    <a:solidFill>
                      <a:schemeClr val="accent1">
                        <a:lumMod val="75000"/>
                      </a:schemeClr>
                    </a:solidFill>
                    <a:latin typeface="Georgia" panose="02040502050405020303" pitchFamily="18" charset="0"/>
                  </a:rPr>
                  <a:t> </a:t>
                </a:r>
              </a:p>
              <a:p>
                <a:pPr lvl="0" defTabSz="914400">
                  <a:lnSpc>
                    <a:spcPct val="100000"/>
                  </a:lnSpc>
                  <a:spcBef>
                    <a:spcPct val="20000"/>
                  </a:spcBef>
                  <a:buClr>
                    <a:srgbClr val="0BD0D9"/>
                  </a:buClr>
                  <a:buSzPct val="95000"/>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standard deviation of the sampling distribution is:	</a:t>
                </a:r>
              </a:p>
              <a:p>
                <a:pPr marL="393192" lvl="1" indent="0" defTabSz="914400">
                  <a:lnSpc>
                    <a:spcPct val="100000"/>
                  </a:lnSpc>
                  <a:spcBef>
                    <a:spcPct val="20000"/>
                  </a:spcBef>
                  <a:buClr>
                    <a:srgbClr val="0F6FC6"/>
                  </a:buClr>
                  <a:buSzPct val="85000"/>
                  <a:buNone/>
                </a:pPr>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cs typeface="Times New Roman" panose="02020603050405020304" pitchFamily="18" charset="0"/>
                            </a:rPr>
                          </m:ctrlPr>
                        </m:sSubPr>
                        <m:e>
                          <m:r>
                            <a:rPr lang="en-US" sz="200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a:solidFill>
                                    <a:schemeClr val="accent1">
                                      <a:lumMod val="75000"/>
                                    </a:schemeClr>
                                  </a:solidFill>
                                  <a:latin typeface="Cambria Math" panose="02040503050406030204" pitchFamily="18" charset="0"/>
                                  <a:cs typeface="Times New Roman" panose="02020603050405020304" pitchFamily="18" charset="0"/>
                                </a:rPr>
                              </m:ctrlPr>
                            </m:accPr>
                            <m:e>
                              <m:r>
                                <a:rPr lang="en-US" sz="2000" i="1">
                                  <a:solidFill>
                                    <a:schemeClr val="accent1">
                                      <a:lumMod val="75000"/>
                                    </a:schemeClr>
                                  </a:solidFill>
                                  <a:latin typeface="Cambria Math" panose="02040503050406030204" pitchFamily="18" charset="0"/>
                                  <a:cs typeface="Times New Roman" panose="02020603050405020304" pitchFamily="18" charset="0"/>
                                </a:rPr>
                                <m:t>𝑝</m:t>
                              </m:r>
                            </m:e>
                          </m:acc>
                        </m:sub>
                      </m:sSub>
                      <m:r>
                        <a:rPr lang="en-US" sz="2000" i="1">
                          <a:solidFill>
                            <a:schemeClr val="accent1">
                              <a:lumMod val="75000"/>
                            </a:schemeClr>
                          </a:solidFill>
                          <a:latin typeface="Cambria Math" panose="02040503050406030204" pitchFamily="18" charset="0"/>
                          <a:cs typeface="Times New Roman" panose="02020603050405020304" pitchFamily="18" charset="0"/>
                        </a:rPr>
                        <m:t>=</m:t>
                      </m:r>
                      <m:rad>
                        <m:radPr>
                          <m:degHide m:val="on"/>
                          <m:ctrlPr>
                            <a:rPr lang="en-US" sz="2000" i="1">
                              <a:solidFill>
                                <a:schemeClr val="accent1">
                                  <a:lumMod val="75000"/>
                                </a:schemeClr>
                              </a:solidFill>
                              <a:latin typeface="Cambria Math" panose="02040503050406030204" pitchFamily="18" charset="0"/>
                              <a:cs typeface="Times New Roman" panose="02020603050405020304" pitchFamily="18" charset="0"/>
                            </a:rPr>
                          </m:ctrlPr>
                        </m:radPr>
                        <m:deg/>
                        <m:e>
                          <m:f>
                            <m:fPr>
                              <m:type m:val="skw"/>
                              <m:ctrlPr>
                                <a:rPr lang="en-US" sz="2000" i="1">
                                  <a:solidFill>
                                    <a:schemeClr val="accent1">
                                      <a:lumMod val="75000"/>
                                    </a:schemeClr>
                                  </a:solidFill>
                                  <a:latin typeface="Cambria Math" panose="02040503050406030204" pitchFamily="18" charset="0"/>
                                  <a:cs typeface="Times New Roman" panose="02020603050405020304" pitchFamily="18" charset="0"/>
                                </a:rPr>
                              </m:ctrlPr>
                            </m:fPr>
                            <m:num>
                              <m:r>
                                <a:rPr lang="en-US" sz="2000" i="1">
                                  <a:solidFill>
                                    <a:schemeClr val="accent1">
                                      <a:lumMod val="75000"/>
                                    </a:schemeClr>
                                  </a:solidFill>
                                  <a:latin typeface="Cambria Math" panose="02040503050406030204" pitchFamily="18" charset="0"/>
                                  <a:cs typeface="Times New Roman" panose="02020603050405020304" pitchFamily="18" charset="0"/>
                                </a:rPr>
                                <m:t>𝑝</m:t>
                              </m:r>
                              <m:r>
                                <a:rPr lang="en-US" sz="2000" b="0" i="1" smtClean="0">
                                  <a:solidFill>
                                    <a:schemeClr val="accent1">
                                      <a:lumMod val="75000"/>
                                    </a:schemeClr>
                                  </a:solidFill>
                                  <a:latin typeface="Cambria Math" panose="02040503050406030204" pitchFamily="18" charset="0"/>
                                  <a:cs typeface="Times New Roman" panose="02020603050405020304" pitchFamily="18" charset="0"/>
                                </a:rPr>
                                <m:t>(1−</m:t>
                              </m:r>
                              <m:r>
                                <a:rPr lang="en-US" sz="2000" b="0" i="1" smtClean="0">
                                  <a:solidFill>
                                    <a:schemeClr val="accent1">
                                      <a:lumMod val="75000"/>
                                    </a:schemeClr>
                                  </a:solidFill>
                                  <a:latin typeface="Cambria Math" panose="02040503050406030204" pitchFamily="18" charset="0"/>
                                  <a:cs typeface="Times New Roman" panose="02020603050405020304" pitchFamily="18" charset="0"/>
                                </a:rPr>
                                <m:t>𝑝</m:t>
                              </m:r>
                              <m:r>
                                <a:rPr lang="en-US" sz="2000" b="0" i="1" smtClean="0">
                                  <a:solidFill>
                                    <a:schemeClr val="accent1">
                                      <a:lumMod val="75000"/>
                                    </a:schemeClr>
                                  </a:solidFill>
                                  <a:latin typeface="Cambria Math" panose="02040503050406030204" pitchFamily="18" charset="0"/>
                                  <a:cs typeface="Times New Roman" panose="02020603050405020304" pitchFamily="18" charset="0"/>
                                </a:rPr>
                                <m:t>)</m:t>
                              </m:r>
                            </m:num>
                            <m:den>
                              <m:r>
                                <a:rPr lang="en-US" sz="2000" i="1">
                                  <a:solidFill>
                                    <a:schemeClr val="accent1">
                                      <a:lumMod val="75000"/>
                                    </a:schemeClr>
                                  </a:solidFill>
                                  <a:latin typeface="Cambria Math" panose="02040503050406030204" pitchFamily="18" charset="0"/>
                                  <a:cs typeface="Times New Roman" panose="02020603050405020304" pitchFamily="18" charset="0"/>
                                </a:rPr>
                                <m:t>𝑛</m:t>
                              </m:r>
                            </m:den>
                          </m:f>
                        </m:e>
                      </m:rad>
                    </m:oMath>
                  </m:oMathPara>
                </a14:m>
                <a:endParaRPr lang="en-US" sz="20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CLT works if both </a:t>
                </a:r>
                <a:r>
                  <a:rPr lang="en-US" sz="2000" i="1" dirty="0">
                    <a:solidFill>
                      <a:schemeClr val="accent1">
                        <a:lumMod val="75000"/>
                      </a:schemeClr>
                    </a:solidFill>
                    <a:latin typeface="Georgia" panose="02040502050405020303" pitchFamily="18" charset="0"/>
                    <a:cs typeface="Times New Roman" panose="02020603050405020304" pitchFamily="18" charset="0"/>
                  </a:rPr>
                  <a:t>np</a:t>
                </a:r>
                <a:r>
                  <a:rPr lang="en-US" sz="2000" dirty="0">
                    <a:solidFill>
                      <a:schemeClr val="accent1">
                        <a:lumMod val="75000"/>
                      </a:schemeClr>
                    </a:solidFill>
                    <a:latin typeface="Georgia" panose="02040502050405020303" pitchFamily="18" charset="0"/>
                    <a:cs typeface="Times New Roman" panose="02020603050405020304" pitchFamily="18" charset="0"/>
                  </a:rPr>
                  <a:t> and </a:t>
                </a:r>
                <a:r>
                  <a:rPr lang="en-US" sz="2000" i="1" dirty="0">
                    <a:solidFill>
                      <a:schemeClr val="accent1">
                        <a:lumMod val="75000"/>
                      </a:schemeClr>
                    </a:solidFill>
                    <a:latin typeface="Georgia" panose="02040502050405020303" pitchFamily="18" charset="0"/>
                    <a:cs typeface="Times New Roman" panose="02020603050405020304" pitchFamily="18" charset="0"/>
                  </a:rPr>
                  <a:t>n</a:t>
                </a:r>
                <a:r>
                  <a:rPr lang="en-US" sz="2000" dirty="0">
                    <a:solidFill>
                      <a:schemeClr val="accent1">
                        <a:lumMod val="75000"/>
                      </a:schemeClr>
                    </a:solidFill>
                    <a:latin typeface="Georgia" panose="02040502050405020303" pitchFamily="18" charset="0"/>
                    <a:cs typeface="Times New Roman" panose="02020603050405020304" pitchFamily="18" charset="0"/>
                  </a:rPr>
                  <a:t>(1-p) are at least 15. The sampling distribution will be approx. normal. </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For small samples, we don’t know what the shape of the distribution is and cannot work with it.</a:t>
                </a:r>
              </a:p>
              <a:p>
                <a:pPr marL="0" indent="0">
                  <a:buNone/>
                </a:pPr>
                <a:endParaRPr lang="en-US" sz="2400" dirty="0">
                  <a:solidFill>
                    <a:schemeClr val="tx2"/>
                  </a:solidFill>
                  <a:latin typeface="Georgia" panose="02040502050405020303" pitchFamily="18" charset="0"/>
                  <a:cs typeface="Times New Roman" panose="020206030504050203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72010410-61E7-4C9E-BA94-B2ECEB25B348}"/>
                  </a:ext>
                </a:extLst>
              </p:cNvPr>
              <p:cNvSpPr>
                <a:spLocks noGrp="1" noRot="1" noChangeAspect="1" noMove="1" noResize="1" noEditPoints="1" noAdjustHandles="1" noChangeArrowheads="1" noChangeShapeType="1" noTextEdit="1"/>
              </p:cNvSpPr>
              <p:nvPr>
                <p:ph idx="1"/>
              </p:nvPr>
            </p:nvSpPr>
            <p:spPr>
              <a:xfrm>
                <a:off x="457200" y="1143000"/>
                <a:ext cx="7886700" cy="4351338"/>
              </a:xfrm>
              <a:blipFill>
                <a:blip r:embed="rId3"/>
                <a:stretch>
                  <a:fillRect l="-696" t="-2384"/>
                </a:stretch>
              </a:blipFill>
            </p:spPr>
            <p:txBody>
              <a:bodyPr/>
              <a:lstStyle/>
              <a:p>
                <a:r>
                  <a:rPr lang="en-US">
                    <a:noFill/>
                  </a:rPr>
                  <a:t> </a:t>
                </a:r>
              </a:p>
            </p:txBody>
          </p:sp>
        </mc:Fallback>
      </mc:AlternateContent>
    </p:spTree>
    <p:extLst>
      <p:ext uri="{BB962C8B-B14F-4D97-AF65-F5344CB8AC3E}">
        <p14:creationId xmlns:p14="http://schemas.microsoft.com/office/powerpoint/2010/main" val="7266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762000"/>
            <a:ext cx="7886700" cy="396874"/>
          </a:xfrm>
        </p:spPr>
        <p:txBody>
          <a:bodyPr>
            <a:normAutofit fontScale="90000"/>
          </a:bodyPr>
          <a:lstStyle/>
          <a:p>
            <a:pPr algn="l">
              <a:defRPr/>
            </a:pPr>
            <a:r>
              <a:rPr lang="en-US" b="1" dirty="0">
                <a:solidFill>
                  <a:schemeClr val="tx2">
                    <a:lumMod val="75000"/>
                  </a:schemeClr>
                </a:solidFill>
                <a:effectLst>
                  <a:outerShdw blurRad="38100" dist="38100" dir="2700000" algn="tl">
                    <a:srgbClr val="C0C0C0"/>
                  </a:outerShdw>
                </a:effectLst>
              </a:rPr>
              <a:t>Basic Definitions:</a:t>
            </a:r>
            <a:br>
              <a:rPr lang="en-US" b="1" dirty="0">
                <a:solidFill>
                  <a:schemeClr val="tx2">
                    <a:lumMod val="75000"/>
                  </a:schemeClr>
                </a:solidFill>
                <a:effectLst>
                  <a:outerShdw blurRad="38100" dist="38100" dir="2700000" algn="tl">
                    <a:srgbClr val="C0C0C0"/>
                  </a:outerShdw>
                </a:effectLst>
              </a:rPr>
            </a:br>
            <a:endParaRPr lang="en-US" dirty="0">
              <a:solidFill>
                <a:schemeClr val="tx2">
                  <a:lumMod val="75000"/>
                </a:schemeClr>
              </a:solidFill>
            </a:endParaRPr>
          </a:p>
        </p:txBody>
      </p:sp>
      <p:sp>
        <p:nvSpPr>
          <p:cNvPr id="186371" name="Rectangle 3"/>
          <p:cNvSpPr>
            <a:spLocks noGrp="1" noChangeArrowheads="1"/>
          </p:cNvSpPr>
          <p:nvPr>
            <p:ph idx="1"/>
          </p:nvPr>
        </p:nvSpPr>
        <p:spPr>
          <a:xfrm>
            <a:off x="457200" y="1371600"/>
            <a:ext cx="8458200" cy="4953000"/>
          </a:xfrm>
        </p:spPr>
        <p:txBody>
          <a:bodyPr>
            <a:noAutofit/>
          </a:bodyPr>
          <a:lstStyle/>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Population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entire set </a:t>
            </a:r>
            <a:r>
              <a:rPr lang="en-US" sz="2000" dirty="0">
                <a:solidFill>
                  <a:schemeClr val="accent1">
                    <a:lumMod val="75000"/>
                  </a:schemeClr>
                </a:solidFill>
                <a:latin typeface="Times New Roman" panose="02020603050405020304" pitchFamily="18" charset="0"/>
                <a:cs typeface="Times New Roman" panose="02020603050405020304" pitchFamily="18" charset="0"/>
              </a:rPr>
              <a:t>of data we are interested in learning about.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Sample</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subset</a:t>
            </a:r>
            <a:r>
              <a:rPr lang="en-US" sz="2000" dirty="0">
                <a:solidFill>
                  <a:schemeClr val="accent1">
                    <a:lumMod val="75000"/>
                  </a:schemeClr>
                </a:solidFill>
                <a:latin typeface="Times New Roman" panose="02020603050405020304" pitchFamily="18" charset="0"/>
                <a:cs typeface="Times New Roman" panose="02020603050405020304" pitchFamily="18" charset="0"/>
              </a:rPr>
              <a:t> of the population from which data has been collected</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Experimental Unit</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object</a:t>
            </a:r>
            <a:r>
              <a:rPr lang="en-US" sz="2000" dirty="0">
                <a:solidFill>
                  <a:schemeClr val="accent1">
                    <a:lumMod val="75000"/>
                  </a:schemeClr>
                </a:solidFill>
                <a:latin typeface="Times New Roman" panose="02020603050405020304" pitchFamily="18" charset="0"/>
                <a:cs typeface="Times New Roman" panose="02020603050405020304" pitchFamily="18" charset="0"/>
              </a:rPr>
              <a:t> we measure to get the data we are going to study</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Variable</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characteristic</a:t>
            </a:r>
            <a:r>
              <a:rPr lang="en-US" sz="2000" dirty="0">
                <a:solidFill>
                  <a:schemeClr val="accent1">
                    <a:lumMod val="75000"/>
                  </a:schemeClr>
                </a:solidFill>
                <a:latin typeface="Times New Roman" panose="02020603050405020304" pitchFamily="18" charset="0"/>
                <a:cs typeface="Times New Roman" panose="02020603050405020304" pitchFamily="18" charset="0"/>
              </a:rPr>
              <a:t> we collect that varies from one experimental unit to the next.</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Parameter</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A numerical characteristic of the population (</a:t>
            </a:r>
            <a:r>
              <a:rPr lang="en-US" sz="2000" b="1" dirty="0">
                <a:solidFill>
                  <a:schemeClr val="accent1">
                    <a:lumMod val="75000"/>
                  </a:schemeClr>
                </a:solidFill>
                <a:latin typeface="Times New Roman" panose="02020603050405020304" pitchFamily="18" charset="0"/>
                <a:cs typeface="Times New Roman" panose="02020603050405020304" pitchFamily="18" charset="0"/>
              </a:rPr>
              <a:t>usually unknown</a:t>
            </a:r>
            <a:r>
              <a:rPr lang="en-US" sz="2000" dirty="0">
                <a:solidFill>
                  <a:schemeClr val="accent1">
                    <a:lumMod val="75000"/>
                  </a:schemeClr>
                </a:solidFill>
                <a:latin typeface="Times New Roman" panose="02020603050405020304" pitchFamily="18" charset="0"/>
                <a:cs typeface="Times New Roman" panose="02020603050405020304" pitchFamily="18" charset="0"/>
              </a:rPr>
              <a:t>)</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Statistic</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A numerical characteristic of the sample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always known</a:t>
            </a:r>
            <a:r>
              <a:rPr lang="en-US" sz="2000" dirty="0">
                <a:solidFill>
                  <a:schemeClr val="accent1">
                    <a:lumMod val="75000"/>
                  </a:schemeClr>
                </a:solidFill>
                <a:latin typeface="Times New Roman" panose="02020603050405020304" pitchFamily="18" charset="0"/>
                <a:cs typeface="Times New Roman" panose="02020603050405020304" pitchFamily="18" charset="0"/>
              </a:rPr>
              <a:t>)</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170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9072-C800-442E-854E-9A54BEFF0DF7}"/>
              </a:ext>
            </a:extLst>
          </p:cNvPr>
          <p:cNvSpPr>
            <a:spLocks noGrp="1"/>
          </p:cNvSpPr>
          <p:nvPr>
            <p:ph type="title"/>
          </p:nvPr>
        </p:nvSpPr>
        <p:spPr>
          <a:xfrm>
            <a:off x="284018" y="205799"/>
            <a:ext cx="7886700" cy="777874"/>
          </a:xfrm>
        </p:spPr>
        <p:txBody>
          <a:bodyPr/>
          <a:lstStyle/>
          <a:p>
            <a:r>
              <a:rPr lang="en-US" b="1" dirty="0">
                <a:solidFill>
                  <a:schemeClr val="tx2">
                    <a:lumMod val="75000"/>
                  </a:schemeClr>
                </a:solidFill>
                <a:effectLst>
                  <a:outerShdw blurRad="38100" dist="38100" dir="2700000" algn="tl">
                    <a:srgbClr val="000000">
                      <a:alpha val="43137"/>
                    </a:srgbClr>
                  </a:outerShdw>
                </a:effectLst>
              </a:rPr>
              <a:t>Showing CLT works </a:t>
            </a:r>
          </a:p>
        </p:txBody>
      </p:sp>
      <p:sp>
        <p:nvSpPr>
          <p:cNvPr id="3" name="Content Placeholder 2">
            <a:extLst>
              <a:ext uri="{FF2B5EF4-FFF2-40B4-BE49-F238E27FC236}">
                <a16:creationId xmlns:a16="http://schemas.microsoft.com/office/drawing/2014/main" id="{FD991388-D10B-499B-8F7B-5050472C61FE}"/>
              </a:ext>
            </a:extLst>
          </p:cNvPr>
          <p:cNvSpPr>
            <a:spLocks noGrp="1"/>
          </p:cNvSpPr>
          <p:nvPr>
            <p:ph idx="1"/>
          </p:nvPr>
        </p:nvSpPr>
        <p:spPr>
          <a:xfrm>
            <a:off x="304800" y="990600"/>
            <a:ext cx="6172200" cy="5486400"/>
          </a:xfrm>
        </p:spPr>
        <p:txBody>
          <a:bodyPr>
            <a:normAutofit lnSpcReduction="10000"/>
          </a:bodyPr>
          <a:lstStyle/>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from a Binomial distribution with parameters ‘n’ and ‘p’ and sample size ‘s’</a:t>
            </a:r>
          </a:p>
          <a:p>
            <a:pPr marL="0" indent="0">
              <a:lnSpc>
                <a:spcPct val="100000"/>
              </a:lnSpc>
              <a:spcBef>
                <a:spcPts val="0"/>
              </a:spcBef>
              <a:buNone/>
            </a:pPr>
            <a:r>
              <a:rPr lang="en-US" sz="1600" dirty="0">
                <a:latin typeface="Georgia" panose="02040502050405020303" pitchFamily="18" charset="0"/>
              </a:rPr>
              <a:t>n = 5; p = 0.7 ; s = 1000</a:t>
            </a: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1000 times from the distribution and save the mean in the vector mean</a:t>
            </a:r>
          </a:p>
          <a:p>
            <a:pPr marL="0" indent="0">
              <a:lnSpc>
                <a:spcPct val="100000"/>
              </a:lnSpc>
              <a:spcBef>
                <a:spcPts val="0"/>
              </a:spcBef>
              <a:buNone/>
            </a:pPr>
            <a:r>
              <a:rPr lang="en-US" sz="1600" dirty="0">
                <a:latin typeface="Georgia" panose="02040502050405020303" pitchFamily="18" charset="0"/>
              </a:rPr>
              <a:t>mean &lt;- NULL</a:t>
            </a:r>
          </a:p>
          <a:p>
            <a:pPr marL="0" indent="0">
              <a:lnSpc>
                <a:spcPct val="100000"/>
              </a:lnSpc>
              <a:spcBef>
                <a:spcPts val="0"/>
              </a:spcBef>
              <a:buNone/>
            </a:pPr>
            <a:r>
              <a:rPr lang="en-US" sz="1600" dirty="0">
                <a:latin typeface="Georgia" panose="02040502050405020303" pitchFamily="18" charset="0"/>
              </a:rPr>
              <a:t>for(</a:t>
            </a:r>
            <a:r>
              <a:rPr lang="en-US" sz="1600" dirty="0" err="1">
                <a:latin typeface="Georgia" panose="02040502050405020303" pitchFamily="18" charset="0"/>
              </a:rPr>
              <a:t>i</a:t>
            </a:r>
            <a:r>
              <a:rPr lang="en-US" sz="1600" dirty="0">
                <a:latin typeface="Georgia" panose="02040502050405020303" pitchFamily="18" charset="0"/>
              </a:rPr>
              <a:t> in 1:1000) </a:t>
            </a:r>
            <a:r>
              <a:rPr lang="en-US" sz="1600" dirty="0">
                <a:solidFill>
                  <a:schemeClr val="accent1">
                    <a:lumMod val="75000"/>
                  </a:schemeClr>
                </a:solidFill>
                <a:latin typeface="Georgia" panose="02040502050405020303" pitchFamily="18" charset="0"/>
              </a:rPr>
              <a:t># rbinom for generating s random draws </a:t>
            </a:r>
          </a:p>
          <a:p>
            <a:pPr marL="0" indent="0">
              <a:lnSpc>
                <a:spcPct val="100000"/>
              </a:lnSpc>
              <a:spcBef>
                <a:spcPts val="0"/>
              </a:spcBef>
              <a:buNone/>
            </a:pPr>
            <a:r>
              <a:rPr lang="en-US" sz="1600" dirty="0">
                <a:latin typeface="Georgia" panose="02040502050405020303" pitchFamily="18" charset="0"/>
              </a:rPr>
              <a:t>{mean[</a:t>
            </a:r>
            <a:r>
              <a:rPr lang="en-US" sz="1600" dirty="0" err="1">
                <a:latin typeface="Georgia" panose="02040502050405020303" pitchFamily="18" charset="0"/>
              </a:rPr>
              <a:t>i</a:t>
            </a:r>
            <a:r>
              <a:rPr lang="en-US" sz="1600" dirty="0">
                <a:latin typeface="Georgia" panose="02040502050405020303" pitchFamily="18" charset="0"/>
              </a:rPr>
              <a:t>] &lt;- mean(</a:t>
            </a:r>
            <a:r>
              <a:rPr lang="en-US" sz="1600" b="1" dirty="0">
                <a:latin typeface="Georgia" panose="02040502050405020303" pitchFamily="18" charset="0"/>
              </a:rPr>
              <a:t>rbinom</a:t>
            </a:r>
            <a:r>
              <a:rPr lang="en-US" sz="1600" dirty="0">
                <a:latin typeface="Georgia" panose="02040502050405020303" pitchFamily="18" charset="0"/>
              </a:rPr>
              <a:t>(</a:t>
            </a:r>
            <a:r>
              <a:rPr lang="en-US" sz="1600" dirty="0" err="1">
                <a:latin typeface="Georgia" panose="02040502050405020303" pitchFamily="18" charset="0"/>
              </a:rPr>
              <a:t>s,size</a:t>
            </a:r>
            <a:r>
              <a:rPr lang="en-US" sz="1600" dirty="0">
                <a:latin typeface="Georgia" panose="02040502050405020303" pitchFamily="18" charset="0"/>
              </a:rPr>
              <a:t> = </a:t>
            </a:r>
            <a:r>
              <a:rPr lang="en-US" sz="1600" dirty="0" err="1">
                <a:latin typeface="Georgia" panose="02040502050405020303" pitchFamily="18" charset="0"/>
              </a:rPr>
              <a:t>n,prob</a:t>
            </a:r>
            <a:r>
              <a:rPr lang="en-US" sz="1600" dirty="0">
                <a:latin typeface="Georgia" panose="02040502050405020303" pitchFamily="18" charset="0"/>
              </a:rPr>
              <a:t> = p))}</a:t>
            </a:r>
          </a:p>
          <a:p>
            <a:pPr marL="0" indent="0">
              <a:lnSpc>
                <a:spcPct val="100000"/>
              </a:lnSpc>
              <a:spcBef>
                <a:spcPts val="0"/>
              </a:spcBef>
              <a:buNone/>
            </a:pPr>
            <a:r>
              <a:rPr lang="en-US" sz="1600" dirty="0">
                <a:latin typeface="Georgia" panose="02040502050405020303" pitchFamily="18" charset="0"/>
              </a:rPr>
              <a:t>hist(mean); plot(density(mean))</a:t>
            </a: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 Change the values of </a:t>
            </a:r>
            <a:r>
              <a:rPr lang="en-US" sz="1600" dirty="0" err="1">
                <a:solidFill>
                  <a:schemeClr val="accent1">
                    <a:lumMod val="75000"/>
                  </a:schemeClr>
                </a:solidFill>
                <a:latin typeface="Georgia" panose="02040502050405020303" pitchFamily="18" charset="0"/>
              </a:rPr>
              <a:t>s,p</a:t>
            </a:r>
            <a:r>
              <a:rPr lang="en-US" sz="1600" dirty="0">
                <a:solidFill>
                  <a:schemeClr val="accent1">
                    <a:lumMod val="75000"/>
                  </a:schemeClr>
                </a:solidFill>
                <a:latin typeface="Georgia" panose="02040502050405020303" pitchFamily="18" charset="0"/>
              </a:rPr>
              <a:t> and n and still the mean statistic would be normally distributed.</a:t>
            </a:r>
          </a:p>
          <a:p>
            <a:pPr marL="0" indent="0">
              <a:lnSpc>
                <a:spcPct val="100000"/>
              </a:lnSpc>
              <a:spcBef>
                <a:spcPts val="0"/>
              </a:spcBef>
              <a:buNone/>
            </a:pPr>
            <a:endParaRPr lang="en-US" sz="1600" dirty="0">
              <a:latin typeface="Georgia" panose="02040502050405020303" pitchFamily="18" charset="0"/>
            </a:endParaRP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from a Normal distribution with parameters ‘m’ and ‘</a:t>
            </a:r>
            <a:r>
              <a:rPr lang="en-US" sz="1600" dirty="0" err="1">
                <a:solidFill>
                  <a:schemeClr val="accent1">
                    <a:lumMod val="75000"/>
                  </a:schemeClr>
                </a:solidFill>
                <a:latin typeface="Georgia" panose="02040502050405020303" pitchFamily="18" charset="0"/>
              </a:rPr>
              <a:t>sd</a:t>
            </a:r>
            <a:r>
              <a:rPr lang="en-US" sz="1600" dirty="0">
                <a:solidFill>
                  <a:schemeClr val="accent1">
                    <a:lumMod val="75000"/>
                  </a:schemeClr>
                </a:solidFill>
                <a:latin typeface="Georgia" panose="02040502050405020303" pitchFamily="18" charset="0"/>
              </a:rPr>
              <a:t>’ and sample size ‘s’</a:t>
            </a:r>
            <a:endParaRPr lang="en-US" sz="1600" dirty="0">
              <a:latin typeface="Georgia" panose="02040502050405020303" pitchFamily="18" charset="0"/>
            </a:endParaRPr>
          </a:p>
          <a:p>
            <a:pPr marL="0" indent="0">
              <a:lnSpc>
                <a:spcPct val="100000"/>
              </a:lnSpc>
              <a:spcBef>
                <a:spcPts val="0"/>
              </a:spcBef>
              <a:buNone/>
            </a:pPr>
            <a:r>
              <a:rPr lang="en-US" sz="1600" dirty="0">
                <a:latin typeface="Georgia" panose="02040502050405020303" pitchFamily="18" charset="0"/>
              </a:rPr>
              <a:t>m = 5; </a:t>
            </a:r>
            <a:r>
              <a:rPr lang="en-US" sz="1600" dirty="0" err="1">
                <a:latin typeface="Georgia" panose="02040502050405020303" pitchFamily="18" charset="0"/>
              </a:rPr>
              <a:t>sd</a:t>
            </a:r>
            <a:r>
              <a:rPr lang="en-US" sz="1600" dirty="0">
                <a:latin typeface="Georgia" panose="02040502050405020303" pitchFamily="18" charset="0"/>
              </a:rPr>
              <a:t> = 0.7 ; s = 10 ;</a:t>
            </a: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1000 times from the distribution and save the mean in </a:t>
            </a:r>
            <a:r>
              <a:rPr lang="en-US" sz="1600" dirty="0">
                <a:latin typeface="Georgia" panose="02040502050405020303" pitchFamily="18" charset="0"/>
              </a:rPr>
              <a:t>the vector mean</a:t>
            </a:r>
          </a:p>
          <a:p>
            <a:pPr marL="0" indent="0">
              <a:lnSpc>
                <a:spcPct val="100000"/>
              </a:lnSpc>
              <a:spcBef>
                <a:spcPts val="0"/>
              </a:spcBef>
              <a:buNone/>
            </a:pPr>
            <a:r>
              <a:rPr lang="en-US" sz="1600" dirty="0">
                <a:latin typeface="Georgia" panose="02040502050405020303" pitchFamily="18" charset="0"/>
              </a:rPr>
              <a:t>mean &lt;- NULL</a:t>
            </a:r>
          </a:p>
          <a:p>
            <a:pPr marL="0" indent="0">
              <a:lnSpc>
                <a:spcPct val="100000"/>
              </a:lnSpc>
              <a:spcBef>
                <a:spcPts val="0"/>
              </a:spcBef>
              <a:buNone/>
            </a:pPr>
            <a:r>
              <a:rPr lang="en-US" sz="1600" dirty="0">
                <a:latin typeface="Georgia" panose="02040502050405020303" pitchFamily="18" charset="0"/>
              </a:rPr>
              <a:t>for(</a:t>
            </a:r>
            <a:r>
              <a:rPr lang="en-US" sz="1600" dirty="0" err="1">
                <a:latin typeface="Georgia" panose="02040502050405020303" pitchFamily="18" charset="0"/>
              </a:rPr>
              <a:t>i</a:t>
            </a:r>
            <a:r>
              <a:rPr lang="en-US" sz="1600" dirty="0">
                <a:latin typeface="Georgia" panose="02040502050405020303" pitchFamily="18" charset="0"/>
              </a:rPr>
              <a:t> in 1:1000)</a:t>
            </a:r>
          </a:p>
          <a:p>
            <a:pPr marL="0" indent="0">
              <a:lnSpc>
                <a:spcPct val="100000"/>
              </a:lnSpc>
              <a:spcBef>
                <a:spcPts val="0"/>
              </a:spcBef>
              <a:buNone/>
            </a:pPr>
            <a:r>
              <a:rPr lang="en-US" sz="1600" dirty="0">
                <a:latin typeface="Georgia" panose="02040502050405020303" pitchFamily="18" charset="0"/>
              </a:rPr>
              <a:t>{</a:t>
            </a:r>
          </a:p>
          <a:p>
            <a:pPr marL="0" indent="0">
              <a:lnSpc>
                <a:spcPct val="100000"/>
              </a:lnSpc>
              <a:spcBef>
                <a:spcPts val="0"/>
              </a:spcBef>
              <a:buNone/>
            </a:pPr>
            <a:r>
              <a:rPr lang="en-US" sz="1600" dirty="0">
                <a:latin typeface="Georgia" panose="02040502050405020303" pitchFamily="18" charset="0"/>
              </a:rPr>
              <a:t>  mean[</a:t>
            </a:r>
            <a:r>
              <a:rPr lang="en-US" sz="1600" dirty="0" err="1">
                <a:latin typeface="Georgia" panose="02040502050405020303" pitchFamily="18" charset="0"/>
              </a:rPr>
              <a:t>i</a:t>
            </a:r>
            <a:r>
              <a:rPr lang="en-US" sz="1600" dirty="0">
                <a:latin typeface="Georgia" panose="02040502050405020303" pitchFamily="18" charset="0"/>
              </a:rPr>
              <a:t>] &lt;- mean(</a:t>
            </a:r>
            <a:r>
              <a:rPr lang="en-US" sz="1600" dirty="0" err="1">
                <a:latin typeface="Georgia" panose="02040502050405020303" pitchFamily="18" charset="0"/>
              </a:rPr>
              <a:t>rnorm</a:t>
            </a:r>
            <a:r>
              <a:rPr lang="en-US" sz="1600" dirty="0">
                <a:latin typeface="Georgia" panose="02040502050405020303" pitchFamily="18" charset="0"/>
              </a:rPr>
              <a:t>(</a:t>
            </a:r>
            <a:r>
              <a:rPr lang="en-US" sz="1600" dirty="0" err="1">
                <a:latin typeface="Georgia" panose="02040502050405020303" pitchFamily="18" charset="0"/>
              </a:rPr>
              <a:t>s,mean</a:t>
            </a:r>
            <a:r>
              <a:rPr lang="en-US" sz="1600" dirty="0">
                <a:latin typeface="Georgia" panose="02040502050405020303" pitchFamily="18" charset="0"/>
              </a:rPr>
              <a:t> = </a:t>
            </a:r>
            <a:r>
              <a:rPr lang="en-US" sz="1600" dirty="0" err="1">
                <a:latin typeface="Georgia" panose="02040502050405020303" pitchFamily="18" charset="0"/>
              </a:rPr>
              <a:t>m,sd</a:t>
            </a:r>
            <a:r>
              <a:rPr lang="en-US" sz="1600" dirty="0">
                <a:latin typeface="Georgia" panose="02040502050405020303" pitchFamily="18" charset="0"/>
              </a:rPr>
              <a:t> = </a:t>
            </a:r>
            <a:r>
              <a:rPr lang="en-US" sz="1600" dirty="0" err="1">
                <a:latin typeface="Georgia" panose="02040502050405020303" pitchFamily="18" charset="0"/>
              </a:rPr>
              <a:t>sd</a:t>
            </a:r>
            <a:r>
              <a:rPr lang="en-US" sz="1600" dirty="0">
                <a:latin typeface="Georgia" panose="02040502050405020303" pitchFamily="18" charset="0"/>
              </a:rPr>
              <a:t>))</a:t>
            </a:r>
          </a:p>
          <a:p>
            <a:pPr marL="0" indent="0">
              <a:lnSpc>
                <a:spcPct val="100000"/>
              </a:lnSpc>
              <a:spcBef>
                <a:spcPts val="0"/>
              </a:spcBef>
              <a:buNone/>
            </a:pPr>
            <a:r>
              <a:rPr lang="en-US" sz="1600" dirty="0">
                <a:latin typeface="Georgia" panose="02040502050405020303" pitchFamily="18" charset="0"/>
              </a:rPr>
              <a:t>}</a:t>
            </a:r>
          </a:p>
          <a:p>
            <a:pPr marL="0" indent="0">
              <a:lnSpc>
                <a:spcPct val="100000"/>
              </a:lnSpc>
              <a:spcBef>
                <a:spcPts val="0"/>
              </a:spcBef>
              <a:buNone/>
            </a:pPr>
            <a:r>
              <a:rPr lang="en-US" sz="1600" dirty="0">
                <a:latin typeface="Georgia" panose="02040502050405020303" pitchFamily="18" charset="0"/>
              </a:rPr>
              <a:t>hist(mean)</a:t>
            </a:r>
          </a:p>
          <a:p>
            <a:pPr marL="0" indent="0">
              <a:lnSpc>
                <a:spcPct val="100000"/>
              </a:lnSpc>
              <a:spcBef>
                <a:spcPts val="0"/>
              </a:spcBef>
              <a:buNone/>
            </a:pPr>
            <a:r>
              <a:rPr lang="en-US" sz="1600" dirty="0">
                <a:latin typeface="Georgia" panose="02040502050405020303" pitchFamily="18" charset="0"/>
              </a:rPr>
              <a:t>plot(density(mean)) </a:t>
            </a:r>
          </a:p>
        </p:txBody>
      </p:sp>
      <p:pic>
        <p:nvPicPr>
          <p:cNvPr id="4" name="Picture 3">
            <a:extLst>
              <a:ext uri="{FF2B5EF4-FFF2-40B4-BE49-F238E27FC236}">
                <a16:creationId xmlns:a16="http://schemas.microsoft.com/office/drawing/2014/main" id="{C72871C2-CA82-426C-AA33-1D688A164003}"/>
              </a:ext>
            </a:extLst>
          </p:cNvPr>
          <p:cNvPicPr>
            <a:picLocks noChangeAspect="1"/>
          </p:cNvPicPr>
          <p:nvPr/>
        </p:nvPicPr>
        <p:blipFill>
          <a:blip r:embed="rId2"/>
          <a:stretch>
            <a:fillRect/>
          </a:stretch>
        </p:blipFill>
        <p:spPr>
          <a:xfrm>
            <a:off x="6477000" y="962891"/>
            <a:ext cx="2476200" cy="2418628"/>
          </a:xfrm>
          <a:prstGeom prst="rect">
            <a:avLst/>
          </a:prstGeom>
        </p:spPr>
      </p:pic>
      <p:pic>
        <p:nvPicPr>
          <p:cNvPr id="5" name="Picture 4">
            <a:extLst>
              <a:ext uri="{FF2B5EF4-FFF2-40B4-BE49-F238E27FC236}">
                <a16:creationId xmlns:a16="http://schemas.microsoft.com/office/drawing/2014/main" id="{1AEC44E2-E29B-4AE3-BE97-F0AD398AC913}"/>
              </a:ext>
            </a:extLst>
          </p:cNvPr>
          <p:cNvPicPr>
            <a:picLocks noChangeAspect="1"/>
          </p:cNvPicPr>
          <p:nvPr/>
        </p:nvPicPr>
        <p:blipFill>
          <a:blip r:embed="rId3"/>
          <a:stretch>
            <a:fillRect/>
          </a:stretch>
        </p:blipFill>
        <p:spPr>
          <a:xfrm>
            <a:off x="6470073" y="3360737"/>
            <a:ext cx="2483127" cy="2162883"/>
          </a:xfrm>
          <a:prstGeom prst="rect">
            <a:avLst/>
          </a:prstGeom>
        </p:spPr>
      </p:pic>
    </p:spTree>
    <p:extLst>
      <p:ext uri="{BB962C8B-B14F-4D97-AF65-F5344CB8AC3E}">
        <p14:creationId xmlns:p14="http://schemas.microsoft.com/office/powerpoint/2010/main" val="3171612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3BB-2BA2-4FB4-B3A6-32E41118AC57}"/>
              </a:ext>
            </a:extLst>
          </p:cNvPr>
          <p:cNvSpPr>
            <a:spLocks noGrp="1"/>
          </p:cNvSpPr>
          <p:nvPr>
            <p:ph type="title"/>
          </p:nvPr>
        </p:nvSpPr>
        <p:spPr>
          <a:xfrm>
            <a:off x="533400" y="574288"/>
            <a:ext cx="7886700" cy="854074"/>
          </a:xfrm>
        </p:spPr>
        <p:txBody>
          <a:bodyPr/>
          <a:lstStyle/>
          <a:p>
            <a:r>
              <a:rPr lang="en-US" b="1" dirty="0">
                <a:solidFill>
                  <a:schemeClr val="tx2">
                    <a:lumMod val="75000"/>
                  </a:schemeClr>
                </a:solidFill>
                <a:effectLst>
                  <a:outerShdw blurRad="38100" dist="38100" dir="2700000" algn="tl">
                    <a:srgbClr val="000000">
                      <a:alpha val="43137"/>
                    </a:srgbClr>
                  </a:outerShdw>
                </a:effectLst>
              </a:rPr>
              <a:t>Confidence Intervals </a:t>
            </a:r>
          </a:p>
        </p:txBody>
      </p:sp>
      <p:sp>
        <p:nvSpPr>
          <p:cNvPr id="3" name="Content Placeholder 2">
            <a:extLst>
              <a:ext uri="{FF2B5EF4-FFF2-40B4-BE49-F238E27FC236}">
                <a16:creationId xmlns:a16="http://schemas.microsoft.com/office/drawing/2014/main" id="{F3C7DF1C-5CB9-4E4F-8091-F23029263A3C}"/>
              </a:ext>
            </a:extLst>
          </p:cNvPr>
          <p:cNvSpPr>
            <a:spLocks noGrp="1"/>
          </p:cNvSpPr>
          <p:nvPr>
            <p:ph idx="1"/>
          </p:nvPr>
        </p:nvSpPr>
        <p:spPr>
          <a:xfrm>
            <a:off x="533400" y="1463674"/>
            <a:ext cx="7886700" cy="4351338"/>
          </a:xfrm>
        </p:spPr>
        <p:txBody>
          <a:bodyPr>
            <a:normAutofit lnSpcReduction="10000"/>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We could use statistics such as sample mean or sample proportion (for binary data) to get an estimate of population mean.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But since the sample is random and therefore so is the statistic associated with it (i.e. sample mean may or may not be equal to the population mean).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Statistical theory relies on sampling distribution of some statistic such as mean (CLT tells about distribution of sample mean)</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knowledge of sampling distribution allows to make probability statements about population parameters such as “with 95% (confidence level) certainty we can say that the population mean lies in some interval a and b. </a:t>
            </a:r>
          </a:p>
          <a:p>
            <a:pPr>
              <a:buFont typeface="Wingdings" panose="05000000000000000000" pitchFamily="2" charset="2"/>
              <a:buChar char="§"/>
            </a:pPr>
            <a:r>
              <a:rPr lang="en-US" b="1" i="1" dirty="0">
                <a:solidFill>
                  <a:schemeClr val="accent1">
                    <a:lumMod val="75000"/>
                  </a:schemeClr>
                </a:solidFill>
                <a:latin typeface="Georgia" panose="02040502050405020303" pitchFamily="18" charset="0"/>
              </a:rPr>
              <a:t>The interval [</a:t>
            </a:r>
            <a:r>
              <a:rPr lang="en-US" b="1" i="1" dirty="0" err="1">
                <a:solidFill>
                  <a:schemeClr val="accent1">
                    <a:lumMod val="75000"/>
                  </a:schemeClr>
                </a:solidFill>
                <a:latin typeface="Georgia" panose="02040502050405020303" pitchFamily="18" charset="0"/>
              </a:rPr>
              <a:t>a,b</a:t>
            </a:r>
            <a:r>
              <a:rPr lang="en-US" b="1" i="1" dirty="0">
                <a:solidFill>
                  <a:schemeClr val="accent1">
                    <a:lumMod val="75000"/>
                  </a:schemeClr>
                </a:solidFill>
                <a:latin typeface="Georgia" panose="02040502050405020303" pitchFamily="18" charset="0"/>
              </a:rPr>
              <a:t>] is called the confidence interval at 95% level of confidence. </a:t>
            </a:r>
          </a:p>
        </p:txBody>
      </p:sp>
    </p:spTree>
    <p:extLst>
      <p:ext uri="{BB962C8B-B14F-4D97-AF65-F5344CB8AC3E}">
        <p14:creationId xmlns:p14="http://schemas.microsoft.com/office/powerpoint/2010/main" val="139831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C233-E077-4136-BC05-2CCF638C5A55}"/>
              </a:ext>
            </a:extLst>
          </p:cNvPr>
          <p:cNvSpPr>
            <a:spLocks noGrp="1"/>
          </p:cNvSpPr>
          <p:nvPr>
            <p:ph type="title"/>
          </p:nvPr>
        </p:nvSpPr>
        <p:spPr>
          <a:xfrm>
            <a:off x="628650" y="411694"/>
            <a:ext cx="7886700" cy="928689"/>
          </a:xfrm>
        </p:spPr>
        <p:txBody>
          <a:bodyPr/>
          <a:lstStyle/>
          <a:p>
            <a:r>
              <a:rPr lang="en-US" b="1" dirty="0">
                <a:solidFill>
                  <a:schemeClr val="tx2">
                    <a:lumMod val="75000"/>
                  </a:schemeClr>
                </a:solidFill>
                <a:effectLst>
                  <a:outerShdw blurRad="38100" dist="38100" dir="2700000" algn="tl">
                    <a:srgbClr val="000000">
                      <a:alpha val="43137"/>
                    </a:srgbClr>
                  </a:outerShdw>
                </a:effectLst>
              </a:rPr>
              <a:t>Confidence Interval Theory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7D2ED9-2323-48DA-8F2F-71CE0BADCF64}"/>
                  </a:ext>
                </a:extLst>
              </p:cNvPr>
              <p:cNvSpPr>
                <a:spLocks noGrp="1"/>
              </p:cNvSpPr>
              <p:nvPr>
                <p:ph idx="1"/>
              </p:nvPr>
            </p:nvSpPr>
            <p:spPr>
              <a:xfrm>
                <a:off x="628650" y="1407464"/>
                <a:ext cx="7886700" cy="5192337"/>
              </a:xfrm>
            </p:spPr>
            <p:txBody>
              <a:bodyPr>
                <a:normAutofit fontScale="92500" lnSpcReduction="20000"/>
              </a:bodyPr>
              <a:lstStyle/>
              <a:p>
                <a:pPr algn="just">
                  <a:buFont typeface="Wingdings" panose="05000000000000000000" pitchFamily="2" charset="2"/>
                  <a:buChar char="§"/>
                </a:pPr>
                <a:r>
                  <a:rPr lang="en-US" sz="2000" dirty="0">
                    <a:solidFill>
                      <a:schemeClr val="accent1">
                        <a:lumMod val="75000"/>
                      </a:schemeClr>
                    </a:solidFill>
                    <a:latin typeface="Georgia" panose="02040502050405020303" pitchFamily="18" charset="0"/>
                  </a:rPr>
                  <a:t>According to Central Limit Theorem for averages :</a:t>
                </a:r>
              </a:p>
              <a:p>
                <a:pPr marL="0" indent="0" algn="just">
                  <a:buNone/>
                </a:pPr>
                <a:r>
                  <a:rPr lang="en-US" sz="2000" dirty="0">
                    <a:solidFill>
                      <a:schemeClr val="accent1">
                        <a:lumMod val="75000"/>
                      </a:schemeClr>
                    </a:solidFill>
                    <a:latin typeface="Georgia" panose="02040502050405020303" pitchFamily="18" charset="0"/>
                  </a:rPr>
                  <a:t>  (Sample Mean – Population Mean)/(</a:t>
                </a:r>
                <a:r>
                  <a:rPr lang="en-US" sz="2000" dirty="0" err="1">
                    <a:solidFill>
                      <a:schemeClr val="accent1">
                        <a:lumMod val="75000"/>
                      </a:schemeClr>
                    </a:solidFill>
                    <a:latin typeface="Georgia" panose="02040502050405020303" pitchFamily="18" charset="0"/>
                  </a:rPr>
                  <a:t>sd</a:t>
                </a:r>
                <a:r>
                  <a:rPr lang="en-US" sz="2000" dirty="0">
                    <a:solidFill>
                      <a:schemeClr val="accent1">
                        <a:lumMod val="75000"/>
                      </a:schemeClr>
                    </a:solidFill>
                    <a:latin typeface="Georgia" panose="02040502050405020303" pitchFamily="18" charset="0"/>
                  </a:rPr>
                  <a:t>  / </a:t>
                </a:r>
                <a14:m>
                  <m:oMath xmlns:m="http://schemas.openxmlformats.org/officeDocument/2006/math">
                    <m:rad>
                      <m:radPr>
                        <m:degHide m:val="on"/>
                        <m:ctrlPr>
                          <a:rPr lang="en-US" sz="2000" i="1" smtClean="0">
                            <a:solidFill>
                              <a:schemeClr val="accent1">
                                <a:lumMod val="75000"/>
                              </a:schemeClr>
                            </a:solidFill>
                            <a:latin typeface="Cambria Math" panose="02040503050406030204" pitchFamily="18" charset="0"/>
                          </a:rPr>
                        </m:ctrlPr>
                      </m:radPr>
                      <m:deg/>
                      <m:e>
                        <m:r>
                          <a:rPr lang="en-US" sz="2000" b="0" i="1" smtClean="0">
                            <a:solidFill>
                              <a:schemeClr val="accent1">
                                <a:lumMod val="75000"/>
                              </a:schemeClr>
                            </a:solidFill>
                            <a:latin typeface="Cambria Math" panose="02040503050406030204" pitchFamily="18" charset="0"/>
                          </a:rPr>
                          <m:t>𝑛</m:t>
                        </m:r>
                      </m:e>
                    </m:rad>
                  </m:oMath>
                </a14:m>
                <a:r>
                  <a:rPr lang="en-US" sz="2000" dirty="0">
                    <a:solidFill>
                      <a:schemeClr val="accent1">
                        <a:lumMod val="75000"/>
                      </a:schemeClr>
                    </a:solidFill>
                    <a:latin typeface="Georgia" panose="02040502050405020303" pitchFamily="18" charset="0"/>
                  </a:rPr>
                  <a:t>) ~ N(0,1)</a:t>
                </a:r>
              </a:p>
              <a:p>
                <a:pPr marL="0" indent="0" algn="just">
                  <a:buNone/>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dirty="0">
                    <a:solidFill>
                      <a:schemeClr val="accent1">
                        <a:lumMod val="75000"/>
                      </a:schemeClr>
                    </a:solidFill>
                    <a:latin typeface="Georgia" panose="02040502050405020303" pitchFamily="18" charset="0"/>
                  </a:rPr>
                  <a:t>Therefore, based on properties of the Standard Normal Distribution we can infer about the population mean. </a:t>
                </a: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marL="0" indent="0" algn="just">
                  <a:buNone/>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dirty="0">
                    <a:solidFill>
                      <a:schemeClr val="accent1">
                        <a:lumMod val="75000"/>
                      </a:schemeClr>
                    </a:solidFill>
                    <a:latin typeface="Georgia" panose="02040502050405020303" pitchFamily="18" charset="0"/>
                  </a:rPr>
                  <a:t>Approximately 95% of the sample mean would fall between two standard deviation lines. </a:t>
                </a:r>
              </a:p>
              <a:p>
                <a:endParaRPr lang="en-US" dirty="0"/>
              </a:p>
            </p:txBody>
          </p:sp>
        </mc:Choice>
        <mc:Fallback>
          <p:sp>
            <p:nvSpPr>
              <p:cNvPr id="3" name="Content Placeholder 2">
                <a:extLst>
                  <a:ext uri="{FF2B5EF4-FFF2-40B4-BE49-F238E27FC236}">
                    <a16:creationId xmlns:a16="http://schemas.microsoft.com/office/drawing/2014/main" id="{CF7D2ED9-2323-48DA-8F2F-71CE0BADCF64}"/>
                  </a:ext>
                </a:extLst>
              </p:cNvPr>
              <p:cNvSpPr>
                <a:spLocks noGrp="1" noRot="1" noChangeAspect="1" noMove="1" noResize="1" noEditPoints="1" noAdjustHandles="1" noChangeArrowheads="1" noChangeShapeType="1" noTextEdit="1"/>
              </p:cNvSpPr>
              <p:nvPr>
                <p:ph idx="1"/>
              </p:nvPr>
            </p:nvSpPr>
            <p:spPr>
              <a:xfrm>
                <a:off x="628650" y="1407464"/>
                <a:ext cx="7886700" cy="5192337"/>
              </a:xfrm>
              <a:blipFill>
                <a:blip r:embed="rId2"/>
                <a:stretch>
                  <a:fillRect l="-541" t="-2230" r="-773"/>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CB1D384E-FE73-4207-89C4-3C940A414FF9}"/>
              </a:ext>
            </a:extLst>
          </p:cNvPr>
          <p:cNvPicPr>
            <a:picLocks noChangeAspect="1"/>
          </p:cNvPicPr>
          <p:nvPr/>
        </p:nvPicPr>
        <p:blipFill>
          <a:blip r:embed="rId3"/>
          <a:stretch>
            <a:fillRect/>
          </a:stretch>
        </p:blipFill>
        <p:spPr>
          <a:xfrm>
            <a:off x="1119493" y="3178474"/>
            <a:ext cx="6340085" cy="2546428"/>
          </a:xfrm>
          <a:prstGeom prst="rect">
            <a:avLst/>
          </a:prstGeom>
        </p:spPr>
      </p:pic>
      <p:sp>
        <p:nvSpPr>
          <p:cNvPr id="5" name="Freeform: Shape 4">
            <a:extLst>
              <a:ext uri="{FF2B5EF4-FFF2-40B4-BE49-F238E27FC236}">
                <a16:creationId xmlns:a16="http://schemas.microsoft.com/office/drawing/2014/main" id="{7C961242-F214-4FEE-BC9C-2AE56A35F3F1}"/>
              </a:ext>
            </a:extLst>
          </p:cNvPr>
          <p:cNvSpPr/>
          <p:nvPr/>
        </p:nvSpPr>
        <p:spPr>
          <a:xfrm>
            <a:off x="2552699" y="3257026"/>
            <a:ext cx="3473671" cy="2229374"/>
          </a:xfrm>
          <a:custGeom>
            <a:avLst/>
            <a:gdLst>
              <a:gd name="connsiteX0" fmla="*/ 35169 w 4388073"/>
              <a:gd name="connsiteY0" fmla="*/ 2751992 h 2751992"/>
              <a:gd name="connsiteX1" fmla="*/ 35169 w 4388073"/>
              <a:gd name="connsiteY1" fmla="*/ 2751992 h 2751992"/>
              <a:gd name="connsiteX2" fmla="*/ 8792 w 4388073"/>
              <a:gd name="connsiteY2" fmla="*/ 2347546 h 2751992"/>
              <a:gd name="connsiteX3" fmla="*/ 0 w 4388073"/>
              <a:gd name="connsiteY3" fmla="*/ 2312377 h 2751992"/>
              <a:gd name="connsiteX4" fmla="*/ 8792 w 4388073"/>
              <a:gd name="connsiteY4" fmla="*/ 2286000 h 2751992"/>
              <a:gd name="connsiteX5" fmla="*/ 43961 w 4388073"/>
              <a:gd name="connsiteY5" fmla="*/ 2277207 h 2751992"/>
              <a:gd name="connsiteX6" fmla="*/ 70338 w 4388073"/>
              <a:gd name="connsiteY6" fmla="*/ 2259623 h 2751992"/>
              <a:gd name="connsiteX7" fmla="*/ 131884 w 4388073"/>
              <a:gd name="connsiteY7" fmla="*/ 2198077 h 2751992"/>
              <a:gd name="connsiteX8" fmla="*/ 202223 w 4388073"/>
              <a:gd name="connsiteY8" fmla="*/ 2154115 h 2751992"/>
              <a:gd name="connsiteX9" fmla="*/ 237392 w 4388073"/>
              <a:gd name="connsiteY9" fmla="*/ 2101361 h 2751992"/>
              <a:gd name="connsiteX10" fmla="*/ 246184 w 4388073"/>
              <a:gd name="connsiteY10" fmla="*/ 2074984 h 2751992"/>
              <a:gd name="connsiteX11" fmla="*/ 281354 w 4388073"/>
              <a:gd name="connsiteY11" fmla="*/ 2057400 h 2751992"/>
              <a:gd name="connsiteX12" fmla="*/ 334108 w 4388073"/>
              <a:gd name="connsiteY12" fmla="*/ 2004646 h 2751992"/>
              <a:gd name="connsiteX13" fmla="*/ 360484 w 4388073"/>
              <a:gd name="connsiteY13" fmla="*/ 1978269 h 2751992"/>
              <a:gd name="connsiteX14" fmla="*/ 422031 w 4388073"/>
              <a:gd name="connsiteY14" fmla="*/ 1925515 h 2751992"/>
              <a:gd name="connsiteX15" fmla="*/ 465992 w 4388073"/>
              <a:gd name="connsiteY15" fmla="*/ 1863969 h 2751992"/>
              <a:gd name="connsiteX16" fmla="*/ 474784 w 4388073"/>
              <a:gd name="connsiteY16" fmla="*/ 1837592 h 2751992"/>
              <a:gd name="connsiteX17" fmla="*/ 518746 w 4388073"/>
              <a:gd name="connsiteY17" fmla="*/ 1811215 h 2751992"/>
              <a:gd name="connsiteX18" fmla="*/ 597877 w 4388073"/>
              <a:gd name="connsiteY18" fmla="*/ 1732084 h 2751992"/>
              <a:gd name="connsiteX19" fmla="*/ 633046 w 4388073"/>
              <a:gd name="connsiteY19" fmla="*/ 1679330 h 2751992"/>
              <a:gd name="connsiteX20" fmla="*/ 668215 w 4388073"/>
              <a:gd name="connsiteY20" fmla="*/ 1635369 h 2751992"/>
              <a:gd name="connsiteX21" fmla="*/ 738554 w 4388073"/>
              <a:gd name="connsiteY21" fmla="*/ 1582615 h 2751992"/>
              <a:gd name="connsiteX22" fmla="*/ 764931 w 4388073"/>
              <a:gd name="connsiteY22" fmla="*/ 1547446 h 2751992"/>
              <a:gd name="connsiteX23" fmla="*/ 861646 w 4388073"/>
              <a:gd name="connsiteY23" fmla="*/ 1433146 h 2751992"/>
              <a:gd name="connsiteX24" fmla="*/ 888023 w 4388073"/>
              <a:gd name="connsiteY24" fmla="*/ 1415561 h 2751992"/>
              <a:gd name="connsiteX25" fmla="*/ 949569 w 4388073"/>
              <a:gd name="connsiteY25" fmla="*/ 1354015 h 2751992"/>
              <a:gd name="connsiteX26" fmla="*/ 958361 w 4388073"/>
              <a:gd name="connsiteY26" fmla="*/ 1327638 h 2751992"/>
              <a:gd name="connsiteX27" fmla="*/ 1019908 w 4388073"/>
              <a:gd name="connsiteY27" fmla="*/ 1274884 h 2751992"/>
              <a:gd name="connsiteX28" fmla="*/ 1055077 w 4388073"/>
              <a:gd name="connsiteY28" fmla="*/ 1239715 h 2751992"/>
              <a:gd name="connsiteX29" fmla="*/ 1090246 w 4388073"/>
              <a:gd name="connsiteY29" fmla="*/ 1186961 h 2751992"/>
              <a:gd name="connsiteX30" fmla="*/ 1107831 w 4388073"/>
              <a:gd name="connsiteY30" fmla="*/ 1160584 h 2751992"/>
              <a:gd name="connsiteX31" fmla="*/ 1160584 w 4388073"/>
              <a:gd name="connsiteY31" fmla="*/ 1081454 h 2751992"/>
              <a:gd name="connsiteX32" fmla="*/ 1178169 w 4388073"/>
              <a:gd name="connsiteY32" fmla="*/ 1055077 h 2751992"/>
              <a:gd name="connsiteX33" fmla="*/ 1186961 w 4388073"/>
              <a:gd name="connsiteY33" fmla="*/ 1028700 h 2751992"/>
              <a:gd name="connsiteX34" fmla="*/ 1222131 w 4388073"/>
              <a:gd name="connsiteY34" fmla="*/ 975946 h 2751992"/>
              <a:gd name="connsiteX35" fmla="*/ 1257300 w 4388073"/>
              <a:gd name="connsiteY35" fmla="*/ 923192 h 2751992"/>
              <a:gd name="connsiteX36" fmla="*/ 1274884 w 4388073"/>
              <a:gd name="connsiteY36" fmla="*/ 896815 h 2751992"/>
              <a:gd name="connsiteX37" fmla="*/ 1292469 w 4388073"/>
              <a:gd name="connsiteY37" fmla="*/ 870438 h 2751992"/>
              <a:gd name="connsiteX38" fmla="*/ 1301261 w 4388073"/>
              <a:gd name="connsiteY38" fmla="*/ 844061 h 2751992"/>
              <a:gd name="connsiteX39" fmla="*/ 1318846 w 4388073"/>
              <a:gd name="connsiteY39" fmla="*/ 817684 h 2751992"/>
              <a:gd name="connsiteX40" fmla="*/ 1345223 w 4388073"/>
              <a:gd name="connsiteY40" fmla="*/ 756138 h 2751992"/>
              <a:gd name="connsiteX41" fmla="*/ 1380392 w 4388073"/>
              <a:gd name="connsiteY41" fmla="*/ 694592 h 2751992"/>
              <a:gd name="connsiteX42" fmla="*/ 1389184 w 4388073"/>
              <a:gd name="connsiteY42" fmla="*/ 668215 h 2751992"/>
              <a:gd name="connsiteX43" fmla="*/ 1424354 w 4388073"/>
              <a:gd name="connsiteY43" fmla="*/ 615461 h 2751992"/>
              <a:gd name="connsiteX44" fmla="*/ 1441938 w 4388073"/>
              <a:gd name="connsiteY44" fmla="*/ 589084 h 2751992"/>
              <a:gd name="connsiteX45" fmla="*/ 1459523 w 4388073"/>
              <a:gd name="connsiteY45" fmla="*/ 562707 h 2751992"/>
              <a:gd name="connsiteX46" fmla="*/ 1468315 w 4388073"/>
              <a:gd name="connsiteY46" fmla="*/ 536330 h 2751992"/>
              <a:gd name="connsiteX47" fmla="*/ 1494692 w 4388073"/>
              <a:gd name="connsiteY47" fmla="*/ 518746 h 2751992"/>
              <a:gd name="connsiteX48" fmla="*/ 1521069 w 4388073"/>
              <a:gd name="connsiteY48" fmla="*/ 492369 h 2751992"/>
              <a:gd name="connsiteX49" fmla="*/ 1573823 w 4388073"/>
              <a:gd name="connsiteY49" fmla="*/ 422030 h 2751992"/>
              <a:gd name="connsiteX50" fmla="*/ 1608992 w 4388073"/>
              <a:gd name="connsiteY50" fmla="*/ 386861 h 2751992"/>
              <a:gd name="connsiteX51" fmla="*/ 1626577 w 4388073"/>
              <a:gd name="connsiteY51" fmla="*/ 360484 h 2751992"/>
              <a:gd name="connsiteX52" fmla="*/ 1679331 w 4388073"/>
              <a:gd name="connsiteY52" fmla="*/ 290146 h 2751992"/>
              <a:gd name="connsiteX53" fmla="*/ 1714500 w 4388073"/>
              <a:gd name="connsiteY53" fmla="*/ 237392 h 2751992"/>
              <a:gd name="connsiteX54" fmla="*/ 1740877 w 4388073"/>
              <a:gd name="connsiteY54" fmla="*/ 211015 h 2751992"/>
              <a:gd name="connsiteX55" fmla="*/ 1820008 w 4388073"/>
              <a:gd name="connsiteY55" fmla="*/ 158261 h 2751992"/>
              <a:gd name="connsiteX56" fmla="*/ 1881554 w 4388073"/>
              <a:gd name="connsiteY56" fmla="*/ 114300 h 2751992"/>
              <a:gd name="connsiteX57" fmla="*/ 1907931 w 4388073"/>
              <a:gd name="connsiteY57" fmla="*/ 105507 h 2751992"/>
              <a:gd name="connsiteX58" fmla="*/ 1978269 w 4388073"/>
              <a:gd name="connsiteY58" fmla="*/ 70338 h 2751992"/>
              <a:gd name="connsiteX59" fmla="*/ 2013438 w 4388073"/>
              <a:gd name="connsiteY59" fmla="*/ 52754 h 2751992"/>
              <a:gd name="connsiteX60" fmla="*/ 2039815 w 4388073"/>
              <a:gd name="connsiteY60" fmla="*/ 43961 h 2751992"/>
              <a:gd name="connsiteX61" fmla="*/ 2074984 w 4388073"/>
              <a:gd name="connsiteY61" fmla="*/ 26377 h 2751992"/>
              <a:gd name="connsiteX62" fmla="*/ 2145323 w 4388073"/>
              <a:gd name="connsiteY62" fmla="*/ 8792 h 2751992"/>
              <a:gd name="connsiteX63" fmla="*/ 2171700 w 4388073"/>
              <a:gd name="connsiteY63" fmla="*/ 0 h 2751992"/>
              <a:gd name="connsiteX64" fmla="*/ 2242038 w 4388073"/>
              <a:gd name="connsiteY64" fmla="*/ 8792 h 2751992"/>
              <a:gd name="connsiteX65" fmla="*/ 2338754 w 4388073"/>
              <a:gd name="connsiteY65" fmla="*/ 35169 h 2751992"/>
              <a:gd name="connsiteX66" fmla="*/ 2435469 w 4388073"/>
              <a:gd name="connsiteY66" fmla="*/ 43961 h 2751992"/>
              <a:gd name="connsiteX67" fmla="*/ 2488223 w 4388073"/>
              <a:gd name="connsiteY67" fmla="*/ 61546 h 2751992"/>
              <a:gd name="connsiteX68" fmla="*/ 2567354 w 4388073"/>
              <a:gd name="connsiteY68" fmla="*/ 123092 h 2751992"/>
              <a:gd name="connsiteX69" fmla="*/ 2593731 w 4388073"/>
              <a:gd name="connsiteY69" fmla="*/ 140677 h 2751992"/>
              <a:gd name="connsiteX70" fmla="*/ 2628900 w 4388073"/>
              <a:gd name="connsiteY70" fmla="*/ 175846 h 2751992"/>
              <a:gd name="connsiteX71" fmla="*/ 2681654 w 4388073"/>
              <a:gd name="connsiteY71" fmla="*/ 219807 h 2751992"/>
              <a:gd name="connsiteX72" fmla="*/ 2699238 w 4388073"/>
              <a:gd name="connsiteY72" fmla="*/ 246184 h 2751992"/>
              <a:gd name="connsiteX73" fmla="*/ 2734408 w 4388073"/>
              <a:gd name="connsiteY73" fmla="*/ 272561 h 2751992"/>
              <a:gd name="connsiteX74" fmla="*/ 2778369 w 4388073"/>
              <a:gd name="connsiteY74" fmla="*/ 342900 h 2751992"/>
              <a:gd name="connsiteX75" fmla="*/ 2839915 w 4388073"/>
              <a:gd name="connsiteY75" fmla="*/ 413238 h 2751992"/>
              <a:gd name="connsiteX76" fmla="*/ 2892669 w 4388073"/>
              <a:gd name="connsiteY76" fmla="*/ 509954 h 2751992"/>
              <a:gd name="connsiteX77" fmla="*/ 2936631 w 4388073"/>
              <a:gd name="connsiteY77" fmla="*/ 562707 h 2751992"/>
              <a:gd name="connsiteX78" fmla="*/ 2945423 w 4388073"/>
              <a:gd name="connsiteY78" fmla="*/ 589084 h 2751992"/>
              <a:gd name="connsiteX79" fmla="*/ 2971800 w 4388073"/>
              <a:gd name="connsiteY79" fmla="*/ 624254 h 2751992"/>
              <a:gd name="connsiteX80" fmla="*/ 3015761 w 4388073"/>
              <a:gd name="connsiteY80" fmla="*/ 694592 h 2751992"/>
              <a:gd name="connsiteX81" fmla="*/ 3042138 w 4388073"/>
              <a:gd name="connsiteY81" fmla="*/ 756138 h 2751992"/>
              <a:gd name="connsiteX82" fmla="*/ 3068515 w 4388073"/>
              <a:gd name="connsiteY82" fmla="*/ 791307 h 2751992"/>
              <a:gd name="connsiteX83" fmla="*/ 3103684 w 4388073"/>
              <a:gd name="connsiteY83" fmla="*/ 870438 h 2751992"/>
              <a:gd name="connsiteX84" fmla="*/ 3130061 w 4388073"/>
              <a:gd name="connsiteY84" fmla="*/ 905607 h 2751992"/>
              <a:gd name="connsiteX85" fmla="*/ 3191608 w 4388073"/>
              <a:gd name="connsiteY85" fmla="*/ 984738 h 2751992"/>
              <a:gd name="connsiteX86" fmla="*/ 3288323 w 4388073"/>
              <a:gd name="connsiteY86" fmla="*/ 1151792 h 2751992"/>
              <a:gd name="connsiteX87" fmla="*/ 3341077 w 4388073"/>
              <a:gd name="connsiteY87" fmla="*/ 1222130 h 2751992"/>
              <a:gd name="connsiteX88" fmla="*/ 3367454 w 4388073"/>
              <a:gd name="connsiteY88" fmla="*/ 1248507 h 2751992"/>
              <a:gd name="connsiteX89" fmla="*/ 3429000 w 4388073"/>
              <a:gd name="connsiteY89" fmla="*/ 1345223 h 2751992"/>
              <a:gd name="connsiteX90" fmla="*/ 3481754 w 4388073"/>
              <a:gd name="connsiteY90" fmla="*/ 1433146 h 2751992"/>
              <a:gd name="connsiteX91" fmla="*/ 3516923 w 4388073"/>
              <a:gd name="connsiteY91" fmla="*/ 1485900 h 2751992"/>
              <a:gd name="connsiteX92" fmla="*/ 3596054 w 4388073"/>
              <a:gd name="connsiteY92" fmla="*/ 1608992 h 2751992"/>
              <a:gd name="connsiteX93" fmla="*/ 3622431 w 4388073"/>
              <a:gd name="connsiteY93" fmla="*/ 1644161 h 2751992"/>
              <a:gd name="connsiteX94" fmla="*/ 3657600 w 4388073"/>
              <a:gd name="connsiteY94" fmla="*/ 1670538 h 2751992"/>
              <a:gd name="connsiteX95" fmla="*/ 3736731 w 4388073"/>
              <a:gd name="connsiteY95" fmla="*/ 1767254 h 2751992"/>
              <a:gd name="connsiteX96" fmla="*/ 3789484 w 4388073"/>
              <a:gd name="connsiteY96" fmla="*/ 1820007 h 2751992"/>
              <a:gd name="connsiteX97" fmla="*/ 3807069 w 4388073"/>
              <a:gd name="connsiteY97" fmla="*/ 1855177 h 2751992"/>
              <a:gd name="connsiteX98" fmla="*/ 3877408 w 4388073"/>
              <a:gd name="connsiteY98" fmla="*/ 1907930 h 2751992"/>
              <a:gd name="connsiteX99" fmla="*/ 3982915 w 4388073"/>
              <a:gd name="connsiteY99" fmla="*/ 2022230 h 2751992"/>
              <a:gd name="connsiteX100" fmla="*/ 4097215 w 4388073"/>
              <a:gd name="connsiteY100" fmla="*/ 2118946 h 2751992"/>
              <a:gd name="connsiteX101" fmla="*/ 4114800 w 4388073"/>
              <a:gd name="connsiteY101" fmla="*/ 2154115 h 2751992"/>
              <a:gd name="connsiteX102" fmla="*/ 4176346 w 4388073"/>
              <a:gd name="connsiteY102" fmla="*/ 2189284 h 2751992"/>
              <a:gd name="connsiteX103" fmla="*/ 4246684 w 4388073"/>
              <a:gd name="connsiteY103" fmla="*/ 2250830 h 2751992"/>
              <a:gd name="connsiteX104" fmla="*/ 4281854 w 4388073"/>
              <a:gd name="connsiteY104" fmla="*/ 2277207 h 2751992"/>
              <a:gd name="connsiteX105" fmla="*/ 4308231 w 4388073"/>
              <a:gd name="connsiteY105" fmla="*/ 2303584 h 2751992"/>
              <a:gd name="connsiteX106" fmla="*/ 4334608 w 4388073"/>
              <a:gd name="connsiteY106" fmla="*/ 2312377 h 2751992"/>
              <a:gd name="connsiteX107" fmla="*/ 4369777 w 4388073"/>
              <a:gd name="connsiteY107" fmla="*/ 2329961 h 2751992"/>
              <a:gd name="connsiteX108" fmla="*/ 4387361 w 4388073"/>
              <a:gd name="connsiteY108" fmla="*/ 2365130 h 2751992"/>
              <a:gd name="connsiteX109" fmla="*/ 4369777 w 4388073"/>
              <a:gd name="connsiteY109" fmla="*/ 2549769 h 2751992"/>
              <a:gd name="connsiteX110" fmla="*/ 4360984 w 4388073"/>
              <a:gd name="connsiteY110" fmla="*/ 2725615 h 2751992"/>
              <a:gd name="connsiteX111" fmla="*/ 4325815 w 4388073"/>
              <a:gd name="connsiteY111" fmla="*/ 2734407 h 2751992"/>
              <a:gd name="connsiteX112" fmla="*/ 4185138 w 4388073"/>
              <a:gd name="connsiteY112" fmla="*/ 2725615 h 2751992"/>
              <a:gd name="connsiteX113" fmla="*/ 3270738 w 4388073"/>
              <a:gd name="connsiteY113" fmla="*/ 2734407 h 2751992"/>
              <a:gd name="connsiteX114" fmla="*/ 3121269 w 4388073"/>
              <a:gd name="connsiteY114" fmla="*/ 2743200 h 2751992"/>
              <a:gd name="connsiteX115" fmla="*/ 2576146 w 4388073"/>
              <a:gd name="connsiteY115" fmla="*/ 2751992 h 2751992"/>
              <a:gd name="connsiteX116" fmla="*/ 2286000 w 4388073"/>
              <a:gd name="connsiteY116" fmla="*/ 2734407 h 2751992"/>
              <a:gd name="connsiteX117" fmla="*/ 1521069 w 4388073"/>
              <a:gd name="connsiteY117" fmla="*/ 2725615 h 2751992"/>
              <a:gd name="connsiteX118" fmla="*/ 1002323 w 4388073"/>
              <a:gd name="connsiteY118" fmla="*/ 2716823 h 2751992"/>
              <a:gd name="connsiteX119" fmla="*/ 430823 w 4388073"/>
              <a:gd name="connsiteY119" fmla="*/ 2725615 h 2751992"/>
              <a:gd name="connsiteX120" fmla="*/ 307731 w 4388073"/>
              <a:gd name="connsiteY120" fmla="*/ 2734407 h 2751992"/>
              <a:gd name="connsiteX121" fmla="*/ 35169 w 4388073"/>
              <a:gd name="connsiteY121" fmla="*/ 2751992 h 2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4388073" h="2751992">
                <a:moveTo>
                  <a:pt x="35169" y="2751992"/>
                </a:moveTo>
                <a:lnTo>
                  <a:pt x="35169" y="2751992"/>
                </a:lnTo>
                <a:cubicBezTo>
                  <a:pt x="31303" y="2676612"/>
                  <a:pt x="31093" y="2470204"/>
                  <a:pt x="8792" y="2347546"/>
                </a:cubicBezTo>
                <a:cubicBezTo>
                  <a:pt x="6630" y="2335657"/>
                  <a:pt x="2931" y="2324100"/>
                  <a:pt x="0" y="2312377"/>
                </a:cubicBezTo>
                <a:cubicBezTo>
                  <a:pt x="2931" y="2303585"/>
                  <a:pt x="1555" y="2291790"/>
                  <a:pt x="8792" y="2286000"/>
                </a:cubicBezTo>
                <a:cubicBezTo>
                  <a:pt x="18228" y="2278451"/>
                  <a:pt x="32854" y="2281967"/>
                  <a:pt x="43961" y="2277207"/>
                </a:cubicBezTo>
                <a:cubicBezTo>
                  <a:pt x="53674" y="2273044"/>
                  <a:pt x="62484" y="2266692"/>
                  <a:pt x="70338" y="2259623"/>
                </a:cubicBezTo>
                <a:cubicBezTo>
                  <a:pt x="91903" y="2240214"/>
                  <a:pt x="107005" y="2213004"/>
                  <a:pt x="131884" y="2198077"/>
                </a:cubicBezTo>
                <a:cubicBezTo>
                  <a:pt x="184907" y="2166263"/>
                  <a:pt x="161627" y="2181180"/>
                  <a:pt x="202223" y="2154115"/>
                </a:cubicBezTo>
                <a:cubicBezTo>
                  <a:pt x="213946" y="2136530"/>
                  <a:pt x="230709" y="2121411"/>
                  <a:pt x="237392" y="2101361"/>
                </a:cubicBezTo>
                <a:cubicBezTo>
                  <a:pt x="240323" y="2092569"/>
                  <a:pt x="239631" y="2081537"/>
                  <a:pt x="246184" y="2074984"/>
                </a:cubicBezTo>
                <a:cubicBezTo>
                  <a:pt x="255452" y="2065716"/>
                  <a:pt x="269631" y="2063261"/>
                  <a:pt x="281354" y="2057400"/>
                </a:cubicBezTo>
                <a:lnTo>
                  <a:pt x="334108" y="2004646"/>
                </a:lnTo>
                <a:cubicBezTo>
                  <a:pt x="342900" y="1995854"/>
                  <a:pt x="350537" y="1985729"/>
                  <a:pt x="360484" y="1978269"/>
                </a:cubicBezTo>
                <a:cubicBezTo>
                  <a:pt x="388283" y="1957420"/>
                  <a:pt x="399987" y="1951233"/>
                  <a:pt x="422031" y="1925515"/>
                </a:cubicBezTo>
                <a:cubicBezTo>
                  <a:pt x="426813" y="1919936"/>
                  <a:pt x="460424" y="1875105"/>
                  <a:pt x="465992" y="1863969"/>
                </a:cubicBezTo>
                <a:cubicBezTo>
                  <a:pt x="470137" y="1855679"/>
                  <a:pt x="468231" y="1844145"/>
                  <a:pt x="474784" y="1837592"/>
                </a:cubicBezTo>
                <a:cubicBezTo>
                  <a:pt x="486868" y="1825508"/>
                  <a:pt x="505771" y="1822337"/>
                  <a:pt x="518746" y="1811215"/>
                </a:cubicBezTo>
                <a:cubicBezTo>
                  <a:pt x="547068" y="1786939"/>
                  <a:pt x="577185" y="1763122"/>
                  <a:pt x="597877" y="1732084"/>
                </a:cubicBezTo>
                <a:lnTo>
                  <a:pt x="633046" y="1679330"/>
                </a:lnTo>
                <a:cubicBezTo>
                  <a:pt x="648110" y="1634137"/>
                  <a:pt x="630785" y="1668120"/>
                  <a:pt x="668215" y="1635369"/>
                </a:cubicBezTo>
                <a:cubicBezTo>
                  <a:pt x="730387" y="1580968"/>
                  <a:pt x="687304" y="1599698"/>
                  <a:pt x="738554" y="1582615"/>
                </a:cubicBezTo>
                <a:cubicBezTo>
                  <a:pt x="747346" y="1570892"/>
                  <a:pt x="756528" y="1559451"/>
                  <a:pt x="764931" y="1547446"/>
                </a:cubicBezTo>
                <a:cubicBezTo>
                  <a:pt x="796624" y="1502170"/>
                  <a:pt x="812021" y="1466230"/>
                  <a:pt x="861646" y="1433146"/>
                </a:cubicBezTo>
                <a:cubicBezTo>
                  <a:pt x="870438" y="1427284"/>
                  <a:pt x="880169" y="1422630"/>
                  <a:pt x="888023" y="1415561"/>
                </a:cubicBezTo>
                <a:cubicBezTo>
                  <a:pt x="909588" y="1396152"/>
                  <a:pt x="949569" y="1354015"/>
                  <a:pt x="949569" y="1354015"/>
                </a:cubicBezTo>
                <a:cubicBezTo>
                  <a:pt x="952500" y="1345223"/>
                  <a:pt x="953220" y="1335349"/>
                  <a:pt x="958361" y="1327638"/>
                </a:cubicBezTo>
                <a:cubicBezTo>
                  <a:pt x="973366" y="1305131"/>
                  <a:pt x="1000405" y="1291949"/>
                  <a:pt x="1019908" y="1274884"/>
                </a:cubicBezTo>
                <a:cubicBezTo>
                  <a:pt x="1032385" y="1263967"/>
                  <a:pt x="1044720" y="1252661"/>
                  <a:pt x="1055077" y="1239715"/>
                </a:cubicBezTo>
                <a:cubicBezTo>
                  <a:pt x="1068279" y="1223212"/>
                  <a:pt x="1078523" y="1204546"/>
                  <a:pt x="1090246" y="1186961"/>
                </a:cubicBezTo>
                <a:lnTo>
                  <a:pt x="1107831" y="1160584"/>
                </a:lnTo>
                <a:lnTo>
                  <a:pt x="1160584" y="1081454"/>
                </a:lnTo>
                <a:lnTo>
                  <a:pt x="1178169" y="1055077"/>
                </a:lnTo>
                <a:cubicBezTo>
                  <a:pt x="1181100" y="1046285"/>
                  <a:pt x="1182460" y="1036802"/>
                  <a:pt x="1186961" y="1028700"/>
                </a:cubicBezTo>
                <a:cubicBezTo>
                  <a:pt x="1197225" y="1010225"/>
                  <a:pt x="1210408" y="993531"/>
                  <a:pt x="1222131" y="975946"/>
                </a:cubicBezTo>
                <a:lnTo>
                  <a:pt x="1257300" y="923192"/>
                </a:lnTo>
                <a:lnTo>
                  <a:pt x="1274884" y="896815"/>
                </a:lnTo>
                <a:lnTo>
                  <a:pt x="1292469" y="870438"/>
                </a:lnTo>
                <a:cubicBezTo>
                  <a:pt x="1295400" y="861646"/>
                  <a:pt x="1297116" y="852350"/>
                  <a:pt x="1301261" y="844061"/>
                </a:cubicBezTo>
                <a:cubicBezTo>
                  <a:pt x="1305987" y="834609"/>
                  <a:pt x="1314683" y="827397"/>
                  <a:pt x="1318846" y="817684"/>
                </a:cubicBezTo>
                <a:cubicBezTo>
                  <a:pt x="1352912" y="738198"/>
                  <a:pt x="1301075" y="822359"/>
                  <a:pt x="1345223" y="756138"/>
                </a:cubicBezTo>
                <a:cubicBezTo>
                  <a:pt x="1365382" y="695660"/>
                  <a:pt x="1337809" y="769113"/>
                  <a:pt x="1380392" y="694592"/>
                </a:cubicBezTo>
                <a:cubicBezTo>
                  <a:pt x="1384990" y="686545"/>
                  <a:pt x="1384683" y="676317"/>
                  <a:pt x="1389184" y="668215"/>
                </a:cubicBezTo>
                <a:cubicBezTo>
                  <a:pt x="1399448" y="649740"/>
                  <a:pt x="1412631" y="633046"/>
                  <a:pt x="1424354" y="615461"/>
                </a:cubicBezTo>
                <a:lnTo>
                  <a:pt x="1441938" y="589084"/>
                </a:lnTo>
                <a:lnTo>
                  <a:pt x="1459523" y="562707"/>
                </a:lnTo>
                <a:cubicBezTo>
                  <a:pt x="1462454" y="553915"/>
                  <a:pt x="1462525" y="543567"/>
                  <a:pt x="1468315" y="536330"/>
                </a:cubicBezTo>
                <a:cubicBezTo>
                  <a:pt x="1474916" y="528079"/>
                  <a:pt x="1486574" y="525511"/>
                  <a:pt x="1494692" y="518746"/>
                </a:cubicBezTo>
                <a:cubicBezTo>
                  <a:pt x="1504244" y="510786"/>
                  <a:pt x="1513195" y="501993"/>
                  <a:pt x="1521069" y="492369"/>
                </a:cubicBezTo>
                <a:cubicBezTo>
                  <a:pt x="1539628" y="469686"/>
                  <a:pt x="1553099" y="442754"/>
                  <a:pt x="1573823" y="422030"/>
                </a:cubicBezTo>
                <a:cubicBezTo>
                  <a:pt x="1585546" y="410307"/>
                  <a:pt x="1598203" y="399449"/>
                  <a:pt x="1608992" y="386861"/>
                </a:cubicBezTo>
                <a:cubicBezTo>
                  <a:pt x="1615869" y="378838"/>
                  <a:pt x="1620362" y="369030"/>
                  <a:pt x="1626577" y="360484"/>
                </a:cubicBezTo>
                <a:cubicBezTo>
                  <a:pt x="1643815" y="336782"/>
                  <a:pt x="1663074" y="314531"/>
                  <a:pt x="1679331" y="290146"/>
                </a:cubicBezTo>
                <a:cubicBezTo>
                  <a:pt x="1691054" y="272561"/>
                  <a:pt x="1699556" y="252336"/>
                  <a:pt x="1714500" y="237392"/>
                </a:cubicBezTo>
                <a:cubicBezTo>
                  <a:pt x="1723292" y="228600"/>
                  <a:pt x="1731062" y="218649"/>
                  <a:pt x="1740877" y="211015"/>
                </a:cubicBezTo>
                <a:cubicBezTo>
                  <a:pt x="1819990" y="149483"/>
                  <a:pt x="1767263" y="197820"/>
                  <a:pt x="1820008" y="158261"/>
                </a:cubicBezTo>
                <a:cubicBezTo>
                  <a:pt x="1827979" y="152283"/>
                  <a:pt x="1868693" y="120731"/>
                  <a:pt x="1881554" y="114300"/>
                </a:cubicBezTo>
                <a:cubicBezTo>
                  <a:pt x="1889844" y="110155"/>
                  <a:pt x="1899139" y="108438"/>
                  <a:pt x="1907931" y="105507"/>
                </a:cubicBezTo>
                <a:cubicBezTo>
                  <a:pt x="1972728" y="56908"/>
                  <a:pt x="1912423" y="95029"/>
                  <a:pt x="1978269" y="70338"/>
                </a:cubicBezTo>
                <a:cubicBezTo>
                  <a:pt x="1990541" y="65736"/>
                  <a:pt x="2001391" y="57917"/>
                  <a:pt x="2013438" y="52754"/>
                </a:cubicBezTo>
                <a:cubicBezTo>
                  <a:pt x="2021957" y="49103"/>
                  <a:pt x="2031296" y="47612"/>
                  <a:pt x="2039815" y="43961"/>
                </a:cubicBezTo>
                <a:cubicBezTo>
                  <a:pt x="2051862" y="38798"/>
                  <a:pt x="2062937" y="31540"/>
                  <a:pt x="2074984" y="26377"/>
                </a:cubicBezTo>
                <a:cubicBezTo>
                  <a:pt x="2103127" y="14316"/>
                  <a:pt x="2112285" y="17051"/>
                  <a:pt x="2145323" y="8792"/>
                </a:cubicBezTo>
                <a:cubicBezTo>
                  <a:pt x="2154314" y="6544"/>
                  <a:pt x="2162908" y="2931"/>
                  <a:pt x="2171700" y="0"/>
                </a:cubicBezTo>
                <a:cubicBezTo>
                  <a:pt x="2195146" y="2931"/>
                  <a:pt x="2218731" y="4908"/>
                  <a:pt x="2242038" y="8792"/>
                </a:cubicBezTo>
                <a:cubicBezTo>
                  <a:pt x="2274999" y="14285"/>
                  <a:pt x="2305793" y="29675"/>
                  <a:pt x="2338754" y="35169"/>
                </a:cubicBezTo>
                <a:cubicBezTo>
                  <a:pt x="2370685" y="40491"/>
                  <a:pt x="2403231" y="41030"/>
                  <a:pt x="2435469" y="43961"/>
                </a:cubicBezTo>
                <a:cubicBezTo>
                  <a:pt x="2453054" y="49823"/>
                  <a:pt x="2472800" y="51264"/>
                  <a:pt x="2488223" y="61546"/>
                </a:cubicBezTo>
                <a:cubicBezTo>
                  <a:pt x="2621547" y="150428"/>
                  <a:pt x="2484717" y="54227"/>
                  <a:pt x="2567354" y="123092"/>
                </a:cubicBezTo>
                <a:cubicBezTo>
                  <a:pt x="2575472" y="129857"/>
                  <a:pt x="2585708" y="133800"/>
                  <a:pt x="2593731" y="140677"/>
                </a:cubicBezTo>
                <a:cubicBezTo>
                  <a:pt x="2606319" y="151466"/>
                  <a:pt x="2616312" y="165057"/>
                  <a:pt x="2628900" y="175846"/>
                </a:cubicBezTo>
                <a:cubicBezTo>
                  <a:pt x="2669244" y="210426"/>
                  <a:pt x="2643544" y="174074"/>
                  <a:pt x="2681654" y="219807"/>
                </a:cubicBezTo>
                <a:cubicBezTo>
                  <a:pt x="2688419" y="227925"/>
                  <a:pt x="2691766" y="238712"/>
                  <a:pt x="2699238" y="246184"/>
                </a:cubicBezTo>
                <a:cubicBezTo>
                  <a:pt x="2709600" y="256546"/>
                  <a:pt x="2724046" y="262199"/>
                  <a:pt x="2734408" y="272561"/>
                </a:cubicBezTo>
                <a:cubicBezTo>
                  <a:pt x="2788376" y="326529"/>
                  <a:pt x="2736585" y="287188"/>
                  <a:pt x="2778369" y="342900"/>
                </a:cubicBezTo>
                <a:cubicBezTo>
                  <a:pt x="2828335" y="409521"/>
                  <a:pt x="2799671" y="346164"/>
                  <a:pt x="2839915" y="413238"/>
                </a:cubicBezTo>
                <a:cubicBezTo>
                  <a:pt x="2870829" y="464761"/>
                  <a:pt x="2858877" y="463490"/>
                  <a:pt x="2892669" y="509954"/>
                </a:cubicBezTo>
                <a:cubicBezTo>
                  <a:pt x="2906132" y="528466"/>
                  <a:pt x="2921977" y="545123"/>
                  <a:pt x="2936631" y="562707"/>
                </a:cubicBezTo>
                <a:cubicBezTo>
                  <a:pt x="2939562" y="571499"/>
                  <a:pt x="2940825" y="581037"/>
                  <a:pt x="2945423" y="589084"/>
                </a:cubicBezTo>
                <a:cubicBezTo>
                  <a:pt x="2952693" y="601807"/>
                  <a:pt x="2963283" y="612329"/>
                  <a:pt x="2971800" y="624254"/>
                </a:cubicBezTo>
                <a:cubicBezTo>
                  <a:pt x="2983425" y="640530"/>
                  <a:pt x="3008915" y="680900"/>
                  <a:pt x="3015761" y="694592"/>
                </a:cubicBezTo>
                <a:cubicBezTo>
                  <a:pt x="3045672" y="754414"/>
                  <a:pt x="2996406" y="682966"/>
                  <a:pt x="3042138" y="756138"/>
                </a:cubicBezTo>
                <a:cubicBezTo>
                  <a:pt x="3049904" y="768564"/>
                  <a:pt x="3060748" y="778881"/>
                  <a:pt x="3068515" y="791307"/>
                </a:cubicBezTo>
                <a:cubicBezTo>
                  <a:pt x="3109136" y="856300"/>
                  <a:pt x="3061993" y="795394"/>
                  <a:pt x="3103684" y="870438"/>
                </a:cubicBezTo>
                <a:cubicBezTo>
                  <a:pt x="3110801" y="883248"/>
                  <a:pt x="3121658" y="893602"/>
                  <a:pt x="3130061" y="905607"/>
                </a:cubicBezTo>
                <a:cubicBezTo>
                  <a:pt x="3179139" y="975718"/>
                  <a:pt x="3146162" y="939292"/>
                  <a:pt x="3191608" y="984738"/>
                </a:cubicBezTo>
                <a:cubicBezTo>
                  <a:pt x="3225339" y="1052202"/>
                  <a:pt x="3239710" y="1086975"/>
                  <a:pt x="3288323" y="1151792"/>
                </a:cubicBezTo>
                <a:cubicBezTo>
                  <a:pt x="3305908" y="1175238"/>
                  <a:pt x="3320353" y="1201406"/>
                  <a:pt x="3341077" y="1222130"/>
                </a:cubicBezTo>
                <a:cubicBezTo>
                  <a:pt x="3349869" y="1230922"/>
                  <a:pt x="3360227" y="1238389"/>
                  <a:pt x="3367454" y="1248507"/>
                </a:cubicBezTo>
                <a:cubicBezTo>
                  <a:pt x="3389665" y="1279602"/>
                  <a:pt x="3410041" y="1312045"/>
                  <a:pt x="3429000" y="1345223"/>
                </a:cubicBezTo>
                <a:cubicBezTo>
                  <a:pt x="3469412" y="1415944"/>
                  <a:pt x="3451062" y="1387109"/>
                  <a:pt x="3481754" y="1433146"/>
                </a:cubicBezTo>
                <a:cubicBezTo>
                  <a:pt x="3498569" y="1483592"/>
                  <a:pt x="3478504" y="1436504"/>
                  <a:pt x="3516923" y="1485900"/>
                </a:cubicBezTo>
                <a:cubicBezTo>
                  <a:pt x="3547008" y="1524581"/>
                  <a:pt x="3567656" y="1569235"/>
                  <a:pt x="3596054" y="1608992"/>
                </a:cubicBezTo>
                <a:cubicBezTo>
                  <a:pt x="3604571" y="1620916"/>
                  <a:pt x="3612069" y="1633799"/>
                  <a:pt x="3622431" y="1644161"/>
                </a:cubicBezTo>
                <a:cubicBezTo>
                  <a:pt x="3632793" y="1654523"/>
                  <a:pt x="3647629" y="1659800"/>
                  <a:pt x="3657600" y="1670538"/>
                </a:cubicBezTo>
                <a:cubicBezTo>
                  <a:pt x="3685944" y="1701062"/>
                  <a:pt x="3707277" y="1737800"/>
                  <a:pt x="3736731" y="1767254"/>
                </a:cubicBezTo>
                <a:cubicBezTo>
                  <a:pt x="3754315" y="1784838"/>
                  <a:pt x="3778363" y="1797764"/>
                  <a:pt x="3789484" y="1820007"/>
                </a:cubicBezTo>
                <a:cubicBezTo>
                  <a:pt x="3795346" y="1831730"/>
                  <a:pt x="3797801" y="1845909"/>
                  <a:pt x="3807069" y="1855177"/>
                </a:cubicBezTo>
                <a:cubicBezTo>
                  <a:pt x="3827793" y="1875901"/>
                  <a:pt x="3859824" y="1884483"/>
                  <a:pt x="3877408" y="1907930"/>
                </a:cubicBezTo>
                <a:cubicBezTo>
                  <a:pt x="3915066" y="1958143"/>
                  <a:pt x="3921676" y="1970412"/>
                  <a:pt x="3982915" y="2022230"/>
                </a:cubicBezTo>
                <a:lnTo>
                  <a:pt x="4097215" y="2118946"/>
                </a:lnTo>
                <a:cubicBezTo>
                  <a:pt x="4103077" y="2130669"/>
                  <a:pt x="4106409" y="2144046"/>
                  <a:pt x="4114800" y="2154115"/>
                </a:cubicBezTo>
                <a:cubicBezTo>
                  <a:pt x="4127884" y="2169816"/>
                  <a:pt x="4161739" y="2178329"/>
                  <a:pt x="4176346" y="2189284"/>
                </a:cubicBezTo>
                <a:cubicBezTo>
                  <a:pt x="4201270" y="2207977"/>
                  <a:pt x="4222751" y="2230886"/>
                  <a:pt x="4246684" y="2250830"/>
                </a:cubicBezTo>
                <a:cubicBezTo>
                  <a:pt x="4257942" y="2260211"/>
                  <a:pt x="4270728" y="2267670"/>
                  <a:pt x="4281854" y="2277207"/>
                </a:cubicBezTo>
                <a:cubicBezTo>
                  <a:pt x="4291295" y="2285299"/>
                  <a:pt x="4297885" y="2296687"/>
                  <a:pt x="4308231" y="2303584"/>
                </a:cubicBezTo>
                <a:cubicBezTo>
                  <a:pt x="4315942" y="2308725"/>
                  <a:pt x="4326089" y="2308726"/>
                  <a:pt x="4334608" y="2312377"/>
                </a:cubicBezTo>
                <a:cubicBezTo>
                  <a:pt x="4346655" y="2317540"/>
                  <a:pt x="4358054" y="2324100"/>
                  <a:pt x="4369777" y="2329961"/>
                </a:cubicBezTo>
                <a:cubicBezTo>
                  <a:pt x="4375638" y="2341684"/>
                  <a:pt x="4386672" y="2352041"/>
                  <a:pt x="4387361" y="2365130"/>
                </a:cubicBezTo>
                <a:cubicBezTo>
                  <a:pt x="4390953" y="2433381"/>
                  <a:pt x="4380321" y="2486500"/>
                  <a:pt x="4369777" y="2549769"/>
                </a:cubicBezTo>
                <a:cubicBezTo>
                  <a:pt x="4366846" y="2608384"/>
                  <a:pt x="4374578" y="2668522"/>
                  <a:pt x="4360984" y="2725615"/>
                </a:cubicBezTo>
                <a:cubicBezTo>
                  <a:pt x="4358185" y="2737370"/>
                  <a:pt x="4337899" y="2734407"/>
                  <a:pt x="4325815" y="2734407"/>
                </a:cubicBezTo>
                <a:cubicBezTo>
                  <a:pt x="4278831" y="2734407"/>
                  <a:pt x="4232030" y="2728546"/>
                  <a:pt x="4185138" y="2725615"/>
                </a:cubicBezTo>
                <a:lnTo>
                  <a:pt x="3270738" y="2734407"/>
                </a:lnTo>
                <a:cubicBezTo>
                  <a:pt x="3220836" y="2735232"/>
                  <a:pt x="3171162" y="2741937"/>
                  <a:pt x="3121269" y="2743200"/>
                </a:cubicBezTo>
                <a:lnTo>
                  <a:pt x="2576146" y="2751992"/>
                </a:lnTo>
                <a:lnTo>
                  <a:pt x="2286000" y="2734407"/>
                </a:lnTo>
                <a:lnTo>
                  <a:pt x="1521069" y="2725615"/>
                </a:lnTo>
                <a:lnTo>
                  <a:pt x="1002323" y="2716823"/>
                </a:lnTo>
                <a:lnTo>
                  <a:pt x="430823" y="2725615"/>
                </a:lnTo>
                <a:cubicBezTo>
                  <a:pt x="389701" y="2726656"/>
                  <a:pt x="348817" y="2732403"/>
                  <a:pt x="307731" y="2734407"/>
                </a:cubicBezTo>
                <a:cubicBezTo>
                  <a:pt x="120807" y="2743525"/>
                  <a:pt x="80596" y="2749061"/>
                  <a:pt x="35169" y="2751992"/>
                </a:cubicBezTo>
                <a:close/>
              </a:path>
            </a:pathLst>
          </a:custGeom>
          <a:pattFill prst="lgConfetti">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38216E-CEF5-4512-91DC-DC999B621DE9}"/>
                  </a:ext>
                </a:extLst>
              </p:cNvPr>
              <p:cNvSpPr txBox="1"/>
              <p:nvPr/>
            </p:nvSpPr>
            <p:spPr>
              <a:xfrm>
                <a:off x="2019299" y="5561026"/>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sub>
                      </m:sSub>
                    </m:oMath>
                  </m:oMathPara>
                </a14:m>
                <a:endParaRPr lang="en-US" sz="1400" dirty="0"/>
              </a:p>
            </p:txBody>
          </p:sp>
        </mc:Choice>
        <mc:Fallback xmlns="">
          <p:sp>
            <p:nvSpPr>
              <p:cNvPr id="6" name="TextBox 5">
                <a:extLst>
                  <a:ext uri="{FF2B5EF4-FFF2-40B4-BE49-F238E27FC236}">
                    <a16:creationId xmlns:a16="http://schemas.microsoft.com/office/drawing/2014/main" id="{A838216E-CEF5-4512-91DC-DC999B621DE9}"/>
                  </a:ext>
                </a:extLst>
              </p:cNvPr>
              <p:cNvSpPr txBox="1">
                <a:spLocks noRot="1" noChangeAspect="1" noMove="1" noResize="1" noEditPoints="1" noAdjustHandles="1" noChangeArrowheads="1" noChangeShapeType="1" noTextEdit="1"/>
              </p:cNvSpPr>
              <p:nvPr/>
            </p:nvSpPr>
            <p:spPr>
              <a:xfrm>
                <a:off x="2019299" y="5561026"/>
                <a:ext cx="1066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13206E-F0AA-49C0-9D0E-9AD56E2515D2}"/>
                  </a:ext>
                </a:extLst>
              </p:cNvPr>
              <p:cNvSpPr txBox="1"/>
              <p:nvPr/>
            </p:nvSpPr>
            <p:spPr>
              <a:xfrm>
                <a:off x="3756134" y="5556824"/>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oMath>
                  </m:oMathPara>
                </a14:m>
                <a:endParaRPr lang="en-US" sz="1400" dirty="0"/>
              </a:p>
            </p:txBody>
          </p:sp>
        </mc:Choice>
        <mc:Fallback xmlns="">
          <p:sp>
            <p:nvSpPr>
              <p:cNvPr id="7" name="TextBox 6">
                <a:extLst>
                  <a:ext uri="{FF2B5EF4-FFF2-40B4-BE49-F238E27FC236}">
                    <a16:creationId xmlns:a16="http://schemas.microsoft.com/office/drawing/2014/main" id="{AB13206E-F0AA-49C0-9D0E-9AD56E2515D2}"/>
                  </a:ext>
                </a:extLst>
              </p:cNvPr>
              <p:cNvSpPr txBox="1">
                <a:spLocks noRot="1" noChangeAspect="1" noMove="1" noResize="1" noEditPoints="1" noAdjustHandles="1" noChangeArrowheads="1" noChangeShapeType="1" noTextEdit="1"/>
              </p:cNvSpPr>
              <p:nvPr/>
            </p:nvSpPr>
            <p:spPr>
              <a:xfrm>
                <a:off x="3756134" y="5556824"/>
                <a:ext cx="1066800" cy="307777"/>
              </a:xfrm>
              <a:prstGeom prst="rect">
                <a:avLst/>
              </a:prstGeom>
              <a:blipFill>
                <a:blip r:embed="rId5"/>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0153C83-F968-4AED-9A36-E2FC954E9918}"/>
                  </a:ext>
                </a:extLst>
              </p:cNvPr>
              <p:cNvSpPr txBox="1"/>
              <p:nvPr/>
            </p:nvSpPr>
            <p:spPr>
              <a:xfrm>
                <a:off x="5570310" y="5590004"/>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sub>
                      </m:sSub>
                    </m:oMath>
                  </m:oMathPara>
                </a14:m>
                <a:endParaRPr lang="en-US" sz="1400" dirty="0"/>
              </a:p>
            </p:txBody>
          </p:sp>
        </mc:Choice>
        <mc:Fallback xmlns="">
          <p:sp>
            <p:nvSpPr>
              <p:cNvPr id="8" name="TextBox 7">
                <a:extLst>
                  <a:ext uri="{FF2B5EF4-FFF2-40B4-BE49-F238E27FC236}">
                    <a16:creationId xmlns:a16="http://schemas.microsoft.com/office/drawing/2014/main" id="{70153C83-F968-4AED-9A36-E2FC954E9918}"/>
                  </a:ext>
                </a:extLst>
              </p:cNvPr>
              <p:cNvSpPr txBox="1">
                <a:spLocks noRot="1" noChangeAspect="1" noMove="1" noResize="1" noEditPoints="1" noAdjustHandles="1" noChangeArrowheads="1" noChangeShapeType="1" noTextEdit="1"/>
              </p:cNvSpPr>
              <p:nvPr/>
            </p:nvSpPr>
            <p:spPr>
              <a:xfrm>
                <a:off x="5570310" y="5590004"/>
                <a:ext cx="1066800" cy="307777"/>
              </a:xfrm>
              <a:prstGeom prst="rect">
                <a:avLst/>
              </a:prstGeom>
              <a:blipFill>
                <a:blip r:embed="rId6"/>
                <a:stretch>
                  <a:fillRect b="-2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C526ED5-9172-4ED5-8B92-9BCDEC61045C}"/>
              </a:ext>
            </a:extLst>
          </p:cNvPr>
          <p:cNvSpPr txBox="1"/>
          <p:nvPr/>
        </p:nvSpPr>
        <p:spPr>
          <a:xfrm>
            <a:off x="1066800" y="6400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2267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F498-5E18-4514-BA40-418D9ABE98B1}"/>
              </a:ext>
            </a:extLst>
          </p:cNvPr>
          <p:cNvSpPr>
            <a:spLocks noGrp="1"/>
          </p:cNvSpPr>
          <p:nvPr>
            <p:ph type="title"/>
          </p:nvPr>
        </p:nvSpPr>
        <p:spPr>
          <a:xfrm>
            <a:off x="541421" y="304800"/>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Confidence Interval Theory</a:t>
            </a:r>
          </a:p>
        </p:txBody>
      </p:sp>
      <p:pic>
        <p:nvPicPr>
          <p:cNvPr id="4" name="Content Placeholder 3">
            <a:extLst>
              <a:ext uri="{FF2B5EF4-FFF2-40B4-BE49-F238E27FC236}">
                <a16:creationId xmlns:a16="http://schemas.microsoft.com/office/drawing/2014/main" id="{37E3A65B-6A18-4CA1-B8BB-56768159E2DF}"/>
              </a:ext>
            </a:extLst>
          </p:cNvPr>
          <p:cNvPicPr>
            <a:picLocks noGrp="1" noChangeAspect="1"/>
          </p:cNvPicPr>
          <p:nvPr>
            <p:ph idx="1"/>
          </p:nvPr>
        </p:nvPicPr>
        <p:blipFill>
          <a:blip r:embed="rId3"/>
          <a:stretch>
            <a:fillRect/>
          </a:stretch>
        </p:blipFill>
        <p:spPr>
          <a:xfrm>
            <a:off x="533400" y="1066800"/>
            <a:ext cx="7886700" cy="321245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5CB6B08-2731-4E6D-A564-9D2E17114636}"/>
                  </a:ext>
                </a:extLst>
              </p:cNvPr>
              <p:cNvSpPr txBox="1"/>
              <p:nvPr/>
            </p:nvSpPr>
            <p:spPr>
              <a:xfrm>
                <a:off x="228600" y="4572000"/>
                <a:ext cx="8830302" cy="1477328"/>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Suppose we randomly sample from the population and construct the intervals </a:t>
                </a:r>
                <a14:m>
                  <m:oMath xmlns:m="http://schemas.openxmlformats.org/officeDocument/2006/math">
                    <m:acc>
                      <m:accPr>
                        <m:chr m:val="̅"/>
                        <m:ctrlPr>
                          <a:rPr lang="en-US" i="1">
                            <a:solidFill>
                              <a:schemeClr val="accent1">
                                <a:lumMod val="75000"/>
                              </a:schemeClr>
                            </a:solidFill>
                            <a:latin typeface="Cambria Math" panose="02040503050406030204" pitchFamily="18" charset="0"/>
                            <a:cs typeface="Times New Roman" panose="02020603050405020304" pitchFamily="18" charset="0"/>
                          </a:rPr>
                        </m:ctrlPr>
                      </m:accPr>
                      <m:e>
                        <m:r>
                          <a:rPr lang="en-US" i="1">
                            <a:solidFill>
                              <a:schemeClr val="accent1">
                                <a:lumMod val="75000"/>
                              </a:schemeClr>
                            </a:solidFill>
                            <a:latin typeface="Cambria Math" panose="02040503050406030204" pitchFamily="18" charset="0"/>
                            <a:cs typeface="Times New Roman" panose="02020603050405020304" pitchFamily="18" charset="0"/>
                          </a:rPr>
                          <m:t>𝑥</m:t>
                        </m:r>
                      </m:e>
                    </m:acc>
                    <m: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𝑥</m:t>
                            </m:r>
                          </m:e>
                        </m:acc>
                      </m:sub>
                    </m:sSub>
                  </m:oMath>
                </a14:m>
                <a:endParaRPr lang="en-US" dirty="0">
                  <a:solidFill>
                    <a:schemeClr val="accent1">
                      <a:lumMod val="75000"/>
                    </a:schemeClr>
                  </a:solidFill>
                </a:endParaRPr>
              </a:p>
              <a:p>
                <a:pPr marL="285750" indent="-285750">
                  <a:buFont typeface="Wingdings" panose="05000000000000000000" pitchFamily="2" charset="2"/>
                  <a:buChar char="§"/>
                </a:pPr>
                <a:r>
                  <a:rPr lang="en-US" b="1" dirty="0">
                    <a:solidFill>
                      <a:schemeClr val="accent1">
                        <a:lumMod val="75000"/>
                      </a:schemeClr>
                    </a:solidFill>
                    <a:latin typeface="Times New Roman" panose="02020603050405020304" pitchFamily="18" charset="0"/>
                    <a:cs typeface="Times New Roman" panose="02020603050405020304" pitchFamily="18" charset="0"/>
                  </a:rPr>
                  <a:t>In repeated sampling, 95% of the intervals created would contain the </a:t>
                </a:r>
              </a:p>
              <a:p>
                <a:r>
                  <a:rPr lang="en-US" b="1" dirty="0">
                    <a:solidFill>
                      <a:schemeClr val="accent1">
                        <a:lumMod val="75000"/>
                      </a:schemeClr>
                    </a:solidFill>
                    <a:latin typeface="Times New Roman" panose="02020603050405020304" pitchFamily="18" charset="0"/>
                    <a:cs typeface="Times New Roman" panose="02020603050405020304" pitchFamily="18" charset="0"/>
                  </a:rPr>
                  <a:t>     population mean.</a:t>
                </a:r>
              </a:p>
              <a:p>
                <a:pPr marL="285750" indent="-285750">
                  <a:buFont typeface="Wingdings" panose="05000000000000000000" pitchFamily="2" charset="2"/>
                  <a:buChar char="§"/>
                </a:pPr>
                <a:r>
                  <a:rPr lang="en-US" b="1" dirty="0">
                    <a:solidFill>
                      <a:srgbClr val="FF0000"/>
                    </a:solidFill>
                    <a:latin typeface="Times New Roman" panose="02020603050405020304" pitchFamily="18" charset="0"/>
                    <a:cs typeface="Times New Roman" panose="02020603050405020304" pitchFamily="18" charset="0"/>
                  </a:rPr>
                  <a:t>Remember it does not mean that the true population mean would definitely lie in the </a:t>
                </a:r>
              </a:p>
              <a:p>
                <a:r>
                  <a:rPr lang="en-US" b="1" dirty="0">
                    <a:solidFill>
                      <a:srgbClr val="FF0000"/>
                    </a:solidFill>
                    <a:latin typeface="Times New Roman" panose="02020603050405020304" pitchFamily="18" charset="0"/>
                    <a:cs typeface="Times New Roman" panose="02020603050405020304" pitchFamily="18" charset="0"/>
                  </a:rPr>
                  <a:t>     confidence interval </a:t>
                </a:r>
              </a:p>
            </p:txBody>
          </p:sp>
        </mc:Choice>
        <mc:Fallback>
          <p:sp>
            <p:nvSpPr>
              <p:cNvPr id="5" name="TextBox 4">
                <a:extLst>
                  <a:ext uri="{FF2B5EF4-FFF2-40B4-BE49-F238E27FC236}">
                    <a16:creationId xmlns:a16="http://schemas.microsoft.com/office/drawing/2014/main" id="{95CB6B08-2731-4E6D-A564-9D2E17114636}"/>
                  </a:ext>
                </a:extLst>
              </p:cNvPr>
              <p:cNvSpPr txBox="1">
                <a:spLocks noRot="1" noChangeAspect="1" noMove="1" noResize="1" noEditPoints="1" noAdjustHandles="1" noChangeArrowheads="1" noChangeShapeType="1" noTextEdit="1"/>
              </p:cNvSpPr>
              <p:nvPr/>
            </p:nvSpPr>
            <p:spPr>
              <a:xfrm>
                <a:off x="228600" y="4572000"/>
                <a:ext cx="8830302" cy="1477328"/>
              </a:xfrm>
              <a:prstGeom prst="rect">
                <a:avLst/>
              </a:prstGeom>
              <a:blipFill>
                <a:blip r:embed="rId4"/>
                <a:stretch>
                  <a:fillRect l="-483"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4235227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C1A-14AF-4F5F-AF23-93B90AC9479F}"/>
              </a:ext>
            </a:extLst>
          </p:cNvPr>
          <p:cNvSpPr>
            <a:spLocks noGrp="1"/>
          </p:cNvSpPr>
          <p:nvPr>
            <p:ph type="title"/>
          </p:nvPr>
        </p:nvSpPr>
        <p:spPr>
          <a:xfrm>
            <a:off x="332874" y="385265"/>
            <a:ext cx="7886700" cy="6254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Some Applications </a:t>
            </a:r>
            <a:br>
              <a:rPr lang="en-US" b="1" dirty="0">
                <a:solidFill>
                  <a:schemeClr val="tx2">
                    <a:lumMod val="75000"/>
                  </a:schemeClr>
                </a:solidFill>
                <a:effectLst>
                  <a:outerShdw blurRad="38100" dist="38100" dir="2700000" algn="tl">
                    <a:srgbClr val="000000">
                      <a:alpha val="43137"/>
                    </a:srgbClr>
                  </a:outerShdw>
                </a:effectLst>
              </a:rPr>
            </a:br>
            <a:r>
              <a:rPr lang="en-US" b="1" dirty="0">
                <a:solidFill>
                  <a:schemeClr val="tx2">
                    <a:lumMod val="75000"/>
                  </a:schemeClr>
                </a:solidFill>
                <a:effectLst>
                  <a:outerShdw blurRad="38100" dist="38100" dir="2700000" algn="tl">
                    <a:srgbClr val="000000">
                      <a:alpha val="43137"/>
                    </a:srgbClr>
                  </a:outerShdw>
                </a:effectLst>
              </a:rPr>
              <a:t>(Scenario 1) </a:t>
            </a:r>
          </a:p>
        </p:txBody>
      </p:sp>
      <p:sp>
        <p:nvSpPr>
          <p:cNvPr id="3" name="Content Placeholder 2">
            <a:extLst>
              <a:ext uri="{FF2B5EF4-FFF2-40B4-BE49-F238E27FC236}">
                <a16:creationId xmlns:a16="http://schemas.microsoft.com/office/drawing/2014/main" id="{569C2018-9DA8-4C4E-A03F-46229B77675C}"/>
              </a:ext>
            </a:extLst>
          </p:cNvPr>
          <p:cNvSpPr>
            <a:spLocks noGrp="1"/>
          </p:cNvSpPr>
          <p:nvPr>
            <p:ph idx="1"/>
          </p:nvPr>
        </p:nvSpPr>
        <p:spPr>
          <a:xfrm>
            <a:off x="304799" y="1323476"/>
            <a:ext cx="8526379" cy="1600200"/>
          </a:xfrm>
        </p:spPr>
        <p:txBody>
          <a:bodyPr>
            <a:normAutofit fontScale="92500" lnSpcReduction="10000"/>
          </a:bodyPr>
          <a:lstStyle/>
          <a:p>
            <a:pPr algn="just">
              <a:buFont typeface="Wingdings" panose="05000000000000000000" pitchFamily="2" charset="2"/>
              <a:buChar char="§"/>
            </a:pPr>
            <a:r>
              <a:rPr lang="en-US" b="1" dirty="0">
                <a:solidFill>
                  <a:schemeClr val="accent1">
                    <a:lumMod val="75000"/>
                  </a:schemeClr>
                </a:solidFill>
                <a:latin typeface="Georgia" panose="02040502050405020303" pitchFamily="18" charset="0"/>
              </a:rPr>
              <a:t>When population standard deviation is known and sample size is more than 30</a:t>
            </a:r>
            <a:endParaRPr lang="en-US"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Suppose, we randomly sample the GRE scores (in variable “</a:t>
            </a:r>
            <a:r>
              <a:rPr lang="en-US" dirty="0" err="1">
                <a:solidFill>
                  <a:schemeClr val="accent1">
                    <a:lumMod val="75000"/>
                  </a:schemeClr>
                </a:solidFill>
                <a:latin typeface="Georgia" panose="02040502050405020303" pitchFamily="18" charset="0"/>
              </a:rPr>
              <a:t>gre</a:t>
            </a:r>
            <a:r>
              <a:rPr lang="en-US" dirty="0">
                <a:solidFill>
                  <a:schemeClr val="accent1">
                    <a:lumMod val="75000"/>
                  </a:schemeClr>
                </a:solidFill>
                <a:latin typeface="Georgia" panose="02040502050405020303" pitchFamily="18" charset="0"/>
              </a:rPr>
              <a:t>”) of 40 students in the MS BAIS program at USF. The population of these scores is believed to be normally distributed with 10 standard deviation. Determine and interpret the 95% and 99% confidence interval of the population mean. </a:t>
            </a:r>
          </a:p>
          <a:p>
            <a:endParaRPr lang="en-US" dirty="0"/>
          </a:p>
        </p:txBody>
      </p:sp>
      <p:sp>
        <p:nvSpPr>
          <p:cNvPr id="5" name="TextBox 4">
            <a:extLst>
              <a:ext uri="{FF2B5EF4-FFF2-40B4-BE49-F238E27FC236}">
                <a16:creationId xmlns:a16="http://schemas.microsoft.com/office/drawing/2014/main" id="{7AD9B3CF-35A9-4265-99A7-906E8B5CA7EA}"/>
              </a:ext>
            </a:extLst>
          </p:cNvPr>
          <p:cNvSpPr txBox="1"/>
          <p:nvPr/>
        </p:nvSpPr>
        <p:spPr>
          <a:xfrm>
            <a:off x="609600" y="2923678"/>
            <a:ext cx="4953000" cy="2800767"/>
          </a:xfrm>
          <a:prstGeom prst="rect">
            <a:avLst/>
          </a:prstGeom>
          <a:noFill/>
          <a:ln>
            <a:solidFill>
              <a:schemeClr val="tx1"/>
            </a:solidFill>
            <a:prstDash val="dash"/>
          </a:ln>
        </p:spPr>
        <p:txBody>
          <a:bodyPr wrap="square" rtlCol="0">
            <a:spAutoFit/>
          </a:bodyPr>
          <a:lstStyle/>
          <a:p>
            <a:r>
              <a:rPr lang="en-US" sz="1600" dirty="0">
                <a:solidFill>
                  <a:schemeClr val="accent1">
                    <a:lumMod val="75000"/>
                  </a:schemeClr>
                </a:solidFill>
                <a:latin typeface="Georgia" panose="02040502050405020303" pitchFamily="18" charset="0"/>
              </a:rPr>
              <a:t># Hypothetical Data Generation </a:t>
            </a:r>
          </a:p>
          <a:p>
            <a:r>
              <a:rPr lang="en-US" sz="1600" dirty="0">
                <a:latin typeface="Georgia" panose="02040502050405020303" pitchFamily="18" charset="0"/>
              </a:rPr>
              <a:t>set.seed(100)</a:t>
            </a:r>
          </a:p>
          <a:p>
            <a:r>
              <a:rPr lang="en-US" sz="1600" dirty="0" err="1">
                <a:latin typeface="Georgia" panose="02040502050405020303" pitchFamily="18" charset="0"/>
              </a:rPr>
              <a:t>gre</a:t>
            </a:r>
            <a:r>
              <a:rPr lang="en-US" sz="1600" dirty="0">
                <a:latin typeface="Georgia" panose="02040502050405020303" pitchFamily="18" charset="0"/>
              </a:rPr>
              <a:t> &lt;- sample(275:325, size = 40, replace = TRUE)</a:t>
            </a:r>
          </a:p>
          <a:p>
            <a:endParaRPr lang="en-US" sz="1600" dirty="0">
              <a:latin typeface="Georgia" panose="02040502050405020303" pitchFamily="18" charset="0"/>
            </a:endParaRPr>
          </a:p>
          <a:p>
            <a:r>
              <a:rPr lang="en-US" sz="1600" dirty="0">
                <a:solidFill>
                  <a:schemeClr val="accent1">
                    <a:lumMod val="75000"/>
                  </a:schemeClr>
                </a:solidFill>
                <a:latin typeface="Georgia" panose="02040502050405020303" pitchFamily="18" charset="0"/>
              </a:rPr>
              <a:t># Use function </a:t>
            </a:r>
            <a:r>
              <a:rPr lang="en-US" sz="1600" dirty="0" err="1">
                <a:solidFill>
                  <a:schemeClr val="accent1">
                    <a:lumMod val="75000"/>
                  </a:schemeClr>
                </a:solidFill>
                <a:latin typeface="Georgia" panose="02040502050405020303" pitchFamily="18" charset="0"/>
              </a:rPr>
              <a:t>z.test</a:t>
            </a:r>
            <a:r>
              <a:rPr lang="en-US" sz="1600" dirty="0">
                <a:solidFill>
                  <a:schemeClr val="accent1">
                    <a:lumMod val="75000"/>
                  </a:schemeClr>
                </a:solidFill>
                <a:latin typeface="Georgia" panose="02040502050405020303" pitchFamily="18" charset="0"/>
              </a:rPr>
              <a:t> to calculate confidence interval. </a:t>
            </a:r>
          </a:p>
          <a:p>
            <a:r>
              <a:rPr lang="en-US" sz="1600" dirty="0" err="1">
                <a:latin typeface="Georgia" panose="02040502050405020303" pitchFamily="18" charset="0"/>
              </a:rPr>
              <a:t>install.packages</a:t>
            </a:r>
            <a:r>
              <a:rPr lang="en-US" sz="1600" dirty="0">
                <a:latin typeface="Georgia" panose="02040502050405020303" pitchFamily="18" charset="0"/>
              </a:rPr>
              <a:t>("BSDA")</a:t>
            </a:r>
          </a:p>
          <a:p>
            <a:r>
              <a:rPr lang="en-US" sz="1600" dirty="0">
                <a:latin typeface="Georgia" panose="02040502050405020303" pitchFamily="18" charset="0"/>
              </a:rPr>
              <a:t>library(BSDA)</a:t>
            </a:r>
          </a:p>
          <a:p>
            <a:r>
              <a:rPr lang="en-US" sz="1600" dirty="0">
                <a:solidFill>
                  <a:schemeClr val="accent1">
                    <a:lumMod val="75000"/>
                  </a:schemeClr>
                </a:solidFill>
                <a:latin typeface="Georgia" panose="02040502050405020303" pitchFamily="18" charset="0"/>
              </a:rPr>
              <a:t># Use </a:t>
            </a:r>
            <a:r>
              <a:rPr lang="en-US" sz="1600" dirty="0" err="1">
                <a:solidFill>
                  <a:schemeClr val="accent1">
                    <a:lumMod val="75000"/>
                  </a:schemeClr>
                </a:solidFill>
                <a:latin typeface="Georgia" panose="02040502050405020303" pitchFamily="18" charset="0"/>
              </a:rPr>
              <a:t>z.test</a:t>
            </a:r>
            <a:r>
              <a:rPr lang="en-US" sz="1600" dirty="0">
                <a:solidFill>
                  <a:schemeClr val="accent1">
                    <a:lumMod val="75000"/>
                  </a:schemeClr>
                </a:solidFill>
                <a:latin typeface="Georgia" panose="02040502050405020303" pitchFamily="18" charset="0"/>
              </a:rPr>
              <a:t> when </a:t>
            </a:r>
            <a:r>
              <a:rPr lang="en-US" sz="1600" dirty="0" err="1">
                <a:solidFill>
                  <a:schemeClr val="accent1">
                    <a:lumMod val="75000"/>
                  </a:schemeClr>
                </a:solidFill>
                <a:latin typeface="Georgia" panose="02040502050405020303" pitchFamily="18" charset="0"/>
              </a:rPr>
              <a:t>sd</a:t>
            </a:r>
            <a:r>
              <a:rPr lang="en-US" sz="1600" dirty="0">
                <a:solidFill>
                  <a:schemeClr val="accent1">
                    <a:lumMod val="75000"/>
                  </a:schemeClr>
                </a:solidFill>
                <a:latin typeface="Georgia" panose="02040502050405020303" pitchFamily="18" charset="0"/>
              </a:rPr>
              <a:t> is known</a:t>
            </a:r>
          </a:p>
          <a:p>
            <a:r>
              <a:rPr lang="en-US" sz="1600" dirty="0" err="1">
                <a:latin typeface="Georgia" panose="02040502050405020303" pitchFamily="18" charset="0"/>
              </a:rPr>
              <a:t>z.test</a:t>
            </a:r>
            <a:r>
              <a:rPr lang="en-US" sz="1600" dirty="0">
                <a:latin typeface="Georgia" panose="02040502050405020303" pitchFamily="18" charset="0"/>
              </a:rPr>
              <a:t>(</a:t>
            </a:r>
            <a:r>
              <a:rPr lang="en-US" sz="1600" dirty="0" err="1">
                <a:latin typeface="Georgia" panose="02040502050405020303" pitchFamily="18" charset="0"/>
              </a:rPr>
              <a:t>gre</a:t>
            </a:r>
            <a:r>
              <a:rPr lang="en-US" sz="1600" dirty="0">
                <a:latin typeface="Georgia" panose="02040502050405020303" pitchFamily="18" charset="0"/>
              </a:rPr>
              <a:t>, </a:t>
            </a:r>
            <a:r>
              <a:rPr lang="en-US" sz="1600" dirty="0" err="1">
                <a:latin typeface="Georgia" panose="02040502050405020303" pitchFamily="18" charset="0"/>
              </a:rPr>
              <a:t>sigma.x</a:t>
            </a:r>
            <a:r>
              <a:rPr lang="en-US" sz="1600" dirty="0">
                <a:latin typeface="Georgia" panose="02040502050405020303" pitchFamily="18" charset="0"/>
              </a:rPr>
              <a:t> = 10,conf.level = 0.80)</a:t>
            </a:r>
          </a:p>
          <a:p>
            <a:r>
              <a:rPr lang="en-US" sz="1600" dirty="0">
                <a:latin typeface="Georgia" panose="02040502050405020303" pitchFamily="18" charset="0"/>
              </a:rPr>
              <a:t>95 percent confidence interval:</a:t>
            </a:r>
          </a:p>
          <a:p>
            <a:r>
              <a:rPr lang="en-US" sz="1600" dirty="0">
                <a:latin typeface="Georgia" panose="02040502050405020303" pitchFamily="18" charset="0"/>
              </a:rPr>
              <a:t> 298.301 304.499</a:t>
            </a:r>
          </a:p>
        </p:txBody>
      </p:sp>
      <p:sp>
        <p:nvSpPr>
          <p:cNvPr id="7" name="TextBox 6">
            <a:extLst>
              <a:ext uri="{FF2B5EF4-FFF2-40B4-BE49-F238E27FC236}">
                <a16:creationId xmlns:a16="http://schemas.microsoft.com/office/drawing/2014/main" id="{7399F4CD-1F27-405D-911E-281015F82DCA}"/>
              </a:ext>
            </a:extLst>
          </p:cNvPr>
          <p:cNvSpPr txBox="1"/>
          <p:nvPr/>
        </p:nvSpPr>
        <p:spPr>
          <a:xfrm rot="10800000" flipH="1" flipV="1">
            <a:off x="5578642" y="3046788"/>
            <a:ext cx="3252537" cy="2308324"/>
          </a:xfrm>
          <a:prstGeom prst="rect">
            <a:avLst/>
          </a:prstGeom>
          <a:noFill/>
        </p:spPr>
        <p:txBody>
          <a:bodyPr wrap="square" rtlCol="0">
            <a:spAutoFit/>
          </a:bodyPr>
          <a:lstStyle/>
          <a:p>
            <a:pPr algn="just"/>
            <a:r>
              <a:rPr lang="en-US" sz="1600" dirty="0">
                <a:solidFill>
                  <a:schemeClr val="accent1">
                    <a:lumMod val="75000"/>
                  </a:schemeClr>
                </a:solidFill>
                <a:latin typeface="Georgia" panose="02040502050405020303" pitchFamily="18" charset="0"/>
              </a:rPr>
              <a:t>Conclusion : </a:t>
            </a:r>
            <a:r>
              <a:rPr lang="en-US" sz="1600" i="1"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With 95% confidence we can say that the mean GRE scores of the students lies in the interval 298 – 384</a:t>
            </a:r>
            <a:r>
              <a:rPr lang="en-US" sz="1600"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a:t>
            </a:r>
          </a:p>
          <a:p>
            <a:pPr algn="just"/>
            <a:endParaRPr lang="en-US" sz="1600" dirty="0">
              <a:solidFill>
                <a:schemeClr val="accent1">
                  <a:lumMod val="75000"/>
                </a:schemeClr>
              </a:solidFill>
              <a:latin typeface="Georgia" panose="02040502050405020303" pitchFamily="18" charset="0"/>
            </a:endParaRPr>
          </a:p>
          <a:p>
            <a:pPr algn="just"/>
            <a:r>
              <a:rPr lang="en-US" sz="1600" dirty="0">
                <a:solidFill>
                  <a:schemeClr val="accent1">
                    <a:lumMod val="75000"/>
                  </a:schemeClr>
                </a:solidFill>
                <a:latin typeface="Georgia" panose="02040502050405020303" pitchFamily="18" charset="0"/>
              </a:rPr>
              <a:t>Note : </a:t>
            </a:r>
            <a:r>
              <a:rPr lang="en-US" sz="1600" dirty="0">
                <a:solidFill>
                  <a:srgbClr val="FF0000"/>
                </a:solidFill>
                <a:effectLst>
                  <a:outerShdw blurRad="38100" dist="38100" dir="2700000" algn="tl">
                    <a:srgbClr val="000000">
                      <a:alpha val="43137"/>
                    </a:srgbClr>
                  </a:outerShdw>
                </a:effectLst>
                <a:latin typeface="Georgia" panose="02040502050405020303" pitchFamily="18" charset="0"/>
              </a:rPr>
              <a:t>Saying “there is a 95% chance that mean lies in the interval of 298 – 384 is wrong. </a:t>
            </a:r>
          </a:p>
          <a:p>
            <a:pPr algn="just"/>
            <a:endParaRPr lang="en-US" sz="1600" dirty="0"/>
          </a:p>
        </p:txBody>
      </p:sp>
    </p:spTree>
    <p:extLst>
      <p:ext uri="{BB962C8B-B14F-4D97-AF65-F5344CB8AC3E}">
        <p14:creationId xmlns:p14="http://schemas.microsoft.com/office/powerpoint/2010/main" val="377475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56B7-1660-4B9B-AB34-861BE0510647}"/>
              </a:ext>
            </a:extLst>
          </p:cNvPr>
          <p:cNvSpPr>
            <a:spLocks noGrp="1"/>
          </p:cNvSpPr>
          <p:nvPr>
            <p:ph type="title"/>
          </p:nvPr>
        </p:nvSpPr>
        <p:spPr>
          <a:xfrm>
            <a:off x="533400" y="228600"/>
            <a:ext cx="7886700" cy="625474"/>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Scenario 2 </a:t>
            </a:r>
          </a:p>
        </p:txBody>
      </p:sp>
      <p:sp>
        <p:nvSpPr>
          <p:cNvPr id="3" name="Content Placeholder 2">
            <a:extLst>
              <a:ext uri="{FF2B5EF4-FFF2-40B4-BE49-F238E27FC236}">
                <a16:creationId xmlns:a16="http://schemas.microsoft.com/office/drawing/2014/main" id="{FFA1AED7-36B9-43BB-89D4-8DC98533517D}"/>
              </a:ext>
            </a:extLst>
          </p:cNvPr>
          <p:cNvSpPr>
            <a:spLocks noGrp="1"/>
          </p:cNvSpPr>
          <p:nvPr>
            <p:ph idx="1"/>
          </p:nvPr>
        </p:nvSpPr>
        <p:spPr>
          <a:xfrm>
            <a:off x="628650" y="854074"/>
            <a:ext cx="7886700" cy="5322889"/>
          </a:xfrm>
        </p:spPr>
        <p:txBody>
          <a:bodyPr>
            <a:normAutofit lnSpcReduction="10000"/>
          </a:bodyPr>
          <a:lstStyle/>
          <a:p>
            <a:pPr>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The sample size is less than 30 or population variance is not known</a:t>
            </a:r>
          </a:p>
          <a:p>
            <a:pPr marL="640080">
              <a:buFont typeface="Wingdings" panose="05000000000000000000" pitchFamily="2" charset="2"/>
              <a:buChar char="§"/>
            </a:pPr>
            <a:r>
              <a:rPr lang="en-US" sz="2000" dirty="0">
                <a:solidFill>
                  <a:schemeClr val="accent1">
                    <a:lumMod val="75000"/>
                  </a:schemeClr>
                </a:solidFill>
                <a:latin typeface="Georgia" panose="02040502050405020303" pitchFamily="18" charset="0"/>
              </a:rPr>
              <a:t>When the population variance is not known or sample size is less than 30 t-distribution is preferred to infer about the population mean from the sample. </a:t>
            </a:r>
          </a:p>
          <a:p>
            <a:pPr marL="640080">
              <a:buFont typeface="Wingdings" panose="05000000000000000000" pitchFamily="2" charset="2"/>
              <a:buChar char="§"/>
            </a:pPr>
            <a:r>
              <a:rPr lang="en-US" sz="2000" dirty="0">
                <a:solidFill>
                  <a:schemeClr val="accent1">
                    <a:lumMod val="75000"/>
                  </a:schemeClr>
                </a:solidFill>
                <a:latin typeface="Georgia" panose="02040502050405020303" pitchFamily="18" charset="0"/>
              </a:rPr>
              <a:t>The command </a:t>
            </a:r>
            <a:r>
              <a:rPr lang="en-US" sz="2000" dirty="0" err="1">
                <a:solidFill>
                  <a:schemeClr val="accent1">
                    <a:lumMod val="75000"/>
                  </a:schemeClr>
                </a:solidFill>
                <a:latin typeface="Georgia" panose="02040502050405020303" pitchFamily="18" charset="0"/>
              </a:rPr>
              <a:t>t.test</a:t>
            </a:r>
            <a:r>
              <a:rPr lang="en-US" sz="2000" dirty="0">
                <a:solidFill>
                  <a:schemeClr val="accent1">
                    <a:lumMod val="75000"/>
                  </a:schemeClr>
                </a:solidFill>
                <a:latin typeface="Georgia" panose="02040502050405020303" pitchFamily="18" charset="0"/>
              </a:rPr>
              <a:t> in the base package of R can be used to get the confidence interval. </a:t>
            </a: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Would interval expand or shrink with reduction in confidence level ?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Would interval expand or shrink with increase in sample size ?</a:t>
            </a:r>
          </a:p>
          <a:p>
            <a:endParaRPr lang="en-US" dirty="0">
              <a:solidFill>
                <a:schemeClr val="accent1">
                  <a:lumMod val="75000"/>
                </a:schemeClr>
              </a:solidFill>
              <a:latin typeface="Georgia" panose="02040502050405020303" pitchFamily="18" charset="0"/>
            </a:endParaRPr>
          </a:p>
          <a:p>
            <a:pPr marL="0" indent="0">
              <a:buNone/>
            </a:pPr>
            <a:endParaRPr lang="en-US" dirty="0"/>
          </a:p>
          <a:p>
            <a:endParaRPr lang="en-US" dirty="0"/>
          </a:p>
          <a:p>
            <a:endParaRPr lang="en-US" dirty="0"/>
          </a:p>
        </p:txBody>
      </p:sp>
      <p:sp>
        <p:nvSpPr>
          <p:cNvPr id="5" name="TextBox 4">
            <a:extLst>
              <a:ext uri="{FF2B5EF4-FFF2-40B4-BE49-F238E27FC236}">
                <a16:creationId xmlns:a16="http://schemas.microsoft.com/office/drawing/2014/main" id="{3839DA43-A109-45C5-A909-3E5CAF1DC966}"/>
              </a:ext>
            </a:extLst>
          </p:cNvPr>
          <p:cNvSpPr txBox="1"/>
          <p:nvPr/>
        </p:nvSpPr>
        <p:spPr>
          <a:xfrm rot="10800000" flipH="1" flipV="1">
            <a:off x="1981200" y="2895600"/>
            <a:ext cx="5569372" cy="1754326"/>
          </a:xfrm>
          <a:prstGeom prst="rect">
            <a:avLst/>
          </a:prstGeom>
          <a:noFill/>
          <a:ln>
            <a:solidFill>
              <a:schemeClr val="tx1"/>
            </a:solidFill>
            <a:prstDash val="dash"/>
          </a:ln>
        </p:spPr>
        <p:txBody>
          <a:bodyPr wrap="square" rtlCol="0">
            <a:spAutoFit/>
          </a:bodyPr>
          <a:lstStyle/>
          <a:p>
            <a:r>
              <a:rPr lang="en-US" dirty="0">
                <a:latin typeface="Georgia" panose="02040502050405020303" pitchFamily="18" charset="0"/>
              </a:rPr>
              <a:t>set.seed(100)</a:t>
            </a:r>
          </a:p>
          <a:p>
            <a:r>
              <a:rPr lang="en-US" dirty="0">
                <a:solidFill>
                  <a:schemeClr val="accent1">
                    <a:lumMod val="75000"/>
                  </a:schemeClr>
                </a:solidFill>
                <a:latin typeface="Georgia" panose="02040502050405020303" pitchFamily="18" charset="0"/>
              </a:rPr>
              <a:t># This time use sample size 20</a:t>
            </a:r>
          </a:p>
          <a:p>
            <a:r>
              <a:rPr lang="en-US" dirty="0" err="1">
                <a:latin typeface="Georgia" panose="02040502050405020303" pitchFamily="18" charset="0"/>
              </a:rPr>
              <a:t>gre</a:t>
            </a:r>
            <a:r>
              <a:rPr lang="en-US" dirty="0">
                <a:latin typeface="Georgia" panose="02040502050405020303" pitchFamily="18" charset="0"/>
              </a:rPr>
              <a:t> &lt;- sample(275:325, size = 20, replace = TRUE)</a:t>
            </a:r>
          </a:p>
          <a:p>
            <a:r>
              <a:rPr lang="en-US" b="1" dirty="0">
                <a:latin typeface="Georgia" panose="02040502050405020303" pitchFamily="18" charset="0"/>
              </a:rPr>
              <a:t>t.test</a:t>
            </a:r>
            <a:r>
              <a:rPr lang="en-US" dirty="0">
                <a:latin typeface="Georgia" panose="02040502050405020303" pitchFamily="18" charset="0"/>
              </a:rPr>
              <a:t>(</a:t>
            </a:r>
            <a:r>
              <a:rPr lang="en-US" dirty="0" err="1">
                <a:latin typeface="Georgia" panose="02040502050405020303" pitchFamily="18" charset="0"/>
              </a:rPr>
              <a:t>gre,conf.level</a:t>
            </a:r>
            <a:r>
              <a:rPr lang="en-US" dirty="0">
                <a:latin typeface="Georgia" panose="02040502050405020303" pitchFamily="18" charset="0"/>
              </a:rPr>
              <a:t> = 0.95)</a:t>
            </a:r>
          </a:p>
          <a:p>
            <a:r>
              <a:rPr lang="en-US" dirty="0">
                <a:latin typeface="Georgia" panose="02040502050405020303" pitchFamily="18" charset="0"/>
              </a:rPr>
              <a:t>95 percent confidence interval:</a:t>
            </a:r>
          </a:p>
          <a:p>
            <a:r>
              <a:rPr lang="en-US" dirty="0">
                <a:latin typeface="Georgia" panose="02040502050405020303" pitchFamily="18" charset="0"/>
              </a:rPr>
              <a:t> 291.564 304.036</a:t>
            </a:r>
          </a:p>
        </p:txBody>
      </p:sp>
    </p:spTree>
    <p:extLst>
      <p:ext uri="{BB962C8B-B14F-4D97-AF65-F5344CB8AC3E}">
        <p14:creationId xmlns:p14="http://schemas.microsoft.com/office/powerpoint/2010/main" val="696027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18A1-4674-47E2-9820-7D908387518F}"/>
              </a:ext>
            </a:extLst>
          </p:cNvPr>
          <p:cNvSpPr>
            <a:spLocks noGrp="1"/>
          </p:cNvSpPr>
          <p:nvPr>
            <p:ph type="title"/>
          </p:nvPr>
        </p:nvSpPr>
        <p:spPr>
          <a:xfrm>
            <a:off x="533400" y="321010"/>
            <a:ext cx="7886700" cy="777874"/>
          </a:xfrm>
        </p:spPr>
        <p:txBody>
          <a:bodyPr/>
          <a:lstStyle/>
          <a:p>
            <a:r>
              <a:rPr lang="en-US" b="1" dirty="0">
                <a:solidFill>
                  <a:schemeClr val="tx2">
                    <a:lumMod val="75000"/>
                  </a:schemeClr>
                </a:solidFill>
                <a:effectLst>
                  <a:outerShdw blurRad="38100" dist="38100" dir="2700000" algn="tl">
                    <a:srgbClr val="000000">
                      <a:alpha val="43137"/>
                    </a:srgbClr>
                  </a:outerShdw>
                </a:effectLst>
              </a:rPr>
              <a:t>Scenario 3 </a:t>
            </a:r>
          </a:p>
        </p:txBody>
      </p:sp>
      <p:sp>
        <p:nvSpPr>
          <p:cNvPr id="3" name="Content Placeholder 2">
            <a:extLst>
              <a:ext uri="{FF2B5EF4-FFF2-40B4-BE49-F238E27FC236}">
                <a16:creationId xmlns:a16="http://schemas.microsoft.com/office/drawing/2014/main" id="{04BDBAA1-9FCC-4A7E-86E7-CFF635D835FC}"/>
              </a:ext>
            </a:extLst>
          </p:cNvPr>
          <p:cNvSpPr>
            <a:spLocks noGrp="1"/>
          </p:cNvSpPr>
          <p:nvPr>
            <p:ph idx="1"/>
          </p:nvPr>
        </p:nvSpPr>
        <p:spPr>
          <a:xfrm>
            <a:off x="628650" y="1066800"/>
            <a:ext cx="7886700" cy="5410200"/>
          </a:xfrm>
        </p:spPr>
        <p:txBody>
          <a:bodyPr>
            <a:normAutofit/>
          </a:bodyPr>
          <a:lstStyle/>
          <a:p>
            <a:pPr>
              <a:buFont typeface="Wingdings" panose="05000000000000000000" pitchFamily="2" charset="2"/>
              <a:buChar char="§"/>
            </a:pPr>
            <a:r>
              <a:rPr lang="en-US" sz="1800" b="1" dirty="0">
                <a:solidFill>
                  <a:schemeClr val="accent1">
                    <a:lumMod val="75000"/>
                  </a:schemeClr>
                </a:solidFill>
                <a:latin typeface="Georgia" panose="02040502050405020303" pitchFamily="18" charset="0"/>
              </a:rPr>
              <a:t>Confidence interval for the binary data.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For example, you want a  95% confidence interval on the proportion of MS BAIS students who have score of more than 100 on the TOEFL exam.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You randomly select 50 students and found that 30 of them had a score of 100 or more in TOEFL.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Since sample proportion may not be equal to the true population proportion, you want to construct a 90% confidence interval for the proportion of students with more than 100 score on TOEFL.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Use </a:t>
            </a:r>
            <a:r>
              <a:rPr lang="en-US" sz="1800" dirty="0" err="1">
                <a:solidFill>
                  <a:schemeClr val="accent1">
                    <a:lumMod val="75000"/>
                  </a:schemeClr>
                </a:solidFill>
                <a:latin typeface="Georgia" panose="02040502050405020303" pitchFamily="18" charset="0"/>
              </a:rPr>
              <a:t>prop.test</a:t>
            </a:r>
            <a:r>
              <a:rPr lang="en-US" sz="1800" dirty="0">
                <a:solidFill>
                  <a:schemeClr val="accent1">
                    <a:lumMod val="75000"/>
                  </a:schemeClr>
                </a:solidFill>
                <a:latin typeface="Georgia" panose="02040502050405020303" pitchFamily="18" charset="0"/>
              </a:rPr>
              <a:t>() of R to find it.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sz="1800" dirty="0">
                <a:solidFill>
                  <a:schemeClr val="accent1">
                    <a:lumMod val="75000"/>
                  </a:schemeClr>
                </a:solidFill>
                <a:latin typeface="Georgia" panose="02040502050405020303" pitchFamily="18" charset="0"/>
              </a:rPr>
              <a:t>Therefore, we are 90% confident that 47% - 71% of the students would have a score of more than 100 on TEOFL </a:t>
            </a:r>
          </a:p>
        </p:txBody>
      </p:sp>
      <p:sp>
        <p:nvSpPr>
          <p:cNvPr id="6" name="TextBox 5">
            <a:extLst>
              <a:ext uri="{FF2B5EF4-FFF2-40B4-BE49-F238E27FC236}">
                <a16:creationId xmlns:a16="http://schemas.microsoft.com/office/drawing/2014/main" id="{451F1179-5B3E-4591-8F50-1C67100D5CB1}"/>
              </a:ext>
            </a:extLst>
          </p:cNvPr>
          <p:cNvSpPr txBox="1"/>
          <p:nvPr/>
        </p:nvSpPr>
        <p:spPr>
          <a:xfrm rot="10800000" flipH="1" flipV="1">
            <a:off x="843211" y="4114800"/>
            <a:ext cx="3962400" cy="830997"/>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prop.test</a:t>
            </a:r>
            <a:r>
              <a:rPr lang="en-US" sz="1600" dirty="0">
                <a:latin typeface="Georgia" panose="02040502050405020303" pitchFamily="18" charset="0"/>
              </a:rPr>
              <a:t>(x = 30,n=50,conf.level = 0.90)</a:t>
            </a:r>
          </a:p>
          <a:p>
            <a:r>
              <a:rPr lang="en-US" sz="1600" dirty="0">
                <a:latin typeface="Georgia" panose="02040502050405020303" pitchFamily="18" charset="0"/>
              </a:rPr>
              <a:t>90 percent confidence interval:</a:t>
            </a:r>
          </a:p>
          <a:p>
            <a:r>
              <a:rPr lang="en-US" sz="1600" dirty="0">
                <a:latin typeface="Georgia" panose="02040502050405020303" pitchFamily="18" charset="0"/>
              </a:rPr>
              <a:t>  0.4738505 0.7150062</a:t>
            </a:r>
          </a:p>
        </p:txBody>
      </p:sp>
      <p:sp>
        <p:nvSpPr>
          <p:cNvPr id="7" name="TextBox 6">
            <a:extLst>
              <a:ext uri="{FF2B5EF4-FFF2-40B4-BE49-F238E27FC236}">
                <a16:creationId xmlns:a16="http://schemas.microsoft.com/office/drawing/2014/main" id="{CB650113-0A3D-438A-B468-36344B637D10}"/>
              </a:ext>
            </a:extLst>
          </p:cNvPr>
          <p:cNvSpPr txBox="1"/>
          <p:nvPr/>
        </p:nvSpPr>
        <p:spPr>
          <a:xfrm rot="10800000" flipH="1" flipV="1">
            <a:off x="4826055" y="4114800"/>
            <a:ext cx="3476126" cy="892552"/>
          </a:xfrm>
          <a:prstGeom prst="rect">
            <a:avLst/>
          </a:prstGeom>
          <a:noFill/>
          <a:ln>
            <a:solidFill>
              <a:schemeClr val="tx1"/>
            </a:solidFill>
            <a:prstDash val="dash"/>
          </a:ln>
        </p:spPr>
        <p:txBody>
          <a:bodyPr wrap="square" rtlCol="0">
            <a:spAutoFit/>
          </a:bodyPr>
          <a:lstStyle/>
          <a:p>
            <a:r>
              <a:rPr lang="en-US" sz="1300" dirty="0">
                <a:solidFill>
                  <a:schemeClr val="accent1">
                    <a:lumMod val="75000"/>
                  </a:schemeClr>
                </a:solidFill>
                <a:latin typeface="Georgia" panose="02040502050405020303" pitchFamily="18" charset="0"/>
              </a:rPr>
              <a:t>#x is the number of successes aka number of students with more than 100 score on TOEFL.</a:t>
            </a:r>
          </a:p>
          <a:p>
            <a:r>
              <a:rPr lang="en-US" sz="1300" dirty="0">
                <a:solidFill>
                  <a:schemeClr val="accent1">
                    <a:lumMod val="75000"/>
                  </a:schemeClr>
                </a:solidFill>
                <a:latin typeface="Georgia" panose="02040502050405020303" pitchFamily="18" charset="0"/>
              </a:rPr>
              <a:t>#n is the total number of trails </a:t>
            </a:r>
          </a:p>
        </p:txBody>
      </p:sp>
    </p:spTree>
    <p:extLst>
      <p:ext uri="{BB962C8B-B14F-4D97-AF65-F5344CB8AC3E}">
        <p14:creationId xmlns:p14="http://schemas.microsoft.com/office/powerpoint/2010/main" val="2648661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ADAB-1BCE-4DC7-AC63-A03E8F637066}"/>
              </a:ext>
            </a:extLst>
          </p:cNvPr>
          <p:cNvSpPr>
            <a:spLocks noGrp="1"/>
          </p:cNvSpPr>
          <p:nvPr>
            <p:ph type="title"/>
          </p:nvPr>
        </p:nvSpPr>
        <p:spPr>
          <a:xfrm>
            <a:off x="628650" y="365127"/>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Exercise </a:t>
            </a:r>
          </a:p>
        </p:txBody>
      </p:sp>
      <p:sp>
        <p:nvSpPr>
          <p:cNvPr id="3" name="Content Placeholder 2">
            <a:extLst>
              <a:ext uri="{FF2B5EF4-FFF2-40B4-BE49-F238E27FC236}">
                <a16:creationId xmlns:a16="http://schemas.microsoft.com/office/drawing/2014/main" id="{80A68FE5-AB8D-4C67-A44F-3455DF2035D1}"/>
              </a:ext>
            </a:extLst>
          </p:cNvPr>
          <p:cNvSpPr>
            <a:spLocks noGrp="1"/>
          </p:cNvSpPr>
          <p:nvPr>
            <p:ph idx="1"/>
          </p:nvPr>
        </p:nvSpPr>
        <p:spPr>
          <a:xfrm>
            <a:off x="762000" y="1078833"/>
            <a:ext cx="7886700" cy="4351338"/>
          </a:xfrm>
        </p:spPr>
        <p:txBody>
          <a:bodyPr/>
          <a:lstStyle/>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Use the “</a:t>
            </a:r>
            <a:r>
              <a:rPr lang="en-US" sz="2500" dirty="0" err="1">
                <a:solidFill>
                  <a:schemeClr val="accent1">
                    <a:lumMod val="75000"/>
                  </a:schemeClr>
                </a:solidFill>
                <a:latin typeface="Georgia" panose="02040502050405020303" pitchFamily="18" charset="0"/>
              </a:rPr>
              <a:t>ChickWeight</a:t>
            </a:r>
            <a:r>
              <a:rPr lang="en-US" sz="2500" dirty="0">
                <a:solidFill>
                  <a:schemeClr val="accent1">
                    <a:lumMod val="75000"/>
                  </a:schemeClr>
                </a:solidFill>
                <a:latin typeface="Georgia" panose="02040502050405020303" pitchFamily="18" charset="0"/>
              </a:rPr>
              <a:t>” dataset in R to answer the following questions.</a:t>
            </a:r>
          </a:p>
          <a:p>
            <a:pPr marL="640080">
              <a:buFont typeface="Wingdings" panose="05000000000000000000" pitchFamily="2" charset="2"/>
              <a:buChar char="§"/>
            </a:pPr>
            <a:r>
              <a:rPr lang="en-US" sz="2500" dirty="0">
                <a:solidFill>
                  <a:schemeClr val="accent1">
                    <a:lumMod val="75000"/>
                  </a:schemeClr>
                </a:solidFill>
                <a:latin typeface="Georgia" panose="02040502050405020303" pitchFamily="18" charset="0"/>
              </a:rPr>
              <a:t>What is the 95% confidence interval for the weights of chicks aged between 20-22 days for each of  the four diets ?</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Use the “</a:t>
            </a:r>
            <a:r>
              <a:rPr lang="en-US" sz="2500" dirty="0" err="1">
                <a:solidFill>
                  <a:schemeClr val="accent1">
                    <a:lumMod val="75000"/>
                  </a:schemeClr>
                </a:solidFill>
                <a:latin typeface="Georgia" panose="02040502050405020303" pitchFamily="18" charset="0"/>
              </a:rPr>
              <a:t>HairEyeColor</a:t>
            </a:r>
            <a:r>
              <a:rPr lang="en-US" sz="2500" dirty="0">
                <a:solidFill>
                  <a:schemeClr val="accent1">
                    <a:lumMod val="75000"/>
                  </a:schemeClr>
                </a:solidFill>
                <a:latin typeface="Georgia" panose="02040502050405020303" pitchFamily="18" charset="0"/>
              </a:rPr>
              <a:t>” dataset in the base package of R to answer the following questions:</a:t>
            </a:r>
          </a:p>
          <a:p>
            <a:pPr marL="640080">
              <a:buFont typeface="Wingdings" panose="05000000000000000000" pitchFamily="2" charset="2"/>
              <a:buChar char="§"/>
            </a:pPr>
            <a:r>
              <a:rPr lang="en-US" sz="2500" dirty="0">
                <a:solidFill>
                  <a:schemeClr val="accent1">
                    <a:lumMod val="75000"/>
                  </a:schemeClr>
                </a:solidFill>
                <a:latin typeface="Georgia" panose="02040502050405020303" pitchFamily="18" charset="0"/>
              </a:rPr>
              <a:t>Irrespective of the eye color, what percentage of male and females have blond hair color ? (answer by constructing a 95% confidence interval)</a:t>
            </a:r>
          </a:p>
          <a:p>
            <a:pPr marL="640080">
              <a:buFont typeface="Wingdings" panose="05000000000000000000" pitchFamily="2" charset="2"/>
              <a:buChar char="§"/>
            </a:pPr>
            <a:endParaRPr lang="en-US" dirty="0">
              <a:solidFill>
                <a:schemeClr val="accent1">
                  <a:lumMod val="75000"/>
                </a:schemeClr>
              </a:solidFill>
              <a:latin typeface="Georgia" panose="02040502050405020303" pitchFamily="18" charset="0"/>
            </a:endParaRPr>
          </a:p>
          <a:p>
            <a:endParaRPr lang="en-US" dirty="0">
              <a:solidFill>
                <a:schemeClr val="accent1">
                  <a:lumMod val="75000"/>
                </a:schemeClr>
              </a:solidFill>
              <a:latin typeface="Georgia" panose="02040502050405020303" pitchFamily="18" charset="0"/>
            </a:endParaRPr>
          </a:p>
          <a:p>
            <a:endParaRPr lang="en-US" dirty="0"/>
          </a:p>
        </p:txBody>
      </p:sp>
    </p:spTree>
    <p:extLst>
      <p:ext uri="{BB962C8B-B14F-4D97-AF65-F5344CB8AC3E}">
        <p14:creationId xmlns:p14="http://schemas.microsoft.com/office/powerpoint/2010/main" val="2484380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CFDA-AEE2-4208-AEDA-FD9BA69A84A6}"/>
              </a:ext>
            </a:extLst>
          </p:cNvPr>
          <p:cNvSpPr>
            <a:spLocks noGrp="1"/>
          </p:cNvSpPr>
          <p:nvPr>
            <p:ph type="title"/>
          </p:nvPr>
        </p:nvSpPr>
        <p:spPr>
          <a:xfrm>
            <a:off x="381000" y="304800"/>
            <a:ext cx="7886700" cy="7778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Answering more questions:</a:t>
            </a:r>
            <a:br>
              <a:rPr lang="en-US" b="1" dirty="0">
                <a:solidFill>
                  <a:schemeClr val="tx2">
                    <a:lumMod val="75000"/>
                  </a:schemeClr>
                </a:solidFill>
                <a:effectLst>
                  <a:outerShdw blurRad="38100" dist="38100" dir="2700000" algn="tl">
                    <a:srgbClr val="000000">
                      <a:alpha val="43137"/>
                    </a:srgbClr>
                  </a:outerShdw>
                </a:effectLst>
              </a:rPr>
            </a:br>
            <a:r>
              <a:rPr lang="en-US" b="1" i="1" dirty="0">
                <a:solidFill>
                  <a:schemeClr val="tx2">
                    <a:lumMod val="75000"/>
                  </a:schemeClr>
                </a:solidFill>
                <a:effectLst>
                  <a:outerShdw blurRad="38100" dist="38100" dir="2700000" algn="tl">
                    <a:srgbClr val="000000">
                      <a:alpha val="43137"/>
                    </a:srgbClr>
                  </a:outerShdw>
                </a:effectLst>
              </a:rPr>
              <a:t>Hypothesis Testing </a:t>
            </a:r>
          </a:p>
        </p:txBody>
      </p:sp>
      <p:sp>
        <p:nvSpPr>
          <p:cNvPr id="3" name="Content Placeholder 2">
            <a:extLst>
              <a:ext uri="{FF2B5EF4-FFF2-40B4-BE49-F238E27FC236}">
                <a16:creationId xmlns:a16="http://schemas.microsoft.com/office/drawing/2014/main" id="{A86B4BE9-E8CC-4A12-8A98-262068608D60}"/>
              </a:ext>
            </a:extLst>
          </p:cNvPr>
          <p:cNvSpPr>
            <a:spLocks noGrp="1"/>
          </p:cNvSpPr>
          <p:nvPr>
            <p:ph idx="1"/>
          </p:nvPr>
        </p:nvSpPr>
        <p:spPr>
          <a:xfrm>
            <a:off x="457200" y="1295400"/>
            <a:ext cx="8077200" cy="5186363"/>
          </a:xfrm>
        </p:spPr>
        <p:txBody>
          <a:bodyPr>
            <a:normAutofit/>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Useful for comparing the value of an unknown parameter to some specified point of interest.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In these tests an analyst makes a hypothesis about the value of the unknown population parameter and then calculate how likely it is given the observed data.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Using the sample data you may use these tests to answer following questions about the population parameter: </a:t>
            </a:r>
          </a:p>
          <a:p>
            <a:pPr marL="720090" indent="-342900">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Do the mean </a:t>
            </a:r>
            <a:r>
              <a:rPr lang="en-US" sz="2000" b="1" dirty="0" err="1">
                <a:solidFill>
                  <a:schemeClr val="accent1">
                    <a:lumMod val="75000"/>
                  </a:schemeClr>
                </a:solidFill>
                <a:latin typeface="Georgia" panose="02040502050405020303" pitchFamily="18" charset="0"/>
              </a:rPr>
              <a:t>gre</a:t>
            </a:r>
            <a:r>
              <a:rPr lang="en-US" sz="2000" b="1" dirty="0">
                <a:solidFill>
                  <a:schemeClr val="accent1">
                    <a:lumMod val="75000"/>
                  </a:schemeClr>
                </a:solidFill>
                <a:latin typeface="Georgia" panose="02040502050405020303" pitchFamily="18" charset="0"/>
              </a:rPr>
              <a:t> scores of MS MIS students equal to 300.</a:t>
            </a:r>
          </a:p>
          <a:p>
            <a:pPr marL="720090" indent="-342900">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Do </a:t>
            </a:r>
            <a:r>
              <a:rPr lang="en-US" sz="2000" b="1" dirty="0" err="1">
                <a:solidFill>
                  <a:schemeClr val="accent1">
                    <a:lumMod val="75000"/>
                  </a:schemeClr>
                </a:solidFill>
                <a:latin typeface="Georgia" panose="02040502050405020303" pitchFamily="18" charset="0"/>
              </a:rPr>
              <a:t>gre</a:t>
            </a:r>
            <a:r>
              <a:rPr lang="en-US" sz="2000" b="1" dirty="0">
                <a:solidFill>
                  <a:schemeClr val="accent1">
                    <a:lumMod val="75000"/>
                  </a:schemeClr>
                </a:solidFill>
                <a:latin typeface="Georgia" panose="02040502050405020303" pitchFamily="18" charset="0"/>
              </a:rPr>
              <a:t> scores of MS MIS students is different from that of MS CS students ? </a:t>
            </a:r>
          </a:p>
        </p:txBody>
      </p:sp>
    </p:spTree>
    <p:extLst>
      <p:ext uri="{BB962C8B-B14F-4D97-AF65-F5344CB8AC3E}">
        <p14:creationId xmlns:p14="http://schemas.microsoft.com/office/powerpoint/2010/main" val="1540455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F623-6D76-4B36-8835-FBD9B157FA34}"/>
              </a:ext>
            </a:extLst>
          </p:cNvPr>
          <p:cNvSpPr>
            <a:spLocks noGrp="1"/>
          </p:cNvSpPr>
          <p:nvPr>
            <p:ph type="title"/>
          </p:nvPr>
        </p:nvSpPr>
        <p:spPr>
          <a:xfrm>
            <a:off x="533400" y="365126"/>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Steps in Hypothesis Testing </a:t>
            </a:r>
          </a:p>
        </p:txBody>
      </p:sp>
      <p:sp>
        <p:nvSpPr>
          <p:cNvPr id="3" name="Content Placeholder 2">
            <a:extLst>
              <a:ext uri="{FF2B5EF4-FFF2-40B4-BE49-F238E27FC236}">
                <a16:creationId xmlns:a16="http://schemas.microsoft.com/office/drawing/2014/main" id="{103D94CE-18D3-4CCC-8574-6EB76AD014F4}"/>
              </a:ext>
            </a:extLst>
          </p:cNvPr>
          <p:cNvSpPr>
            <a:spLocks noGrp="1"/>
          </p:cNvSpPr>
          <p:nvPr>
            <p:ph idx="1"/>
          </p:nvPr>
        </p:nvSpPr>
        <p:spPr>
          <a:xfrm>
            <a:off x="628650" y="990600"/>
            <a:ext cx="8286750" cy="5486399"/>
          </a:xfrm>
        </p:spPr>
        <p:txBody>
          <a:bodyPr/>
          <a:lstStyle/>
          <a:p>
            <a:pPr marL="457200" indent="-457200">
              <a:buAutoNum type="arabicPeriod"/>
            </a:pPr>
            <a:r>
              <a:rPr lang="en-US" sz="2000" dirty="0">
                <a:solidFill>
                  <a:schemeClr val="accent1">
                    <a:lumMod val="75000"/>
                  </a:schemeClr>
                </a:solidFill>
                <a:latin typeface="Georgia" panose="02040502050405020303" pitchFamily="18" charset="0"/>
              </a:rPr>
              <a:t>State the null hypothesis and the alternate hypothesis</a:t>
            </a:r>
          </a:p>
          <a:p>
            <a:pPr marL="731520"/>
            <a:r>
              <a:rPr lang="en-US" sz="2000" dirty="0">
                <a:solidFill>
                  <a:schemeClr val="accent1">
                    <a:lumMod val="75000"/>
                  </a:schemeClr>
                </a:solidFill>
                <a:latin typeface="Georgia" panose="02040502050405020303" pitchFamily="18" charset="0"/>
              </a:rPr>
              <a:t>Null Hypothesis: Statement about the value of a population parameter. </a:t>
            </a:r>
          </a:p>
          <a:p>
            <a:pPr marL="731520"/>
            <a:r>
              <a:rPr lang="en-US" sz="2000" dirty="0">
                <a:solidFill>
                  <a:schemeClr val="accent1">
                    <a:lumMod val="75000"/>
                  </a:schemeClr>
                </a:solidFill>
                <a:latin typeface="Georgia" panose="02040502050405020303" pitchFamily="18" charset="0"/>
              </a:rPr>
              <a:t>Alternate Hypothesis: Statement that is accepted if evidence proves null hypothesis to be false. </a:t>
            </a:r>
          </a:p>
          <a:p>
            <a:pPr marL="457200" indent="-457200">
              <a:buAutoNum type="arabicPeriod" startAt="2"/>
            </a:pPr>
            <a:r>
              <a:rPr lang="en-US" sz="2000" dirty="0">
                <a:solidFill>
                  <a:schemeClr val="accent1">
                    <a:lumMod val="75000"/>
                  </a:schemeClr>
                </a:solidFill>
                <a:latin typeface="Georgia" panose="02040502050405020303" pitchFamily="18" charset="0"/>
              </a:rPr>
              <a:t>Select the appropriate test statistic and </a:t>
            </a:r>
            <a:r>
              <a:rPr lang="en-US" sz="2000" b="1" dirty="0">
                <a:solidFill>
                  <a:schemeClr val="accent1">
                    <a:lumMod val="75000"/>
                  </a:schemeClr>
                </a:solidFill>
                <a:latin typeface="Georgia" panose="02040502050405020303" pitchFamily="18" charset="0"/>
              </a:rPr>
              <a:t>level of significance </a:t>
            </a:r>
            <a:r>
              <a:rPr lang="en-US" sz="2000" dirty="0">
                <a:solidFill>
                  <a:schemeClr val="accent1">
                    <a:lumMod val="75000"/>
                  </a:schemeClr>
                </a:solidFill>
                <a:latin typeface="Georgia" panose="02040502050405020303" pitchFamily="18" charset="0"/>
              </a:rPr>
              <a:t>(</a:t>
            </a:r>
            <a:r>
              <a:rPr lang="en-US" sz="2000" dirty="0">
                <a:solidFill>
                  <a:schemeClr val="accent1">
                    <a:lumMod val="75000"/>
                  </a:schemeClr>
                </a:solidFill>
                <a:latin typeface="Georgia" panose="02040502050405020303" pitchFamily="18" charset="0"/>
                <a:sym typeface="Symbol" pitchFamily="18" charset="2"/>
              </a:rPr>
              <a:t>)</a:t>
            </a:r>
            <a:r>
              <a:rPr lang="en-US" sz="2000" dirty="0">
                <a:solidFill>
                  <a:schemeClr val="accent1">
                    <a:lumMod val="75000"/>
                  </a:schemeClr>
                </a:solidFill>
                <a:latin typeface="Georgia" panose="02040502050405020303" pitchFamily="18" charset="0"/>
              </a:rPr>
              <a:t>.</a:t>
            </a:r>
          </a:p>
          <a:p>
            <a:pPr marL="0" indent="0">
              <a:buNone/>
            </a:pPr>
            <a:r>
              <a:rPr lang="en-US" sz="2000" dirty="0">
                <a:solidFill>
                  <a:schemeClr val="accent1">
                    <a:lumMod val="75000"/>
                  </a:schemeClr>
                </a:solidFill>
                <a:latin typeface="Georgia" panose="02040502050405020303" pitchFamily="18" charset="0"/>
              </a:rPr>
              <a:t>        E.g. when testing the hypothesis of a proportion, we use the z</a:t>
            </a:r>
          </a:p>
          <a:p>
            <a:pPr marL="0" indent="0">
              <a:buNone/>
            </a:pPr>
            <a:r>
              <a:rPr lang="en-US" sz="2000" dirty="0">
                <a:solidFill>
                  <a:schemeClr val="accent1">
                    <a:lumMod val="75000"/>
                  </a:schemeClr>
                </a:solidFill>
                <a:latin typeface="Georgia" panose="02040502050405020303" pitchFamily="18" charset="0"/>
              </a:rPr>
              <a:t>        -statistic or z-test and the formula. </a:t>
            </a:r>
          </a:p>
          <a:p>
            <a:pPr marL="560070" indent="0">
              <a:buNone/>
            </a:pPr>
            <a:endParaRPr lang="en-US" dirty="0"/>
          </a:p>
          <a:p>
            <a:pPr marL="457200" indent="-457200">
              <a:buAutoNum type="arabicPeriod"/>
            </a:pPr>
            <a:endParaRPr lang="en-US" dirty="0"/>
          </a:p>
          <a:p>
            <a:pPr marL="0" indent="0">
              <a:buNone/>
            </a:pPr>
            <a:endParaRPr lang="en-US" dirty="0"/>
          </a:p>
        </p:txBody>
      </p:sp>
      <p:graphicFrame>
        <p:nvGraphicFramePr>
          <p:cNvPr id="4" name="Object 1024">
            <a:extLst>
              <a:ext uri="{FF2B5EF4-FFF2-40B4-BE49-F238E27FC236}">
                <a16:creationId xmlns:a16="http://schemas.microsoft.com/office/drawing/2014/main" id="{B44B1D38-6E1C-46B7-800C-460D24A0AF69}"/>
              </a:ext>
            </a:extLst>
          </p:cNvPr>
          <p:cNvGraphicFramePr>
            <a:graphicFrameLocks noChangeAspect="1"/>
          </p:cNvGraphicFramePr>
          <p:nvPr>
            <p:extLst>
              <p:ext uri="{D42A27DB-BD31-4B8C-83A1-F6EECF244321}">
                <p14:modId xmlns:p14="http://schemas.microsoft.com/office/powerpoint/2010/main" val="861095656"/>
              </p:ext>
            </p:extLst>
          </p:nvPr>
        </p:nvGraphicFramePr>
        <p:xfrm>
          <a:off x="2057400" y="4031479"/>
          <a:ext cx="4429125" cy="1683521"/>
        </p:xfrm>
        <a:graphic>
          <a:graphicData uri="http://schemas.openxmlformats.org/presentationml/2006/ole">
            <mc:AlternateContent xmlns:mc="http://schemas.openxmlformats.org/markup-compatibility/2006">
              <mc:Choice xmlns:v="urn:schemas-microsoft-com:vml" Requires="v">
                <p:oleObj spid="_x0000_s47126" name="Worksheet" r:id="rId3" imgW="2581772" imgH="981316" progId="Excel.Sheet.8">
                  <p:embed/>
                </p:oleObj>
              </mc:Choice>
              <mc:Fallback>
                <p:oleObj name="Worksheet" r:id="rId3" imgW="2581772" imgH="981316" progId="Excel.Sheet.8">
                  <p:embed/>
                  <p:pic>
                    <p:nvPicPr>
                      <p:cNvPr id="38912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057400" y="4031479"/>
                        <a:ext cx="4429125" cy="1683521"/>
                      </a:xfrm>
                      <a:prstGeom prst="rect">
                        <a:avLst/>
                      </a:prstGeom>
                      <a:noFill/>
                      <a:ln>
                        <a:noFill/>
                      </a:ln>
                      <a:effectLst/>
                    </p:spPr>
                  </p:pic>
                </p:oleObj>
              </mc:Fallback>
            </mc:AlternateContent>
          </a:graphicData>
        </a:graphic>
      </p:graphicFrame>
      <p:sp>
        <p:nvSpPr>
          <p:cNvPr id="5" name="Text Box 4">
            <a:extLst>
              <a:ext uri="{FF2B5EF4-FFF2-40B4-BE49-F238E27FC236}">
                <a16:creationId xmlns:a16="http://schemas.microsoft.com/office/drawing/2014/main" id="{3C44FCDC-730E-4F38-880A-2DE8EBB24ED7}"/>
              </a:ext>
            </a:extLst>
          </p:cNvPr>
          <p:cNvSpPr txBox="1">
            <a:spLocks noChangeArrowheads="1"/>
          </p:cNvSpPr>
          <p:nvPr/>
        </p:nvSpPr>
        <p:spPr bwMode="auto">
          <a:xfrm>
            <a:off x="2819400" y="5715000"/>
            <a:ext cx="3505200" cy="1015663"/>
          </a:xfrm>
          <a:prstGeom prst="rect">
            <a:avLst/>
          </a:prstGeom>
          <a:noFill/>
          <a:ln w="9525">
            <a:noFill/>
            <a:miter lim="800000"/>
            <a:headEnd/>
            <a:tailEnd/>
          </a:ln>
        </p:spPr>
        <p:txBody>
          <a:bodyPr>
            <a:spAutoFit/>
          </a:bodyPr>
          <a:lstStyle/>
          <a:p>
            <a:pPr>
              <a:spcBef>
                <a:spcPct val="50000"/>
              </a:spcBef>
            </a:pPr>
            <a:r>
              <a:rPr lang="en-US" sz="2400" dirty="0">
                <a:solidFill>
                  <a:schemeClr val="tx2"/>
                </a:solidFill>
                <a:latin typeface="Times New Roman" pitchFamily="18" charset="0"/>
                <a:sym typeface="Symbol" pitchFamily="18" charset="2"/>
              </a:rPr>
              <a:t> = P(Type I Error)</a:t>
            </a:r>
          </a:p>
          <a:p>
            <a:pPr>
              <a:spcBef>
                <a:spcPct val="50000"/>
              </a:spcBef>
            </a:pPr>
            <a:r>
              <a:rPr lang="en-US" sz="2400" dirty="0">
                <a:solidFill>
                  <a:schemeClr val="tx2"/>
                </a:solidFill>
                <a:latin typeface="Times New Roman" pitchFamily="18" charset="0"/>
                <a:sym typeface="Symbol" pitchFamily="18" charset="2"/>
              </a:rPr>
              <a:t> = P(Type II Error)</a:t>
            </a:r>
            <a:endParaRPr lang="en-US" sz="2400" dirty="0">
              <a:solidFill>
                <a:schemeClr val="tx2"/>
              </a:solidFill>
              <a:latin typeface="Times New Roman" pitchFamily="18" charset="0"/>
            </a:endParaRPr>
          </a:p>
        </p:txBody>
      </p:sp>
    </p:spTree>
    <p:extLst>
      <p:ext uri="{BB962C8B-B14F-4D97-AF65-F5344CB8AC3E}">
        <p14:creationId xmlns:p14="http://schemas.microsoft.com/office/powerpoint/2010/main" val="17317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81000" y="436418"/>
            <a:ext cx="8458200" cy="457200"/>
          </a:xfrm>
        </p:spPr>
        <p:txBody>
          <a:bodyPr>
            <a:noAutofit/>
          </a:bodyPr>
          <a:lstStyle/>
          <a:p>
            <a:pPr algn="l"/>
            <a:r>
              <a:rPr lang="en-US" sz="3100" b="1" dirty="0">
                <a:solidFill>
                  <a:schemeClr val="tx2">
                    <a:lumMod val="75000"/>
                  </a:schemeClr>
                </a:solidFill>
                <a:effectLst>
                  <a:outerShdw blurRad="38100" dist="38100" dir="2700000" algn="tl">
                    <a:srgbClr val="000000">
                      <a:alpha val="43137"/>
                    </a:srgbClr>
                  </a:outerShdw>
                </a:effectLst>
              </a:rPr>
              <a:t>Example</a:t>
            </a:r>
            <a:endParaRPr lang="en-US" sz="3100" dirty="0">
              <a:solidFill>
                <a:schemeClr val="tx2">
                  <a:lumMod val="75000"/>
                </a:schemeClr>
              </a:solidFill>
              <a:effectLst>
                <a:outerShdw blurRad="38100" dist="38100" dir="2700000" algn="tl">
                  <a:srgbClr val="000000">
                    <a:alpha val="43137"/>
                  </a:srgbClr>
                </a:outerShdw>
              </a:effectLst>
            </a:endParaRPr>
          </a:p>
        </p:txBody>
      </p:sp>
      <p:sp>
        <p:nvSpPr>
          <p:cNvPr id="187395" name="Rectangle 3"/>
          <p:cNvSpPr>
            <a:spLocks noGrp="1" noChangeArrowheads="1"/>
          </p:cNvSpPr>
          <p:nvPr>
            <p:ph idx="1"/>
          </p:nvPr>
        </p:nvSpPr>
        <p:spPr>
          <a:xfrm>
            <a:off x="457200" y="914400"/>
            <a:ext cx="8305800" cy="5448300"/>
          </a:xfrm>
        </p:spPr>
        <p:txBody>
          <a:bodyPr>
            <a:normAutofit fontScale="92500" lnSpcReduction="20000"/>
          </a:bodyPr>
          <a:lstStyle/>
          <a:p>
            <a:pPr marL="0" indent="0" algn="just">
              <a:buNone/>
            </a:pPr>
            <a:r>
              <a:rPr lang="en-US" sz="2400" dirty="0">
                <a:solidFill>
                  <a:schemeClr val="accent1">
                    <a:lumMod val="75000"/>
                  </a:schemeClr>
                </a:solidFill>
                <a:latin typeface="Georgia" panose="02040502050405020303" pitchFamily="18" charset="0"/>
              </a:rPr>
              <a:t>We want to estimate the average length of time of all boot camps held in the College of Business. We sample ten of the most recent boot camps and find that the average length was 3 hours.</a:t>
            </a:r>
          </a:p>
          <a:p>
            <a:pPr marL="0"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Population</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Every boot camp held in the College of Business.</a:t>
            </a:r>
          </a:p>
          <a:p>
            <a:pPr marL="342900" lvl="1"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Sample</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The 10 boot camps that data has been collected from.</a:t>
            </a:r>
          </a:p>
          <a:p>
            <a:pPr lvl="1" algn="just">
              <a:buFont typeface="Wingdings" panose="05000000000000000000" pitchFamily="2" charset="2"/>
              <a:buChar char="§"/>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Experimental Unit</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A single boot camp in the College of Business.</a:t>
            </a:r>
          </a:p>
          <a:p>
            <a:pPr marL="342900" lvl="1"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Variable of Interest</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The length of time</a:t>
            </a:r>
          </a:p>
          <a:p>
            <a:pPr marL="342900" lvl="1"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marL="342900" lvl="1" indent="0" algn="just">
              <a:buNone/>
            </a:pPr>
            <a:r>
              <a:rPr lang="en-US" sz="2400" dirty="0">
                <a:solidFill>
                  <a:schemeClr val="accent1">
                    <a:lumMod val="75000"/>
                  </a:schemeClr>
                </a:solidFill>
                <a:latin typeface="Georgia" panose="02040502050405020303" pitchFamily="18" charset="0"/>
                <a:cs typeface="Times New Roman" panose="02020603050405020304" pitchFamily="18" charset="0"/>
              </a:rPr>
              <a:t>What about parameter, statistic ?</a:t>
            </a:r>
          </a:p>
        </p:txBody>
      </p:sp>
    </p:spTree>
    <p:extLst>
      <p:ext uri="{BB962C8B-B14F-4D97-AF65-F5344CB8AC3E}">
        <p14:creationId xmlns:p14="http://schemas.microsoft.com/office/powerpoint/2010/main" val="1597564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3979-E80D-41E3-883B-9408997F7F2E}"/>
              </a:ext>
            </a:extLst>
          </p:cNvPr>
          <p:cNvSpPr>
            <a:spLocks noGrp="1"/>
          </p:cNvSpPr>
          <p:nvPr>
            <p:ph type="title"/>
          </p:nvPr>
        </p:nvSpPr>
        <p:spPr>
          <a:xfrm>
            <a:off x="628650" y="365127"/>
            <a:ext cx="7886700" cy="549274"/>
          </a:xfrm>
        </p:spPr>
        <p:txBody>
          <a:bodyPr/>
          <a:lstStyle/>
          <a:p>
            <a:r>
              <a:rPr lang="en-US" dirty="0">
                <a:solidFill>
                  <a:schemeClr val="tx2">
                    <a:lumMod val="75000"/>
                  </a:schemeClr>
                </a:solidFill>
                <a:effectLst>
                  <a:outerShdw blurRad="38100" dist="38100" dir="2700000" algn="tl">
                    <a:srgbClr val="000000">
                      <a:alpha val="43137"/>
                    </a:srgbClr>
                  </a:outerShdw>
                </a:effectLst>
              </a:rPr>
              <a:t>Continued.. </a:t>
            </a:r>
          </a:p>
        </p:txBody>
      </p:sp>
      <p:sp>
        <p:nvSpPr>
          <p:cNvPr id="3" name="Content Placeholder 2">
            <a:extLst>
              <a:ext uri="{FF2B5EF4-FFF2-40B4-BE49-F238E27FC236}">
                <a16:creationId xmlns:a16="http://schemas.microsoft.com/office/drawing/2014/main" id="{A38D1C5D-D385-4DB2-83CE-4300549FCB06}"/>
              </a:ext>
            </a:extLst>
          </p:cNvPr>
          <p:cNvSpPr>
            <a:spLocks noGrp="1"/>
          </p:cNvSpPr>
          <p:nvPr>
            <p:ph idx="1"/>
          </p:nvPr>
        </p:nvSpPr>
        <p:spPr>
          <a:xfrm>
            <a:off x="628650" y="914401"/>
            <a:ext cx="7886700" cy="5262562"/>
          </a:xfrm>
        </p:spPr>
        <p:txBody>
          <a:bodyPr/>
          <a:lstStyle/>
          <a:p>
            <a:pPr marL="0" indent="0">
              <a:buNone/>
            </a:pPr>
            <a:r>
              <a:rPr lang="en-US" sz="2200" dirty="0">
                <a:solidFill>
                  <a:schemeClr val="accent1">
                    <a:lumMod val="75000"/>
                  </a:schemeClr>
                </a:solidFill>
                <a:latin typeface="Georgia" panose="02040502050405020303" pitchFamily="18" charset="0"/>
              </a:rPr>
              <a:t>3. State the Decision Rules; The decision rules state the conditions under which the null hypothesis will be accepted or rejected. E.g. when test statistic is more than the critical value</a:t>
            </a:r>
          </a:p>
          <a:p>
            <a:pPr marL="0" indent="0">
              <a:buNone/>
            </a:pPr>
            <a:r>
              <a:rPr lang="en-US" sz="2200" dirty="0">
                <a:solidFill>
                  <a:schemeClr val="accent1">
                    <a:lumMod val="75000"/>
                  </a:schemeClr>
                </a:solidFill>
                <a:latin typeface="Georgia" panose="02040502050405020303" pitchFamily="18" charset="0"/>
              </a:rPr>
              <a:t>4. Compute the test statistics and make final decision : The comparison of test statistics and the critical value (determined by </a:t>
            </a:r>
            <a:r>
              <a:rPr lang="en-US" sz="2200" dirty="0">
                <a:solidFill>
                  <a:schemeClr val="accent1">
                    <a:lumMod val="75000"/>
                  </a:schemeClr>
                </a:solidFill>
                <a:latin typeface="Georgia" panose="02040502050405020303" pitchFamily="18" charset="0"/>
                <a:sym typeface="Symbol" pitchFamily="18" charset="2"/>
              </a:rPr>
              <a:t>) is done to </a:t>
            </a:r>
            <a:r>
              <a:rPr lang="en-US" sz="2200" b="1" dirty="0">
                <a:solidFill>
                  <a:schemeClr val="accent1">
                    <a:lumMod val="75000"/>
                  </a:schemeClr>
                </a:solidFill>
                <a:latin typeface="Georgia" panose="02040502050405020303" pitchFamily="18" charset="0"/>
                <a:sym typeface="Symbol" pitchFamily="18" charset="2"/>
              </a:rPr>
              <a:t>reject </a:t>
            </a:r>
            <a:r>
              <a:rPr lang="en-US" sz="2200" dirty="0">
                <a:solidFill>
                  <a:schemeClr val="accent1">
                    <a:lumMod val="75000"/>
                  </a:schemeClr>
                </a:solidFill>
                <a:latin typeface="Georgia" panose="02040502050405020303" pitchFamily="18" charset="0"/>
                <a:sym typeface="Symbol" pitchFamily="18" charset="2"/>
              </a:rPr>
              <a:t>or </a:t>
            </a:r>
            <a:r>
              <a:rPr lang="en-US" sz="2200" b="1" dirty="0">
                <a:solidFill>
                  <a:schemeClr val="accent1">
                    <a:lumMod val="75000"/>
                  </a:schemeClr>
                </a:solidFill>
                <a:latin typeface="Georgia" panose="02040502050405020303" pitchFamily="18" charset="0"/>
                <a:sym typeface="Symbol" pitchFamily="18" charset="2"/>
              </a:rPr>
              <a:t>fail to reject </a:t>
            </a:r>
            <a:r>
              <a:rPr lang="en-US" sz="2200" dirty="0">
                <a:solidFill>
                  <a:schemeClr val="accent1">
                    <a:lumMod val="75000"/>
                  </a:schemeClr>
                </a:solidFill>
                <a:latin typeface="Georgia" panose="02040502050405020303" pitchFamily="18" charset="0"/>
                <a:sym typeface="Symbol" pitchFamily="18" charset="2"/>
              </a:rPr>
              <a:t>the null hypothesis.  </a:t>
            </a:r>
          </a:p>
          <a:p>
            <a:pPr marL="0" indent="0">
              <a:buNone/>
            </a:pPr>
            <a:r>
              <a:rPr lang="en-US" sz="2200" dirty="0">
                <a:solidFill>
                  <a:schemeClr val="accent1">
                    <a:lumMod val="75000"/>
                  </a:schemeClr>
                </a:solidFill>
                <a:latin typeface="Georgia" panose="02040502050405020303" pitchFamily="18" charset="0"/>
                <a:sym typeface="Symbol" pitchFamily="18" charset="2"/>
              </a:rPr>
              <a:t>5. Interpret the results : The p-value generally produced by all the statistical </a:t>
            </a:r>
            <a:r>
              <a:rPr lang="en-US" sz="2200" dirty="0" err="1">
                <a:solidFill>
                  <a:schemeClr val="accent1">
                    <a:lumMod val="75000"/>
                  </a:schemeClr>
                </a:solidFill>
                <a:latin typeface="Georgia" panose="02040502050405020303" pitchFamily="18" charset="0"/>
                <a:sym typeface="Symbol" pitchFamily="18" charset="2"/>
              </a:rPr>
              <a:t>softwares</a:t>
            </a:r>
            <a:r>
              <a:rPr lang="en-US" sz="2200" dirty="0">
                <a:solidFill>
                  <a:schemeClr val="accent1">
                    <a:lumMod val="75000"/>
                  </a:schemeClr>
                </a:solidFill>
                <a:latin typeface="Georgia" panose="02040502050405020303" pitchFamily="18" charset="0"/>
                <a:sym typeface="Symbol" pitchFamily="18" charset="2"/>
              </a:rPr>
              <a:t>’ is used to determine if to ‘reject null’ or ‘fail to reject’ null. </a:t>
            </a:r>
          </a:p>
          <a:p>
            <a:pPr marL="1257300" lvl="2" indent="-342900">
              <a:spcBef>
                <a:spcPct val="20000"/>
              </a:spcBef>
            </a:pPr>
            <a:r>
              <a:rPr lang="en-US" sz="2200" dirty="0">
                <a:solidFill>
                  <a:schemeClr val="accent1">
                    <a:lumMod val="75000"/>
                  </a:schemeClr>
                </a:solidFill>
                <a:latin typeface="Georgia" panose="02040502050405020303" pitchFamily="18" charset="0"/>
              </a:rPr>
              <a:t>If </a:t>
            </a:r>
            <a:r>
              <a:rPr lang="en-US" sz="2200" dirty="0">
                <a:solidFill>
                  <a:schemeClr val="accent1">
                    <a:lumMod val="75000"/>
                  </a:schemeClr>
                </a:solidFill>
                <a:latin typeface="Georgia" panose="02040502050405020303" pitchFamily="18" charset="0"/>
                <a:sym typeface="Symbol" pitchFamily="18" charset="2"/>
              </a:rPr>
              <a:t> &gt; p-value, we reject H</a:t>
            </a:r>
            <a:r>
              <a:rPr lang="en-US" sz="2200" baseline="-25000" dirty="0">
                <a:solidFill>
                  <a:schemeClr val="accent1">
                    <a:lumMod val="75000"/>
                  </a:schemeClr>
                </a:solidFill>
                <a:latin typeface="Georgia" panose="02040502050405020303" pitchFamily="18" charset="0"/>
                <a:sym typeface="Symbol" pitchFamily="18" charset="2"/>
              </a:rPr>
              <a:t>0</a:t>
            </a:r>
            <a:r>
              <a:rPr lang="en-US" sz="2200" dirty="0">
                <a:solidFill>
                  <a:schemeClr val="accent1">
                    <a:lumMod val="75000"/>
                  </a:schemeClr>
                </a:solidFill>
                <a:latin typeface="Georgia" panose="02040502050405020303" pitchFamily="18" charset="0"/>
                <a:sym typeface="Symbol" pitchFamily="18" charset="2"/>
              </a:rPr>
              <a:t>.</a:t>
            </a:r>
          </a:p>
          <a:p>
            <a:pPr marL="1257300" lvl="2" indent="-342900">
              <a:spcBef>
                <a:spcPct val="20000"/>
              </a:spcBef>
            </a:pPr>
            <a:r>
              <a:rPr lang="en-US" sz="2200" dirty="0">
                <a:solidFill>
                  <a:schemeClr val="accent1">
                    <a:lumMod val="75000"/>
                  </a:schemeClr>
                </a:solidFill>
                <a:latin typeface="Georgia" panose="02040502050405020303" pitchFamily="18" charset="0"/>
              </a:rPr>
              <a:t>If </a:t>
            </a:r>
            <a:r>
              <a:rPr lang="en-US" sz="2200" dirty="0">
                <a:solidFill>
                  <a:schemeClr val="accent1">
                    <a:lumMod val="75000"/>
                  </a:schemeClr>
                </a:solidFill>
                <a:latin typeface="Georgia" panose="02040502050405020303" pitchFamily="18" charset="0"/>
                <a:sym typeface="Symbol" pitchFamily="18" charset="2"/>
              </a:rPr>
              <a:t> &lt; p-value, we fail to reject H</a:t>
            </a:r>
            <a:r>
              <a:rPr lang="en-US" sz="2200" baseline="-25000" dirty="0">
                <a:solidFill>
                  <a:schemeClr val="accent1">
                    <a:lumMod val="75000"/>
                  </a:schemeClr>
                </a:solidFill>
                <a:latin typeface="Georgia" panose="02040502050405020303" pitchFamily="18" charset="0"/>
                <a:sym typeface="Symbol" pitchFamily="18" charset="2"/>
              </a:rPr>
              <a:t>0</a:t>
            </a:r>
            <a:r>
              <a:rPr lang="en-US" sz="2200" dirty="0">
                <a:solidFill>
                  <a:schemeClr val="accent1">
                    <a:lumMod val="75000"/>
                  </a:schemeClr>
                </a:solidFill>
                <a:latin typeface="Georgia" panose="02040502050405020303" pitchFamily="18" charset="0"/>
                <a:sym typeface="Symbol" pitchFamily="18" charset="2"/>
              </a:rPr>
              <a:t>.</a:t>
            </a:r>
          </a:p>
          <a:p>
            <a:pPr marL="0" indent="0">
              <a:buNone/>
            </a:pPr>
            <a:endParaRPr lang="en-US" sz="2400" dirty="0">
              <a:solidFill>
                <a:schemeClr val="tx2"/>
              </a:solidFill>
              <a:latin typeface="Times New Roman" pitchFamily="18" charset="0"/>
              <a:sym typeface="Symbol" pitchFamily="18" charset="2"/>
            </a:endParaRPr>
          </a:p>
          <a:p>
            <a:pPr marL="0" indent="0">
              <a:buNone/>
            </a:pPr>
            <a:r>
              <a:rPr lang="en-US" sz="2400" dirty="0">
                <a:solidFill>
                  <a:schemeClr val="accent1">
                    <a:lumMod val="75000"/>
                  </a:schemeClr>
                </a:solidFill>
                <a:latin typeface="Times New Roman" pitchFamily="18" charset="0"/>
                <a:sym typeface="Symbol" pitchFamily="18" charset="2"/>
              </a:rPr>
              <a:t>Thankfully, there are lots of software's available to do all the necessary computation for the hypothesis testing. </a:t>
            </a:r>
          </a:p>
          <a:p>
            <a:pPr marL="0" indent="0">
              <a:buNone/>
            </a:pPr>
            <a:endParaRPr lang="en-US" dirty="0"/>
          </a:p>
        </p:txBody>
      </p:sp>
    </p:spTree>
    <p:extLst>
      <p:ext uri="{BB962C8B-B14F-4D97-AF65-F5344CB8AC3E}">
        <p14:creationId xmlns:p14="http://schemas.microsoft.com/office/powerpoint/2010/main" val="84718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9A11-DD10-45D0-9C57-C6268AC23DD9}"/>
              </a:ext>
            </a:extLst>
          </p:cNvPr>
          <p:cNvSpPr>
            <a:spLocks noGrp="1"/>
          </p:cNvSpPr>
          <p:nvPr>
            <p:ph type="title"/>
          </p:nvPr>
        </p:nvSpPr>
        <p:spPr>
          <a:xfrm>
            <a:off x="457200" y="152400"/>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Application  </a:t>
            </a:r>
          </a:p>
        </p:txBody>
      </p:sp>
      <p:sp>
        <p:nvSpPr>
          <p:cNvPr id="3" name="Content Placeholder 2">
            <a:extLst>
              <a:ext uri="{FF2B5EF4-FFF2-40B4-BE49-F238E27FC236}">
                <a16:creationId xmlns:a16="http://schemas.microsoft.com/office/drawing/2014/main" id="{29FF8726-9490-4F90-9F5D-EA473F97F960}"/>
              </a:ext>
            </a:extLst>
          </p:cNvPr>
          <p:cNvSpPr>
            <a:spLocks noGrp="1"/>
          </p:cNvSpPr>
          <p:nvPr>
            <p:ph idx="1"/>
          </p:nvPr>
        </p:nvSpPr>
        <p:spPr>
          <a:xfrm>
            <a:off x="285750" y="854074"/>
            <a:ext cx="8229600" cy="5262563"/>
          </a:xfrm>
        </p:spPr>
        <p:txBody>
          <a:bodyPr/>
          <a:lstStyle/>
          <a:p>
            <a:r>
              <a:rPr lang="en-US" sz="2200" dirty="0">
                <a:solidFill>
                  <a:schemeClr val="accent1">
                    <a:lumMod val="75000"/>
                  </a:schemeClr>
                </a:solidFill>
                <a:latin typeface="Georgia" panose="02040502050405020303" pitchFamily="18" charset="0"/>
              </a:rPr>
              <a:t>Suppose our department conducts an </a:t>
            </a:r>
            <a:r>
              <a:rPr lang="en-US" sz="2200" dirty="0" err="1">
                <a:solidFill>
                  <a:schemeClr val="accent1">
                    <a:lumMod val="75000"/>
                  </a:schemeClr>
                </a:solidFill>
                <a:latin typeface="Georgia" panose="02040502050405020303" pitchFamily="18" charset="0"/>
              </a:rPr>
              <a:t>alumini</a:t>
            </a:r>
            <a:r>
              <a:rPr lang="en-US" sz="2200" dirty="0">
                <a:solidFill>
                  <a:schemeClr val="accent1">
                    <a:lumMod val="75000"/>
                  </a:schemeClr>
                </a:solidFill>
                <a:latin typeface="Georgia" panose="02040502050405020303" pitchFamily="18" charset="0"/>
              </a:rPr>
              <a:t> salary survey (50 students in total). The department expects that average salary of the graduates is 100k. Based on the sample data (‘salary’) you have to answer the following question:</a:t>
            </a:r>
          </a:p>
          <a:p>
            <a:r>
              <a:rPr lang="en-US" sz="2200" dirty="0">
                <a:solidFill>
                  <a:schemeClr val="accent1">
                    <a:lumMod val="75000"/>
                  </a:schemeClr>
                </a:solidFill>
                <a:latin typeface="Georgia" panose="02040502050405020303" pitchFamily="18" charset="0"/>
              </a:rPr>
              <a:t>Do you think that salary significantly differs from 100k.</a:t>
            </a:r>
          </a:p>
          <a:p>
            <a:endParaRPr lang="en-US" sz="2400" dirty="0">
              <a:solidFill>
                <a:schemeClr val="accent1">
                  <a:lumMod val="75000"/>
                </a:schemeClr>
              </a:solidFill>
              <a:latin typeface="Georgia" panose="02040502050405020303" pitchFamily="18" charset="0"/>
            </a:endParaRPr>
          </a:p>
          <a:p>
            <a:endParaRPr lang="en-US" sz="2400" dirty="0">
              <a:solidFill>
                <a:schemeClr val="accent1">
                  <a:lumMod val="75000"/>
                </a:schemeClr>
              </a:solidFill>
              <a:latin typeface="Georgia" panose="02040502050405020303" pitchFamily="18" charset="0"/>
            </a:endParaRPr>
          </a:p>
          <a:p>
            <a:endParaRPr lang="en-US" dirty="0"/>
          </a:p>
        </p:txBody>
      </p:sp>
      <p:sp>
        <p:nvSpPr>
          <p:cNvPr id="4" name="TextBox 3">
            <a:extLst>
              <a:ext uri="{FF2B5EF4-FFF2-40B4-BE49-F238E27FC236}">
                <a16:creationId xmlns:a16="http://schemas.microsoft.com/office/drawing/2014/main" id="{F7E440A1-EBCC-4390-96BE-3CC685366F23}"/>
              </a:ext>
            </a:extLst>
          </p:cNvPr>
          <p:cNvSpPr txBox="1"/>
          <p:nvPr/>
        </p:nvSpPr>
        <p:spPr>
          <a:xfrm>
            <a:off x="457200" y="2895600"/>
            <a:ext cx="4953000" cy="3293209"/>
          </a:xfrm>
          <a:prstGeom prst="rect">
            <a:avLst/>
          </a:prstGeom>
          <a:noFill/>
          <a:ln>
            <a:solidFill>
              <a:schemeClr val="tx1"/>
            </a:solidFill>
            <a:prstDash val="dash"/>
          </a:ln>
        </p:spPr>
        <p:txBody>
          <a:bodyPr wrap="square" rtlCol="0">
            <a:spAutoFit/>
          </a:bodyPr>
          <a:lstStyle/>
          <a:p>
            <a:r>
              <a:rPr lang="en-US" sz="1600" dirty="0">
                <a:latin typeface="Georgia" panose="02040502050405020303" pitchFamily="18" charset="0"/>
              </a:rPr>
              <a:t>set.seed(100)</a:t>
            </a:r>
          </a:p>
          <a:p>
            <a:r>
              <a:rPr lang="en-US" sz="1600" dirty="0">
                <a:solidFill>
                  <a:schemeClr val="accent1">
                    <a:lumMod val="75000"/>
                  </a:schemeClr>
                </a:solidFill>
                <a:latin typeface="Georgia" panose="02040502050405020303" pitchFamily="18" charset="0"/>
              </a:rPr>
              <a:t> # Generate hypothetical data for 50 </a:t>
            </a:r>
            <a:r>
              <a:rPr lang="en-US" sz="1600" dirty="0" err="1">
                <a:solidFill>
                  <a:schemeClr val="accent1">
                    <a:lumMod val="75000"/>
                  </a:schemeClr>
                </a:solidFill>
                <a:latin typeface="Georgia" panose="02040502050405020303" pitchFamily="18" charset="0"/>
              </a:rPr>
              <a:t>alumini</a:t>
            </a:r>
            <a:endParaRPr lang="en-US" sz="1600" dirty="0">
              <a:solidFill>
                <a:schemeClr val="accent1">
                  <a:lumMod val="75000"/>
                </a:schemeClr>
              </a:solidFill>
              <a:latin typeface="Georgia" panose="02040502050405020303" pitchFamily="18" charset="0"/>
            </a:endParaRPr>
          </a:p>
          <a:p>
            <a:r>
              <a:rPr lang="en-US" sz="1600" dirty="0">
                <a:latin typeface="Georgia" panose="02040502050405020303" pitchFamily="18" charset="0"/>
              </a:rPr>
              <a:t> salary &lt;- sample((80000:120000),50, replace = TRUE)</a:t>
            </a:r>
          </a:p>
          <a:p>
            <a:r>
              <a:rPr lang="en-US" sz="1600" dirty="0">
                <a:solidFill>
                  <a:schemeClr val="accent1">
                    <a:lumMod val="75000"/>
                  </a:schemeClr>
                </a:solidFill>
                <a:latin typeface="Georgia" panose="02040502050405020303" pitchFamily="18" charset="0"/>
              </a:rPr>
              <a:t> # Perform t-test as variance is not known, mu is the mean for the null hypothesis </a:t>
            </a:r>
          </a:p>
          <a:p>
            <a:r>
              <a:rPr lang="en-US" sz="1600" dirty="0">
                <a:solidFill>
                  <a:schemeClr val="accent1">
                    <a:lumMod val="75000"/>
                  </a:schemeClr>
                </a:solidFill>
                <a:latin typeface="Georgia" panose="02040502050405020303" pitchFamily="18" charset="0"/>
              </a:rPr>
              <a:t> # </a:t>
            </a:r>
            <a:r>
              <a:rPr lang="en-US" sz="1600" dirty="0" err="1">
                <a:solidFill>
                  <a:schemeClr val="accent1">
                    <a:lumMod val="75000"/>
                  </a:schemeClr>
                </a:solidFill>
                <a:latin typeface="Georgia" panose="02040502050405020303" pitchFamily="18" charset="0"/>
              </a:rPr>
              <a:t>conf.level</a:t>
            </a:r>
            <a:r>
              <a:rPr lang="en-US" sz="1600" dirty="0">
                <a:solidFill>
                  <a:schemeClr val="accent1">
                    <a:lumMod val="75000"/>
                  </a:schemeClr>
                </a:solidFill>
                <a:latin typeface="Georgia" panose="02040502050405020303" pitchFamily="18" charset="0"/>
              </a:rPr>
              <a:t> (Confidence Level) -&gt; (1-alpha( Level of significance))</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(salary, alternative='</a:t>
            </a:r>
            <a:r>
              <a:rPr lang="en-US" sz="1600" dirty="0" err="1">
                <a:latin typeface="Georgia" panose="02040502050405020303" pitchFamily="18" charset="0"/>
              </a:rPr>
              <a:t>two.sided</a:t>
            </a:r>
            <a:r>
              <a:rPr lang="en-US" sz="1600" dirty="0">
                <a:latin typeface="Georgia" panose="02040502050405020303" pitchFamily="18" charset="0"/>
              </a:rPr>
              <a:t>', mu=100000, </a:t>
            </a:r>
            <a:r>
              <a:rPr lang="en-US" sz="1600" dirty="0" err="1">
                <a:latin typeface="Georgia" panose="02040502050405020303" pitchFamily="18" charset="0"/>
              </a:rPr>
              <a:t>conf.level</a:t>
            </a:r>
            <a:r>
              <a:rPr lang="en-US" sz="1600" dirty="0">
                <a:latin typeface="Georgia" panose="02040502050405020303" pitchFamily="18" charset="0"/>
              </a:rPr>
              <a:t>=.95)</a:t>
            </a:r>
          </a:p>
          <a:p>
            <a:r>
              <a:rPr lang="en-US" sz="1600" dirty="0">
                <a:latin typeface="Georgia" panose="02040502050405020303" pitchFamily="18" charset="0"/>
              </a:rPr>
              <a:t>Outcome : t = -0.25399, </a:t>
            </a:r>
            <a:r>
              <a:rPr lang="en-US" sz="1600" dirty="0" err="1">
                <a:latin typeface="Georgia" panose="02040502050405020303" pitchFamily="18" charset="0"/>
              </a:rPr>
              <a:t>df</a:t>
            </a:r>
            <a:r>
              <a:rPr lang="en-US" sz="1600" dirty="0">
                <a:latin typeface="Georgia" panose="02040502050405020303" pitchFamily="18" charset="0"/>
              </a:rPr>
              <a:t> = 49, </a:t>
            </a:r>
            <a:r>
              <a:rPr lang="en-US" sz="1600" b="1" dirty="0">
                <a:latin typeface="Georgia" panose="02040502050405020303" pitchFamily="18" charset="0"/>
              </a:rPr>
              <a:t>p-value</a:t>
            </a:r>
            <a:r>
              <a:rPr lang="en-US" sz="1600" dirty="0">
                <a:latin typeface="Georgia" panose="02040502050405020303" pitchFamily="18" charset="0"/>
              </a:rPr>
              <a:t> = </a:t>
            </a:r>
            <a:r>
              <a:rPr lang="en-US" sz="1600" b="1" dirty="0">
                <a:latin typeface="Georgia" panose="02040502050405020303" pitchFamily="18" charset="0"/>
              </a:rPr>
              <a:t>0.8006</a:t>
            </a:r>
          </a:p>
          <a:p>
            <a:r>
              <a:rPr lang="en-US" sz="1600" dirty="0">
                <a:latin typeface="Georgia" panose="02040502050405020303" pitchFamily="18" charset="0"/>
              </a:rPr>
              <a:t>alternative hypothesis: true mean is not equal to 1e+05</a:t>
            </a:r>
          </a:p>
        </p:txBody>
      </p:sp>
      <p:sp>
        <p:nvSpPr>
          <p:cNvPr id="5" name="TextBox 4">
            <a:extLst>
              <a:ext uri="{FF2B5EF4-FFF2-40B4-BE49-F238E27FC236}">
                <a16:creationId xmlns:a16="http://schemas.microsoft.com/office/drawing/2014/main" id="{F0CFB092-EC40-456A-8EA7-FA2CD5E84159}"/>
              </a:ext>
            </a:extLst>
          </p:cNvPr>
          <p:cNvSpPr txBox="1"/>
          <p:nvPr/>
        </p:nvSpPr>
        <p:spPr>
          <a:xfrm>
            <a:off x="5410200" y="2895600"/>
            <a:ext cx="3488473" cy="3416320"/>
          </a:xfrm>
          <a:prstGeom prst="rect">
            <a:avLst/>
          </a:prstGeom>
          <a:noFill/>
        </p:spPr>
        <p:txBody>
          <a:bodyPr wrap="square" rtlCol="0">
            <a:spAutoFit/>
          </a:bodyPr>
          <a:lstStyle/>
          <a:p>
            <a:r>
              <a:rPr lang="en-US" b="1" dirty="0">
                <a:solidFill>
                  <a:schemeClr val="accent1">
                    <a:lumMod val="75000"/>
                  </a:schemeClr>
                </a:solidFill>
              </a:rPr>
              <a:t>What do you learn ?</a:t>
            </a:r>
          </a:p>
          <a:p>
            <a:r>
              <a:rPr lang="en-US" dirty="0">
                <a:solidFill>
                  <a:schemeClr val="accent1">
                    <a:lumMod val="75000"/>
                  </a:schemeClr>
                </a:solidFill>
              </a:rPr>
              <a:t>P-value = 0.8 &gt; α (which is 0.05)</a:t>
            </a:r>
          </a:p>
          <a:p>
            <a:r>
              <a:rPr lang="en-US" dirty="0">
                <a:solidFill>
                  <a:schemeClr val="accent1">
                    <a:lumMod val="75000"/>
                  </a:schemeClr>
                </a:solidFill>
              </a:rPr>
              <a:t>Therefore, we fail to reject null that the average salary of the graduates is 100k.</a:t>
            </a:r>
          </a:p>
          <a:p>
            <a:r>
              <a:rPr lang="en-US" dirty="0">
                <a:solidFill>
                  <a:schemeClr val="accent1">
                    <a:lumMod val="75000"/>
                  </a:schemeClr>
                </a:solidFill>
              </a:rPr>
              <a:t>Note: </a:t>
            </a:r>
          </a:p>
          <a:p>
            <a:pPr marL="285750" indent="-285750">
              <a:buFont typeface="Wingdings" panose="05000000000000000000" pitchFamily="2" charset="2"/>
              <a:buChar char="§"/>
            </a:pPr>
            <a:r>
              <a:rPr lang="en-US" i="1" dirty="0">
                <a:solidFill>
                  <a:schemeClr val="accent1">
                    <a:lumMod val="75000"/>
                  </a:schemeClr>
                </a:solidFill>
              </a:rPr>
              <a:t>P-value tells us that how likely is the data given a true null hypothesis. </a:t>
            </a:r>
          </a:p>
          <a:p>
            <a:pPr marL="285750" indent="-285750">
              <a:buFont typeface="Wingdings" panose="05000000000000000000" pitchFamily="2" charset="2"/>
              <a:buChar char="§"/>
            </a:pPr>
            <a:r>
              <a:rPr lang="en-US" i="1" dirty="0">
                <a:solidFill>
                  <a:schemeClr val="accent1">
                    <a:lumMod val="75000"/>
                  </a:schemeClr>
                </a:solidFill>
              </a:rPr>
              <a:t>The level of significance is the probability of rejecting null when it is true. </a:t>
            </a:r>
          </a:p>
        </p:txBody>
      </p:sp>
    </p:spTree>
    <p:extLst>
      <p:ext uri="{BB962C8B-B14F-4D97-AF65-F5344CB8AC3E}">
        <p14:creationId xmlns:p14="http://schemas.microsoft.com/office/powerpoint/2010/main" val="853964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1F70-C6F0-4013-A541-4BAADEC51C19}"/>
              </a:ext>
            </a:extLst>
          </p:cNvPr>
          <p:cNvSpPr>
            <a:spLocks noGrp="1"/>
          </p:cNvSpPr>
          <p:nvPr>
            <p:ph type="title"/>
          </p:nvPr>
        </p:nvSpPr>
        <p:spPr>
          <a:xfrm>
            <a:off x="685800" y="577850"/>
            <a:ext cx="7886700" cy="161836"/>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More Examples </a:t>
            </a:r>
          </a:p>
        </p:txBody>
      </p:sp>
      <p:sp>
        <p:nvSpPr>
          <p:cNvPr id="3" name="Content Placeholder 2">
            <a:extLst>
              <a:ext uri="{FF2B5EF4-FFF2-40B4-BE49-F238E27FC236}">
                <a16:creationId xmlns:a16="http://schemas.microsoft.com/office/drawing/2014/main" id="{C47DD9A8-081C-45B3-9157-62587A88F042}"/>
              </a:ext>
            </a:extLst>
          </p:cNvPr>
          <p:cNvSpPr>
            <a:spLocks noGrp="1"/>
          </p:cNvSpPr>
          <p:nvPr>
            <p:ph idx="1"/>
          </p:nvPr>
        </p:nvSpPr>
        <p:spPr>
          <a:xfrm>
            <a:off x="628650" y="990600"/>
            <a:ext cx="7886700" cy="5051427"/>
          </a:xfrm>
        </p:spPr>
        <p:txBody>
          <a:bodyPr/>
          <a:lstStyle/>
          <a:p>
            <a:r>
              <a:rPr lang="en-US" sz="1800" dirty="0">
                <a:solidFill>
                  <a:schemeClr val="accent1">
                    <a:lumMod val="75000"/>
                  </a:schemeClr>
                </a:solidFill>
                <a:latin typeface="Georgia" panose="02040502050405020303" pitchFamily="18" charset="0"/>
              </a:rPr>
              <a:t>However, some optimistic students feel that the average salary is significantly greater than 110k. Kindly check this hypothesis. </a:t>
            </a:r>
          </a:p>
          <a:p>
            <a:pPr marL="0" indent="0">
              <a:buNone/>
            </a:pPr>
            <a:endParaRPr lang="en-US" dirty="0"/>
          </a:p>
          <a:p>
            <a:endParaRPr lang="en-US" dirty="0"/>
          </a:p>
          <a:p>
            <a:endParaRPr lang="en-US" dirty="0"/>
          </a:p>
          <a:p>
            <a:pPr marL="662940" indent="-285750">
              <a:buFont typeface="Wingdings" panose="05000000000000000000" pitchFamily="2" charset="2"/>
              <a:buChar char="§"/>
            </a:pPr>
            <a:r>
              <a:rPr lang="en-US" sz="1600" dirty="0">
                <a:solidFill>
                  <a:schemeClr val="accent1">
                    <a:lumMod val="75000"/>
                  </a:schemeClr>
                </a:solidFill>
                <a:latin typeface="Georgia" panose="02040502050405020303" pitchFamily="18" charset="0"/>
              </a:rPr>
              <a:t>Since, p-value is not less than </a:t>
            </a:r>
            <a:r>
              <a:rPr lang="el-GR" sz="1600" dirty="0">
                <a:solidFill>
                  <a:schemeClr val="accent1">
                    <a:lumMod val="75000"/>
                  </a:schemeClr>
                </a:solidFill>
                <a:latin typeface="Georgia" panose="02040502050405020303" pitchFamily="18" charset="0"/>
              </a:rPr>
              <a:t>α</a:t>
            </a:r>
            <a:r>
              <a:rPr lang="en-US" sz="1600" dirty="0">
                <a:solidFill>
                  <a:schemeClr val="accent1">
                    <a:lumMod val="75000"/>
                  </a:schemeClr>
                </a:solidFill>
                <a:latin typeface="Georgia" panose="02040502050405020303" pitchFamily="18" charset="0"/>
              </a:rPr>
              <a:t> (0.05) we fail to reject null therefore, we would not conclude that salary is greater than 110k </a:t>
            </a:r>
          </a:p>
          <a:p>
            <a:r>
              <a:rPr lang="en-US" sz="1800" dirty="0">
                <a:solidFill>
                  <a:schemeClr val="accent1">
                    <a:lumMod val="75000"/>
                  </a:schemeClr>
                </a:solidFill>
                <a:latin typeface="Georgia" panose="02040502050405020303" pitchFamily="18" charset="0"/>
              </a:rPr>
              <a:t>A pessimistic student thinks that average salary is less than 80k. Can you test this hypothesis </a:t>
            </a: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pPr marL="640080">
              <a:buFont typeface="Wingdings" panose="05000000000000000000" pitchFamily="2" charset="2"/>
              <a:buChar char="§"/>
            </a:pPr>
            <a:r>
              <a:rPr lang="en-US" sz="1800" dirty="0">
                <a:solidFill>
                  <a:schemeClr val="accent1">
                    <a:lumMod val="75000"/>
                  </a:schemeClr>
                </a:solidFill>
                <a:latin typeface="Georgia" panose="02040502050405020303" pitchFamily="18" charset="0"/>
              </a:rPr>
              <a:t>What do you think ? </a:t>
            </a: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pPr marL="0" indent="0">
              <a:buNone/>
            </a:pPr>
            <a:endParaRPr lang="en-US" sz="1800" dirty="0">
              <a:solidFill>
                <a:schemeClr val="accent1">
                  <a:lumMod val="75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65F1617F-FCF1-4F26-85BC-FDF9CF336241}"/>
              </a:ext>
            </a:extLst>
          </p:cNvPr>
          <p:cNvSpPr txBox="1"/>
          <p:nvPr/>
        </p:nvSpPr>
        <p:spPr>
          <a:xfrm>
            <a:off x="1481137" y="1654265"/>
            <a:ext cx="6181725" cy="1077218"/>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t.test</a:t>
            </a:r>
            <a:r>
              <a:rPr lang="en-US" sz="1600" dirty="0">
                <a:latin typeface="Georgia" panose="02040502050405020303" pitchFamily="18" charset="0"/>
              </a:rPr>
              <a:t>(salary, alternative='</a:t>
            </a:r>
            <a:r>
              <a:rPr lang="en-US" sz="1600" b="1" dirty="0">
                <a:latin typeface="Georgia" panose="02040502050405020303" pitchFamily="18" charset="0"/>
              </a:rPr>
              <a:t>greater</a:t>
            </a:r>
            <a:r>
              <a:rPr lang="en-US" sz="1600" dirty="0">
                <a:latin typeface="Georgia" panose="02040502050405020303" pitchFamily="18" charset="0"/>
              </a:rPr>
              <a:t>', mu=110000, </a:t>
            </a:r>
            <a:r>
              <a:rPr lang="en-US" sz="1600" dirty="0" err="1">
                <a:latin typeface="Georgia" panose="02040502050405020303" pitchFamily="18" charset="0"/>
              </a:rPr>
              <a:t>conf.level</a:t>
            </a:r>
            <a:r>
              <a:rPr lang="en-US" sz="1600" dirty="0">
                <a:latin typeface="Georgia" panose="02040502050405020303" pitchFamily="18" charset="0"/>
              </a:rPr>
              <a:t>=.95)</a:t>
            </a:r>
          </a:p>
          <a:p>
            <a:r>
              <a:rPr lang="en-US" sz="1600" dirty="0">
                <a:latin typeface="Georgia" panose="02040502050405020303" pitchFamily="18" charset="0"/>
              </a:rPr>
              <a:t>Output: </a:t>
            </a:r>
          </a:p>
          <a:p>
            <a:r>
              <a:rPr lang="en-US" sz="1600" dirty="0">
                <a:latin typeface="Georgia" panose="02040502050405020303" pitchFamily="18" charset="0"/>
              </a:rPr>
              <a:t>t = -5.6061, </a:t>
            </a:r>
            <a:r>
              <a:rPr lang="en-US" sz="1600" dirty="0" err="1">
                <a:latin typeface="Georgia" panose="02040502050405020303" pitchFamily="18" charset="0"/>
              </a:rPr>
              <a:t>df</a:t>
            </a:r>
            <a:r>
              <a:rPr lang="en-US" sz="1600" dirty="0">
                <a:latin typeface="Georgia" panose="02040502050405020303" pitchFamily="18" charset="0"/>
              </a:rPr>
              <a:t> = 49, p-value = 1</a:t>
            </a:r>
          </a:p>
          <a:p>
            <a:r>
              <a:rPr lang="en-US" sz="1600" dirty="0">
                <a:latin typeface="Georgia" panose="02040502050405020303" pitchFamily="18" charset="0"/>
              </a:rPr>
              <a:t>alternative hypothesis: true mean is greater than 110000</a:t>
            </a:r>
          </a:p>
        </p:txBody>
      </p:sp>
      <p:sp>
        <p:nvSpPr>
          <p:cNvPr id="5" name="TextBox 4">
            <a:extLst>
              <a:ext uri="{FF2B5EF4-FFF2-40B4-BE49-F238E27FC236}">
                <a16:creationId xmlns:a16="http://schemas.microsoft.com/office/drawing/2014/main" id="{D7AD61CD-131D-4EA1-8D40-2722FE31034F}"/>
              </a:ext>
            </a:extLst>
          </p:cNvPr>
          <p:cNvSpPr txBox="1"/>
          <p:nvPr/>
        </p:nvSpPr>
        <p:spPr>
          <a:xfrm>
            <a:off x="1676399" y="4038600"/>
            <a:ext cx="5791200" cy="1077218"/>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t.test</a:t>
            </a:r>
            <a:r>
              <a:rPr lang="en-US" sz="1600" dirty="0">
                <a:latin typeface="Georgia" panose="02040502050405020303" pitchFamily="18" charset="0"/>
              </a:rPr>
              <a:t>(salary, alternative=‘</a:t>
            </a:r>
            <a:r>
              <a:rPr lang="en-US" sz="1600" b="1" dirty="0">
                <a:latin typeface="Georgia" panose="02040502050405020303" pitchFamily="18" charset="0"/>
              </a:rPr>
              <a:t>less</a:t>
            </a:r>
            <a:r>
              <a:rPr lang="en-US" sz="1600" dirty="0">
                <a:latin typeface="Georgia" panose="02040502050405020303" pitchFamily="18" charset="0"/>
              </a:rPr>
              <a:t>', mu=80000, </a:t>
            </a:r>
            <a:r>
              <a:rPr lang="en-US" sz="1600" dirty="0" err="1">
                <a:latin typeface="Georgia" panose="02040502050405020303" pitchFamily="18" charset="0"/>
              </a:rPr>
              <a:t>conf.level</a:t>
            </a:r>
            <a:r>
              <a:rPr lang="en-US" sz="1600" dirty="0">
                <a:latin typeface="Georgia" panose="02040502050405020303" pitchFamily="18" charset="0"/>
              </a:rPr>
              <a:t>=.95)</a:t>
            </a:r>
          </a:p>
          <a:p>
            <a:r>
              <a:rPr lang="en-US" sz="1600" dirty="0">
                <a:latin typeface="Georgia" panose="02040502050405020303" pitchFamily="18" charset="0"/>
              </a:rPr>
              <a:t>Output: </a:t>
            </a:r>
          </a:p>
          <a:p>
            <a:r>
              <a:rPr lang="en-US" sz="1600" dirty="0">
                <a:latin typeface="Georgia" panose="02040502050405020303" pitchFamily="18" charset="0"/>
              </a:rPr>
              <a:t>t = 10.45, </a:t>
            </a:r>
            <a:r>
              <a:rPr lang="en-US" sz="1600" dirty="0" err="1">
                <a:latin typeface="Georgia" panose="02040502050405020303" pitchFamily="18" charset="0"/>
              </a:rPr>
              <a:t>df</a:t>
            </a:r>
            <a:r>
              <a:rPr lang="en-US" sz="1600" dirty="0">
                <a:latin typeface="Georgia" panose="02040502050405020303" pitchFamily="18" charset="0"/>
              </a:rPr>
              <a:t> = 49, p-value = 1</a:t>
            </a:r>
          </a:p>
          <a:p>
            <a:r>
              <a:rPr lang="en-US" sz="1600" dirty="0">
                <a:latin typeface="Georgia" panose="02040502050405020303" pitchFamily="18" charset="0"/>
              </a:rPr>
              <a:t>alternative hypothesis: true mean is less than 80000</a:t>
            </a:r>
          </a:p>
        </p:txBody>
      </p:sp>
    </p:spTree>
    <p:extLst>
      <p:ext uri="{BB962C8B-B14F-4D97-AF65-F5344CB8AC3E}">
        <p14:creationId xmlns:p14="http://schemas.microsoft.com/office/powerpoint/2010/main" val="2323638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0009-D688-4C8D-82B2-8A745D515CC1}"/>
              </a:ext>
            </a:extLst>
          </p:cNvPr>
          <p:cNvSpPr>
            <a:spLocks noGrp="1"/>
          </p:cNvSpPr>
          <p:nvPr>
            <p:ph type="title"/>
          </p:nvPr>
        </p:nvSpPr>
        <p:spPr>
          <a:xfrm>
            <a:off x="712749" y="260450"/>
            <a:ext cx="7886700" cy="4730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Two Sample Tests </a:t>
            </a:r>
            <a:br>
              <a:rPr lang="en-US" b="1" dirty="0">
                <a:solidFill>
                  <a:schemeClr val="tx2">
                    <a:lumMod val="75000"/>
                  </a:schemeClr>
                </a:solidFill>
                <a:effectLst>
                  <a:outerShdw blurRad="38100" dist="38100" dir="2700000" algn="tl">
                    <a:srgbClr val="000000">
                      <a:alpha val="43137"/>
                    </a:srgbClr>
                  </a:outerShdw>
                </a:effectLst>
              </a:rPr>
            </a:br>
            <a:r>
              <a:rPr lang="en-US" b="1" dirty="0">
                <a:solidFill>
                  <a:schemeClr val="tx2">
                    <a:lumMod val="75000"/>
                  </a:schemeClr>
                </a:solidFill>
                <a:effectLst>
                  <a:outerShdw blurRad="38100" dist="38100" dir="2700000" algn="tl">
                    <a:srgbClr val="000000">
                      <a:alpha val="43137"/>
                    </a:srgbClr>
                  </a:outerShdw>
                </a:effectLst>
              </a:rPr>
              <a:t>(</a:t>
            </a:r>
            <a:r>
              <a:rPr lang="en-US" sz="2800" b="1" dirty="0">
                <a:solidFill>
                  <a:schemeClr val="tx2">
                    <a:lumMod val="75000"/>
                  </a:schemeClr>
                </a:solidFill>
                <a:effectLst>
                  <a:outerShdw blurRad="38100" dist="38100" dir="2700000" algn="tl">
                    <a:srgbClr val="000000">
                      <a:alpha val="43137"/>
                    </a:srgbClr>
                  </a:outerShdw>
                </a:effectLst>
              </a:rPr>
              <a:t>Independent Samples) </a:t>
            </a:r>
          </a:p>
        </p:txBody>
      </p:sp>
      <p:sp>
        <p:nvSpPr>
          <p:cNvPr id="3" name="Content Placeholder 2">
            <a:extLst>
              <a:ext uri="{FF2B5EF4-FFF2-40B4-BE49-F238E27FC236}">
                <a16:creationId xmlns:a16="http://schemas.microsoft.com/office/drawing/2014/main" id="{DD96D5F2-378A-4A20-A785-C27215AC4C10}"/>
              </a:ext>
            </a:extLst>
          </p:cNvPr>
          <p:cNvSpPr>
            <a:spLocks noGrp="1"/>
          </p:cNvSpPr>
          <p:nvPr>
            <p:ph idx="1"/>
          </p:nvPr>
        </p:nvSpPr>
        <p:spPr>
          <a:xfrm>
            <a:off x="602630" y="990600"/>
            <a:ext cx="7886700" cy="5867400"/>
          </a:xfrm>
        </p:spPr>
        <p:txBody>
          <a:bodyPr>
            <a:normAutofit fontScale="92500" lnSpcReduction="10000"/>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Suppose, we survey 50 alumni from MS MIS and MS CS. We are interested in testing if there is a significant difference in the salary of MIS and CS graduates. </a:t>
            </a: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How do you interpret these results ?</a:t>
            </a:r>
          </a:p>
        </p:txBody>
      </p:sp>
      <p:sp>
        <p:nvSpPr>
          <p:cNvPr id="4" name="TextBox 3">
            <a:extLst>
              <a:ext uri="{FF2B5EF4-FFF2-40B4-BE49-F238E27FC236}">
                <a16:creationId xmlns:a16="http://schemas.microsoft.com/office/drawing/2014/main" id="{C070B22C-2EF3-4606-B800-ECE98E4319A5}"/>
              </a:ext>
            </a:extLst>
          </p:cNvPr>
          <p:cNvSpPr txBox="1"/>
          <p:nvPr/>
        </p:nvSpPr>
        <p:spPr>
          <a:xfrm>
            <a:off x="1676400" y="1785253"/>
            <a:ext cx="6324600" cy="4524315"/>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set.seed</a:t>
            </a:r>
            <a:r>
              <a:rPr lang="en-US" sz="1600" dirty="0">
                <a:latin typeface="Georgia" panose="02040502050405020303" pitchFamily="18" charset="0"/>
              </a:rPr>
              <a:t>(100)</a:t>
            </a:r>
          </a:p>
          <a:p>
            <a:r>
              <a:rPr lang="en-US" sz="1600" dirty="0">
                <a:solidFill>
                  <a:schemeClr val="accent1">
                    <a:lumMod val="75000"/>
                  </a:schemeClr>
                </a:solidFill>
                <a:latin typeface="Georgia" panose="02040502050405020303" pitchFamily="18" charset="0"/>
              </a:rPr>
              <a:t> # Hypothetical data generation </a:t>
            </a:r>
          </a:p>
          <a:p>
            <a:r>
              <a:rPr lang="en-US" sz="1600" dirty="0">
                <a:latin typeface="Georgia" panose="02040502050405020303" pitchFamily="18" charset="0"/>
              </a:rPr>
              <a:t> </a:t>
            </a:r>
            <a:r>
              <a:rPr lang="en-US" sz="1600" dirty="0" err="1">
                <a:latin typeface="Georgia" panose="02040502050405020303" pitchFamily="18" charset="0"/>
              </a:rPr>
              <a:t>mis</a:t>
            </a:r>
            <a:r>
              <a:rPr lang="en-US" sz="1600" dirty="0">
                <a:latin typeface="Georgia" panose="02040502050405020303" pitchFamily="18" charset="0"/>
              </a:rPr>
              <a:t> &lt;- </a:t>
            </a:r>
            <a:r>
              <a:rPr lang="en-US" sz="1600" dirty="0" err="1">
                <a:latin typeface="Georgia" panose="02040502050405020303" pitchFamily="18" charset="0"/>
              </a:rPr>
              <a:t>rnorm</a:t>
            </a:r>
            <a:r>
              <a:rPr lang="en-US" sz="1600" dirty="0">
                <a:latin typeface="Georgia" panose="02040502050405020303" pitchFamily="18" charset="0"/>
              </a:rPr>
              <a:t>(50,mean = 110000,sd = 10000)</a:t>
            </a:r>
          </a:p>
          <a:p>
            <a:r>
              <a:rPr lang="en-US" sz="1600" dirty="0">
                <a:latin typeface="Georgia" panose="02040502050405020303" pitchFamily="18" charset="0"/>
              </a:rPr>
              <a:t> </a:t>
            </a:r>
            <a:r>
              <a:rPr lang="en-US" sz="1600" dirty="0" err="1">
                <a:latin typeface="Georgia" panose="02040502050405020303" pitchFamily="18" charset="0"/>
              </a:rPr>
              <a:t>cs</a:t>
            </a:r>
            <a:r>
              <a:rPr lang="en-US" sz="1600" dirty="0">
                <a:latin typeface="Georgia" panose="02040502050405020303" pitchFamily="18" charset="0"/>
              </a:rPr>
              <a:t> &lt;- </a:t>
            </a:r>
            <a:r>
              <a:rPr lang="en-US" sz="1600" dirty="0" err="1">
                <a:latin typeface="Georgia" panose="02040502050405020303" pitchFamily="18" charset="0"/>
              </a:rPr>
              <a:t>rnorm</a:t>
            </a:r>
            <a:r>
              <a:rPr lang="en-US" sz="1600" dirty="0">
                <a:latin typeface="Georgia" panose="02040502050405020303" pitchFamily="18" charset="0"/>
              </a:rPr>
              <a:t>(50,mean = 100000,sd = 30000)</a:t>
            </a:r>
          </a:p>
          <a:p>
            <a:r>
              <a:rPr lang="en-US" sz="1600" dirty="0">
                <a:latin typeface="Georgia" panose="02040502050405020303" pitchFamily="18" charset="0"/>
              </a:rPr>
              <a:t> summary(</a:t>
            </a:r>
            <a:r>
              <a:rPr lang="en-US" sz="1600" dirty="0" err="1">
                <a:latin typeface="Georgia" panose="02040502050405020303" pitchFamily="18" charset="0"/>
              </a:rPr>
              <a:t>mis</a:t>
            </a:r>
            <a:r>
              <a:rPr lang="en-US" sz="1600" dirty="0">
                <a:latin typeface="Georgia" panose="02040502050405020303" pitchFamily="18" charset="0"/>
              </a:rPr>
              <a:t>);summary(</a:t>
            </a:r>
            <a:r>
              <a:rPr lang="en-US" sz="1600" dirty="0" err="1">
                <a:latin typeface="Georgia" panose="02040502050405020303" pitchFamily="18" charset="0"/>
              </a:rPr>
              <a:t>cs</a:t>
            </a:r>
            <a:r>
              <a:rPr lang="en-US" sz="1600" dirty="0">
                <a:latin typeface="Georgia" panose="02040502050405020303" pitchFamily="18" charset="0"/>
              </a:rPr>
              <a:t>)</a:t>
            </a:r>
          </a:p>
          <a:p>
            <a:endParaRPr lang="en-US" sz="1600" dirty="0">
              <a:latin typeface="Georgia" panose="02040502050405020303" pitchFamily="18" charset="0"/>
            </a:endParaRPr>
          </a:p>
          <a:p>
            <a:r>
              <a:rPr lang="en-US" sz="1600" dirty="0">
                <a:solidFill>
                  <a:schemeClr val="accent1">
                    <a:lumMod val="75000"/>
                  </a:schemeClr>
                </a:solidFill>
                <a:latin typeface="Georgia" panose="02040502050405020303" pitchFamily="18" charset="0"/>
              </a:rPr>
              <a:t> # Two sample T-test to test if difference in mean is different than 0. </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a:t>
            </a:r>
            <a:r>
              <a:rPr lang="en-US" sz="1600" dirty="0" err="1">
                <a:latin typeface="Georgia" panose="02040502050405020303" pitchFamily="18" charset="0"/>
              </a:rPr>
              <a:t>mis,cs,alternative</a:t>
            </a:r>
            <a:r>
              <a:rPr lang="en-US" sz="1600" dirty="0">
                <a:latin typeface="Georgia" panose="02040502050405020303" pitchFamily="18" charset="0"/>
              </a:rPr>
              <a:t>="</a:t>
            </a:r>
            <a:r>
              <a:rPr lang="en-US" sz="1600" b="1" dirty="0" err="1">
                <a:latin typeface="Georgia" panose="02040502050405020303" pitchFamily="18" charset="0"/>
              </a:rPr>
              <a:t>two.sided</a:t>
            </a:r>
            <a:r>
              <a:rPr lang="en-US" sz="1600" dirty="0" err="1">
                <a:latin typeface="Georgia" panose="02040502050405020303" pitchFamily="18" charset="0"/>
              </a:rPr>
              <a:t>",mu</a:t>
            </a:r>
            <a:r>
              <a:rPr lang="en-US" sz="1600" dirty="0">
                <a:latin typeface="Georgia" panose="02040502050405020303" pitchFamily="18" charset="0"/>
              </a:rPr>
              <a:t>=0,conf.level=0.95)  </a:t>
            </a:r>
          </a:p>
          <a:p>
            <a:r>
              <a:rPr lang="en-US" sz="1600" dirty="0">
                <a:solidFill>
                  <a:schemeClr val="accent1">
                    <a:lumMod val="75000"/>
                  </a:schemeClr>
                </a:solidFill>
                <a:latin typeface="Georgia" panose="02040502050405020303" pitchFamily="18" charset="0"/>
              </a:rPr>
              <a:t> # p-value = 0.01, Null </a:t>
            </a:r>
            <a:r>
              <a:rPr lang="en-US" sz="1600" dirty="0">
                <a:solidFill>
                  <a:srgbClr val="FF0000"/>
                </a:solidFill>
                <a:latin typeface="Georgia" panose="02040502050405020303" pitchFamily="18" charset="0"/>
              </a:rPr>
              <a:t>Accepted  / Rejected ?</a:t>
            </a:r>
          </a:p>
          <a:p>
            <a:r>
              <a:rPr lang="en-US" sz="1600" dirty="0">
                <a:latin typeface="Georgia" panose="02040502050405020303" pitchFamily="18" charset="0"/>
              </a:rPr>
              <a:t> </a:t>
            </a:r>
          </a:p>
          <a:p>
            <a:r>
              <a:rPr lang="en-US" sz="1600" dirty="0">
                <a:solidFill>
                  <a:schemeClr val="accent1">
                    <a:lumMod val="75000"/>
                  </a:schemeClr>
                </a:solidFill>
                <a:latin typeface="Georgia" panose="02040502050405020303" pitchFamily="18" charset="0"/>
              </a:rPr>
              <a:t># To test if MIS Salary is greater than CS salary</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a:t>
            </a:r>
            <a:r>
              <a:rPr lang="en-US" sz="1600" dirty="0" err="1">
                <a:latin typeface="Georgia" panose="02040502050405020303" pitchFamily="18" charset="0"/>
              </a:rPr>
              <a:t>mis,cs,alternative</a:t>
            </a:r>
            <a:r>
              <a:rPr lang="en-US" sz="1600" dirty="0">
                <a:latin typeface="Georgia" panose="02040502050405020303" pitchFamily="18" charset="0"/>
              </a:rPr>
              <a:t>="</a:t>
            </a:r>
            <a:r>
              <a:rPr lang="en-US" sz="1600" b="1" dirty="0" err="1">
                <a:latin typeface="Georgia" panose="02040502050405020303" pitchFamily="18" charset="0"/>
              </a:rPr>
              <a:t>greater</a:t>
            </a:r>
            <a:r>
              <a:rPr lang="en-US" sz="1600" dirty="0" err="1">
                <a:latin typeface="Georgia" panose="02040502050405020303" pitchFamily="18" charset="0"/>
              </a:rPr>
              <a:t>",mu</a:t>
            </a:r>
            <a:r>
              <a:rPr lang="en-US" sz="1600" dirty="0">
                <a:latin typeface="Georgia" panose="02040502050405020303" pitchFamily="18" charset="0"/>
              </a:rPr>
              <a:t>=0,conf.level=0.95)  </a:t>
            </a:r>
          </a:p>
          <a:p>
            <a:r>
              <a:rPr lang="en-US" sz="1600" dirty="0">
                <a:solidFill>
                  <a:schemeClr val="accent1">
                    <a:lumMod val="75000"/>
                  </a:schemeClr>
                </a:solidFill>
                <a:latin typeface="Georgia" panose="02040502050405020303" pitchFamily="18" charset="0"/>
              </a:rPr>
              <a:t> # p –value = 0.0007, </a:t>
            </a:r>
            <a:r>
              <a:rPr lang="en-US" sz="1600" dirty="0">
                <a:solidFill>
                  <a:srgbClr val="FF0000"/>
                </a:solidFill>
                <a:latin typeface="Georgia" panose="02040502050405020303" pitchFamily="18" charset="0"/>
              </a:rPr>
              <a:t>Accepted  / Rejected ?</a:t>
            </a:r>
          </a:p>
          <a:p>
            <a:r>
              <a:rPr lang="en-US" sz="1600" dirty="0">
                <a:latin typeface="Georgia" panose="02040502050405020303" pitchFamily="18" charset="0"/>
              </a:rPr>
              <a:t> </a:t>
            </a:r>
          </a:p>
          <a:p>
            <a:r>
              <a:rPr lang="en-US" sz="1600" dirty="0">
                <a:solidFill>
                  <a:schemeClr val="accent1">
                    <a:lumMod val="75000"/>
                  </a:schemeClr>
                </a:solidFill>
                <a:latin typeface="Georgia" panose="02040502050405020303" pitchFamily="18" charset="0"/>
              </a:rPr>
              <a:t># To test if MIS salary is less than CS salary </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a:t>
            </a:r>
            <a:r>
              <a:rPr lang="en-US" sz="1600" dirty="0" err="1">
                <a:latin typeface="Georgia" panose="02040502050405020303" pitchFamily="18" charset="0"/>
              </a:rPr>
              <a:t>mis,cs,alternative</a:t>
            </a:r>
            <a:r>
              <a:rPr lang="en-US" sz="1600" dirty="0">
                <a:latin typeface="Georgia" panose="02040502050405020303" pitchFamily="18" charset="0"/>
              </a:rPr>
              <a:t>="</a:t>
            </a:r>
            <a:r>
              <a:rPr lang="en-US" sz="1600" b="1" dirty="0" err="1">
                <a:latin typeface="Georgia" panose="02040502050405020303" pitchFamily="18" charset="0"/>
              </a:rPr>
              <a:t>less</a:t>
            </a:r>
            <a:r>
              <a:rPr lang="en-US" sz="1600" dirty="0" err="1">
                <a:latin typeface="Georgia" panose="02040502050405020303" pitchFamily="18" charset="0"/>
              </a:rPr>
              <a:t>",mu</a:t>
            </a:r>
            <a:r>
              <a:rPr lang="en-US" sz="1600" dirty="0">
                <a:latin typeface="Georgia" panose="02040502050405020303" pitchFamily="18" charset="0"/>
              </a:rPr>
              <a:t>=0,conf.level=0.95)  </a:t>
            </a:r>
          </a:p>
          <a:p>
            <a:r>
              <a:rPr lang="en-US" sz="1600" dirty="0">
                <a:solidFill>
                  <a:schemeClr val="accent1">
                    <a:lumMod val="75000"/>
                  </a:schemeClr>
                </a:solidFill>
                <a:latin typeface="Georgia" panose="02040502050405020303" pitchFamily="18" charset="0"/>
              </a:rPr>
              <a:t> # Null </a:t>
            </a:r>
            <a:r>
              <a:rPr lang="en-US" sz="1600" dirty="0">
                <a:solidFill>
                  <a:srgbClr val="FF0000"/>
                </a:solidFill>
                <a:latin typeface="Georgia" panose="02040502050405020303" pitchFamily="18" charset="0"/>
              </a:rPr>
              <a:t>Accepted  / Rejected ?</a:t>
            </a:r>
          </a:p>
          <a:p>
            <a:endParaRPr lang="en-US" sz="16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259370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0E23-AE07-48C9-AE88-550D5E319BFB}"/>
              </a:ext>
            </a:extLst>
          </p:cNvPr>
          <p:cNvSpPr>
            <a:spLocks noGrp="1"/>
          </p:cNvSpPr>
          <p:nvPr>
            <p:ph type="title"/>
          </p:nvPr>
        </p:nvSpPr>
        <p:spPr>
          <a:xfrm>
            <a:off x="628650" y="365127"/>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Exercise </a:t>
            </a:r>
          </a:p>
        </p:txBody>
      </p:sp>
      <p:sp>
        <p:nvSpPr>
          <p:cNvPr id="3" name="Content Placeholder 2">
            <a:extLst>
              <a:ext uri="{FF2B5EF4-FFF2-40B4-BE49-F238E27FC236}">
                <a16:creationId xmlns:a16="http://schemas.microsoft.com/office/drawing/2014/main" id="{7A6E5E65-6806-4FA5-B71C-49FFE9B2BC70}"/>
              </a:ext>
            </a:extLst>
          </p:cNvPr>
          <p:cNvSpPr>
            <a:spLocks noGrp="1"/>
          </p:cNvSpPr>
          <p:nvPr>
            <p:ph idx="1"/>
          </p:nvPr>
        </p:nvSpPr>
        <p:spPr>
          <a:xfrm>
            <a:off x="628650" y="990601"/>
            <a:ext cx="7886700" cy="5186362"/>
          </a:xfrm>
        </p:spPr>
        <p:txBody>
          <a:bodyPr/>
          <a:lstStyle/>
          <a:p>
            <a:pPr algn="just">
              <a:buFont typeface="Wingdings" panose="05000000000000000000" pitchFamily="2" charset="2"/>
              <a:buChar char="§"/>
            </a:pPr>
            <a:r>
              <a:rPr lang="en-US" dirty="0">
                <a:solidFill>
                  <a:schemeClr val="accent1">
                    <a:lumMod val="75000"/>
                  </a:schemeClr>
                </a:solidFill>
              </a:rPr>
              <a:t>Consider the "</a:t>
            </a:r>
            <a:r>
              <a:rPr lang="en-US" dirty="0" err="1">
                <a:solidFill>
                  <a:schemeClr val="accent1">
                    <a:lumMod val="75000"/>
                  </a:schemeClr>
                </a:solidFill>
              </a:rPr>
              <a:t>CheckWeight</a:t>
            </a:r>
            <a:r>
              <a:rPr lang="en-US" dirty="0">
                <a:solidFill>
                  <a:schemeClr val="accent1">
                    <a:lumMod val="75000"/>
                  </a:schemeClr>
                </a:solidFill>
              </a:rPr>
              <a:t>" dataset and find the average weight of all chicks at time = 20 days after their birth. For all four diets test if the weight of the chicks at time =20 days is significantly different from the estimated mean. You can use 95% confidence level to make your decision. </a:t>
            </a:r>
          </a:p>
          <a:p>
            <a:pPr algn="just">
              <a:buFont typeface="Wingdings" panose="05000000000000000000" pitchFamily="2" charset="2"/>
              <a:buChar char="§"/>
            </a:pPr>
            <a:r>
              <a:rPr lang="en-US" dirty="0">
                <a:solidFill>
                  <a:schemeClr val="accent1">
                    <a:lumMod val="75000"/>
                  </a:schemeClr>
                </a:solidFill>
              </a:rPr>
              <a:t>If you find that for some diets the weight of chicks is different from the mean determine if it is greater or less than the mean. </a:t>
            </a:r>
          </a:p>
          <a:p>
            <a:pPr algn="just">
              <a:buFont typeface="Wingdings" panose="05000000000000000000" pitchFamily="2" charset="2"/>
              <a:buChar char="§"/>
            </a:pPr>
            <a:endParaRPr lang="en-US" dirty="0">
              <a:solidFill>
                <a:schemeClr val="accent1">
                  <a:lumMod val="75000"/>
                </a:schemeClr>
              </a:solidFill>
              <a:highlight>
                <a:srgbClr val="FF0000"/>
              </a:highlight>
            </a:endParaRPr>
          </a:p>
          <a:p>
            <a:pPr algn="just">
              <a:buFont typeface="Wingdings" panose="05000000000000000000" pitchFamily="2" charset="2"/>
              <a:buChar char="§"/>
            </a:pPr>
            <a:r>
              <a:rPr lang="en-US" dirty="0">
                <a:solidFill>
                  <a:schemeClr val="accent1">
                    <a:lumMod val="75000"/>
                  </a:schemeClr>
                </a:solidFill>
              </a:rPr>
              <a:t>In the “quakes” dataset test if there is a significant difference in the magnitude of the earthquakes that take place at </a:t>
            </a:r>
            <a:r>
              <a:rPr lang="en-US" dirty="0" err="1">
                <a:solidFill>
                  <a:schemeClr val="accent1">
                    <a:lumMod val="75000"/>
                  </a:schemeClr>
                </a:solidFill>
              </a:rPr>
              <a:t>at</a:t>
            </a:r>
            <a:r>
              <a:rPr lang="en-US" dirty="0">
                <a:solidFill>
                  <a:schemeClr val="accent1">
                    <a:lumMod val="75000"/>
                  </a:schemeClr>
                </a:solidFill>
              </a:rPr>
              <a:t> the depth of more than 250 meters.</a:t>
            </a:r>
          </a:p>
          <a:p>
            <a:pPr marL="0" indent="0" algn="just">
              <a:buNone/>
            </a:pPr>
            <a:r>
              <a:rPr lang="en-US" dirty="0">
                <a:solidFill>
                  <a:schemeClr val="accent1">
                    <a:lumMod val="75000"/>
                  </a:schemeClr>
                </a:solidFill>
              </a:rPr>
              <a:t> </a:t>
            </a:r>
          </a:p>
        </p:txBody>
      </p:sp>
    </p:spTree>
    <p:extLst>
      <p:ext uri="{BB962C8B-B14F-4D97-AF65-F5344CB8AC3E}">
        <p14:creationId xmlns:p14="http://schemas.microsoft.com/office/powerpoint/2010/main" val="4059202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2ACF-E715-4C13-BB28-588EBEE2104A}"/>
              </a:ext>
            </a:extLst>
          </p:cNvPr>
          <p:cNvSpPr>
            <a:spLocks noGrp="1"/>
          </p:cNvSpPr>
          <p:nvPr>
            <p:ph type="title"/>
          </p:nvPr>
        </p:nvSpPr>
        <p:spPr>
          <a:xfrm>
            <a:off x="614698" y="304801"/>
            <a:ext cx="7886700" cy="762000"/>
          </a:xfrm>
        </p:spPr>
        <p:txBody>
          <a:bodyPr/>
          <a:lstStyle/>
          <a:p>
            <a:r>
              <a:rPr lang="en-US" b="1" dirty="0">
                <a:solidFill>
                  <a:schemeClr val="accent1">
                    <a:lumMod val="75000"/>
                  </a:schemeClr>
                </a:solidFill>
                <a:effectLst>
                  <a:outerShdw blurRad="38100" dist="38100" dir="2700000" algn="tl">
                    <a:srgbClr val="000000">
                      <a:alpha val="43137"/>
                    </a:srgbClr>
                  </a:outerShdw>
                </a:effectLst>
              </a:rPr>
              <a:t>Testing a Proportion Parameter </a:t>
            </a:r>
          </a:p>
        </p:txBody>
      </p:sp>
      <p:sp>
        <p:nvSpPr>
          <p:cNvPr id="3" name="Content Placeholder 2">
            <a:extLst>
              <a:ext uri="{FF2B5EF4-FFF2-40B4-BE49-F238E27FC236}">
                <a16:creationId xmlns:a16="http://schemas.microsoft.com/office/drawing/2014/main" id="{4A5F0967-4797-45EE-80C8-BC77DF9EAED2}"/>
              </a:ext>
            </a:extLst>
          </p:cNvPr>
          <p:cNvSpPr>
            <a:spLocks noGrp="1"/>
          </p:cNvSpPr>
          <p:nvPr>
            <p:ph idx="1"/>
          </p:nvPr>
        </p:nvSpPr>
        <p:spPr>
          <a:xfrm>
            <a:off x="628650" y="1066801"/>
            <a:ext cx="7981950" cy="5110162"/>
          </a:xfrm>
        </p:spPr>
        <p:txBody>
          <a:bodyPr/>
          <a:lstStyle/>
          <a:p>
            <a:r>
              <a:rPr lang="en-US" dirty="0">
                <a:solidFill>
                  <a:schemeClr val="accent1">
                    <a:lumMod val="75000"/>
                  </a:schemeClr>
                </a:solidFill>
                <a:latin typeface="Georgia" panose="02040502050405020303" pitchFamily="18" charset="0"/>
              </a:rPr>
              <a:t>Consider a simple survey where randomly chosen 50 students from the BAIS program were asked if they would like to work in Tampa after their graduation ?  About 35 of them replied “yes” to this question. </a:t>
            </a:r>
          </a:p>
          <a:p>
            <a:r>
              <a:rPr lang="en-US" dirty="0">
                <a:solidFill>
                  <a:schemeClr val="accent1">
                    <a:lumMod val="75000"/>
                  </a:schemeClr>
                </a:solidFill>
                <a:latin typeface="Georgia" panose="02040502050405020303" pitchFamily="18" charset="0"/>
              </a:rPr>
              <a:t>The department expects that about 50% of the students would </a:t>
            </a:r>
            <a:r>
              <a:rPr lang="en-US" dirty="0" err="1">
                <a:solidFill>
                  <a:schemeClr val="accent1">
                    <a:lumMod val="75000"/>
                  </a:schemeClr>
                </a:solidFill>
                <a:latin typeface="Georgia" panose="02040502050405020303" pitchFamily="18" charset="0"/>
              </a:rPr>
              <a:t>llke</a:t>
            </a:r>
            <a:r>
              <a:rPr lang="en-US" dirty="0">
                <a:solidFill>
                  <a:schemeClr val="accent1">
                    <a:lumMod val="75000"/>
                  </a:schemeClr>
                </a:solidFill>
                <a:latin typeface="Georgia" panose="02040502050405020303" pitchFamily="18" charset="0"/>
              </a:rPr>
              <a:t> to work in Tampa does the information in the sample survey supports the hypothesis. </a:t>
            </a:r>
          </a:p>
          <a:p>
            <a:r>
              <a:rPr lang="en-US" dirty="0">
                <a:solidFill>
                  <a:schemeClr val="accent1">
                    <a:lumMod val="75000"/>
                  </a:schemeClr>
                </a:solidFill>
                <a:latin typeface="Georgia" panose="02040502050405020303" pitchFamily="18" charset="0"/>
              </a:rPr>
              <a:t>Therefore, Null Hypothesis is p (population proportion) = 0.5 and alternate hypothesis is p!=0.5, also termed as two sided alternative.</a:t>
            </a:r>
          </a:p>
          <a:p>
            <a:r>
              <a:rPr lang="en-US" dirty="0">
                <a:solidFill>
                  <a:schemeClr val="accent1">
                    <a:lumMod val="75000"/>
                  </a:schemeClr>
                </a:solidFill>
                <a:latin typeface="Georgia" panose="02040502050405020303" pitchFamily="18" charset="0"/>
              </a:rPr>
              <a:t>Use </a:t>
            </a:r>
            <a:r>
              <a:rPr lang="en-US" dirty="0" err="1">
                <a:solidFill>
                  <a:schemeClr val="accent1">
                    <a:lumMod val="75000"/>
                  </a:schemeClr>
                </a:solidFill>
                <a:latin typeface="Georgia" panose="02040502050405020303" pitchFamily="18" charset="0"/>
              </a:rPr>
              <a:t>prop.test</a:t>
            </a:r>
            <a:r>
              <a:rPr lang="en-US" dirty="0">
                <a:solidFill>
                  <a:schemeClr val="accent1">
                    <a:lumMod val="75000"/>
                  </a:schemeClr>
                </a:solidFill>
                <a:latin typeface="Georgia" panose="02040502050405020303" pitchFamily="18" charset="0"/>
              </a:rPr>
              <a:t>() in R to test this hypothesis :</a:t>
            </a:r>
          </a:p>
          <a:p>
            <a:pPr marL="0" indent="0">
              <a:buNone/>
            </a:pPr>
            <a:r>
              <a:rPr lang="en-US" dirty="0">
                <a:solidFill>
                  <a:schemeClr val="accent1">
                    <a:lumMod val="75000"/>
                  </a:schemeClr>
                </a:solidFill>
                <a:latin typeface="Georgia" panose="02040502050405020303" pitchFamily="18" charset="0"/>
              </a:rPr>
              <a:t>   </a:t>
            </a:r>
            <a:r>
              <a:rPr lang="en-US" dirty="0" err="1">
                <a:solidFill>
                  <a:schemeClr val="accent1">
                    <a:lumMod val="75000"/>
                  </a:schemeClr>
                </a:solidFill>
                <a:latin typeface="Georgia" panose="02040502050405020303" pitchFamily="18" charset="0"/>
              </a:rPr>
              <a:t>prop.test</a:t>
            </a:r>
            <a:r>
              <a:rPr lang="en-US" dirty="0">
                <a:solidFill>
                  <a:schemeClr val="accent1">
                    <a:lumMod val="75000"/>
                  </a:schemeClr>
                </a:solidFill>
                <a:latin typeface="Georgia" panose="02040502050405020303" pitchFamily="18" charset="0"/>
              </a:rPr>
              <a:t> (x=35,n = 50, p=0.5,conf.level = 0.95)</a:t>
            </a:r>
          </a:p>
          <a:p>
            <a:pPr marL="0" indent="0">
              <a:buNone/>
            </a:pPr>
            <a:endParaRPr lang="en-US" dirty="0">
              <a:solidFill>
                <a:schemeClr val="accent1">
                  <a:lumMod val="75000"/>
                </a:schemeClr>
              </a:solidFill>
              <a:latin typeface="Georgia" panose="02040502050405020303" pitchFamily="18" charset="0"/>
            </a:endParaRPr>
          </a:p>
          <a:p>
            <a:pPr marL="0" indent="0">
              <a:buNone/>
            </a:pPr>
            <a:r>
              <a:rPr lang="en-US" dirty="0">
                <a:solidFill>
                  <a:schemeClr val="accent1">
                    <a:lumMod val="75000"/>
                  </a:schemeClr>
                </a:solidFill>
                <a:latin typeface="Georgia" panose="02040502050405020303" pitchFamily="18" charset="0"/>
              </a:rPr>
              <a:t>What do you find ? </a:t>
            </a:r>
          </a:p>
        </p:txBody>
      </p:sp>
    </p:spTree>
    <p:extLst>
      <p:ext uri="{BB962C8B-B14F-4D97-AF65-F5344CB8AC3E}">
        <p14:creationId xmlns:p14="http://schemas.microsoft.com/office/powerpoint/2010/main" val="1230442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9598-3A2F-4B94-BABC-3BE1EDA9DC42}"/>
              </a:ext>
            </a:extLst>
          </p:cNvPr>
          <p:cNvSpPr>
            <a:spLocks noGrp="1"/>
          </p:cNvSpPr>
          <p:nvPr>
            <p:ph type="title"/>
          </p:nvPr>
        </p:nvSpPr>
        <p:spPr>
          <a:xfrm>
            <a:off x="628650" y="365127"/>
            <a:ext cx="7886700" cy="777874"/>
          </a:xfrm>
        </p:spPr>
        <p:txBody>
          <a:bodyPr/>
          <a:lstStyle/>
          <a:p>
            <a:r>
              <a:rPr lang="en-US" dirty="0">
                <a:solidFill>
                  <a:schemeClr val="accent1">
                    <a:lumMod val="75000"/>
                  </a:schemeClr>
                </a:solidFill>
                <a:effectLst>
                  <a:outerShdw blurRad="38100" dist="38100" dir="2700000" algn="tl">
                    <a:srgbClr val="000000">
                      <a:alpha val="43137"/>
                    </a:srgbClr>
                  </a:outerShdw>
                </a:effectLst>
              </a:rPr>
              <a:t>Other Applications </a:t>
            </a:r>
          </a:p>
        </p:txBody>
      </p:sp>
      <p:sp>
        <p:nvSpPr>
          <p:cNvPr id="3" name="Content Placeholder 2">
            <a:extLst>
              <a:ext uri="{FF2B5EF4-FFF2-40B4-BE49-F238E27FC236}">
                <a16:creationId xmlns:a16="http://schemas.microsoft.com/office/drawing/2014/main" id="{29C20D52-F4D0-4FCF-9A32-132E66972B0B}"/>
              </a:ext>
            </a:extLst>
          </p:cNvPr>
          <p:cNvSpPr>
            <a:spLocks noGrp="1"/>
          </p:cNvSpPr>
          <p:nvPr>
            <p:ph idx="1"/>
          </p:nvPr>
        </p:nvSpPr>
        <p:spPr>
          <a:xfrm>
            <a:off x="628650" y="1174174"/>
            <a:ext cx="7886700" cy="4351338"/>
          </a:xfrm>
        </p:spPr>
        <p:txBody>
          <a:bodyPr/>
          <a:lstStyle/>
          <a:p>
            <a:pPr>
              <a:lnSpc>
                <a:spcPct val="110000"/>
              </a:lnSpc>
              <a:spcBef>
                <a:spcPct val="20000"/>
              </a:spcBef>
              <a:buFont typeface="Wingdings" panose="05000000000000000000" pitchFamily="2" charset="2"/>
              <a:buChar char="§"/>
            </a:pPr>
            <a:r>
              <a:rPr lang="en-US" sz="2000" dirty="0">
                <a:solidFill>
                  <a:schemeClr val="accent1">
                    <a:lumMod val="75000"/>
                  </a:schemeClr>
                </a:solidFill>
                <a:latin typeface="Times New Roman" pitchFamily="18" charset="0"/>
              </a:rPr>
              <a:t>Comparing two proportions</a:t>
            </a:r>
          </a:p>
          <a:p>
            <a:pPr>
              <a:lnSpc>
                <a:spcPct val="110000"/>
              </a:lnSpc>
              <a:spcBef>
                <a:spcPct val="20000"/>
              </a:spcBef>
              <a:buFont typeface="Wingdings" panose="05000000000000000000" pitchFamily="2" charset="2"/>
              <a:buChar char="§"/>
            </a:pPr>
            <a:r>
              <a:rPr lang="en-US" sz="2000" dirty="0">
                <a:solidFill>
                  <a:schemeClr val="accent1">
                    <a:lumMod val="75000"/>
                  </a:schemeClr>
                </a:solidFill>
                <a:latin typeface="Times New Roman" pitchFamily="18" charset="0"/>
              </a:rPr>
              <a:t>Comparing three-or-more means</a:t>
            </a:r>
          </a:p>
          <a:p>
            <a:pPr>
              <a:lnSpc>
                <a:spcPct val="110000"/>
              </a:lnSpc>
              <a:spcBef>
                <a:spcPct val="20000"/>
              </a:spcBef>
              <a:buFont typeface="Wingdings" panose="05000000000000000000" pitchFamily="2" charset="2"/>
              <a:buChar char="§"/>
            </a:pPr>
            <a:r>
              <a:rPr lang="en-US" sz="2000" dirty="0">
                <a:solidFill>
                  <a:schemeClr val="accent1">
                    <a:lumMod val="75000"/>
                  </a:schemeClr>
                </a:solidFill>
                <a:latin typeface="Times New Roman" pitchFamily="18" charset="0"/>
              </a:rPr>
              <a:t>Comparing three-or-more proportions</a:t>
            </a:r>
          </a:p>
          <a:p>
            <a:pPr>
              <a:lnSpc>
                <a:spcPct val="110000"/>
              </a:lnSpc>
              <a:spcBef>
                <a:spcPct val="20000"/>
              </a:spcBef>
              <a:buFont typeface="Wingdings" panose="05000000000000000000" pitchFamily="2" charset="2"/>
              <a:buChar char="§"/>
            </a:pPr>
            <a:r>
              <a:rPr lang="en-US" sz="2000" dirty="0">
                <a:solidFill>
                  <a:schemeClr val="accent1">
                    <a:lumMod val="75000"/>
                  </a:schemeClr>
                </a:solidFill>
                <a:latin typeface="Times New Roman" pitchFamily="18" charset="0"/>
              </a:rPr>
              <a:t>Regression Analysis</a:t>
            </a:r>
          </a:p>
          <a:p>
            <a:endParaRPr lang="en-US" dirty="0"/>
          </a:p>
        </p:txBody>
      </p:sp>
    </p:spTree>
    <p:extLst>
      <p:ext uri="{BB962C8B-B14F-4D97-AF65-F5344CB8AC3E}">
        <p14:creationId xmlns:p14="http://schemas.microsoft.com/office/powerpoint/2010/main" val="4144207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63A0-7551-47D6-812E-BACC41D464BB}"/>
              </a:ext>
            </a:extLst>
          </p:cNvPr>
          <p:cNvSpPr>
            <a:spLocks noGrp="1"/>
          </p:cNvSpPr>
          <p:nvPr>
            <p:ph type="title"/>
          </p:nvPr>
        </p:nvSpPr>
        <p:spPr>
          <a:xfrm>
            <a:off x="628650" y="365127"/>
            <a:ext cx="7886700" cy="854074"/>
          </a:xfrm>
        </p:spPr>
        <p:txBody>
          <a:bodyPr/>
          <a:lstStyle/>
          <a:p>
            <a:r>
              <a:rPr lang="en-US" dirty="0"/>
              <a:t>References </a:t>
            </a:r>
          </a:p>
        </p:txBody>
      </p:sp>
      <p:sp>
        <p:nvSpPr>
          <p:cNvPr id="3" name="Content Placeholder 2">
            <a:extLst>
              <a:ext uri="{FF2B5EF4-FFF2-40B4-BE49-F238E27FC236}">
                <a16:creationId xmlns:a16="http://schemas.microsoft.com/office/drawing/2014/main" id="{528E29DB-5D84-4782-882E-1026913DECA7}"/>
              </a:ext>
            </a:extLst>
          </p:cNvPr>
          <p:cNvSpPr>
            <a:spLocks noGrp="1"/>
          </p:cNvSpPr>
          <p:nvPr>
            <p:ph idx="1"/>
          </p:nvPr>
        </p:nvSpPr>
        <p:spPr/>
        <p:txBody>
          <a:bodyPr/>
          <a:lstStyle/>
          <a:p>
            <a:pPr>
              <a:buFont typeface="Wingdings" panose="05000000000000000000" pitchFamily="2" charset="2"/>
              <a:buChar char="§"/>
            </a:pPr>
            <a:r>
              <a:rPr lang="en-US" dirty="0"/>
              <a:t>Introduction to Probability and Statistics Using R (</a:t>
            </a:r>
            <a:r>
              <a:rPr lang="en-US" dirty="0" err="1"/>
              <a:t>Kerns,G</a:t>
            </a:r>
            <a:r>
              <a:rPr lang="en-US" dirty="0"/>
              <a:t>.)</a:t>
            </a:r>
          </a:p>
          <a:p>
            <a:pPr marL="0" indent="0">
              <a:buNone/>
            </a:pPr>
            <a:r>
              <a:rPr lang="en-US" dirty="0">
                <a:hlinkClick r:id="rId2"/>
              </a:rPr>
              <a:t>https://cran.r-project.org/web/packages/IPSUR/vignettes/IPSUR.pdf</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Using R for Introductory Statistics (</a:t>
            </a:r>
            <a:r>
              <a:rPr lang="en-US" dirty="0" err="1"/>
              <a:t>Verzani,J</a:t>
            </a:r>
            <a:r>
              <a:rPr lang="en-US" dirty="0"/>
              <a:t>.)</a:t>
            </a:r>
          </a:p>
          <a:p>
            <a:pPr marL="0" indent="0">
              <a:buNone/>
            </a:pPr>
            <a:r>
              <a:rPr lang="en-US"/>
              <a:t>https://cran.r-project.org/doc/contrib/Verzani-SimpleR.pdf</a:t>
            </a:r>
            <a:endParaRPr lang="en-US" dirty="0"/>
          </a:p>
        </p:txBody>
      </p:sp>
    </p:spTree>
    <p:extLst>
      <p:ext uri="{BB962C8B-B14F-4D97-AF65-F5344CB8AC3E}">
        <p14:creationId xmlns:p14="http://schemas.microsoft.com/office/powerpoint/2010/main" val="23286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08BB-817B-443C-B2DA-D70F816BCECB}"/>
              </a:ext>
            </a:extLst>
          </p:cNvPr>
          <p:cNvSpPr>
            <a:spLocks noGrp="1"/>
          </p:cNvSpPr>
          <p:nvPr>
            <p:ph type="title"/>
          </p:nvPr>
        </p:nvSpPr>
        <p:spPr>
          <a:xfrm>
            <a:off x="628650" y="609600"/>
            <a:ext cx="7886700" cy="4730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Types of Data </a:t>
            </a:r>
          </a:p>
        </p:txBody>
      </p:sp>
      <p:sp>
        <p:nvSpPr>
          <p:cNvPr id="3" name="Content Placeholder 2">
            <a:extLst>
              <a:ext uri="{FF2B5EF4-FFF2-40B4-BE49-F238E27FC236}">
                <a16:creationId xmlns:a16="http://schemas.microsoft.com/office/drawing/2014/main" id="{8209FCDB-513A-40BD-B860-CE747FB9576A}"/>
              </a:ext>
            </a:extLst>
          </p:cNvPr>
          <p:cNvSpPr>
            <a:spLocks noGrp="1"/>
          </p:cNvSpPr>
          <p:nvPr>
            <p:ph idx="1"/>
          </p:nvPr>
        </p:nvSpPr>
        <p:spPr>
          <a:xfrm>
            <a:off x="628650" y="1371600"/>
            <a:ext cx="8210550" cy="5181599"/>
          </a:xfrm>
        </p:spPr>
        <p:txBody>
          <a:bodyPr>
            <a:normAutofit/>
          </a:bodyPr>
          <a:lstStyle/>
          <a:p>
            <a:pPr algn="just">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Univariate Data</a:t>
            </a:r>
            <a:r>
              <a:rPr lang="en-US" sz="2000" dirty="0">
                <a:solidFill>
                  <a:schemeClr val="accent1">
                    <a:lumMod val="75000"/>
                  </a:schemeClr>
                </a:solidFill>
                <a:latin typeface="Georgia" panose="02040502050405020303" pitchFamily="18" charset="0"/>
              </a:rPr>
              <a:t>: In this type of data we analyze </a:t>
            </a:r>
            <a:r>
              <a:rPr lang="en-US" sz="2000" b="1" dirty="0">
                <a:solidFill>
                  <a:schemeClr val="accent1">
                    <a:lumMod val="75000"/>
                  </a:schemeClr>
                </a:solidFill>
                <a:latin typeface="Georgia" panose="02040502050405020303" pitchFamily="18" charset="0"/>
              </a:rPr>
              <a:t>one variable per observation</a:t>
            </a:r>
            <a:r>
              <a:rPr lang="en-US" sz="2000" dirty="0">
                <a:solidFill>
                  <a:schemeClr val="accent1">
                    <a:lumMod val="75000"/>
                  </a:schemeClr>
                </a:solidFill>
                <a:latin typeface="Georgia" panose="02040502050405020303" pitchFamily="18" charset="0"/>
              </a:rPr>
              <a:t>. E.g. In the earlier example, each observation pertains to a boot camp while the variable of interest is the length of time. </a:t>
            </a: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Bivariate Data</a:t>
            </a:r>
            <a:r>
              <a:rPr lang="en-US" sz="2000" dirty="0">
                <a:solidFill>
                  <a:schemeClr val="accent1">
                    <a:lumMod val="75000"/>
                  </a:schemeClr>
                </a:solidFill>
                <a:latin typeface="Georgia" panose="02040502050405020303" pitchFamily="18" charset="0"/>
              </a:rPr>
              <a:t>: In this type of data we analyze </a:t>
            </a:r>
            <a:r>
              <a:rPr lang="en-US" sz="2000" b="1" dirty="0">
                <a:solidFill>
                  <a:schemeClr val="accent1">
                    <a:lumMod val="75000"/>
                  </a:schemeClr>
                </a:solidFill>
                <a:latin typeface="Georgia" panose="02040502050405020303" pitchFamily="18" charset="0"/>
              </a:rPr>
              <a:t>two variables per observation</a:t>
            </a:r>
            <a:r>
              <a:rPr lang="en-US" sz="2000" dirty="0">
                <a:solidFill>
                  <a:schemeClr val="accent1">
                    <a:lumMod val="75000"/>
                  </a:schemeClr>
                </a:solidFill>
                <a:latin typeface="Georgia" panose="02040502050405020303" pitchFamily="18" charset="0"/>
              </a:rPr>
              <a:t> related to the unit of interest. E.g. If we analyze the data related to the </a:t>
            </a:r>
            <a:r>
              <a:rPr lang="en-US" sz="2000" b="1" dirty="0">
                <a:solidFill>
                  <a:schemeClr val="accent1">
                    <a:lumMod val="75000"/>
                  </a:schemeClr>
                </a:solidFill>
                <a:latin typeface="Georgia" panose="02040502050405020303" pitchFamily="18" charset="0"/>
              </a:rPr>
              <a:t>length of time </a:t>
            </a:r>
            <a:r>
              <a:rPr lang="en-US" sz="2000" dirty="0">
                <a:solidFill>
                  <a:schemeClr val="accent1">
                    <a:lumMod val="75000"/>
                  </a:schemeClr>
                </a:solidFill>
                <a:latin typeface="Georgia" panose="02040502050405020303" pitchFamily="18" charset="0"/>
              </a:rPr>
              <a:t>and </a:t>
            </a:r>
            <a:r>
              <a:rPr lang="en-US" sz="2000" b="1" dirty="0">
                <a:solidFill>
                  <a:schemeClr val="accent1">
                    <a:lumMod val="75000"/>
                  </a:schemeClr>
                </a:solidFill>
                <a:latin typeface="Georgia" panose="02040502050405020303" pitchFamily="18" charset="0"/>
              </a:rPr>
              <a:t>number of students </a:t>
            </a:r>
            <a:r>
              <a:rPr lang="en-US" sz="2000" dirty="0">
                <a:solidFill>
                  <a:schemeClr val="accent1">
                    <a:lumMod val="75000"/>
                  </a:schemeClr>
                </a:solidFill>
                <a:latin typeface="Georgia" panose="02040502050405020303" pitchFamily="18" charset="0"/>
              </a:rPr>
              <a:t>in each boot camp then the data would be bivariate. </a:t>
            </a:r>
          </a:p>
          <a:p>
            <a:pPr marL="0" indent="0" algn="just">
              <a:buNone/>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Multivariate Data</a:t>
            </a:r>
            <a:r>
              <a:rPr lang="en-US" sz="2000" dirty="0">
                <a:solidFill>
                  <a:schemeClr val="accent1">
                    <a:lumMod val="75000"/>
                  </a:schemeClr>
                </a:solidFill>
                <a:latin typeface="Georgia" panose="02040502050405020303" pitchFamily="18" charset="0"/>
              </a:rPr>
              <a:t>: In this type of data we analyze </a:t>
            </a:r>
            <a:r>
              <a:rPr lang="en-US" sz="2000" b="1" dirty="0">
                <a:solidFill>
                  <a:schemeClr val="accent1">
                    <a:lumMod val="75000"/>
                  </a:schemeClr>
                </a:solidFill>
                <a:latin typeface="Georgia" panose="02040502050405020303" pitchFamily="18" charset="0"/>
              </a:rPr>
              <a:t>more than two variables per observation</a:t>
            </a:r>
            <a:r>
              <a:rPr lang="en-US" sz="2000" dirty="0">
                <a:solidFill>
                  <a:schemeClr val="accent1">
                    <a:lumMod val="75000"/>
                  </a:schemeClr>
                </a:solidFill>
                <a:latin typeface="Georgia" panose="02040502050405020303" pitchFamily="18" charset="0"/>
              </a:rPr>
              <a:t> related to the unit of interest. E.g. If we analyze the data related to the </a:t>
            </a:r>
            <a:r>
              <a:rPr lang="en-US" sz="2000" b="1" dirty="0">
                <a:solidFill>
                  <a:schemeClr val="accent1">
                    <a:lumMod val="75000"/>
                  </a:schemeClr>
                </a:solidFill>
                <a:latin typeface="Georgia" panose="02040502050405020303" pitchFamily="18" charset="0"/>
              </a:rPr>
              <a:t>length of time</a:t>
            </a:r>
            <a:r>
              <a:rPr lang="en-US" sz="2000" dirty="0">
                <a:solidFill>
                  <a:schemeClr val="accent1">
                    <a:lumMod val="75000"/>
                  </a:schemeClr>
                </a:solidFill>
                <a:latin typeface="Georgia" panose="02040502050405020303" pitchFamily="18" charset="0"/>
              </a:rPr>
              <a:t>, </a:t>
            </a:r>
            <a:r>
              <a:rPr lang="en-US" sz="2000" b="1" dirty="0">
                <a:solidFill>
                  <a:schemeClr val="accent1">
                    <a:lumMod val="75000"/>
                  </a:schemeClr>
                </a:solidFill>
                <a:latin typeface="Georgia" panose="02040502050405020303" pitchFamily="18" charset="0"/>
              </a:rPr>
              <a:t>number of students attended </a:t>
            </a:r>
            <a:r>
              <a:rPr lang="en-US" sz="2000" dirty="0">
                <a:solidFill>
                  <a:schemeClr val="accent1">
                    <a:lumMod val="75000"/>
                  </a:schemeClr>
                </a:solidFill>
                <a:latin typeface="Georgia" panose="02040502050405020303" pitchFamily="18" charset="0"/>
              </a:rPr>
              <a:t>and </a:t>
            </a:r>
            <a:r>
              <a:rPr lang="en-US" sz="2000" b="1" dirty="0">
                <a:solidFill>
                  <a:schemeClr val="accent1">
                    <a:lumMod val="75000"/>
                  </a:schemeClr>
                </a:solidFill>
                <a:latin typeface="Georgia" panose="02040502050405020303" pitchFamily="18" charset="0"/>
              </a:rPr>
              <a:t>number of students registered</a:t>
            </a:r>
            <a:r>
              <a:rPr lang="en-US" sz="2000" dirty="0">
                <a:solidFill>
                  <a:schemeClr val="accent1">
                    <a:lumMod val="75000"/>
                  </a:schemeClr>
                </a:solidFill>
                <a:latin typeface="Georgia" panose="02040502050405020303" pitchFamily="18" charset="0"/>
              </a:rPr>
              <a:t> in each boot camp then the data would be a multivariate data. </a:t>
            </a:r>
          </a:p>
          <a:p>
            <a:endParaRPr lang="en-US" dirty="0"/>
          </a:p>
        </p:txBody>
      </p:sp>
    </p:spTree>
    <p:extLst>
      <p:ext uri="{BB962C8B-B14F-4D97-AF65-F5344CB8AC3E}">
        <p14:creationId xmlns:p14="http://schemas.microsoft.com/office/powerpoint/2010/main" val="369275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381000" y="457200"/>
            <a:ext cx="8229600" cy="533400"/>
          </a:xfrm>
        </p:spPr>
        <p:txBody>
          <a:bodyPr>
            <a:normAutofit fontScale="90000"/>
          </a:bodyPr>
          <a:lstStyle/>
          <a:p>
            <a:pPr algn="l">
              <a:defRPr/>
            </a:pPr>
            <a:r>
              <a:rPr lang="en-US" b="1" dirty="0">
                <a:effectLst>
                  <a:outerShdw blurRad="38100" dist="38100" dir="2700000" algn="tl">
                    <a:srgbClr val="C0C0C0"/>
                  </a:outerShdw>
                </a:effectLst>
              </a:rPr>
              <a:t>Univariate Data</a:t>
            </a:r>
            <a:br>
              <a:rPr lang="en-US" b="1" dirty="0">
                <a:effectLst>
                  <a:outerShdw blurRad="38100" dist="38100" dir="2700000" algn="tl">
                    <a:srgbClr val="C0C0C0"/>
                  </a:outerShdw>
                </a:effectLst>
              </a:rPr>
            </a:br>
            <a:endParaRPr lang="en-US" dirty="0"/>
          </a:p>
        </p:txBody>
      </p:sp>
      <p:sp>
        <p:nvSpPr>
          <p:cNvPr id="190467" name="Rectangle 3"/>
          <p:cNvSpPr>
            <a:spLocks noGrp="1" noChangeArrowheads="1"/>
          </p:cNvSpPr>
          <p:nvPr>
            <p:ph idx="1"/>
          </p:nvPr>
        </p:nvSpPr>
        <p:spPr>
          <a:xfrm>
            <a:off x="381000" y="990600"/>
            <a:ext cx="8763000" cy="5486400"/>
          </a:xfrm>
        </p:spPr>
        <p:txBody>
          <a:bodyPr>
            <a:noAutofit/>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The univariate dataset can be of following types: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Categorical (Qualitative)</a:t>
            </a:r>
          </a:p>
          <a:p>
            <a:pPr lvl="1">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Data that can be classified into one of several categories. E.g. gender of each student who attended the boot camps. </a:t>
            </a:r>
          </a:p>
          <a:p>
            <a:pPr marL="342900" lvl="1" indent="0">
              <a:buNone/>
            </a:pPr>
            <a:endParaRPr lang="en-US" sz="2200" dirty="0">
              <a:solidFill>
                <a:schemeClr val="accent1">
                  <a:lumMod val="75000"/>
                </a:schemeClr>
              </a:solidFill>
              <a:latin typeface="Georgia" panose="02040502050405020303" pitchFamily="18" charset="0"/>
              <a:cs typeface="Times New Roman" panose="02020603050405020304" pitchFamily="18" charset="0"/>
            </a:endParaRPr>
          </a:p>
          <a:p>
            <a:pPr>
              <a:lnSpc>
                <a:spcPct val="50000"/>
              </a:lnSpc>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Numerical (Quantitative)</a:t>
            </a:r>
          </a:p>
          <a:p>
            <a:pPr lvl="1">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Data that are numerical by nature.</a:t>
            </a:r>
          </a:p>
          <a:p>
            <a:pPr marL="342900" lvl="1" indent="0">
              <a:buNone/>
            </a:pPr>
            <a:endParaRPr lang="en-US" sz="2200" dirty="0">
              <a:solidFill>
                <a:schemeClr val="accent1">
                  <a:lumMod val="75000"/>
                </a:schemeClr>
              </a:solidFill>
              <a:latin typeface="Georgia" panose="02040502050405020303" pitchFamily="18" charset="0"/>
              <a:cs typeface="Times New Roman" panose="02020603050405020304" pitchFamily="18" charset="0"/>
            </a:endParaRPr>
          </a:p>
          <a:p>
            <a:pPr lvl="1">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Two Sub Types : </a:t>
            </a:r>
          </a:p>
          <a:p>
            <a:pPr lvl="2">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Discrete - countable number of responses (jumps). E.g. Number of female / male participants in each boot camp. </a:t>
            </a:r>
          </a:p>
          <a:p>
            <a:pPr marL="685800" lvl="2" indent="0">
              <a:buNone/>
            </a:pPr>
            <a:endParaRPr lang="en-US" sz="2200" dirty="0">
              <a:solidFill>
                <a:schemeClr val="accent1">
                  <a:lumMod val="75000"/>
                </a:schemeClr>
              </a:solidFill>
              <a:latin typeface="Georgia" panose="02040502050405020303" pitchFamily="18" charset="0"/>
              <a:cs typeface="Times New Roman" panose="02020603050405020304" pitchFamily="18" charset="0"/>
            </a:endParaRPr>
          </a:p>
          <a:p>
            <a:pPr lvl="2">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Continuous - infinite number of responses (smooth).E.g. Average Height of each participant in a boot camp. </a:t>
            </a:r>
          </a:p>
          <a:p>
            <a:endParaRPr lang="en-US"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005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0467">
                                            <p:txEl>
                                              <p:pRg st="4" end="4"/>
                                            </p:txEl>
                                          </p:spTgt>
                                        </p:tgtEl>
                                        <p:attrNameLst>
                                          <p:attrName>style.visibility</p:attrName>
                                        </p:attrNameLst>
                                      </p:cBhvr>
                                      <p:to>
                                        <p:strVal val="visible"/>
                                      </p:to>
                                    </p:set>
                                    <p:animEffect transition="in" filter="fade">
                                      <p:cBhvr>
                                        <p:cTn id="7" dur="500"/>
                                        <p:tgtEl>
                                          <p:spTgt spid="190467">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0467">
                                            <p:txEl>
                                              <p:pRg st="5" end="5"/>
                                            </p:txEl>
                                          </p:spTgt>
                                        </p:tgtEl>
                                        <p:attrNameLst>
                                          <p:attrName>style.visibility</p:attrName>
                                        </p:attrNameLst>
                                      </p:cBhvr>
                                      <p:to>
                                        <p:strVal val="visible"/>
                                      </p:to>
                                    </p:set>
                                    <p:animEffect transition="in" filter="fade">
                                      <p:cBhvr>
                                        <p:cTn id="10" dur="500"/>
                                        <p:tgtEl>
                                          <p:spTgt spid="190467">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0467">
                                            <p:txEl>
                                              <p:pRg st="7" end="7"/>
                                            </p:txEl>
                                          </p:spTgt>
                                        </p:tgtEl>
                                        <p:attrNameLst>
                                          <p:attrName>style.visibility</p:attrName>
                                        </p:attrNameLst>
                                      </p:cBhvr>
                                      <p:to>
                                        <p:strVal val="visible"/>
                                      </p:to>
                                    </p:set>
                                    <p:animEffect transition="in" filter="fade">
                                      <p:cBhvr>
                                        <p:cTn id="13" dur="500"/>
                                        <p:tgtEl>
                                          <p:spTgt spid="190467">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0467">
                                            <p:txEl>
                                              <p:pRg st="8" end="8"/>
                                            </p:txEl>
                                          </p:spTgt>
                                        </p:tgtEl>
                                        <p:attrNameLst>
                                          <p:attrName>style.visibility</p:attrName>
                                        </p:attrNameLst>
                                      </p:cBhvr>
                                      <p:to>
                                        <p:strVal val="visible"/>
                                      </p:to>
                                    </p:set>
                                    <p:animEffect transition="in" filter="fade">
                                      <p:cBhvr>
                                        <p:cTn id="16" dur="500"/>
                                        <p:tgtEl>
                                          <p:spTgt spid="190467">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0467">
                                            <p:txEl>
                                              <p:pRg st="10" end="10"/>
                                            </p:txEl>
                                          </p:spTgt>
                                        </p:tgtEl>
                                        <p:attrNameLst>
                                          <p:attrName>style.visibility</p:attrName>
                                        </p:attrNameLst>
                                      </p:cBhvr>
                                      <p:to>
                                        <p:strVal val="visible"/>
                                      </p:to>
                                    </p:set>
                                    <p:animEffect transition="in" filter="fade">
                                      <p:cBhvr>
                                        <p:cTn id="19" dur="500"/>
                                        <p:tgtEl>
                                          <p:spTgt spid="1904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19545" y="457200"/>
            <a:ext cx="8229600" cy="533400"/>
          </a:xfrm>
        </p:spPr>
        <p:txBody>
          <a:bodyPr>
            <a:normAutofit fontScale="90000"/>
          </a:bodyPr>
          <a:lstStyle/>
          <a:p>
            <a:pPr algn="l">
              <a:defRPr/>
            </a:pPr>
            <a:r>
              <a:rPr lang="en-US" b="1" dirty="0">
                <a:effectLst>
                  <a:outerShdw blurRad="38100" dist="38100" dir="2700000" algn="tl">
                    <a:srgbClr val="C0C0C0"/>
                  </a:outerShdw>
                </a:effectLst>
              </a:rPr>
              <a:t>Visualizing Data (Categorical) </a:t>
            </a:r>
            <a:endParaRPr lang="en-US" dirty="0"/>
          </a:p>
        </p:txBody>
      </p:sp>
      <p:sp>
        <p:nvSpPr>
          <p:cNvPr id="193539" name="Rectangle 3"/>
          <p:cNvSpPr>
            <a:spLocks noGrp="1" noChangeArrowheads="1"/>
          </p:cNvSpPr>
          <p:nvPr>
            <p:ph idx="1"/>
          </p:nvPr>
        </p:nvSpPr>
        <p:spPr>
          <a:xfrm>
            <a:off x="609600" y="1143000"/>
            <a:ext cx="8153400" cy="4953000"/>
          </a:xfrm>
        </p:spPr>
        <p:txBody>
          <a:bodyPr>
            <a:normAutofit/>
          </a:bodyPr>
          <a:lstStyle/>
          <a:p>
            <a:pPr marL="0" indent="0">
              <a:buNone/>
            </a:pPr>
            <a:r>
              <a:rPr lang="en-US" sz="2500" dirty="0">
                <a:solidFill>
                  <a:schemeClr val="accent1">
                    <a:lumMod val="75000"/>
                  </a:schemeClr>
                </a:solidFill>
                <a:latin typeface="Georgia" panose="02040502050405020303" pitchFamily="18" charset="0"/>
                <a:cs typeface="Times New Roman" panose="02020603050405020304" pitchFamily="18" charset="0"/>
              </a:rPr>
              <a:t>Some Terms to Remember</a:t>
            </a:r>
          </a:p>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Class </a:t>
            </a:r>
            <a:r>
              <a:rPr lang="en-US" sz="2500" dirty="0">
                <a:solidFill>
                  <a:schemeClr val="accent1">
                    <a:lumMod val="75000"/>
                  </a:schemeClr>
                </a:solidFill>
                <a:latin typeface="Georgia" panose="02040502050405020303" pitchFamily="18" charset="0"/>
                <a:cs typeface="Times New Roman" panose="02020603050405020304" pitchFamily="18" charset="0"/>
              </a:rPr>
              <a:t>- </a:t>
            </a:r>
            <a:r>
              <a:rPr lang="en-US" sz="2500" b="1" dirty="0">
                <a:solidFill>
                  <a:schemeClr val="accent1">
                    <a:lumMod val="75000"/>
                  </a:schemeClr>
                </a:solidFill>
                <a:latin typeface="Georgia" panose="02040502050405020303" pitchFamily="18" charset="0"/>
                <a:cs typeface="Times New Roman" panose="02020603050405020304" pitchFamily="18" charset="0"/>
              </a:rPr>
              <a:t>categories that categorical variables fall into </a:t>
            </a:r>
            <a:r>
              <a:rPr lang="en-US" sz="2500" dirty="0">
                <a:solidFill>
                  <a:schemeClr val="accent1">
                    <a:lumMod val="75000"/>
                  </a:schemeClr>
                </a:solidFill>
                <a:latin typeface="Georgia" panose="02040502050405020303" pitchFamily="18" charset="0"/>
                <a:cs typeface="Times New Roman" panose="02020603050405020304" pitchFamily="18" charset="0"/>
              </a:rPr>
              <a:t>or groups that QN data are grouped into. E.g. If we are analyzing data related to gender of each student who has attended the current boot camp then our categorical variable (“Gender”) would have two categories or class i.e. Male or Female </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Frequency</a:t>
            </a:r>
            <a:r>
              <a:rPr lang="en-US" sz="2500" dirty="0">
                <a:solidFill>
                  <a:schemeClr val="accent1">
                    <a:lumMod val="75000"/>
                  </a:schemeClr>
                </a:solidFill>
                <a:latin typeface="Georgia" panose="02040502050405020303" pitchFamily="18" charset="0"/>
                <a:cs typeface="Times New Roman" panose="02020603050405020304" pitchFamily="18" charset="0"/>
              </a:rPr>
              <a:t> - the number of occurrences of a class</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Relative Frequency </a:t>
            </a:r>
            <a:r>
              <a:rPr lang="en-US" sz="2500" dirty="0">
                <a:solidFill>
                  <a:schemeClr val="accent1">
                    <a:lumMod val="75000"/>
                  </a:schemeClr>
                </a:solidFill>
                <a:latin typeface="Georgia" panose="02040502050405020303" pitchFamily="18" charset="0"/>
                <a:cs typeface="Times New Roman" panose="02020603050405020304" pitchFamily="18" charset="0"/>
              </a:rPr>
              <a:t>- the proportion of occurrences of a class</a:t>
            </a:r>
            <a:r>
              <a:rPr lang="en-US" sz="2500" b="1" dirty="0">
                <a:solidFill>
                  <a:schemeClr val="accent1">
                    <a:lumMod val="75000"/>
                  </a:schemeClr>
                </a:solidFill>
                <a:latin typeface="Georgia" panose="02040502050405020303" pitchFamily="18" charset="0"/>
                <a:cs typeface="Times New Roman" panose="02020603050405020304" pitchFamily="18" charset="0"/>
              </a:rPr>
              <a:t> </a:t>
            </a:r>
            <a:endParaRPr lang="en-US" sz="2500" dirty="0">
              <a:solidFill>
                <a:schemeClr val="accent1">
                  <a:lumMod val="75000"/>
                </a:schemeClr>
              </a:solidFill>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13735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033F-F890-4E8F-A46D-032B251438BF}"/>
              </a:ext>
            </a:extLst>
          </p:cNvPr>
          <p:cNvSpPr>
            <a:spLocks noGrp="1"/>
          </p:cNvSpPr>
          <p:nvPr>
            <p:ph type="title"/>
          </p:nvPr>
        </p:nvSpPr>
        <p:spPr>
          <a:xfrm>
            <a:off x="381000" y="838200"/>
            <a:ext cx="8229600" cy="381000"/>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Example</a:t>
            </a:r>
            <a:r>
              <a:rPr lang="en-US" b="1" dirty="0">
                <a:solidFill>
                  <a:schemeClr val="tx2">
                    <a:lumMod val="75000"/>
                  </a:schemeClr>
                </a:solidFill>
              </a:rPr>
              <a:t> 1 </a:t>
            </a:r>
          </a:p>
        </p:txBody>
      </p:sp>
      <p:sp>
        <p:nvSpPr>
          <p:cNvPr id="3" name="Content Placeholder 2">
            <a:extLst>
              <a:ext uri="{FF2B5EF4-FFF2-40B4-BE49-F238E27FC236}">
                <a16:creationId xmlns:a16="http://schemas.microsoft.com/office/drawing/2014/main" id="{6CEB7442-4CDB-486B-ABA3-4FEC28BB0FE0}"/>
              </a:ext>
            </a:extLst>
          </p:cNvPr>
          <p:cNvSpPr>
            <a:spLocks noGrp="1"/>
          </p:cNvSpPr>
          <p:nvPr>
            <p:ph idx="1"/>
          </p:nvPr>
        </p:nvSpPr>
        <p:spPr>
          <a:xfrm>
            <a:off x="381000" y="1364673"/>
            <a:ext cx="4495800" cy="4121727"/>
          </a:xfrm>
          <a:ln>
            <a:solidFill>
              <a:schemeClr val="tx1"/>
            </a:solidFill>
            <a:prstDash val="dash"/>
          </a:ln>
        </p:spPr>
        <p:txBody>
          <a:bodyPr>
            <a:normAutofit/>
          </a:bodyPr>
          <a:lstStyle/>
          <a:p>
            <a:pPr marL="0" indent="0">
              <a:buNone/>
            </a:pPr>
            <a:r>
              <a:rPr lang="en-US" sz="1600" b="1" dirty="0">
                <a:latin typeface="Georgia" panose="02040502050405020303" pitchFamily="18" charset="0"/>
              </a:rPr>
              <a:t>Hypothetical Categorical Data ’gender’:</a:t>
            </a:r>
          </a:p>
          <a:p>
            <a:pPr marL="0" indent="0">
              <a:buNone/>
            </a:pPr>
            <a:r>
              <a:rPr lang="en-US" sz="1600" dirty="0">
                <a:latin typeface="Georgia" panose="02040502050405020303" pitchFamily="18" charset="0"/>
              </a:rPr>
              <a:t>-----------------------------------</a:t>
            </a:r>
          </a:p>
          <a:p>
            <a:pPr marL="0" indent="0">
              <a:buNone/>
            </a:pPr>
            <a:r>
              <a:rPr lang="en-US" sz="1600" dirty="0">
                <a:latin typeface="Georgia" panose="02040502050405020303" pitchFamily="18" charset="0"/>
              </a:rPr>
              <a:t>gender &lt;- NULL ## Initialize a variable </a:t>
            </a:r>
          </a:p>
          <a:p>
            <a:pPr marL="0" indent="0">
              <a:buNone/>
            </a:pPr>
            <a:r>
              <a:rPr lang="en-US" sz="1600" dirty="0">
                <a:latin typeface="Georgia" panose="02040502050405020303" pitchFamily="18" charset="0"/>
              </a:rPr>
              <a:t>gender &lt;- c(“M”,”F”,”F”,”F”,”M”)</a:t>
            </a:r>
          </a:p>
          <a:p>
            <a:pPr marL="0" indent="0">
              <a:buNone/>
            </a:pPr>
            <a:r>
              <a:rPr lang="en-US" sz="1600" dirty="0">
                <a:latin typeface="Georgia" panose="02040502050405020303" pitchFamily="18" charset="0"/>
              </a:rPr>
              <a:t>------------------------------------</a:t>
            </a:r>
          </a:p>
          <a:p>
            <a:pPr marL="0" indent="0">
              <a:buNone/>
            </a:pPr>
            <a:r>
              <a:rPr lang="en-US" sz="1600" dirty="0">
                <a:latin typeface="Georgia" panose="02040502050405020303" pitchFamily="18" charset="0"/>
              </a:rPr>
              <a:t># Structure of the character vector gender</a:t>
            </a:r>
            <a:endParaRPr lang="de-DE" sz="1600" dirty="0">
              <a:latin typeface="Georgia" panose="02040502050405020303" pitchFamily="18" charset="0"/>
            </a:endParaRPr>
          </a:p>
          <a:p>
            <a:pPr marL="0" indent="0">
              <a:buNone/>
            </a:pPr>
            <a:r>
              <a:rPr lang="de-DE" sz="1600" dirty="0">
                <a:latin typeface="Georgia" panose="02040502050405020303" pitchFamily="18" charset="0"/>
              </a:rPr>
              <a:t>&gt; </a:t>
            </a:r>
            <a:r>
              <a:rPr lang="de-DE" sz="1600" b="1" dirty="0">
                <a:latin typeface="Georgia" panose="02040502050405020303" pitchFamily="18" charset="0"/>
              </a:rPr>
              <a:t>str</a:t>
            </a:r>
            <a:r>
              <a:rPr lang="de-DE" sz="1600" dirty="0">
                <a:latin typeface="Georgia" panose="02040502050405020303" pitchFamily="18" charset="0"/>
              </a:rPr>
              <a:t>(gender)</a:t>
            </a:r>
          </a:p>
          <a:p>
            <a:pPr marL="0" indent="0">
              <a:buNone/>
            </a:pPr>
            <a:r>
              <a:rPr lang="de-DE" sz="1600" dirty="0">
                <a:latin typeface="Georgia" panose="02040502050405020303" pitchFamily="18" charset="0"/>
              </a:rPr>
              <a:t> chr [1:5] "M" "F" "F" "F" "M„</a:t>
            </a:r>
          </a:p>
          <a:p>
            <a:pPr marL="0" indent="0">
              <a:buNone/>
            </a:pPr>
            <a:endParaRPr lang="en-US" sz="1600" dirty="0">
              <a:latin typeface="Georgia" panose="02040502050405020303" pitchFamily="18" charset="0"/>
            </a:endParaRPr>
          </a:p>
          <a:p>
            <a:pPr marL="0" indent="0">
              <a:buNone/>
            </a:pPr>
            <a:r>
              <a:rPr lang="en-US" sz="1600" dirty="0">
                <a:latin typeface="Georgia" panose="02040502050405020303" pitchFamily="18" charset="0"/>
              </a:rPr>
              <a:t>#Number of unique classes in the categorical variable gender :</a:t>
            </a:r>
          </a:p>
          <a:p>
            <a:pPr marL="0" indent="0">
              <a:buNone/>
            </a:pPr>
            <a:r>
              <a:rPr lang="en-US" sz="1600" dirty="0">
                <a:latin typeface="Georgia" panose="02040502050405020303" pitchFamily="18" charset="0"/>
              </a:rPr>
              <a:t>&gt; </a:t>
            </a:r>
            <a:r>
              <a:rPr lang="en-US" sz="1600" b="1" dirty="0">
                <a:latin typeface="Georgia" panose="02040502050405020303" pitchFamily="18" charset="0"/>
              </a:rPr>
              <a:t>length</a:t>
            </a:r>
            <a:r>
              <a:rPr lang="en-US" sz="1600" dirty="0">
                <a:latin typeface="Georgia" panose="02040502050405020303" pitchFamily="18" charset="0"/>
              </a:rPr>
              <a:t>(unique(gender))</a:t>
            </a:r>
          </a:p>
          <a:p>
            <a:pPr marL="0" indent="0">
              <a:buNone/>
            </a:pPr>
            <a:r>
              <a:rPr lang="en-US" sz="1600" dirty="0">
                <a:latin typeface="Georgia" panose="02040502050405020303" pitchFamily="18" charset="0"/>
              </a:rPr>
              <a:t>[1] 2</a:t>
            </a:r>
          </a:p>
          <a:p>
            <a:pPr marL="0" indent="0">
              <a:buNone/>
            </a:pPr>
            <a:endParaRPr lang="en-US" sz="1600" dirty="0">
              <a:latin typeface="Georgia" panose="02040502050405020303" pitchFamily="18" charset="0"/>
            </a:endParaRPr>
          </a:p>
          <a:p>
            <a:pPr marL="0" indent="0">
              <a:buNone/>
            </a:pPr>
            <a:endParaRPr lang="en-US" sz="1300" dirty="0"/>
          </a:p>
        </p:txBody>
      </p:sp>
      <p:sp>
        <p:nvSpPr>
          <p:cNvPr id="8" name="TextBox 7">
            <a:extLst>
              <a:ext uri="{FF2B5EF4-FFF2-40B4-BE49-F238E27FC236}">
                <a16:creationId xmlns:a16="http://schemas.microsoft.com/office/drawing/2014/main" id="{FAA1C543-5074-48B1-9C17-741C4EB4E377}"/>
              </a:ext>
            </a:extLst>
          </p:cNvPr>
          <p:cNvSpPr txBox="1"/>
          <p:nvPr/>
        </p:nvSpPr>
        <p:spPr>
          <a:xfrm>
            <a:off x="4953000" y="1368772"/>
            <a:ext cx="3657600" cy="4278094"/>
          </a:xfrm>
          <a:prstGeom prst="rect">
            <a:avLst/>
          </a:prstGeom>
          <a:noFill/>
          <a:ln>
            <a:solidFill>
              <a:schemeClr val="tx1"/>
            </a:solidFill>
            <a:prstDash val="dashDot"/>
          </a:ln>
        </p:spPr>
        <p:txBody>
          <a:bodyPr wrap="square" rtlCol="0">
            <a:spAutoFit/>
          </a:bodyPr>
          <a:lstStyle/>
          <a:p>
            <a:r>
              <a:rPr lang="en-US" sz="1600" dirty="0">
                <a:latin typeface="Georgia" panose="02040502050405020303" pitchFamily="18" charset="0"/>
              </a:rPr>
              <a:t># Labels of unique classes in the variable gender  </a:t>
            </a:r>
          </a:p>
          <a:p>
            <a:r>
              <a:rPr lang="fr-FR" sz="1600" dirty="0">
                <a:latin typeface="Georgia" panose="02040502050405020303" pitchFamily="18" charset="0"/>
              </a:rPr>
              <a:t>&gt; </a:t>
            </a:r>
            <a:r>
              <a:rPr lang="fr-FR" sz="1600" b="1" dirty="0">
                <a:latin typeface="Georgia" panose="02040502050405020303" pitchFamily="18" charset="0"/>
              </a:rPr>
              <a:t>unique</a:t>
            </a:r>
            <a:r>
              <a:rPr lang="fr-FR" sz="1600" dirty="0">
                <a:latin typeface="Georgia" panose="02040502050405020303" pitchFamily="18" charset="0"/>
              </a:rPr>
              <a:t>(</a:t>
            </a:r>
            <a:r>
              <a:rPr lang="fr-FR" sz="1600" dirty="0" err="1">
                <a:latin typeface="Georgia" panose="02040502050405020303" pitchFamily="18" charset="0"/>
              </a:rPr>
              <a:t>gender</a:t>
            </a:r>
            <a:r>
              <a:rPr lang="fr-FR" sz="1600" dirty="0">
                <a:latin typeface="Georgia" panose="02040502050405020303" pitchFamily="18" charset="0"/>
              </a:rPr>
              <a:t>)</a:t>
            </a:r>
          </a:p>
          <a:p>
            <a:r>
              <a:rPr lang="fr-FR" sz="1600" dirty="0">
                <a:latin typeface="Georgia" panose="02040502050405020303" pitchFamily="18" charset="0"/>
              </a:rPr>
              <a:t>[1] "M" "F </a:t>
            </a:r>
          </a:p>
          <a:p>
            <a:endParaRPr lang="en-US" sz="1600" dirty="0">
              <a:latin typeface="Georgia" panose="02040502050405020303" pitchFamily="18" charset="0"/>
            </a:endParaRPr>
          </a:p>
          <a:p>
            <a:r>
              <a:rPr lang="en-US" sz="1600" dirty="0">
                <a:latin typeface="Georgia" panose="02040502050405020303" pitchFamily="18" charset="0"/>
              </a:rPr>
              <a:t># Frequency of each class in the categorical variable gender</a:t>
            </a:r>
          </a:p>
          <a:p>
            <a:r>
              <a:rPr lang="en-US" sz="1600" dirty="0">
                <a:latin typeface="Georgia" panose="02040502050405020303" pitchFamily="18" charset="0"/>
              </a:rPr>
              <a:t>&gt; </a:t>
            </a:r>
            <a:r>
              <a:rPr lang="en-US" sz="1600" b="1" dirty="0">
                <a:latin typeface="Georgia" panose="02040502050405020303" pitchFamily="18" charset="0"/>
              </a:rPr>
              <a:t>table</a:t>
            </a:r>
            <a:r>
              <a:rPr lang="en-US" sz="1600" dirty="0">
                <a:latin typeface="Georgia" panose="02040502050405020303" pitchFamily="18" charset="0"/>
              </a:rPr>
              <a:t>(gender)</a:t>
            </a:r>
          </a:p>
          <a:p>
            <a:r>
              <a:rPr lang="en-US" sz="1600" dirty="0">
                <a:latin typeface="Georgia" panose="02040502050405020303" pitchFamily="18" charset="0"/>
              </a:rPr>
              <a:t>gender</a:t>
            </a:r>
          </a:p>
          <a:p>
            <a:r>
              <a:rPr lang="en-US" sz="1600" dirty="0">
                <a:latin typeface="Georgia" panose="02040502050405020303" pitchFamily="18" charset="0"/>
              </a:rPr>
              <a:t>F M </a:t>
            </a:r>
          </a:p>
          <a:p>
            <a:r>
              <a:rPr lang="en-US" sz="1600" dirty="0">
                <a:latin typeface="Georgia" panose="02040502050405020303" pitchFamily="18" charset="0"/>
              </a:rPr>
              <a:t>3 2 </a:t>
            </a:r>
          </a:p>
          <a:p>
            <a:endParaRPr lang="en-US" sz="1600" dirty="0">
              <a:latin typeface="Georgia" panose="02040502050405020303" pitchFamily="18" charset="0"/>
            </a:endParaRPr>
          </a:p>
          <a:p>
            <a:r>
              <a:rPr lang="en-US" sz="1600" dirty="0">
                <a:latin typeface="Georgia" panose="02040502050405020303" pitchFamily="18" charset="0"/>
              </a:rPr>
              <a:t>##Relative Frequencies </a:t>
            </a:r>
          </a:p>
          <a:p>
            <a:r>
              <a:rPr lang="en-US" sz="1600" dirty="0">
                <a:latin typeface="Georgia" panose="02040502050405020303" pitchFamily="18" charset="0"/>
              </a:rPr>
              <a:t>&gt;</a:t>
            </a:r>
            <a:r>
              <a:rPr lang="en-US" sz="1600" b="1" dirty="0">
                <a:latin typeface="Georgia" panose="02040502050405020303" pitchFamily="18" charset="0"/>
              </a:rPr>
              <a:t> table</a:t>
            </a:r>
            <a:r>
              <a:rPr lang="en-US" sz="1600" dirty="0">
                <a:latin typeface="Georgia" panose="02040502050405020303" pitchFamily="18" charset="0"/>
              </a:rPr>
              <a:t>(gender)/length(gender)</a:t>
            </a:r>
          </a:p>
          <a:p>
            <a:r>
              <a:rPr lang="en-US" sz="1600" dirty="0">
                <a:latin typeface="Georgia" panose="02040502050405020303" pitchFamily="18" charset="0"/>
              </a:rPr>
              <a:t>gender</a:t>
            </a:r>
          </a:p>
          <a:p>
            <a:r>
              <a:rPr lang="en-US" sz="1600" dirty="0">
                <a:latin typeface="Georgia" panose="02040502050405020303" pitchFamily="18" charset="0"/>
              </a:rPr>
              <a:t>  F   M </a:t>
            </a:r>
          </a:p>
          <a:p>
            <a:r>
              <a:rPr lang="en-US" sz="1600" dirty="0">
                <a:latin typeface="Georgia" panose="02040502050405020303" pitchFamily="18" charset="0"/>
              </a:rPr>
              <a:t>0.6 0.4 </a:t>
            </a:r>
          </a:p>
        </p:txBody>
      </p:sp>
    </p:spTree>
    <p:extLst>
      <p:ext uri="{BB962C8B-B14F-4D97-AF65-F5344CB8AC3E}">
        <p14:creationId xmlns:p14="http://schemas.microsoft.com/office/powerpoint/2010/main" val="405570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8955</TotalTime>
  <Words>8469</Words>
  <Application>Microsoft Office PowerPoint</Application>
  <PresentationFormat>On-screen Show (4:3)</PresentationFormat>
  <Paragraphs>802</Paragraphs>
  <Slides>57</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Calibri</vt:lpstr>
      <vt:lpstr>Calibri Light</vt:lpstr>
      <vt:lpstr>Cambria Math</vt:lpstr>
      <vt:lpstr>Georgia</vt:lpstr>
      <vt:lpstr>Symbol</vt:lpstr>
      <vt:lpstr>Times New Roman</vt:lpstr>
      <vt:lpstr>Wingdings</vt:lpstr>
      <vt:lpstr>Office Theme</vt:lpstr>
      <vt:lpstr>Worksheet</vt:lpstr>
      <vt:lpstr>Statistics Boot Camp Business Analytics and Information Systems </vt:lpstr>
      <vt:lpstr>Key Topics </vt:lpstr>
      <vt:lpstr>Statistics</vt:lpstr>
      <vt:lpstr>Basic Definitions: </vt:lpstr>
      <vt:lpstr>Example</vt:lpstr>
      <vt:lpstr>Types of Data </vt:lpstr>
      <vt:lpstr>Univariate Data </vt:lpstr>
      <vt:lpstr>Visualizing Data (Categorical) </vt:lpstr>
      <vt:lpstr>Example 1 </vt:lpstr>
      <vt:lpstr>Exercise   </vt:lpstr>
      <vt:lpstr>Visualizing Categorical Data</vt:lpstr>
      <vt:lpstr>Pareto Diagram </vt:lpstr>
      <vt:lpstr>Visualizing Numerical Data </vt:lpstr>
      <vt:lpstr>Histograms </vt:lpstr>
      <vt:lpstr>Describing Numerical Data </vt:lpstr>
      <vt:lpstr>Key Points </vt:lpstr>
      <vt:lpstr>Measures of Variation</vt:lpstr>
      <vt:lpstr>Shape of the Data </vt:lpstr>
      <vt:lpstr>Example : Consider Three Data Series </vt:lpstr>
      <vt:lpstr>Output </vt:lpstr>
      <vt:lpstr>Exercise </vt:lpstr>
      <vt:lpstr>Standard Deviation and Its Applications </vt:lpstr>
      <vt:lpstr>Other Rules </vt:lpstr>
      <vt:lpstr>Describing Numerical Data </vt:lpstr>
      <vt:lpstr>Some Applications </vt:lpstr>
      <vt:lpstr>Outliers </vt:lpstr>
      <vt:lpstr>R Script for Outlier Detection </vt:lpstr>
      <vt:lpstr>Box Plots </vt:lpstr>
      <vt:lpstr>Measures of Relationships </vt:lpstr>
      <vt:lpstr>Probability Distributions </vt:lpstr>
      <vt:lpstr>Binomial Distribution </vt:lpstr>
      <vt:lpstr>Percentile / Quantile of Distribution </vt:lpstr>
      <vt:lpstr>Normal Distribution </vt:lpstr>
      <vt:lpstr>Some Applications </vt:lpstr>
      <vt:lpstr>Exercise </vt:lpstr>
      <vt:lpstr>Sampling Distribution </vt:lpstr>
      <vt:lpstr>CENTRAL LIMIT THEORM </vt:lpstr>
      <vt:lpstr>Properties of Sampling Distribution of Sample Mean </vt:lpstr>
      <vt:lpstr>Sampling distribution of sample proportion </vt:lpstr>
      <vt:lpstr>Showing CLT works </vt:lpstr>
      <vt:lpstr>Confidence Intervals </vt:lpstr>
      <vt:lpstr>Confidence Interval Theory </vt:lpstr>
      <vt:lpstr>Confidence Interval Theory</vt:lpstr>
      <vt:lpstr>Some Applications  (Scenario 1) </vt:lpstr>
      <vt:lpstr>Scenario 2 </vt:lpstr>
      <vt:lpstr>Scenario 3 </vt:lpstr>
      <vt:lpstr>Exercise </vt:lpstr>
      <vt:lpstr>Answering more questions: Hypothesis Testing </vt:lpstr>
      <vt:lpstr>Steps in Hypothesis Testing </vt:lpstr>
      <vt:lpstr>Continued.. </vt:lpstr>
      <vt:lpstr>Application  </vt:lpstr>
      <vt:lpstr>More Examples </vt:lpstr>
      <vt:lpstr>Two Sample Tests  (Independent Samples) </vt:lpstr>
      <vt:lpstr>Exercise </vt:lpstr>
      <vt:lpstr>Testing a Proportion Parameter </vt:lpstr>
      <vt:lpstr>Other Applications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QMB 3200 Business and Economics Statistics II</dc:title>
  <dc:creator>Mark</dc:creator>
  <cp:lastModifiedBy>Shrivastava, Utkarsh</cp:lastModifiedBy>
  <cp:revision>239</cp:revision>
  <dcterms:created xsi:type="dcterms:W3CDTF">2009-12-17T17:54:01Z</dcterms:created>
  <dcterms:modified xsi:type="dcterms:W3CDTF">2017-08-19T10:52:09Z</dcterms:modified>
</cp:coreProperties>
</file>