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Corbel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1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35" Type="http://schemas.openxmlformats.org/officeDocument/2006/relationships/font" Target="fonts/Corbel-bold.fntdata"/><Relationship Id="rId12" Type="http://schemas.openxmlformats.org/officeDocument/2006/relationships/slide" Target="slides/slide8.xml"/><Relationship Id="rId34" Type="http://schemas.openxmlformats.org/officeDocument/2006/relationships/font" Target="fonts/Corbel-regular.fntdata"/><Relationship Id="rId15" Type="http://schemas.openxmlformats.org/officeDocument/2006/relationships/slide" Target="slides/slide11.xml"/><Relationship Id="rId37" Type="http://schemas.openxmlformats.org/officeDocument/2006/relationships/font" Target="fonts/Corbel-boldItalic.fntdata"/><Relationship Id="rId14" Type="http://schemas.openxmlformats.org/officeDocument/2006/relationships/slide" Target="slides/slide10.xml"/><Relationship Id="rId36" Type="http://schemas.openxmlformats.org/officeDocument/2006/relationships/font" Target="fonts/Corbel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" name="Shape 1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1000"/>
              </a:spcBef>
              <a:buSzPct val="100000"/>
              <a:defRPr sz="4800"/>
            </a:lvl1pPr>
            <a:lvl2pPr lvl="1">
              <a:spcBef>
                <a:spcPts val="1000"/>
              </a:spcBef>
              <a:buSzPct val="100000"/>
              <a:defRPr sz="4800"/>
            </a:lvl2pPr>
            <a:lvl3pPr lvl="2">
              <a:spcBef>
                <a:spcPts val="1000"/>
              </a:spcBef>
              <a:buSzPct val="100000"/>
              <a:defRPr sz="4800"/>
            </a:lvl3pPr>
            <a:lvl4pPr lvl="3">
              <a:spcBef>
                <a:spcPts val="1000"/>
              </a:spcBef>
              <a:buSzPct val="100000"/>
              <a:defRPr sz="4800"/>
            </a:lvl4pPr>
            <a:lvl5pPr lvl="4">
              <a:spcBef>
                <a:spcPts val="1000"/>
              </a:spcBef>
              <a:buSzPct val="100000"/>
              <a:defRPr sz="4800"/>
            </a:lvl5pPr>
            <a:lvl6pPr lvl="5">
              <a:spcBef>
                <a:spcPts val="1000"/>
              </a:spcBef>
              <a:buSzPct val="100000"/>
              <a:defRPr sz="4800"/>
            </a:lvl6pPr>
            <a:lvl7pPr lvl="6">
              <a:spcBef>
                <a:spcPts val="1000"/>
              </a:spcBef>
              <a:buSzPct val="100000"/>
              <a:defRPr sz="4800"/>
            </a:lvl7pPr>
            <a:lvl8pPr lvl="7">
              <a:spcBef>
                <a:spcPts val="1000"/>
              </a:spcBef>
              <a:buSzPct val="100000"/>
              <a:defRPr sz="4800"/>
            </a:lvl8pPr>
            <a:lvl9pPr lvl="8">
              <a:spcBef>
                <a:spcPts val="100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6"/>
              </a:buClr>
              <a:buSzPct val="100000"/>
              <a:defRPr sz="10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3" name="Shape 23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Shape 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hape 3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Shape 4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26.png"/><Relationship Id="rId7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jp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517248" y="295248"/>
            <a:ext cx="73152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59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Academic Advisor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47415" y="3667046"/>
            <a:ext cx="746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1900">
                <a:solidFill>
                  <a:srgbClr val="D7F0F6"/>
                </a:solidFill>
                <a:latin typeface="Corbel"/>
                <a:ea typeface="Corbel"/>
                <a:cs typeface="Corbel"/>
                <a:sym typeface="Corbel"/>
              </a:rPr>
              <a:t>Jacob Foster, Utkarsh Jain, James Liu, Tyler O’Connell, Shawn Wu, Hiuyau Yan, Skylar Yan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Hardware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Setup our own server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$$$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How?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(optional) Domain name registration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DDNS with no-ip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Persistent bridge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Kernel-based Virtual Machine (KVM)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Ubuntu</a:t>
            </a:r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Git, Java, Python, MySQL</a:t>
            </a:r>
          </a:p>
          <a:p>
            <a:pPr indent="-317500" lvl="2" marL="1371600" rtl="0">
              <a:spcBef>
                <a:spcPts val="0"/>
              </a:spcBef>
              <a:buSzPct val="100000"/>
            </a:pPr>
            <a:r>
              <a:rPr lang="en"/>
              <a:t>Selenium, Geckodriver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100" y="1271575"/>
            <a:ext cx="571500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5800" y="2284125"/>
            <a:ext cx="1407025" cy="14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725" y="-32650"/>
            <a:ext cx="1455750" cy="14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819" y="1112175"/>
            <a:ext cx="200345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 - Creating an account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425" y="1112175"/>
            <a:ext cx="205816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46275"/>
            <a:ext cx="23014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 Interface - Existing account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244" y="1170125"/>
            <a:ext cx="201030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01" y="1170125"/>
            <a:ext cx="2002782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5791" y="1170125"/>
            <a:ext cx="19909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 rotWithShape="1">
          <a:blip r:embed="rId6">
            <a:alphaModFix/>
          </a:blip>
          <a:srcRect b="16859" l="11905" r="12019" t="14212"/>
          <a:stretch/>
        </p:blipFill>
        <p:spPr>
          <a:xfrm>
            <a:off x="6788475" y="1674825"/>
            <a:ext cx="1670349" cy="26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Shape 166"/>
          <p:cNvPicPr preferRelativeResize="0"/>
          <p:nvPr/>
        </p:nvPicPr>
        <p:blipFill rotWithShape="1">
          <a:blip r:embed="rId7">
            <a:alphaModFix/>
          </a:blip>
          <a:srcRect b="26940" l="15364" r="14445" t="30911"/>
          <a:stretch/>
        </p:blipFill>
        <p:spPr>
          <a:xfrm>
            <a:off x="642198" y="2928425"/>
            <a:ext cx="1460575" cy="13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Course Guide Scraper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 b="21139" l="-410" r="409" t="13044"/>
          <a:stretch/>
        </p:blipFill>
        <p:spPr>
          <a:xfrm>
            <a:off x="989250" y="1082425"/>
            <a:ext cx="7165475" cy="232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913" y="3673075"/>
            <a:ext cx="8614174" cy="8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Rate My Professor Scraper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43993" l="0" r="1058" t="0"/>
          <a:stretch/>
        </p:blipFill>
        <p:spPr>
          <a:xfrm>
            <a:off x="907950" y="1216775"/>
            <a:ext cx="6836376" cy="270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450" y="4213450"/>
            <a:ext cx="8659849" cy="30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271275" y="185925"/>
            <a:ext cx="8520600" cy="569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Original PDF file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5025"/>
            <a:ext cx="8520601" cy="42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130200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PDF </a:t>
            </a:r>
            <a:r>
              <a:rPr lang="en"/>
              <a:t>Scraper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5200"/>
            <a:ext cx="8679901" cy="42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that still needs modifications </a:t>
            </a:r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75" y="1170125"/>
            <a:ext cx="84786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Spring Boot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74" y="996800"/>
            <a:ext cx="5634874" cy="34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2850" y="4451100"/>
            <a:ext cx="4798308" cy="6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Difficulties</a:t>
            </a:r>
          </a:p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311700" y="15399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Setting up the server with KVM and network bridge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Accessing HTML generated by Javascript within scrapers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Use of testing and code coverage tools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Linking of MySQL database and Spring Boot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Abstract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</a:t>
            </a:r>
            <a:r>
              <a:rPr lang="en"/>
              <a:t>n Android application which helps students pick courses that align with their academic needs and personal interests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Easy access to list of courses, course information/progression, and past experiences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was not accomplished (yet)</a:t>
            </a:r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Dynamically loading data into the frontend for accounts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Integrating the three scrapers with Spring Boot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trike="sngStrike"/>
              <a:t>Add to library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Kickoff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Merge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Final frontend modules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Detailed view</a:t>
            </a:r>
          </a:p>
          <a:p>
            <a:pPr indent="-317500" lvl="1" marL="914400">
              <a:spcBef>
                <a:spcPts val="0"/>
              </a:spcBef>
              <a:buSzPct val="100000"/>
            </a:pPr>
            <a:r>
              <a:rPr lang="en"/>
              <a:t>Course progression map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Specifications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417800"/>
            <a:ext cx="8520600" cy="160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Ranks potential courses based on factors such as average GPA in the course, relation to major, interests of the user etc and then give suggestions to the user</a:t>
            </a:r>
          </a:p>
          <a:p>
            <a:pPr indent="-342900" lvl="0" marL="457200" rtl="0">
              <a:spcBef>
                <a:spcPts val="0"/>
              </a:spcBef>
              <a:buSzPct val="75000"/>
            </a:pPr>
            <a:r>
              <a:rPr lang="en"/>
              <a:t>Shows potential future sequences for courses and only suggest courses which don't conflict with courses a student is already enrolled in</a:t>
            </a:r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800" y="2962850"/>
            <a:ext cx="3862375" cy="62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 rotWithShape="1">
          <a:blip r:embed="rId4">
            <a:alphaModFix/>
          </a:blip>
          <a:srcRect b="28051" l="22193" r="22266" t="27378"/>
          <a:stretch/>
        </p:blipFill>
        <p:spPr>
          <a:xfrm>
            <a:off x="5345200" y="3113375"/>
            <a:ext cx="2582651" cy="149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800" y="3651975"/>
            <a:ext cx="3803700" cy="9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Design and Tools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417800"/>
            <a:ext cx="3729300" cy="3294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7777"/>
            </a:pPr>
            <a:r>
              <a:rPr lang="en"/>
              <a:t>Mobile Development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85714"/>
            </a:pPr>
            <a:r>
              <a:rPr lang="en" sz="1400"/>
              <a:t>Java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85714"/>
            </a:pPr>
            <a:r>
              <a:rPr lang="en" sz="1400"/>
              <a:t>Python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85714"/>
            </a:pPr>
            <a:r>
              <a:rPr lang="en" sz="1400"/>
              <a:t>Android Studio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85714"/>
            </a:pPr>
            <a:r>
              <a:rPr lang="en"/>
              <a:t>Android Simulator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85714"/>
            </a:pPr>
            <a:r>
              <a:rPr lang="en"/>
              <a:t>JSoup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85714"/>
            </a:pPr>
            <a:r>
              <a:rPr lang="en"/>
              <a:t>BeautifulSoup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85714"/>
            </a:pPr>
            <a:r>
              <a:rPr lang="en"/>
              <a:t>Selenium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85714"/>
            </a:pPr>
            <a:r>
              <a:rPr lang="en"/>
              <a:t>MySQL</a:t>
            </a: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ct val="85714"/>
            </a:pPr>
            <a:r>
              <a:rPr lang="en"/>
              <a:t>Android JUnit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7777"/>
            </a:pPr>
            <a:r>
              <a:rPr lang="en"/>
              <a:t>Version Control </a:t>
            </a:r>
          </a:p>
          <a:p>
            <a:pPr indent="-304800" lvl="1" marL="914400" rtl="0">
              <a:spcBef>
                <a:spcPts val="0"/>
              </a:spcBef>
              <a:buSzPct val="85714"/>
            </a:pPr>
            <a:r>
              <a:rPr lang="en" sz="1400"/>
              <a:t>Git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073" y="987677"/>
            <a:ext cx="1115877" cy="202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/>
          <p:cNvPicPr preferRelativeResize="0"/>
          <p:nvPr/>
        </p:nvPicPr>
        <p:blipFill rotWithShape="1">
          <a:blip r:embed="rId4">
            <a:alphaModFix/>
          </a:blip>
          <a:srcRect b="11500" l="13355" r="10587" t="11883"/>
          <a:stretch/>
        </p:blipFill>
        <p:spPr>
          <a:xfrm>
            <a:off x="6762609" y="2685232"/>
            <a:ext cx="1775860" cy="660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100" y="1199774"/>
            <a:ext cx="2554450" cy="10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4075" y="3151225"/>
            <a:ext cx="2093651" cy="87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Shape 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8038" y="32005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1000" y="4163725"/>
            <a:ext cx="2093650" cy="6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Interface</a:t>
            </a:r>
          </a:p>
        </p:txBody>
      </p:sp>
      <p:pic>
        <p:nvPicPr>
          <p:cNvPr descr="image1 (9).JP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650" y="1141075"/>
            <a:ext cx="28657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149" y="562850"/>
            <a:ext cx="3280601" cy="41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Database Structure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925" y="1100400"/>
            <a:ext cx="5049725" cy="359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Aggression Flow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7959117" y="2635727"/>
            <a:ext cx="142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4225813" y="2635727"/>
            <a:ext cx="1047600" cy="14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0BAD2"/>
          </a:solidFill>
          <a:ln cap="flat" cmpd="sng" w="10775">
            <a:solidFill>
              <a:srgbClr val="2E87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6503820" y="2635727"/>
            <a:ext cx="1047600" cy="1428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0BAD2"/>
          </a:solidFill>
          <a:ln cap="flat" cmpd="sng" w="10775">
            <a:solidFill>
              <a:srgbClr val="2E87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2806000" y="2248750"/>
            <a:ext cx="16605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Web scraping,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latin typeface="Corbel"/>
                <a:ea typeface="Corbel"/>
                <a:cs typeface="Corbel"/>
                <a:sym typeface="Corbel"/>
              </a:rPr>
              <a:t>PDF scraping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442729" y="2267750"/>
            <a:ext cx="13641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Data join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7720921" y="2378250"/>
            <a:ext cx="1398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Storage</a:t>
            </a: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926" y="1693900"/>
            <a:ext cx="2255188" cy="33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 rotWithShape="1">
          <a:blip r:embed="rId4">
            <a:alphaModFix/>
          </a:blip>
          <a:srcRect b="11500" l="13355" r="10587" t="11883"/>
          <a:stretch/>
        </p:blipFill>
        <p:spPr>
          <a:xfrm>
            <a:off x="2805993" y="3022695"/>
            <a:ext cx="1364268" cy="69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 rotWithShape="1">
          <a:blip r:embed="rId5">
            <a:alphaModFix/>
          </a:blip>
          <a:srcRect b="27092" l="0" r="0" t="0"/>
          <a:stretch/>
        </p:blipFill>
        <p:spPr>
          <a:xfrm>
            <a:off x="5456150" y="2773401"/>
            <a:ext cx="857250" cy="1145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0107" y="2773403"/>
            <a:ext cx="1398119" cy="186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2725" y="3779400"/>
            <a:ext cx="1364100" cy="13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Android frontend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Spring Boot with RESTful API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JSoup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Selenium</a:t>
            </a: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Apache PDFBox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/>
              <a:t>MySQL database</a:t>
            </a: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15273" r="20820" t="6976"/>
          <a:stretch/>
        </p:blipFill>
        <p:spPr>
          <a:xfrm>
            <a:off x="4266900" y="1361125"/>
            <a:ext cx="4565400" cy="32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250" y="57363"/>
            <a:ext cx="1960049" cy="12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8088" y="328513"/>
            <a:ext cx="2333625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What We Accomplished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