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1" r:id="rId7"/>
    <p:sldId id="1302" r:id="rId8"/>
    <p:sldId id="1303"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thesai.org/Downloads/Volume9No8/Paper_44Predicting_Employee_Turnover_using_Machine_Learning_Algorithm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426"/>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16200" y="2016353"/>
            <a:ext cx="7506454" cy="1323439"/>
          </a:xfrm>
          <a:prstGeom prst="rect">
            <a:avLst/>
          </a:prstGeom>
          <a:noFill/>
        </p:spPr>
        <p:txBody>
          <a:bodyPr wrap="square" rtlCol="0">
            <a:spAutoFit/>
          </a:bodyPr>
          <a:lstStyle/>
          <a:p>
            <a:pPr algn="ctr"/>
            <a:r>
              <a:rPr lang="en-US" sz="4000" dirty="0">
                <a:solidFill>
                  <a:schemeClr val="bg1"/>
                </a:solidFill>
              </a:rPr>
              <a:t>Predicting Employee Turnover Using HR Analytics</a:t>
            </a:r>
            <a:endParaRPr lang="en-IN" sz="4000" dirty="0">
              <a:solidFill>
                <a:schemeClr val="bg1"/>
              </a:solidFill>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4980562" y="4657611"/>
            <a:ext cx="6656485" cy="666977"/>
          </a:xfrm>
          <a:prstGeom prst="rect">
            <a:avLst/>
          </a:prstGeom>
          <a:noFill/>
        </p:spPr>
        <p:txBody>
          <a:bodyPr wrap="square" rtlCol="0">
            <a:spAutoFit/>
          </a:bodyPr>
          <a:lstStyle/>
          <a:p>
            <a:r>
              <a:rPr lang="en-US" dirty="0">
                <a:solidFill>
                  <a:schemeClr val="bg1"/>
                </a:solidFill>
              </a:rPr>
              <a:t>College Name : Symbiosis Institute of Technology.</a:t>
            </a:r>
          </a:p>
          <a:p>
            <a:r>
              <a:rPr lang="en-US" dirty="0">
                <a:solidFill>
                  <a:schemeClr val="bg1"/>
                </a:solidFill>
              </a:rPr>
              <a:t>Student names :Utkarsh khuspare</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981686" cy="418582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Predicting Employee Turnover Using HR Analytics</a:t>
            </a:r>
          </a:p>
          <a:p>
            <a:pPr algn="just">
              <a:spcAft>
                <a:spcPts val="800"/>
              </a:spcAft>
            </a:pPr>
            <a:r>
              <a:rPr lang="en-US" sz="2000" dirty="0"/>
              <a:t>Employee turnover is a critical challenge for organizations, leading to increased costs, disruptions, and loss of valuable talent. Understanding the key factors influencing turnover and predicting when employees might leave can help HR teams implement proactive strategies to retain talent and maintain organizational efficiency.</a:t>
            </a:r>
            <a:endParaRPr lang="en-US" sz="2000" dirty="0">
              <a:latin typeface="+mn-lt"/>
            </a:endParaRPr>
          </a:p>
          <a:p>
            <a:endParaRPr lang="en-US" sz="1800" dirty="0">
              <a:latin typeface="+mn-lt"/>
            </a:endParaRPr>
          </a:p>
          <a:p>
            <a:r>
              <a:rPr lang="en-US" sz="1800" dirty="0">
                <a:latin typeface="+mn-lt"/>
              </a:rPr>
              <a:t> </a:t>
            </a:r>
            <a:r>
              <a:rPr lang="en-US" sz="2000" b="1" dirty="0">
                <a:latin typeface="+mn-lt"/>
              </a:rPr>
              <a:t>Key Objectives:</a:t>
            </a:r>
            <a:br>
              <a:rPr lang="en-US" sz="1800" dirty="0">
                <a:latin typeface="+mn-lt"/>
              </a:rPr>
            </a:br>
            <a:endParaRPr lang="en-US" dirty="0"/>
          </a:p>
          <a:p>
            <a:pPr marL="742950" lvl="1" indent="-285750">
              <a:buFont typeface="Arial" panose="020B0604020202020204" pitchFamily="34" charset="0"/>
              <a:buChar char="•"/>
            </a:pPr>
            <a:r>
              <a:rPr lang="en-US" sz="2000" dirty="0"/>
              <a:t>Identify the primary drivers of employee turnover using HR analytics.</a:t>
            </a:r>
          </a:p>
          <a:p>
            <a:pPr marL="742950" lvl="1" indent="-285750">
              <a:buFont typeface="Arial" panose="020B0604020202020204" pitchFamily="34" charset="0"/>
              <a:buChar char="•"/>
            </a:pPr>
            <a:r>
              <a:rPr lang="en-US" sz="2000" dirty="0"/>
              <a:t>Develop a predictive model to forecast potential resignations.</a:t>
            </a:r>
          </a:p>
          <a:p>
            <a:pPr marL="742950" lvl="1" indent="-285750">
              <a:buFont typeface="Arial" panose="020B0604020202020204" pitchFamily="34" charset="0"/>
              <a:buChar char="•"/>
            </a:pPr>
            <a:r>
              <a:rPr lang="en-US" sz="2000" dirty="0"/>
              <a:t>Enable HR teams to implement data-driven retention strategies.</a:t>
            </a:r>
          </a:p>
          <a:p>
            <a:pPr marL="742950" lvl="1" indent="-285750">
              <a:buFont typeface="Arial" panose="020B0604020202020204" pitchFamily="34" charset="0"/>
              <a:buChar char="•"/>
            </a:pPr>
            <a:r>
              <a:rPr lang="en-US" sz="2000" dirty="0"/>
              <a:t>Reduce turnover-related costs and enhance employee satisfaction.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985980"/>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Dataset Description:</a:t>
            </a:r>
          </a:p>
          <a:p>
            <a:pPr>
              <a:spcAft>
                <a:spcPts val="800"/>
              </a:spcAft>
            </a:pPr>
            <a:r>
              <a:rPr lang="en-US" sz="1600" u="sng" dirty="0">
                <a:latin typeface="Times New Roman" panose="02020603050405020304" pitchFamily="18" charset="0"/>
                <a:cs typeface="Times New Roman" panose="02020603050405020304" pitchFamily="18" charset="0"/>
              </a:rPr>
              <a:t>Shape</a:t>
            </a:r>
            <a:r>
              <a:rPr lang="en-US" sz="1600" dirty="0">
                <a:latin typeface="Times New Roman" panose="02020603050405020304" pitchFamily="18" charset="0"/>
                <a:cs typeface="Times New Roman" panose="02020603050405020304" pitchFamily="18" charset="0"/>
              </a:rPr>
              <a:t>: 1470 rows and 35 columns.</a:t>
            </a:r>
          </a:p>
          <a:p>
            <a:pPr>
              <a:spcAft>
                <a:spcPts val="800"/>
              </a:spcAft>
            </a:pPr>
            <a:r>
              <a:rPr lang="en-US" sz="1600" u="sng" dirty="0">
                <a:latin typeface="Times New Roman" panose="02020603050405020304" pitchFamily="18" charset="0"/>
                <a:cs typeface="Times New Roman" panose="02020603050405020304" pitchFamily="18" charset="0"/>
              </a:rPr>
              <a:t>Columns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Age, Attrition, </a:t>
            </a:r>
            <a:r>
              <a:rPr lang="en-US" sz="1600" dirty="0" err="1">
                <a:latin typeface="Times New Roman" panose="02020603050405020304" pitchFamily="18" charset="0"/>
                <a:cs typeface="Times New Roman" panose="02020603050405020304" pitchFamily="18" charset="0"/>
              </a:rPr>
              <a:t>BusinessTravel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DailyRate</a:t>
            </a:r>
            <a:r>
              <a:rPr lang="en-US" sz="1600" dirty="0">
                <a:latin typeface="Times New Roman" panose="02020603050405020304" pitchFamily="18" charset="0"/>
                <a:cs typeface="Times New Roman" panose="02020603050405020304" pitchFamily="18" charset="0"/>
              </a:rPr>
              <a:t>, Department, </a:t>
            </a:r>
            <a:r>
              <a:rPr lang="en-US" sz="1600" dirty="0" err="1">
                <a:latin typeface="Times New Roman" panose="02020603050405020304" pitchFamily="18" charset="0"/>
                <a:cs typeface="Times New Roman" panose="02020603050405020304" pitchFamily="18" charset="0"/>
              </a:rPr>
              <a:t>DistanceFromHome</a:t>
            </a:r>
            <a:r>
              <a:rPr lang="en-US" sz="1600" dirty="0">
                <a:latin typeface="Times New Roman" panose="02020603050405020304" pitchFamily="18" charset="0"/>
                <a:cs typeface="Times New Roman" panose="02020603050405020304" pitchFamily="18" charset="0"/>
              </a:rPr>
              <a:t>, Education, </a:t>
            </a:r>
            <a:r>
              <a:rPr lang="en-US" sz="1600" dirty="0" err="1">
                <a:latin typeface="Times New Roman" panose="02020603050405020304" pitchFamily="18" charset="0"/>
                <a:cs typeface="Times New Roman" panose="02020603050405020304" pitchFamily="18" charset="0"/>
              </a:rPr>
              <a:t>EducationField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EmployeeCount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EmployeeNumber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EnvironmentSatisfaction</a:t>
            </a:r>
            <a:r>
              <a:rPr lang="en-US" sz="1600" dirty="0">
                <a:latin typeface="Times New Roman" panose="02020603050405020304" pitchFamily="18" charset="0"/>
                <a:cs typeface="Times New Roman" panose="02020603050405020304" pitchFamily="18" charset="0"/>
              </a:rPr>
              <a:t>, Gender, </a:t>
            </a:r>
            <a:r>
              <a:rPr lang="en-US" sz="1600" dirty="0" err="1">
                <a:latin typeface="Times New Roman" panose="02020603050405020304" pitchFamily="18" charset="0"/>
                <a:cs typeface="Times New Roman" panose="02020603050405020304" pitchFamily="18" charset="0"/>
              </a:rPr>
              <a:t>HourlyRate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JobInvolvement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JobLevel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JobRole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JobSatisfaction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MaritalStatus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MonthlyIncome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MonthlyRate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NumCompaniesWorked</a:t>
            </a:r>
            <a:r>
              <a:rPr lang="en-US" sz="1600" dirty="0">
                <a:latin typeface="Times New Roman" panose="02020603050405020304" pitchFamily="18" charset="0"/>
                <a:cs typeface="Times New Roman" panose="02020603050405020304" pitchFamily="18" charset="0"/>
              </a:rPr>
              <a:t>, Over18, </a:t>
            </a:r>
            <a:r>
              <a:rPr lang="en-US" sz="1600" dirty="0" err="1">
                <a:latin typeface="Times New Roman" panose="02020603050405020304" pitchFamily="18" charset="0"/>
                <a:cs typeface="Times New Roman" panose="02020603050405020304" pitchFamily="18" charset="0"/>
              </a:rPr>
              <a:t>OverTime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PercentSalaryHike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PerformanceRating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RelationshipSatisfaction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StandardHours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StockOptionLevel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TotalWorkingYears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TrainingTimesLastYear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WorkLifeBalance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YearsAtCompany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YearsInCurrentRole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YearsSinceLastPromotion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YearsWithCurrManager</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u="sng" dirty="0">
                <a:latin typeface="Times New Roman" panose="02020603050405020304" pitchFamily="18" charset="0"/>
                <a:cs typeface="Times New Roman" panose="02020603050405020304" pitchFamily="18" charset="0"/>
              </a:rPr>
              <a:t>Data Types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Mixed data types including integers (int64) and objects (O).</a:t>
            </a:r>
          </a:p>
          <a:p>
            <a:pPr>
              <a:spcAft>
                <a:spcPts val="800"/>
              </a:spcAft>
            </a:pPr>
            <a:r>
              <a:rPr lang="en-US" sz="1600" u="sng" dirty="0">
                <a:latin typeface="Times New Roman" panose="02020603050405020304" pitchFamily="18" charset="0"/>
                <a:cs typeface="Times New Roman" panose="02020603050405020304" pitchFamily="18" charset="0"/>
              </a:rPr>
              <a:t>Missing Values</a:t>
            </a:r>
            <a:r>
              <a:rPr lang="en-US" sz="1600" dirty="0">
                <a:latin typeface="Times New Roman" panose="02020603050405020304" pitchFamily="18" charset="0"/>
                <a:cs typeface="Times New Roman" panose="02020603050405020304" pitchFamily="18" charset="0"/>
              </a:rPr>
              <a:t>: There are no missing values in any of the columns.</a:t>
            </a:r>
          </a:p>
          <a:p>
            <a:pPr>
              <a:spcAft>
                <a:spcPts val="800"/>
              </a:spcAft>
            </a:pPr>
            <a:r>
              <a:rPr lang="en-US" sz="1600" u="sng" dirty="0">
                <a:latin typeface="Times New Roman" panose="02020603050405020304" pitchFamily="18" charset="0"/>
                <a:cs typeface="Times New Roman" panose="02020603050405020304" pitchFamily="18" charset="0"/>
              </a:rPr>
              <a:t>First Few Rows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The dataset starts with information such as Age, Attrition status (Yes/No), </a:t>
            </a:r>
            <a:r>
              <a:rPr lang="en-US" sz="1600" dirty="0" err="1">
                <a:latin typeface="Times New Roman" panose="02020603050405020304" pitchFamily="18" charset="0"/>
                <a:cs typeface="Times New Roman" panose="02020603050405020304" pitchFamily="18" charset="0"/>
              </a:rPr>
              <a:t>BusinessTravel</a:t>
            </a:r>
            <a:r>
              <a:rPr lang="en-US" sz="1600" dirty="0">
                <a:latin typeface="Times New Roman" panose="02020603050405020304" pitchFamily="18" charset="0"/>
                <a:cs typeface="Times New Roman" panose="02020603050405020304" pitchFamily="18" charset="0"/>
              </a:rPr>
              <a:t> type, </a:t>
            </a:r>
            <a:r>
              <a:rPr lang="en-US" sz="1600" dirty="0" err="1">
                <a:latin typeface="Times New Roman" panose="02020603050405020304" pitchFamily="18" charset="0"/>
                <a:cs typeface="Times New Roman" panose="02020603050405020304" pitchFamily="18" charset="0"/>
              </a:rPr>
              <a:t>DailyRate</a:t>
            </a:r>
            <a:r>
              <a:rPr lang="en-US" sz="1600" dirty="0">
                <a:latin typeface="Times New Roman" panose="02020603050405020304" pitchFamily="18" charset="0"/>
                <a:cs typeface="Times New Roman" panose="02020603050405020304" pitchFamily="18" charset="0"/>
              </a:rPr>
              <a:t>, Department, and several other employee-related attributes.</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1567"/>
            <a:ext cx="11911127" cy="369331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Approach:</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Collected employee data, including demographics, performance metrics, and exit information.</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Cleaned and prepared the data for analysis.</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 a predictive model using machine learning techniques.</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Evaluated the model's performance and provided actionable insights.</a:t>
            </a:r>
          </a:p>
          <a:p>
            <a:pPr>
              <a:spcAft>
                <a:spcPts val="800"/>
              </a:spcAft>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Algorithms Used: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 for interpretability.</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F6768-0318-EED2-7454-DE4652CC401B}"/>
              </a:ext>
            </a:extLst>
          </p:cNvPr>
          <p:cNvSpPr txBox="1"/>
          <p:nvPr/>
        </p:nvSpPr>
        <p:spPr>
          <a:xfrm>
            <a:off x="494852" y="989703"/>
            <a:ext cx="1713931" cy="379656"/>
          </a:xfrm>
          <a:prstGeom prst="rect">
            <a:avLst/>
          </a:prstGeom>
          <a:noFill/>
        </p:spPr>
        <p:txBody>
          <a:bodyPr wrap="none" rtlCol="0">
            <a:spAutoFit/>
          </a:bodyPr>
          <a:lstStyle/>
          <a:p>
            <a:r>
              <a:rPr lang="en-US" dirty="0"/>
              <a:t>Visualizations:</a:t>
            </a:r>
          </a:p>
        </p:txBody>
      </p:sp>
      <p:pic>
        <p:nvPicPr>
          <p:cNvPr id="1026" name="Picture 2" descr="Uploaded image">
            <a:extLst>
              <a:ext uri="{FF2B5EF4-FFF2-40B4-BE49-F238E27FC236}">
                <a16:creationId xmlns:a16="http://schemas.microsoft.com/office/drawing/2014/main" id="{6E6AAE3A-552E-0457-D5E9-F8165E533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50" y="1387065"/>
            <a:ext cx="4038110" cy="2890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CD61A3-D967-BF09-4342-665F1C9173E5}"/>
              </a:ext>
            </a:extLst>
          </p:cNvPr>
          <p:cNvSpPr txBox="1"/>
          <p:nvPr/>
        </p:nvSpPr>
        <p:spPr>
          <a:xfrm>
            <a:off x="494853" y="4604275"/>
            <a:ext cx="5712310" cy="12416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chart shows that most employees (around 1200) did not leave the organization ("No"), while a smaller group (around 200) experienced attrition ("Yes"). This highlights a significant class imbalance in the dataset.</a:t>
            </a:r>
          </a:p>
        </p:txBody>
      </p:sp>
      <p:pic>
        <p:nvPicPr>
          <p:cNvPr id="1028" name="Picture 4" descr="Uploaded image">
            <a:extLst>
              <a:ext uri="{FF2B5EF4-FFF2-40B4-BE49-F238E27FC236}">
                <a16:creationId xmlns:a16="http://schemas.microsoft.com/office/drawing/2014/main" id="{8493B2E3-0CEE-B496-F90F-017384D1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127" y="1179531"/>
            <a:ext cx="4038426" cy="30982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E85E78-4EA2-A136-82F5-542CD2ABD9A0}"/>
              </a:ext>
            </a:extLst>
          </p:cNvPr>
          <p:cNvSpPr txBox="1"/>
          <p:nvPr/>
        </p:nvSpPr>
        <p:spPr>
          <a:xfrm>
            <a:off x="6207163" y="4026078"/>
            <a:ext cx="5637006" cy="239091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scatter plot visualizes clusters of employees based on their </a:t>
            </a:r>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(x-axis) and </a:t>
            </a:r>
            <a:r>
              <a:rPr lang="en-US" b="1" dirty="0">
                <a:latin typeface="Times New Roman" panose="02020603050405020304" pitchFamily="18" charset="0"/>
                <a:cs typeface="Times New Roman" panose="02020603050405020304" pitchFamily="18" charset="0"/>
              </a:rPr>
              <a:t>Monthly Income</a:t>
            </a:r>
            <a:r>
              <a:rPr lang="en-US" dirty="0">
                <a:latin typeface="Times New Roman" panose="02020603050405020304" pitchFamily="18" charset="0"/>
                <a:cs typeface="Times New Roman" panose="02020603050405020304" pitchFamily="18" charset="0"/>
              </a:rPr>
              <a:t> (y-axis). The clustering groups (0, 1, 2) likely represent distinct segments of employees, such as younger employees with lower income, mid-aged employees with moderate income, and older employees with higher income. The color coding helps identify patterns and differences within the workforce.</a:t>
            </a:r>
          </a:p>
        </p:txBody>
      </p:sp>
    </p:spTree>
    <p:extLst>
      <p:ext uri="{BB962C8B-B14F-4D97-AF65-F5344CB8AC3E}">
        <p14:creationId xmlns:p14="http://schemas.microsoft.com/office/powerpoint/2010/main" val="38118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26FBE3-9F75-D6D9-0CFF-C980DE130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4" y="838787"/>
            <a:ext cx="7206279" cy="57395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BEC7C7-F172-8342-FE14-4BE2F8BB07F3}"/>
              </a:ext>
            </a:extLst>
          </p:cNvPr>
          <p:cNvSpPr txBox="1"/>
          <p:nvPr/>
        </p:nvSpPr>
        <p:spPr>
          <a:xfrm>
            <a:off x="8154297" y="1161826"/>
            <a:ext cx="2764715" cy="41148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heatmap shows the correlations between variables, with red indicating strong positive relationships and blue showing strong negative ones. For instance, "</a:t>
            </a:r>
            <a:r>
              <a:rPr lang="en-US" dirty="0" err="1">
                <a:latin typeface="Times New Roman" panose="02020603050405020304" pitchFamily="18" charset="0"/>
                <a:cs typeface="Times New Roman" panose="02020603050405020304" pitchFamily="18" charset="0"/>
              </a:rPr>
              <a:t>JobLevel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MonthlyIncome</a:t>
            </a:r>
            <a:r>
              <a:rPr lang="en-US" dirty="0">
                <a:latin typeface="Times New Roman" panose="02020603050405020304" pitchFamily="18" charset="0"/>
                <a:cs typeface="Times New Roman" panose="02020603050405020304" pitchFamily="18" charset="0"/>
              </a:rPr>
              <a:t>" are strongly positively correlated, while "Age" and "</a:t>
            </a:r>
            <a:r>
              <a:rPr lang="en-US" dirty="0" err="1">
                <a:latin typeface="Times New Roman" panose="02020603050405020304" pitchFamily="18" charset="0"/>
                <a:cs typeface="Times New Roman" panose="02020603050405020304" pitchFamily="18" charset="0"/>
              </a:rPr>
              <a:t>TotalWorkingYears</a:t>
            </a:r>
            <a:r>
              <a:rPr lang="en-US" dirty="0">
                <a:latin typeface="Times New Roman" panose="02020603050405020304" pitchFamily="18" charset="0"/>
                <a:cs typeface="Times New Roman" panose="02020603050405020304" pitchFamily="18" charset="0"/>
              </a:rPr>
              <a:t>" have a strong negative correlation.</a:t>
            </a:r>
          </a:p>
        </p:txBody>
      </p:sp>
    </p:spTree>
    <p:extLst>
      <p:ext uri="{BB962C8B-B14F-4D97-AF65-F5344CB8AC3E}">
        <p14:creationId xmlns:p14="http://schemas.microsoft.com/office/powerpoint/2010/main" val="121800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
        <p:nvSpPr>
          <p:cNvPr id="17" name="TextBox 16">
            <a:extLst>
              <a:ext uri="{FF2B5EF4-FFF2-40B4-BE49-F238E27FC236}">
                <a16:creationId xmlns:a16="http://schemas.microsoft.com/office/drawing/2014/main" id="{E864D47D-8856-B21B-AD84-9C164B9B5116}"/>
              </a:ext>
            </a:extLst>
          </p:cNvPr>
          <p:cNvSpPr txBox="1"/>
          <p:nvPr/>
        </p:nvSpPr>
        <p:spPr>
          <a:xfrm>
            <a:off x="5642042" y="2966936"/>
            <a:ext cx="914400" cy="914400"/>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0FA8CFAE-27F5-2C1F-170A-5A243E6CDD91}"/>
              </a:ext>
            </a:extLst>
          </p:cNvPr>
          <p:cNvSpPr txBox="1"/>
          <p:nvPr/>
        </p:nvSpPr>
        <p:spPr>
          <a:xfrm>
            <a:off x="329617" y="1506721"/>
            <a:ext cx="6382426" cy="267823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study successfully leveraged HR analytics to predict employee turnover.</a:t>
            </a:r>
          </a:p>
          <a:p>
            <a:pPr algn="just"/>
            <a:r>
              <a:rPr lang="en-US" dirty="0">
                <a:latin typeface="Times New Roman" panose="02020603050405020304" pitchFamily="18" charset="0"/>
                <a:cs typeface="Times New Roman" panose="02020603050405020304" pitchFamily="18" charset="0"/>
              </a:rPr>
              <a:t>Machine learning models, such as Random Forest and Logistic Regression, provided accurate predictions and valuable insights into key factors driving attrition.</a:t>
            </a:r>
          </a:p>
          <a:p>
            <a:pPr algn="just"/>
            <a:r>
              <a:rPr lang="en-US" dirty="0">
                <a:latin typeface="Times New Roman" panose="02020603050405020304" pitchFamily="18" charset="0"/>
                <a:cs typeface="Times New Roman" panose="02020603050405020304" pitchFamily="18" charset="0"/>
              </a:rPr>
              <a:t>The solution proved effective in enabling HR teams to take proactive measures, improving employee retention and reducing turnover costs.</a:t>
            </a:r>
          </a:p>
          <a:p>
            <a:endParaRPr lang="en-IN" dirty="0"/>
          </a:p>
        </p:txBody>
      </p:sp>
      <p:sp>
        <p:nvSpPr>
          <p:cNvPr id="23" name="Rectangle 11">
            <a:extLst>
              <a:ext uri="{FF2B5EF4-FFF2-40B4-BE49-F238E27FC236}">
                <a16:creationId xmlns:a16="http://schemas.microsoft.com/office/drawing/2014/main" id="{13AC341B-889F-E975-1D65-C0630B1F8346}"/>
              </a:ext>
            </a:extLst>
          </p:cNvPr>
          <p:cNvSpPr>
            <a:spLocks noChangeArrowheads="1"/>
          </p:cNvSpPr>
          <p:nvPr/>
        </p:nvSpPr>
        <p:spPr bwMode="auto">
          <a:xfrm>
            <a:off x="329617" y="3914668"/>
            <a:ext cx="71823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machine learning model achieved 87.76% accuracy in predicting employee turnover. It performed well in predicting employees who will stay ("No" class) with an F1-score of 0.93 but struggled with employees likely to leave ("Yes" class), showing an F1-score of 0.50. Overall, the model demonstrated balanced performance with a macro-average F1-score of 0.72 and a weighted F1-score of 0.86.</a:t>
            </a:r>
          </a:p>
        </p:txBody>
      </p:sp>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45981" y="2006647"/>
            <a:ext cx="11981687" cy="152862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2000" dirty="0">
                <a:latin typeface="+mn-lt"/>
                <a:hlinkClick r:id="rId3"/>
              </a:rPr>
              <a:t>https://thesai.org/Downloads/Volume9No8/Paper_44Predicting_Employee_Turnover_using_Machine_Learning_Algorithms.pdf</a:t>
            </a:r>
            <a:endParaRPr lang="en-US" sz="2000" dirty="0">
              <a:latin typeface="+mn-lt"/>
            </a:endParaRPr>
          </a:p>
          <a:p>
            <a:pPr marL="228600" indent="-228600">
              <a:spcAft>
                <a:spcPts val="800"/>
              </a:spcAft>
              <a:buFont typeface="Arial" panose="020B0604020202020204" pitchFamily="34" charset="0"/>
              <a:buChar char="•"/>
            </a:pPr>
            <a:endParaRPr lang="en-US" sz="2000" dirty="0">
              <a:latin typeface="+mn-lt"/>
            </a:endParaRPr>
          </a:p>
          <a:p>
            <a:pPr marL="228600" indent="-228600">
              <a:spcAft>
                <a:spcPts val="800"/>
              </a:spcAft>
              <a:buFont typeface="Arial" panose="020B0604020202020204" pitchFamily="34" charset="0"/>
              <a:buChar char="•"/>
            </a:pPr>
            <a:r>
              <a:rPr lang="en-US" sz="2000" dirty="0">
                <a:latin typeface="+mn-lt"/>
              </a:rPr>
              <a:t>https://www.kaggle.com/datasets/pavansubhasht/ibm-hr-analytics-attrition-dataset</a:t>
            </a:r>
          </a:p>
        </p:txBody>
      </p:sp>
    </p:spTree>
    <p:extLst>
      <p:ext uri="{BB962C8B-B14F-4D97-AF65-F5344CB8AC3E}">
        <p14:creationId xmlns:p14="http://schemas.microsoft.com/office/powerpoint/2010/main" val="1307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3759</TotalTime>
  <Words>692</Words>
  <Application>Microsoft Office PowerPoint</Application>
  <PresentationFormat>Widescreen</PresentationFormat>
  <Paragraphs>55</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Praveg Chikte</cp:lastModifiedBy>
  <cp:revision>69</cp:revision>
  <dcterms:modified xsi:type="dcterms:W3CDTF">2025-01-11T06:27:28Z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