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5" autoAdjust="0"/>
    <p:restoredTop sz="94660"/>
  </p:normalViewPr>
  <p:slideViewPr>
    <p:cSldViewPr snapToGrid="0">
      <p:cViewPr>
        <p:scale>
          <a:sx n="75" d="100"/>
          <a:sy n="75" d="100"/>
        </p:scale>
        <p:origin x="97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05ef054f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g3405ef054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05ef054f4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3405ef054f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05ef054f4_0_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3405ef054f4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405ef054f4_0_3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g3405ef054f4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405ef054f4_0_4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g3405ef054f4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9448800" y="33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48800" y="47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448800" y="47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ttack.mitre.org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quantumai.googl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iskit.org/documentation/" TargetMode="External"/><Relationship Id="rId5" Type="http://schemas.openxmlformats.org/officeDocument/2006/relationships/hyperlink" Target="https://www.ibm.com/quantum-computing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src.nist.gov/projects/post-quantum-cryptography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232" y="2658655"/>
            <a:ext cx="12192000" cy="1323399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Machine Learning For Advance Threat Detection and Analysis </a:t>
            </a:r>
            <a:endParaRPr sz="40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300483" y="1688316"/>
            <a:ext cx="9686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073033" y="4569115"/>
            <a:ext cx="63900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Utkarsh Khuspare, </a:t>
            </a:r>
            <a:r>
              <a:rPr lang="en-US" sz="2000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Shrish </a:t>
            </a:r>
            <a:r>
              <a:rPr lang="en-US" sz="2000" dirty="0" err="1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katrojwar</a:t>
            </a:r>
            <a:r>
              <a:rPr lang="en-US" sz="2000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Siddhi Mate</a:t>
            </a:r>
            <a:r>
              <a:rPr lang="en-US" sz="2000" b="0" i="0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dirty="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22070521117, 22070521167, 22070521190</a:t>
            </a:r>
            <a:endParaRPr sz="2000" dirty="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Sem: VI</a:t>
            </a:r>
            <a:endParaRPr dirty="0"/>
          </a:p>
        </p:txBody>
      </p:sp>
      <p:grpSp>
        <p:nvGrpSpPr>
          <p:cNvPr id="91" name="Google Shape;91;p13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</p:grpSpPr>
        <p:sp>
          <p:nvSpPr>
            <p:cNvPr id="92" name="Google Shape;92;p13"/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3" name="Google Shape;93;p13"/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00346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/>
                <a:ahLst/>
                <a:cxnLst/>
                <a:rect l="l" t="t" r="r" b="b"/>
                <a:pathLst>
                  <a:path w="111804" h="6855688" extrusionOk="0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77056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95662" extrusionOk="0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385280" h="6387957" extrusionOk="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29" name="Google Shape;129;p13"/>
          <p:cNvGrpSpPr/>
          <p:nvPr/>
        </p:nvGrpSpPr>
        <p:grpSpPr>
          <a:xfrm>
            <a:off x="450920" y="6490548"/>
            <a:ext cx="4247655" cy="273466"/>
            <a:chOff x="4366684" y="2926127"/>
            <a:chExt cx="3278335" cy="2571063"/>
          </a:xfrm>
        </p:grpSpPr>
        <p:sp>
          <p:nvSpPr>
            <p:cNvPr id="130" name="Google Shape;130;p13"/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/>
              <a:ahLst/>
              <a:cxnLst/>
              <a:rect l="l" t="t" r="r" b="b"/>
              <a:pathLst>
                <a:path w="200346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/>
              <a:ahLst/>
              <a:cxnLst/>
              <a:rect l="l" t="t" r="r" b="b"/>
              <a:pathLst>
                <a:path w="111804" h="6855688" extrusionOk="0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/>
              <a:ahLst/>
              <a:cxnLst/>
              <a:rect l="l" t="t" r="r" b="b"/>
              <a:pathLst>
                <a:path w="77056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/>
              <a:ahLst/>
              <a:cxnLst/>
              <a:rect l="l" t="t" r="r" b="b"/>
              <a:pathLst>
                <a:path w="100173" h="6395662" extrusionOk="0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/>
              <a:ahLst/>
              <a:cxnLst/>
              <a:rect l="l" t="t" r="r" b="b"/>
              <a:pathLst>
                <a:path w="385280" h="6387957" extrusionOk="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521" y="190223"/>
            <a:ext cx="6879350" cy="999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3"/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167" name="Google Shape;167;p13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69" name="Google Shape;169;p13"/>
          <p:cNvSpPr txBox="1">
            <a:spLocks noGrp="1"/>
          </p:cNvSpPr>
          <p:nvPr>
            <p:ph type="sldNum" idx="12"/>
          </p:nvPr>
        </p:nvSpPr>
        <p:spPr>
          <a:xfrm>
            <a:off x="9448800" y="33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Problem Statement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5" name="Google Shape;175;p14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</p:grpSpPr>
        <p:sp>
          <p:nvSpPr>
            <p:cNvPr id="176" name="Google Shape;176;p14"/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77" name="Google Shape;177;p14"/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</p:grpSpPr>
          <p:sp>
            <p:nvSpPr>
              <p:cNvPr id="178" name="Google Shape;178;p14"/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00346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/>
                <a:ahLst/>
                <a:cxnLst/>
                <a:rect l="l" t="t" r="r" b="b"/>
                <a:pathLst>
                  <a:path w="111804" h="6855688" extrusionOk="0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77056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95662" extrusionOk="0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385280" h="6387957" extrusionOk="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13" name="Google Shape;213;p14"/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214" name="Google Shape;214;p14"/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/>
              <a:ahLst/>
              <a:cxnLst/>
              <a:rect l="l" t="t" r="r" b="b"/>
              <a:pathLst>
                <a:path w="200346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/>
              <a:ahLst/>
              <a:cxnLst/>
              <a:rect l="l" t="t" r="r" b="b"/>
              <a:pathLst>
                <a:path w="111804" h="6855688" extrusionOk="0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/>
              <a:ahLst/>
              <a:cxnLst/>
              <a:rect l="l" t="t" r="r" b="b"/>
              <a:pathLst>
                <a:path w="77056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/>
              <a:ahLst/>
              <a:cxnLst/>
              <a:rect l="l" t="t" r="r" b="b"/>
              <a:pathLst>
                <a:path w="100173" h="6395662" extrusionOk="0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/>
              <a:ahLst/>
              <a:cxnLst/>
              <a:rect l="l" t="t" r="r" b="b"/>
              <a:pathLst>
                <a:path w="385280" h="6387957" extrusionOk="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>
            <a:spLocks noGrp="1"/>
          </p:cNvSpPr>
          <p:nvPr>
            <p:ph type="sldNum" idx="12"/>
          </p:nvPr>
        </p:nvSpPr>
        <p:spPr>
          <a:xfrm>
            <a:off x="9448800" y="33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252" name="Google Shape;252;p14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3" name="Google Shape;253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54" name="Google Shape;254;p14"/>
          <p:cNvSpPr txBox="1"/>
          <p:nvPr/>
        </p:nvSpPr>
        <p:spPr>
          <a:xfrm>
            <a:off x="403400" y="941300"/>
            <a:ext cx="11553300" cy="4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threat detection systems rely on classical computing and static rule-based approaches.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struggle with scalability, real-time analysis, and detecting sophisticated threats.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leverage quantum computing and machine learning to enhance threat detection with improved accuracy, speed, and adaptability?</a:t>
            </a:r>
          </a:p>
          <a:p>
            <a:pPr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0" name="Google Shape;260;p15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</p:grpSpPr>
        <p:sp>
          <p:nvSpPr>
            <p:cNvPr id="261" name="Google Shape;261;p15"/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2" name="Google Shape;262;p15"/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</p:grpSpPr>
          <p:sp>
            <p:nvSpPr>
              <p:cNvPr id="263" name="Google Shape;263;p15"/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00346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/>
                <a:ahLst/>
                <a:cxnLst/>
                <a:rect l="l" t="t" r="r" b="b"/>
                <a:pathLst>
                  <a:path w="111804" h="6855688" extrusionOk="0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/>
                <a:ahLst/>
                <a:cxnLst/>
                <a:rect l="l" t="t" r="r" b="b"/>
                <a:pathLst>
                  <a:path w="77056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95662" extrusionOk="0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385280" h="6387957" extrusionOk="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98" name="Google Shape;298;p15"/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299" name="Google Shape;299;p15"/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/>
              <a:ahLst/>
              <a:cxnLst/>
              <a:rect l="l" t="t" r="r" b="b"/>
              <a:pathLst>
                <a:path w="200346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/>
              <a:ahLst/>
              <a:cxnLst/>
              <a:rect l="l" t="t" r="r" b="b"/>
              <a:pathLst>
                <a:path w="111804" h="6855688" extrusionOk="0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/>
              <a:ahLst/>
              <a:cxnLst/>
              <a:rect l="l" t="t" r="r" b="b"/>
              <a:pathLst>
                <a:path w="77056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/>
              <a:ahLst/>
              <a:cxnLst/>
              <a:rect l="l" t="t" r="r" b="b"/>
              <a:pathLst>
                <a:path w="100173" h="6395662" extrusionOk="0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/>
              <a:ahLst/>
              <a:cxnLst/>
              <a:rect l="l" t="t" r="r" b="b"/>
              <a:pathLst>
                <a:path w="385280" h="6387957" extrusionOk="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34" name="Google Shape;3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 txBox="1">
            <a:spLocks noGrp="1"/>
          </p:cNvSpPr>
          <p:nvPr>
            <p:ph type="sldNum" idx="12"/>
          </p:nvPr>
        </p:nvSpPr>
        <p:spPr>
          <a:xfrm>
            <a:off x="9448800" y="33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336" name="Google Shape;336;p15"/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337" name="Google Shape;337;p15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8" name="Google Shape;338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339" name="Google Shape;339;p15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quantum computing principles and their integration with machine learning.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hybrid quantum-classical machine learning model for threat detection.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test the model using quantum simulators (e.g., </a:t>
            </a:r>
            <a:r>
              <a:rPr lang="en-IN" sz="28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Cirq).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metrics such as detection accuracy, false positives, and computational efficiency.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5" name="Google Shape;345;p16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346" name="Google Shape;346;p16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7" name="Google Shape;347;p16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348" name="Google Shape;348;p16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00346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avLst/>
                <a:gdLst/>
                <a:ahLst/>
                <a:cxnLst/>
                <a:rect l="l" t="t" r="r" b="b"/>
                <a:pathLst>
                  <a:path w="111804" h="6855688" extrusionOk="0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77056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95662" extrusionOk="0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385280" h="6387957" extrusionOk="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383" name="Google Shape;383;p16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384" name="Google Shape;384;p16"/>
            <p:cNvSpPr/>
            <p:nvPr/>
          </p:nvSpPr>
          <p:spPr>
            <a:xfrm>
              <a:off x="4744501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67662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5706626" y="2927282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022376" y="2926994"/>
              <a:ext cx="75130" cy="2395484"/>
            </a:xfrm>
            <a:custGeom>
              <a:avLst/>
              <a:gdLst/>
              <a:ahLst/>
              <a:cxnLst/>
              <a:rect l="l" t="t" r="r" b="b"/>
              <a:pathLst>
                <a:path w="200346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87782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559765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433987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366684" y="2927282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5957386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6024689" y="2926127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5890084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609199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7139759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7280788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7349773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7548511" y="2927282"/>
              <a:ext cx="41926" cy="2570883"/>
            </a:xfrm>
            <a:custGeom>
              <a:avLst/>
              <a:gdLst/>
              <a:ahLst/>
              <a:cxnLst/>
              <a:rect l="l" t="t" r="r" b="b"/>
              <a:pathLst>
                <a:path w="111804" h="6855688" extrusionOk="0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748524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7616134" y="2926994"/>
              <a:ext cx="28896" cy="2568860"/>
            </a:xfrm>
            <a:custGeom>
              <a:avLst/>
              <a:gdLst/>
              <a:ahLst/>
              <a:cxnLst/>
              <a:rect l="l" t="t" r="r" b="b"/>
              <a:pathLst>
                <a:path w="77056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6838507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698099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706505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6754449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633491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6159871" y="2926127"/>
              <a:ext cx="37565" cy="2398373"/>
            </a:xfrm>
            <a:custGeom>
              <a:avLst/>
              <a:gdLst/>
              <a:ahLst/>
              <a:cxnLst/>
              <a:rect l="l" t="t" r="r" b="b"/>
              <a:pathLst>
                <a:path w="100173" h="6395662" extrusionOk="0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6231712" y="2926127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6598401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6680669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651613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6399205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237391" y="2926127"/>
              <a:ext cx="144480" cy="2395484"/>
            </a:xfrm>
            <a:custGeom>
              <a:avLst/>
              <a:gdLst/>
              <a:ahLst/>
              <a:cxnLst/>
              <a:rect l="l" t="t" r="r" b="b"/>
              <a:pathLst>
                <a:path w="385280" h="6387957" extrusionOk="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12326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611343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540725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5470252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5533244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19" name="Google Shape;4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6"/>
          <p:cNvSpPr txBox="1">
            <a:spLocks noGrp="1"/>
          </p:cNvSpPr>
          <p:nvPr>
            <p:ph type="sldNum" idx="12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421" name="Google Shape;421;p16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422" name="Google Shape;422;p16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3" name="Google Shape;42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424" name="Google Shape;424;p16"/>
          <p:cNvSpPr txBox="1"/>
          <p:nvPr/>
        </p:nvSpPr>
        <p:spPr>
          <a:xfrm>
            <a:off x="123275" y="773200"/>
            <a:ext cx="11945400" cy="4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lang="en-IN" sz="28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</a:t>
            </a:r>
            <a:r>
              <a:rPr lang="en-IN" sz="28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simulator,Classical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ML </a:t>
            </a:r>
            <a:r>
              <a:rPr lang="en-IN" sz="28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frameworks,Python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hybrid model development.</a:t>
            </a:r>
          </a:p>
          <a:p>
            <a:pPr algn="l">
              <a:buNone/>
            </a:pPr>
            <a:endParaRPr lang="en-IN" sz="28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 algn="l">
              <a:buFont typeface="+mj-lt"/>
              <a:buAutoNum type="arabicPeriod"/>
            </a:pPr>
            <a:r>
              <a:rPr lang="en-IN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Prepare threat datasets for quantum ML input.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Feature Mapping: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Encode classical data into quantum states.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Design: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Combine quantum circuits with classical neural networks.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Validation</a:t>
            </a: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Findings/Results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0" name="Google Shape;430;p17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431" name="Google Shape;431;p17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32" name="Google Shape;432;p17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433" name="Google Shape;433;p17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00346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0" name="Google Shape;440;p17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3" name="Google Shape;443;p17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avLst/>
                <a:gdLst/>
                <a:ahLst/>
                <a:cxnLst/>
                <a:rect l="l" t="t" r="r" b="b"/>
                <a:pathLst>
                  <a:path w="111804" h="6855688" extrusionOk="0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77056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95662" extrusionOk="0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385280" h="6387957" extrusionOk="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468" name="Google Shape;468;p17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469" name="Google Shape;469;p17"/>
            <p:cNvSpPr/>
            <p:nvPr/>
          </p:nvSpPr>
          <p:spPr>
            <a:xfrm>
              <a:off x="4744501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7662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706626" y="2927282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022376" y="2926994"/>
              <a:ext cx="75130" cy="2395484"/>
            </a:xfrm>
            <a:custGeom>
              <a:avLst/>
              <a:gdLst/>
              <a:ahLst/>
              <a:cxnLst/>
              <a:rect l="l" t="t" r="r" b="b"/>
              <a:pathLst>
                <a:path w="200346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87782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559765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433987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366684" y="2927282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957386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6024689" y="2926127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890084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09199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7139759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7280788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7349773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7548511" y="2927282"/>
              <a:ext cx="41926" cy="2570883"/>
            </a:xfrm>
            <a:custGeom>
              <a:avLst/>
              <a:gdLst/>
              <a:ahLst/>
              <a:cxnLst/>
              <a:rect l="l" t="t" r="r" b="b"/>
              <a:pathLst>
                <a:path w="111804" h="6855688" extrusionOk="0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748524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7616134" y="2926994"/>
              <a:ext cx="28896" cy="2568860"/>
            </a:xfrm>
            <a:custGeom>
              <a:avLst/>
              <a:gdLst/>
              <a:ahLst/>
              <a:cxnLst/>
              <a:rect l="l" t="t" r="r" b="b"/>
              <a:pathLst>
                <a:path w="77056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6838507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98099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706505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6754449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633491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6159871" y="2926127"/>
              <a:ext cx="37565" cy="2398373"/>
            </a:xfrm>
            <a:custGeom>
              <a:avLst/>
              <a:gdLst/>
              <a:ahLst/>
              <a:cxnLst/>
              <a:rect l="l" t="t" r="r" b="b"/>
              <a:pathLst>
                <a:path w="100173" h="6395662" extrusionOk="0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6231712" y="2926127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6598401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6680669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651613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6399205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5237391" y="2926127"/>
              <a:ext cx="144480" cy="2395484"/>
            </a:xfrm>
            <a:custGeom>
              <a:avLst/>
              <a:gdLst/>
              <a:ahLst/>
              <a:cxnLst/>
              <a:rect l="l" t="t" r="r" b="b"/>
              <a:pathLst>
                <a:path w="385280" h="6387957" extrusionOk="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512326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5611343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40725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5470252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5533244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04" name="Google Shape;5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7"/>
          <p:cNvSpPr txBox="1">
            <a:spLocks noGrp="1"/>
          </p:cNvSpPr>
          <p:nvPr>
            <p:ph type="sldNum" idx="12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506" name="Google Shape;506;p17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507" name="Google Shape;507;p17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8" name="Google Shape;508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509" name="Google Shape;509;p17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ML models demonstrated superior performance in detecting complex threats.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processing times for large-scale datasets compared to classical methods.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false positives and improved accuracy in anomaly detection.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integration of quantum algorithms (e.g., QSVM, Quantum Neural Networks).</a:t>
            </a:r>
          </a:p>
          <a:p>
            <a:pPr>
              <a:buNone/>
            </a:pP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Scope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5" name="Google Shape;515;p18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516" name="Google Shape;516;p18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17" name="Google Shape;517;p18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518" name="Google Shape;518;p18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00346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avLst/>
                <a:gdLst/>
                <a:ahLst/>
                <a:cxnLst/>
                <a:rect l="l" t="t" r="r" b="b"/>
                <a:pathLst>
                  <a:path w="111804" h="6855688" extrusionOk="0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77056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95662" extrusionOk="0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385280" h="6387957" extrusionOk="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553" name="Google Shape;553;p18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554" name="Google Shape;554;p18"/>
            <p:cNvSpPr/>
            <p:nvPr/>
          </p:nvSpPr>
          <p:spPr>
            <a:xfrm>
              <a:off x="4744501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67662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5706626" y="2927282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5022376" y="2926994"/>
              <a:ext cx="75130" cy="2395484"/>
            </a:xfrm>
            <a:custGeom>
              <a:avLst/>
              <a:gdLst/>
              <a:ahLst/>
              <a:cxnLst/>
              <a:rect l="l" t="t" r="r" b="b"/>
              <a:pathLst>
                <a:path w="200346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87782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559765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433987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4366684" y="2927282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5957386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6024689" y="2926127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5890084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609199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139759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7280788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7349773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7548511" y="2927282"/>
              <a:ext cx="41926" cy="2570883"/>
            </a:xfrm>
            <a:custGeom>
              <a:avLst/>
              <a:gdLst/>
              <a:ahLst/>
              <a:cxnLst/>
              <a:rect l="l" t="t" r="r" b="b"/>
              <a:pathLst>
                <a:path w="111804" h="6855688" extrusionOk="0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748524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7616134" y="2926994"/>
              <a:ext cx="28896" cy="2568860"/>
            </a:xfrm>
            <a:custGeom>
              <a:avLst/>
              <a:gdLst/>
              <a:ahLst/>
              <a:cxnLst/>
              <a:rect l="l" t="t" r="r" b="b"/>
              <a:pathLst>
                <a:path w="77056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6838507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698099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06505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754449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633491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6159871" y="2926127"/>
              <a:ext cx="37565" cy="2398373"/>
            </a:xfrm>
            <a:custGeom>
              <a:avLst/>
              <a:gdLst/>
              <a:ahLst/>
              <a:cxnLst/>
              <a:rect l="l" t="t" r="r" b="b"/>
              <a:pathLst>
                <a:path w="100173" h="6395662" extrusionOk="0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6231712" y="2926127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6598401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6680669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51613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6399205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5237391" y="2926127"/>
              <a:ext cx="144480" cy="2395484"/>
            </a:xfrm>
            <a:custGeom>
              <a:avLst/>
              <a:gdLst/>
              <a:ahLst/>
              <a:cxnLst/>
              <a:rect l="l" t="t" r="r" b="b"/>
              <a:pathLst>
                <a:path w="385280" h="6387957" extrusionOk="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512326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5611343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540725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5470252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5533244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89" name="Google Shape;5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18"/>
          <p:cNvSpPr txBox="1">
            <a:spLocks noGrp="1"/>
          </p:cNvSpPr>
          <p:nvPr>
            <p:ph type="sldNum" idx="12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591" name="Google Shape;591;p18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592" name="Google Shape;592;p18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3" name="Google Shape;59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594" name="Google Shape;594;p18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lang="en-IN" sz="2800" b="1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IN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Quantum ML offers a transformative approach to threat detection, combining speed and precision.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 bridge the gap between current limitations and future quantum advancements.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IN" sz="28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on real quantum hardware (e.g., IBM Quantum, Google Sycamore).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to multi-modal threat analysis (e.g., network, IoT, cloud).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0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5" name="Google Shape;685;p20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686" name="Google Shape;686;p20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87" name="Google Shape;687;p20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688" name="Google Shape;688;p20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00346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avLst/>
                <a:gdLst/>
                <a:ahLst/>
                <a:cxnLst/>
                <a:rect l="l" t="t" r="r" b="b"/>
                <a:pathLst>
                  <a:path w="111804" h="6855688" extrusionOk="0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77056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95662" extrusionOk="0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385280" h="6387957" extrusionOk="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723" name="Google Shape;723;p20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724" name="Google Shape;724;p20"/>
            <p:cNvSpPr/>
            <p:nvPr/>
          </p:nvSpPr>
          <p:spPr>
            <a:xfrm>
              <a:off x="4744501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67662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5706626" y="2927282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5022376" y="2926994"/>
              <a:ext cx="75130" cy="2395484"/>
            </a:xfrm>
            <a:custGeom>
              <a:avLst/>
              <a:gdLst/>
              <a:ahLst/>
              <a:cxnLst/>
              <a:rect l="l" t="t" r="r" b="b"/>
              <a:pathLst>
                <a:path w="200346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7782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4559765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433987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366684" y="2927282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957386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6024689" y="2926127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5890084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609199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7139759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7280788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7349773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7548511" y="2927282"/>
              <a:ext cx="41926" cy="2570883"/>
            </a:xfrm>
            <a:custGeom>
              <a:avLst/>
              <a:gdLst/>
              <a:ahLst/>
              <a:cxnLst/>
              <a:rect l="l" t="t" r="r" b="b"/>
              <a:pathLst>
                <a:path w="111804" h="6855688" extrusionOk="0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748524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7616134" y="2926994"/>
              <a:ext cx="28896" cy="2568860"/>
            </a:xfrm>
            <a:custGeom>
              <a:avLst/>
              <a:gdLst/>
              <a:ahLst/>
              <a:cxnLst/>
              <a:rect l="l" t="t" r="r" b="b"/>
              <a:pathLst>
                <a:path w="77056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6838507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698099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706505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6754449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633491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6159871" y="2926127"/>
              <a:ext cx="37565" cy="2398373"/>
            </a:xfrm>
            <a:custGeom>
              <a:avLst/>
              <a:gdLst/>
              <a:ahLst/>
              <a:cxnLst/>
              <a:rect l="l" t="t" r="r" b="b"/>
              <a:pathLst>
                <a:path w="100173" h="6395662" extrusionOk="0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6231712" y="2926127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6598401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6680669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651613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6399205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5237391" y="2926127"/>
              <a:ext cx="144480" cy="2395484"/>
            </a:xfrm>
            <a:custGeom>
              <a:avLst/>
              <a:gdLst/>
              <a:ahLst/>
              <a:cxnLst/>
              <a:rect l="l" t="t" r="r" b="b"/>
              <a:pathLst>
                <a:path w="385280" h="6387957" extrusionOk="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512326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5611343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540725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5470252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5533244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59" name="Google Shape;75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20"/>
          <p:cNvSpPr txBox="1">
            <a:spLocks noGrp="1"/>
          </p:cNvSpPr>
          <p:nvPr>
            <p:ph type="sldNum" idx="12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761" name="Google Shape;761;p20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762" name="Google Shape;762;p20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3" name="Google Shape;763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64" name="Google Shape;764;p20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8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IBM Quantum Computing. Available at: </a:t>
            </a:r>
            <a:r>
              <a:rPr lang="en-IN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https://www.ibm.com/quantum-computing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8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Documentation. Available at: </a:t>
            </a:r>
            <a:r>
              <a:rPr lang="en-IN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https://qiskit.org/documentation/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Google Quantum AI. Available at: </a:t>
            </a:r>
            <a:r>
              <a:rPr lang="en-IN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https://quantumai.google/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“Quantum Machine Learning for Cybersecurity,” Nature Journal.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“Hybrid Quantum-Classical Neural Networks,” </a:t>
            </a:r>
            <a:r>
              <a:rPr lang="en-IN" sz="28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MITRE ATT&amp;CK Framework. Available at: </a:t>
            </a:r>
            <a:r>
              <a:rPr lang="en-IN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https://attack.mitre.org/</a:t>
            </a: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1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0" name="Google Shape;770;p21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771" name="Google Shape;771;p21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72" name="Google Shape;772;p21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773" name="Google Shape;773;p21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00346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850294" extrusionOk="0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avLst/>
                <a:gdLst/>
                <a:ahLst/>
                <a:cxnLst/>
                <a:rect l="l" t="t" r="r" b="b"/>
                <a:pathLst>
                  <a:path w="111804" h="6855688" extrusionOk="0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9" name="Google Shape;789;p21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0" name="Google Shape;790;p21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avLst/>
                <a:gdLst/>
                <a:ahLst/>
                <a:cxnLst/>
                <a:rect l="l" t="t" r="r" b="b"/>
                <a:pathLst>
                  <a:path w="77056" h="6850294" extrusionOk="0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292813" h="6387957" extrusionOk="0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95662" extrusionOk="0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385280" h="6387957" extrusionOk="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92640" h="6387957" extrusionOk="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avLst/>
                <a:gdLst/>
                <a:ahLst/>
                <a:cxnLst/>
                <a:rect l="l" t="t" r="r" b="b"/>
                <a:pathLst>
                  <a:path w="100173" h="6387957" extrusionOk="0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808" name="Google Shape;808;p21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809" name="Google Shape;809;p21"/>
            <p:cNvSpPr/>
            <p:nvPr/>
          </p:nvSpPr>
          <p:spPr>
            <a:xfrm>
              <a:off x="4744501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67662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706626" y="2927282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5022376" y="2926994"/>
              <a:ext cx="75130" cy="2395484"/>
            </a:xfrm>
            <a:custGeom>
              <a:avLst/>
              <a:gdLst/>
              <a:ahLst/>
              <a:cxnLst/>
              <a:rect l="l" t="t" r="r" b="b"/>
              <a:pathLst>
                <a:path w="200346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87782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559765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433987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366684" y="2927282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5957386" y="2926705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6024689" y="2926127"/>
              <a:ext cx="37565" cy="2568860"/>
            </a:xfrm>
            <a:custGeom>
              <a:avLst/>
              <a:gdLst/>
              <a:ahLst/>
              <a:cxnLst/>
              <a:rect l="l" t="t" r="r" b="b"/>
              <a:pathLst>
                <a:path w="100173" h="6850294" extrusionOk="0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5890084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09199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139759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280788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7349773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7548511" y="2927282"/>
              <a:ext cx="41926" cy="2570883"/>
            </a:xfrm>
            <a:custGeom>
              <a:avLst/>
              <a:gdLst/>
              <a:ahLst/>
              <a:cxnLst/>
              <a:rect l="l" t="t" r="r" b="b"/>
              <a:pathLst>
                <a:path w="111804" h="6855688" extrusionOk="0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748524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7616134" y="2926994"/>
              <a:ext cx="28896" cy="2568860"/>
            </a:xfrm>
            <a:custGeom>
              <a:avLst/>
              <a:gdLst/>
              <a:ahLst/>
              <a:cxnLst/>
              <a:rect l="l" t="t" r="r" b="b"/>
              <a:pathLst>
                <a:path w="77056" h="6850294" extrusionOk="0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838507" y="2926994"/>
              <a:ext cx="109805" cy="2395484"/>
            </a:xfrm>
            <a:custGeom>
              <a:avLst/>
              <a:gdLst/>
              <a:ahLst/>
              <a:cxnLst/>
              <a:rect l="l" t="t" r="r" b="b"/>
              <a:pathLst>
                <a:path w="292813" h="6387957" extrusionOk="0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98099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065051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6754449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633491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6159871" y="2926127"/>
              <a:ext cx="37565" cy="2398373"/>
            </a:xfrm>
            <a:custGeom>
              <a:avLst/>
              <a:gdLst/>
              <a:ahLst/>
              <a:cxnLst/>
              <a:rect l="l" t="t" r="r" b="b"/>
              <a:pathLst>
                <a:path w="100173" h="6395662" extrusionOk="0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6231712" y="2926127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6598401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680669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516134" y="2927282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399205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5237391" y="2926127"/>
              <a:ext cx="144480" cy="2395484"/>
            </a:xfrm>
            <a:custGeom>
              <a:avLst/>
              <a:gdLst/>
              <a:ahLst/>
              <a:cxnLst/>
              <a:rect l="l" t="t" r="r" b="b"/>
              <a:pathLst>
                <a:path w="385280" h="6387957" extrusionOk="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5123269" y="2926994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5611343" y="2927282"/>
              <a:ext cx="72240" cy="2395484"/>
            </a:xfrm>
            <a:custGeom>
              <a:avLst/>
              <a:gdLst/>
              <a:ahLst/>
              <a:cxnLst/>
              <a:rect l="l" t="t" r="r" b="b"/>
              <a:pathLst>
                <a:path w="192640" h="6387957" extrusionOk="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407259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5470252" y="2926994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5533244" y="2926127"/>
              <a:ext cx="37565" cy="2395484"/>
            </a:xfrm>
            <a:custGeom>
              <a:avLst/>
              <a:gdLst/>
              <a:ahLst/>
              <a:cxnLst/>
              <a:rect l="l" t="t" r="r" b="b"/>
              <a:pathLst>
                <a:path w="100173" h="6387957" extrusionOk="0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844" name="Google Shape;84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21"/>
          <p:cNvSpPr txBox="1">
            <a:spLocks noGrp="1"/>
          </p:cNvSpPr>
          <p:nvPr>
            <p:ph type="sldNum" idx="12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846" name="Google Shape;846;p21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847" name="Google Shape;847;p21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8" name="Google Shape;848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849" name="Google Shape;849;p21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 Biamonte, J., et al. </a:t>
            </a:r>
            <a:r>
              <a:rPr lang="en-IN" sz="24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"Quantum Machine Learning."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Nature, 549(7671), 2017.</a:t>
            </a:r>
            <a:b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[8] Schuld, M., &amp; </a:t>
            </a:r>
            <a:r>
              <a:rPr lang="en-IN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Petruccione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F. </a:t>
            </a:r>
            <a:r>
              <a:rPr lang="en-IN" sz="24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"Supervised Learning with Quantum Computers."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Springer, 2018.</a:t>
            </a:r>
            <a:b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[9] Havlíček, V., et al. </a:t>
            </a:r>
            <a:r>
              <a:rPr lang="en-IN" sz="24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"Supervised learning with quantum-enhanced feature spaces."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Nature, 567(7747), 2019.</a:t>
            </a:r>
            <a:b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[10] </a:t>
            </a:r>
            <a:r>
              <a:rPr lang="en-IN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Preskill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 </a:t>
            </a:r>
            <a:r>
              <a:rPr lang="en-IN" sz="24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"Quantum Computing in the NISQ era and beyond."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Quantum, 2, 2018.</a:t>
            </a:r>
          </a:p>
          <a:p>
            <a:pPr algn="l"/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[11] IBM Research. </a:t>
            </a:r>
            <a:r>
              <a:rPr lang="en-IN" sz="24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"Quantum Machine Learning for Cybersecurity."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Whitepaper, 2022.</a:t>
            </a:r>
            <a:b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[12] National Institute of Standards and Technology (NIST). </a:t>
            </a:r>
            <a:r>
              <a:rPr lang="en-IN" sz="24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"Post-Quantum Cryptography Standards."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Available at: </a:t>
            </a:r>
            <a:r>
              <a:rPr lang="en-IN" sz="24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https://csrc.nist.gov/projects/post-quantum-cryptography</a:t>
            </a:r>
            <a:endParaRPr lang="en-IN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576</Words>
  <Application>Microsoft Office PowerPoint</Application>
  <PresentationFormat>Widescreen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utkarsh khuspare</dc:creator>
  <cp:lastModifiedBy>utkarsh khuspare</cp:lastModifiedBy>
  <cp:revision>2</cp:revision>
  <dcterms:modified xsi:type="dcterms:W3CDTF">2025-04-07T09:18:46Z</dcterms:modified>
</cp:coreProperties>
</file>