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iYAh/PMLdkporrEs7RrIGW2uQ/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reate.kahoot.it/share/verilog-and-digital-logic/b408c6ef-2da1-4f61-87b1-1d78db1b4ad0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</a:t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jackie</a:t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travis</a:t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a04213b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base 10, each digit can only take on 10 values, starting from 0 to 9</a:t>
            </a:r>
            <a:endParaRPr/>
          </a:p>
        </p:txBody>
      </p:sp>
      <p:sp>
        <p:nvSpPr>
          <p:cNvPr id="99" name="Google Shape;99;gba04213bf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9c95a09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b9c95a094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04213b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ba04213bf7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9c95a09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https://create.kahoot.it/share/verilog-and-digital-logic/b408c6ef-2da1-4f61-87b1-1d78db1b4ad0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b9c95a094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travis</a:t>
            </a:r>
            <a:endParaRPr/>
          </a:p>
        </p:txBody>
      </p:sp>
      <p:sp>
        <p:nvSpPr>
          <p:cNvPr id="471" name="Google Shape;47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Could do 2^0 to 2^9, but it is the same as 2^10 - 1.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-1. Think of it as a large negative number subtracted by the most positive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10000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111</a:t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a04213bf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44" name="Google Shape;144;gba04213bf7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inyurl.com/ieeeverilo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Relationship Id="rId4" Type="http://schemas.openxmlformats.org/officeDocument/2006/relationships/image" Target="../media/image6.png"/><Relationship Id="rId5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aplayground.com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37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Relationship Id="rId5" Type="http://schemas.openxmlformats.org/officeDocument/2006/relationships/image" Target="../media/image5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4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28676" y="965200"/>
            <a:ext cx="1111567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 Practical Introduction to Verilog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38288" y="395922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Or, who needs M16 anyway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14538" y="3600450"/>
            <a:ext cx="8872537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"/>
          <p:cNvSpPr txBox="1"/>
          <p:nvPr/>
        </p:nvSpPr>
        <p:spPr>
          <a:xfrm>
            <a:off x="3514726" y="4886327"/>
            <a:ext cx="54292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Featuring a collection of god-awful memes made by your loving Workshops co-lead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266800" y="5861575"/>
            <a:ext cx="600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Slides: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https://tinyurl.com/ieeeverilog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Check in: </a:t>
            </a:r>
            <a:r>
              <a:rPr lang="en-US" sz="1700"/>
              <a:t>tinyurl.com/1xzz2g8e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bitwise operations</a:t>
            </a:r>
            <a:endParaRPr/>
          </a:p>
        </p:txBody>
      </p:sp>
      <p:cxnSp>
        <p:nvCxnSpPr>
          <p:cNvPr id="171" name="Google Shape;171;p7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7"/>
          <p:cNvSpPr txBox="1"/>
          <p:nvPr>
            <p:ph idx="1" type="subTitle"/>
          </p:nvPr>
        </p:nvSpPr>
        <p:spPr>
          <a:xfrm>
            <a:off x="323850" y="1858962"/>
            <a:ext cx="6977063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-Operations done on bits! (Shocking, I know)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-Simple ops on a bit, or between two bits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-Similar to Boolean AND, OR etc. (But not quite)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-Combinations of them form non-bitwise ops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-We’ll use these in Verilog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7400927" y="2028826"/>
            <a:ext cx="3471862" cy="39087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Bitwise Operators: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AND: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OR: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NOT: ! (or  ~)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XOR: ^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Shift: &lt;&lt;, &gt;&gt;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Operators: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And: &amp;&amp;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Or: ||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Not: 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ctrTitle"/>
          </p:nvPr>
        </p:nvSpPr>
        <p:spPr>
          <a:xfrm>
            <a:off x="0" y="207962"/>
            <a:ext cx="5843588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bitwise examples</a:t>
            </a:r>
            <a:endParaRPr/>
          </a:p>
        </p:txBody>
      </p:sp>
      <p:cxnSp>
        <p:nvCxnSpPr>
          <p:cNvPr id="179" name="Google Shape;179;p8"/>
          <p:cNvCxnSpPr/>
          <p:nvPr/>
        </p:nvCxnSpPr>
        <p:spPr>
          <a:xfrm>
            <a:off x="500063" y="1400175"/>
            <a:ext cx="4586287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8"/>
          <p:cNvSpPr txBox="1"/>
          <p:nvPr>
            <p:ph idx="1" type="subTitle"/>
          </p:nvPr>
        </p:nvSpPr>
        <p:spPr>
          <a:xfrm>
            <a:off x="323850" y="1531112"/>
            <a:ext cx="69771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-Unlike Boolean, bitwise can be done on multiple bits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-Single bit AND: 	1&amp;1 = 1		1&amp;0 = 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		0&amp;0 = 0		0&amp;1 = 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-Single bit OR:		1|1 = 1			1|0 =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		0|0 = 0			0|1 =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-Single bit XOR: 	1^1 = 0		 	0^1 =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		0^0=0			1^0=1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-Single bit NOT: 	~0 = 1			~1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7600950" y="357188"/>
            <a:ext cx="4300538" cy="2369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bits: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1101 &amp; 0101 = 0101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 | 0101 = 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~1010 = 0101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1101 ^ 1011 = 0100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 &lt;&lt; 2 = 1000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7624750" y="3271850"/>
            <a:ext cx="4389600" cy="1261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two’s complement, how would we negate a number?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7634286" y="5067300"/>
            <a:ext cx="4319588" cy="126188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a super-simple way to bitwise multiply by 4?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logic gates: binary in circuits</a:t>
            </a:r>
            <a:endParaRPr/>
          </a:p>
        </p:txBody>
      </p:sp>
      <p:cxnSp>
        <p:nvCxnSpPr>
          <p:cNvPr id="189" name="Google Shape;189;p9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9"/>
          <p:cNvSpPr txBox="1"/>
          <p:nvPr>
            <p:ph idx="1" type="subTitle"/>
          </p:nvPr>
        </p:nvSpPr>
        <p:spPr>
          <a:xfrm>
            <a:off x="795339" y="1858962"/>
            <a:ext cx="5934074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-logic gates are physical components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-they are made from transistors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-sometimes, chips with single gates are used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-usually, a whole bunch are stuffed on a chip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-FPGAs y’all!</a:t>
            </a:r>
            <a:endParaRPr/>
          </a:p>
        </p:txBody>
      </p:sp>
      <p:pic>
        <p:nvPicPr>
          <p:cNvPr descr="A picture containing text&#10;&#10;Description automatically generated"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5792" y="1485899"/>
            <a:ext cx="4895708" cy="52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flip-flop: an altered state</a:t>
            </a:r>
            <a:endParaRPr/>
          </a:p>
        </p:txBody>
      </p:sp>
      <p:cxnSp>
        <p:nvCxnSpPr>
          <p:cNvPr id="197" name="Google Shape;197;p10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10"/>
          <p:cNvSpPr txBox="1"/>
          <p:nvPr>
            <p:ph idx="1" type="subTitle"/>
          </p:nvPr>
        </p:nvSpPr>
        <p:spPr>
          <a:xfrm>
            <a:off x="2266950" y="1601775"/>
            <a:ext cx="79296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-We’re almost to Verilog, but first we need one more thing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-Flip-flops are a type of component in either state 1 or state 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-Its output (and often negated output) is always available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8" y="3800475"/>
            <a:ext cx="4865474" cy="27003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ctrTitle"/>
          </p:nvPr>
        </p:nvSpPr>
        <p:spPr>
          <a:xfrm>
            <a:off x="685800" y="222248"/>
            <a:ext cx="4186238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flip-flops</a:t>
            </a:r>
            <a:endParaRPr/>
          </a:p>
        </p:txBody>
      </p:sp>
      <p:cxnSp>
        <p:nvCxnSpPr>
          <p:cNvPr id="205" name="Google Shape;205;p11"/>
          <p:cNvCxnSpPr/>
          <p:nvPr/>
        </p:nvCxnSpPr>
        <p:spPr>
          <a:xfrm>
            <a:off x="1414464" y="1385889"/>
            <a:ext cx="2686049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11"/>
          <p:cNvSpPr txBox="1"/>
          <p:nvPr>
            <p:ph idx="1" type="subTitle"/>
          </p:nvPr>
        </p:nvSpPr>
        <p:spPr>
          <a:xfrm>
            <a:off x="566738" y="1658937"/>
            <a:ext cx="11163299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-Several kinds of flip-flops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-Not gonna get too far into deets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-But note, these are usually clocked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-Clocks are square wave inputs that have a known frequency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-They are used for timing purposes in circuits </a:t>
            </a:r>
            <a:r>
              <a:rPr b="1" lang="en-US"/>
              <a:t>(sequential logic)</a:t>
            </a:r>
            <a:endParaRPr b="1"/>
          </a:p>
        </p:txBody>
      </p:sp>
      <p:pic>
        <p:nvPicPr>
          <p:cNvPr descr="Shape&#10;&#10;Description automatically generated with medium confidence"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7851" y="341312"/>
            <a:ext cx="6157912" cy="31756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208" name="Google Shape;2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8020" y="4929470"/>
            <a:ext cx="2997750" cy="16637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lock signal and triggering - CircuitVerse" id="209" name="Google Shape;20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400" y="5226350"/>
            <a:ext cx="4286250" cy="126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logic design fundamentals</a:t>
            </a:r>
            <a:endParaRPr/>
          </a:p>
        </p:txBody>
      </p:sp>
      <p:cxnSp>
        <p:nvCxnSpPr>
          <p:cNvPr id="215" name="Google Shape;215;p12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12"/>
          <p:cNvSpPr txBox="1"/>
          <p:nvPr>
            <p:ph idx="1" type="subTitle"/>
          </p:nvPr>
        </p:nvSpPr>
        <p:spPr>
          <a:xfrm>
            <a:off x="795338" y="1858962"/>
            <a:ext cx="11396661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-Why exactly did we learn all this?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-Computers operate using bits, and we design basic computer functions from gates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-Transistors -&gt; gates -&gt; modules -&gt; logic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-Basically, this stuff is a window into how computers do what they’re supposed to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-Understanding logic design will take a whole class, but here’s a brief overview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logic design examples: adders</a:t>
            </a:r>
            <a:endParaRPr/>
          </a:p>
        </p:txBody>
      </p:sp>
      <p:cxnSp>
        <p:nvCxnSpPr>
          <p:cNvPr id="222" name="Google Shape;222;p13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13"/>
          <p:cNvSpPr txBox="1"/>
          <p:nvPr>
            <p:ph idx="1" type="subTitle"/>
          </p:nvPr>
        </p:nvSpPr>
        <p:spPr>
          <a:xfrm>
            <a:off x="795339" y="1858963"/>
            <a:ext cx="1904999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Half Adder:</a:t>
            </a:r>
            <a:endParaRPr/>
          </a:p>
        </p:txBody>
      </p:sp>
      <p:pic>
        <p:nvPicPr>
          <p:cNvPr descr="Diagram&#10;&#10;Description automatically generated"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323" y="2028825"/>
            <a:ext cx="3771901" cy="186011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Google Shape;225;p13"/>
          <p:cNvSpPr txBox="1"/>
          <p:nvPr/>
        </p:nvSpPr>
        <p:spPr>
          <a:xfrm>
            <a:off x="790576" y="4068763"/>
            <a:ext cx="1904999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Adder:</a:t>
            </a:r>
            <a:endParaRPr/>
          </a:p>
        </p:txBody>
      </p:sp>
      <p:pic>
        <p:nvPicPr>
          <p:cNvPr descr="Diagram&#10;&#10;Description automatically generated" id="226" name="Google Shape;2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038" y="4240211"/>
            <a:ext cx="4545449" cy="19816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pplication, table&#10;&#10;Description automatically generated" id="227" name="Google Shape;227;p13"/>
          <p:cNvPicPr preferRelativeResize="0"/>
          <p:nvPr/>
        </p:nvPicPr>
        <p:blipFill rotWithShape="1">
          <a:blip r:embed="rId5">
            <a:alphaModFix/>
          </a:blip>
          <a:srcRect b="13208" l="0" r="7716" t="0"/>
          <a:stretch/>
        </p:blipFill>
        <p:spPr>
          <a:xfrm>
            <a:off x="7472362" y="4198937"/>
            <a:ext cx="4414838" cy="2062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28" name="Google Shape;228;p13"/>
          <p:cNvPicPr preferRelativeResize="0"/>
          <p:nvPr/>
        </p:nvPicPr>
        <p:blipFill rotWithShape="1">
          <a:blip r:embed="rId6">
            <a:alphaModFix/>
          </a:blip>
          <a:srcRect b="9539" l="3874" r="4626" t="18357"/>
          <a:stretch/>
        </p:blipFill>
        <p:spPr>
          <a:xfrm>
            <a:off x="7529512" y="1900238"/>
            <a:ext cx="3738184" cy="194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logic design examples: multiplexer</a:t>
            </a:r>
            <a:endParaRPr/>
          </a:p>
        </p:txBody>
      </p:sp>
      <p:cxnSp>
        <p:nvCxnSpPr>
          <p:cNvPr id="234" name="Google Shape;234;p14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14"/>
          <p:cNvSpPr txBox="1"/>
          <p:nvPr>
            <p:ph idx="1" type="subTitle"/>
          </p:nvPr>
        </p:nvSpPr>
        <p:spPr>
          <a:xfrm>
            <a:off x="795339" y="1858963"/>
            <a:ext cx="1904999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 Idea: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790576" y="3697287"/>
            <a:ext cx="1904999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execution:</a:t>
            </a:r>
            <a:endParaRPr/>
          </a:p>
        </p:txBody>
      </p:sp>
      <p:pic>
        <p:nvPicPr>
          <p:cNvPr descr="Diagram&#10;&#10;Description automatically generated"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875" y="3924576"/>
            <a:ext cx="3586163" cy="252625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hape&#10;&#10;Description automatically generated" id="238" name="Google Shape;2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8950" y="3917975"/>
            <a:ext cx="4866525" cy="2511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14"/>
          <p:cNvSpPr txBox="1"/>
          <p:nvPr/>
        </p:nvSpPr>
        <p:spPr>
          <a:xfrm>
            <a:off x="2571750" y="2071688"/>
            <a:ext cx="8815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had multiple possible inputs but wanted to be able to select a particular one? We’d need a select line to use in our logic, but with how many bits?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time… for Verilog</a:t>
            </a:r>
            <a:endParaRPr/>
          </a:p>
        </p:txBody>
      </p:sp>
      <p:cxnSp>
        <p:nvCxnSpPr>
          <p:cNvPr id="245" name="Google Shape;245;p15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15"/>
          <p:cNvSpPr txBox="1"/>
          <p:nvPr>
            <p:ph idx="1" type="subTitle"/>
          </p:nvPr>
        </p:nvSpPr>
        <p:spPr>
          <a:xfrm>
            <a:off x="295276" y="1873250"/>
            <a:ext cx="8377236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-Today we’ll be using an online IDE/simulator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-EDAplayground: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edaplayground.com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-Here, we can write our SystemVerilog code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-And we can also see waveforms!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-Go and make an account real quick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raphical user interface, text, application, chat or text message&#10;&#10;Description automatically generated" id="247" name="Google Shape;24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3416" y="2014674"/>
            <a:ext cx="5876501" cy="306011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what exactly is it?</a:t>
            </a:r>
            <a:endParaRPr/>
          </a:p>
        </p:txBody>
      </p:sp>
      <p:cxnSp>
        <p:nvCxnSpPr>
          <p:cNvPr id="253" name="Google Shape;253;p16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16"/>
          <p:cNvSpPr txBox="1"/>
          <p:nvPr>
            <p:ph idx="1" type="subTitle"/>
          </p:nvPr>
        </p:nvSpPr>
        <p:spPr>
          <a:xfrm>
            <a:off x="409576" y="1858963"/>
            <a:ext cx="6777037" cy="408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-Verilog is a Hardware Description Language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-Use code to build logic designs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-Can just be simulated, or can be uploaded to FPGAs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-Is a bit trickier than C, C++, or Python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-Google will let you down!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A dog and a fox&#10;&#10;Description automatically generated with low confidence" id="255" name="Google Shape;2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8" y="2055811"/>
            <a:ext cx="4471985" cy="34399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ctrTitle"/>
          </p:nvPr>
        </p:nvSpPr>
        <p:spPr>
          <a:xfrm>
            <a:off x="0" y="322262"/>
            <a:ext cx="5900738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but first, binary</a:t>
            </a:r>
            <a:endParaRPr/>
          </a:p>
        </p:txBody>
      </p:sp>
      <p:sp>
        <p:nvSpPr>
          <p:cNvPr id="94" name="Google Shape;94;p2"/>
          <p:cNvSpPr txBox="1"/>
          <p:nvPr>
            <p:ph idx="1" type="subTitle"/>
          </p:nvPr>
        </p:nvSpPr>
        <p:spPr>
          <a:xfrm>
            <a:off x="485776" y="1930401"/>
            <a:ext cx="5300661" cy="268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-Humans use base 10 because fingers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-1s place, 10s place, 100s, etc.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-Computers don’t have fingers (yet)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-But if they did, how many would they have?</a:t>
            </a:r>
            <a:endParaRPr/>
          </a:p>
        </p:txBody>
      </p:sp>
      <p:cxnSp>
        <p:nvCxnSpPr>
          <p:cNvPr id="95" name="Google Shape;95;p2"/>
          <p:cNvCxnSpPr/>
          <p:nvPr/>
        </p:nvCxnSpPr>
        <p:spPr>
          <a:xfrm>
            <a:off x="671513" y="1500187"/>
            <a:ext cx="448627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person&#10;&#10;Description automatically generated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8059" y="719138"/>
            <a:ext cx="5321300" cy="5321300"/>
          </a:xfrm>
          <a:prstGeom prst="rect">
            <a:avLst/>
          </a:prstGeom>
          <a:noFill/>
          <a:ln>
            <a:noFill/>
          </a:ln>
          <a:effectLst>
            <a:outerShdw blurRad="50800" sx="101000" rotWithShape="0" algn="tl" dir="2700000" dist="38100" sy="101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getting started</a:t>
            </a:r>
            <a:endParaRPr/>
          </a:p>
        </p:txBody>
      </p:sp>
      <p:cxnSp>
        <p:nvCxnSpPr>
          <p:cNvPr id="261" name="Google Shape;261;p17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17"/>
          <p:cNvSpPr txBox="1"/>
          <p:nvPr>
            <p:ph idx="1" type="subTitle"/>
          </p:nvPr>
        </p:nvSpPr>
        <p:spPr>
          <a:xfrm>
            <a:off x="1538289" y="1916113"/>
            <a:ext cx="9463087" cy="408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-There are </a:t>
            </a:r>
            <a:r>
              <a:rPr b="1" lang="en-US"/>
              <a:t>two main </a:t>
            </a:r>
            <a:r>
              <a:rPr lang="en-US"/>
              <a:t>parts you need to code: </a:t>
            </a:r>
            <a:r>
              <a:rPr b="1" lang="en-US"/>
              <a:t>modules</a:t>
            </a:r>
            <a:r>
              <a:rPr lang="en-US"/>
              <a:t> and a </a:t>
            </a:r>
            <a:r>
              <a:rPr b="1" lang="en-US"/>
              <a:t>testbench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-Modules</a:t>
            </a:r>
            <a:r>
              <a:rPr lang="en-US"/>
              <a:t> are your individual logic designs (adders, MUXs, etc.)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-Testbenches</a:t>
            </a:r>
            <a:r>
              <a:rPr lang="en-US"/>
              <a:t> are where you create input waveforms and make outputs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-These are done in different files. (left and right in EDAplayground)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type="ctrTitle"/>
          </p:nvPr>
        </p:nvSpPr>
        <p:spPr>
          <a:xfrm>
            <a:off x="628650" y="265112"/>
            <a:ext cx="3357564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modules</a:t>
            </a:r>
            <a:endParaRPr/>
          </a:p>
        </p:txBody>
      </p:sp>
      <p:cxnSp>
        <p:nvCxnSpPr>
          <p:cNvPr id="268" name="Google Shape;268;p18"/>
          <p:cNvCxnSpPr/>
          <p:nvPr/>
        </p:nvCxnSpPr>
        <p:spPr>
          <a:xfrm>
            <a:off x="485775" y="1428750"/>
            <a:ext cx="360045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18"/>
          <p:cNvSpPr txBox="1"/>
          <p:nvPr>
            <p:ph idx="1" type="subTitle"/>
          </p:nvPr>
        </p:nvSpPr>
        <p:spPr>
          <a:xfrm>
            <a:off x="295276" y="1873250"/>
            <a:ext cx="8377236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-Modules are kinda like python functions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-Declare with keyword </a:t>
            </a:r>
            <a:r>
              <a:rPr b="1" lang="en-US"/>
              <a:t>module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-Note the odd </a:t>
            </a:r>
            <a:r>
              <a:rPr b="1" lang="en-US"/>
              <a:t>semicolon(;)</a:t>
            </a:r>
            <a:r>
              <a:rPr lang="en-US"/>
              <a:t> placement!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-Parameters don’t need types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-Each parameter is an </a:t>
            </a:r>
            <a:r>
              <a:rPr b="1" lang="en-US"/>
              <a:t>input</a:t>
            </a:r>
            <a:r>
              <a:rPr lang="en-US"/>
              <a:t> or </a:t>
            </a:r>
            <a:r>
              <a:rPr b="1" lang="en-US"/>
              <a:t>output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-End the module with keyword endmodule</a:t>
            </a:r>
            <a:endParaRPr/>
          </a:p>
        </p:txBody>
      </p:sp>
      <p:pic>
        <p:nvPicPr>
          <p:cNvPr descr="A picture containing text&#10;&#10;Description automatically generated"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7686" y="2658250"/>
            <a:ext cx="4210863" cy="129167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logo&#10;&#10;Description automatically generated" id="271" name="Google Shape;2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8462" y="4454488"/>
            <a:ext cx="4281525" cy="13617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chart&#10;&#10;Description automatically generated" id="272" name="Google Shape;27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9138" y="766762"/>
            <a:ext cx="4160838" cy="12206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type="ctrTitle"/>
          </p:nvPr>
        </p:nvSpPr>
        <p:spPr>
          <a:xfrm>
            <a:off x="628650" y="265112"/>
            <a:ext cx="3357564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nets</a:t>
            </a:r>
            <a:endParaRPr/>
          </a:p>
        </p:txBody>
      </p:sp>
      <p:cxnSp>
        <p:nvCxnSpPr>
          <p:cNvPr id="278" name="Google Shape;278;p19"/>
          <p:cNvCxnSpPr/>
          <p:nvPr/>
        </p:nvCxnSpPr>
        <p:spPr>
          <a:xfrm>
            <a:off x="485775" y="1428750"/>
            <a:ext cx="360045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p19"/>
          <p:cNvSpPr txBox="1"/>
          <p:nvPr>
            <p:ph idx="1" type="subTitle"/>
          </p:nvPr>
        </p:nvSpPr>
        <p:spPr>
          <a:xfrm>
            <a:off x="295276" y="1873250"/>
            <a:ext cx="6462712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-Nets are like variables and physical wires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-Nets just pass values from one end to another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-In modules, they’re either inputs or outputs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-They can be modified with the reg keyword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-Regs are modified in “always blocks” (later)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-Normal wires are given values with “assign”</a:t>
            </a:r>
            <a:endParaRPr/>
          </a:p>
        </p:txBody>
      </p:sp>
      <p:pic>
        <p:nvPicPr>
          <p:cNvPr descr="Graphical user interface, text&#10;&#10;Description automatically generated with medium confidence" id="280" name="Google Shape;2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9176" y="1343025"/>
            <a:ext cx="5064338" cy="18430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" id="281" name="Google Shape;28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2425" y="3514725"/>
            <a:ext cx="5056188" cy="225415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example one: half-adder</a:t>
            </a:r>
            <a:endParaRPr/>
          </a:p>
        </p:txBody>
      </p:sp>
      <p:cxnSp>
        <p:nvCxnSpPr>
          <p:cNvPr id="287" name="Google Shape;287;p20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20"/>
          <p:cNvSpPr txBox="1"/>
          <p:nvPr>
            <p:ph idx="1" type="subTitle"/>
          </p:nvPr>
        </p:nvSpPr>
        <p:spPr>
          <a:xfrm>
            <a:off x="395290" y="1858963"/>
            <a:ext cx="7062786" cy="408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-There are no clocked elements in a half adder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-So, just assign statements will do the trick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-This is called combinational logic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-Note inputs, outputs and logic gates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-Now we can begin!</a:t>
            </a:r>
            <a:endParaRPr/>
          </a:p>
        </p:txBody>
      </p:sp>
      <p:pic>
        <p:nvPicPr>
          <p:cNvPr descr="Diagram&#10;&#10;Description automatically generated" id="289" name="Google Shape;2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9302" y="2028825"/>
            <a:ext cx="4287836" cy="21145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ctrTitle"/>
          </p:nvPr>
        </p:nvSpPr>
        <p:spPr>
          <a:xfrm>
            <a:off x="342900" y="307974"/>
            <a:ext cx="5672138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half-adder cont.</a:t>
            </a:r>
            <a:endParaRPr/>
          </a:p>
        </p:txBody>
      </p:sp>
      <p:cxnSp>
        <p:nvCxnSpPr>
          <p:cNvPr id="295" name="Google Shape;295;p21"/>
          <p:cNvCxnSpPr/>
          <p:nvPr/>
        </p:nvCxnSpPr>
        <p:spPr>
          <a:xfrm>
            <a:off x="285750" y="1557338"/>
            <a:ext cx="551497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p21"/>
          <p:cNvSpPr txBox="1"/>
          <p:nvPr>
            <p:ph idx="1" type="subTitle"/>
          </p:nvPr>
        </p:nvSpPr>
        <p:spPr>
          <a:xfrm>
            <a:off x="395290" y="1858963"/>
            <a:ext cx="6762748" cy="408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 Create module with appropriate parameters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 Designate correct inputs and outputs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3. Assign using correct logic gates</a:t>
            </a:r>
            <a:endParaRPr/>
          </a:p>
        </p:txBody>
      </p:sp>
      <p:pic>
        <p:nvPicPr>
          <p:cNvPr descr="A picture containing logo&#10;&#10;Description automatically generated" id="297" name="Google Shape;2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2787" y="557213"/>
            <a:ext cx="4451119" cy="141564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" id="298" name="Google Shape;29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2824" y="2270125"/>
            <a:ext cx="4513029" cy="15446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" id="299" name="Google Shape;29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8063" y="4170362"/>
            <a:ext cx="4530724" cy="180415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example two: 4 to 1 multiplexer</a:t>
            </a:r>
            <a:endParaRPr/>
          </a:p>
        </p:txBody>
      </p:sp>
      <p:cxnSp>
        <p:nvCxnSpPr>
          <p:cNvPr id="305" name="Google Shape;305;p22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22"/>
          <p:cNvSpPr txBox="1"/>
          <p:nvPr>
            <p:ph idx="1" type="subTitle"/>
          </p:nvPr>
        </p:nvSpPr>
        <p:spPr>
          <a:xfrm>
            <a:off x="395290" y="1858963"/>
            <a:ext cx="6705598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-Once again, no clocked elements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-So, just assign statements will be fine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-But, we would prefer to have a single select input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-Can we create a multi-bit input?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-Of course! Let’s see how</a:t>
            </a:r>
            <a:endParaRPr/>
          </a:p>
        </p:txBody>
      </p:sp>
      <p:pic>
        <p:nvPicPr>
          <p:cNvPr descr="Diagram&#10;&#10;Description automatically generated" id="307" name="Google Shape;3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2362" y="2095775"/>
            <a:ext cx="4326425" cy="30477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multi-bit wires</a:t>
            </a:r>
            <a:endParaRPr/>
          </a:p>
        </p:txBody>
      </p:sp>
      <p:cxnSp>
        <p:nvCxnSpPr>
          <p:cNvPr id="313" name="Google Shape;313;p23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p23"/>
          <p:cNvSpPr txBox="1"/>
          <p:nvPr>
            <p:ph idx="1" type="subTitle"/>
          </p:nvPr>
        </p:nvSpPr>
        <p:spPr>
          <a:xfrm>
            <a:off x="395289" y="1858963"/>
            <a:ext cx="9520235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-We use brackets to define the size of our wire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-The order of numbers in the brackets is important!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-For wire [3:0] in = 1010, in[0] == 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-For wire [0:3] in = 1010, in[0] ==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-This is great as a select input (how many could the above wire select from)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-We can also use multi-bit inputs for larger adders, etc.</a:t>
            </a:r>
            <a:endParaRPr/>
          </a:p>
        </p:txBody>
      </p:sp>
      <p:pic>
        <p:nvPicPr>
          <p:cNvPr descr="Table&#10;&#10;Description automatically generated with medium confidence" id="315" name="Google Shape;3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4373" y="2060574"/>
            <a:ext cx="4895215" cy="18827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>
            <p:ph type="ctrTitle"/>
          </p:nvPr>
        </p:nvSpPr>
        <p:spPr>
          <a:xfrm>
            <a:off x="214312" y="265112"/>
            <a:ext cx="5729288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more multiplexer</a:t>
            </a:r>
            <a:endParaRPr/>
          </a:p>
        </p:txBody>
      </p:sp>
      <p:cxnSp>
        <p:nvCxnSpPr>
          <p:cNvPr id="321" name="Google Shape;321;p24"/>
          <p:cNvCxnSpPr/>
          <p:nvPr/>
        </p:nvCxnSpPr>
        <p:spPr>
          <a:xfrm>
            <a:off x="385763" y="1485900"/>
            <a:ext cx="557212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24"/>
          <p:cNvSpPr txBox="1"/>
          <p:nvPr>
            <p:ph idx="1" type="subTitle"/>
          </p:nvPr>
        </p:nvSpPr>
        <p:spPr>
          <a:xfrm>
            <a:off x="395289" y="1858963"/>
            <a:ext cx="9520235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-So, our select input will be multi-bit (how big?)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-Create appropriate inputs and outs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-Then use logic gates for the body?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-We could, or we could use some abstraction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-This is one of Verilog’s great benefits!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-We can use some coding syntax rather than purely describing a circuit</a:t>
            </a:r>
            <a:endParaRPr/>
          </a:p>
        </p:txBody>
      </p:sp>
      <p:pic>
        <p:nvPicPr>
          <p:cNvPr descr="Text&#10;&#10;Description automatically generated" id="323" name="Google Shape;3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7212" y="1666875"/>
            <a:ext cx="4978400" cy="1409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" id="324" name="Google Shape;3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1024" y="3554413"/>
            <a:ext cx="5016500" cy="1435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ctrTitle"/>
          </p:nvPr>
        </p:nvSpPr>
        <p:spPr>
          <a:xfrm>
            <a:off x="1214437" y="293687"/>
            <a:ext cx="10086976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abstraction with conditional op</a:t>
            </a:r>
            <a:endParaRPr/>
          </a:p>
        </p:txBody>
      </p:sp>
      <p:cxnSp>
        <p:nvCxnSpPr>
          <p:cNvPr id="330" name="Google Shape;330;p25"/>
          <p:cNvCxnSpPr/>
          <p:nvPr/>
        </p:nvCxnSpPr>
        <p:spPr>
          <a:xfrm>
            <a:off x="2357438" y="1514475"/>
            <a:ext cx="80010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395289" y="1858963"/>
            <a:ext cx="11477624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-Conditional operator syntax ? : is available in Verilog (you might have seen it in C++)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-Example:   condition ? exp_if_true : exp_if_false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-Since true and false are simply 1 and 0, we can use bits from the select input as conditions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-By nesting a couple of these conditionals, we can get the logic we want!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-By doing this, we circumvent the need to use logical operators directly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-We don’t always want to do this, but it’s good to know we have the option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ctrTitle"/>
          </p:nvPr>
        </p:nvSpPr>
        <p:spPr>
          <a:xfrm>
            <a:off x="1214437" y="293687"/>
            <a:ext cx="10086976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the finished multiplexer</a:t>
            </a:r>
            <a:endParaRPr/>
          </a:p>
        </p:txBody>
      </p:sp>
      <p:cxnSp>
        <p:nvCxnSpPr>
          <p:cNvPr id="337" name="Google Shape;337;p26"/>
          <p:cNvCxnSpPr/>
          <p:nvPr/>
        </p:nvCxnSpPr>
        <p:spPr>
          <a:xfrm>
            <a:off x="2357438" y="1514475"/>
            <a:ext cx="80010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ext&#10;&#10;Description automatically generated" id="338" name="Google Shape;3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8" y="2288236"/>
            <a:ext cx="11129963" cy="334103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04213bf7_0_2"/>
          <p:cNvSpPr txBox="1"/>
          <p:nvPr>
            <p:ph type="ctrTitle"/>
          </p:nvPr>
        </p:nvSpPr>
        <p:spPr>
          <a:xfrm>
            <a:off x="0" y="322250"/>
            <a:ext cx="80385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base10 representation</a:t>
            </a:r>
            <a:endParaRPr/>
          </a:p>
        </p:txBody>
      </p:sp>
      <p:cxnSp>
        <p:nvCxnSpPr>
          <p:cNvPr id="102" name="Google Shape;102;gba04213bf7_0_2"/>
          <p:cNvCxnSpPr/>
          <p:nvPr/>
        </p:nvCxnSpPr>
        <p:spPr>
          <a:xfrm>
            <a:off x="671513" y="1500187"/>
            <a:ext cx="44862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gba04213bf7_0_2"/>
          <p:cNvSpPr txBox="1"/>
          <p:nvPr/>
        </p:nvSpPr>
        <p:spPr>
          <a:xfrm>
            <a:off x="475850" y="1714500"/>
            <a:ext cx="57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Numerical Bases - C++ Tutorials" id="104" name="Google Shape;104;gba04213bf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912" y="1983950"/>
            <a:ext cx="8358181" cy="39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ba04213bf7_0_2"/>
          <p:cNvSpPr txBox="1"/>
          <p:nvPr/>
        </p:nvSpPr>
        <p:spPr>
          <a:xfrm>
            <a:off x="7321175" y="2554925"/>
            <a:ext cx="6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ba04213bf7_0_2"/>
          <p:cNvSpPr txBox="1"/>
          <p:nvPr/>
        </p:nvSpPr>
        <p:spPr>
          <a:xfrm>
            <a:off x="6514350" y="1763050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ba04213bf7_0_2"/>
          <p:cNvSpPr txBox="1"/>
          <p:nvPr/>
        </p:nvSpPr>
        <p:spPr>
          <a:xfrm>
            <a:off x="5692650" y="1763050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ba04213bf7_0_2"/>
          <p:cNvSpPr txBox="1"/>
          <p:nvPr/>
        </p:nvSpPr>
        <p:spPr>
          <a:xfrm>
            <a:off x="4745550" y="1763050"/>
            <a:ext cx="9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hundreds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ba04213bf7_0_2"/>
          <p:cNvSpPr txBox="1"/>
          <p:nvPr/>
        </p:nvSpPr>
        <p:spPr>
          <a:xfrm>
            <a:off x="3881950" y="1763050"/>
            <a:ext cx="10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thousands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ba04213bf7_0_2"/>
          <p:cNvSpPr txBox="1"/>
          <p:nvPr/>
        </p:nvSpPr>
        <p:spPr>
          <a:xfrm>
            <a:off x="2958575" y="1606800"/>
            <a:ext cx="104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thousands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ba04213bf7_0_2"/>
          <p:cNvSpPr txBox="1"/>
          <p:nvPr/>
        </p:nvSpPr>
        <p:spPr>
          <a:xfrm>
            <a:off x="2071250" y="1655350"/>
            <a:ext cx="104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hundred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thousands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ba04213bf7_0_2"/>
          <p:cNvSpPr txBox="1"/>
          <p:nvPr/>
        </p:nvSpPr>
        <p:spPr>
          <a:xfrm>
            <a:off x="454650" y="5345200"/>
            <a:ext cx="1128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 value depends on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in entire number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digit is the product of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itself multiplied by 10 powered to the digit position as exponent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beginning from the right with 10^0, following with 10^1, 10^2, and so on</a:t>
            </a:r>
            <a:endParaRPr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9c95a094a_0_11"/>
          <p:cNvSpPr txBox="1"/>
          <p:nvPr>
            <p:ph type="ctrTitle"/>
          </p:nvPr>
        </p:nvSpPr>
        <p:spPr>
          <a:xfrm>
            <a:off x="1052562" y="293687"/>
            <a:ext cx="100869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 questiøn</a:t>
            </a:r>
            <a:endParaRPr/>
          </a:p>
        </p:txBody>
      </p:sp>
      <p:cxnSp>
        <p:nvCxnSpPr>
          <p:cNvPr id="344" name="Google Shape;344;gb9c95a094a_0_11"/>
          <p:cNvCxnSpPr/>
          <p:nvPr/>
        </p:nvCxnSpPr>
        <p:spPr>
          <a:xfrm>
            <a:off x="2257363" y="1514475"/>
            <a:ext cx="80010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gb9c95a094a_0_11"/>
          <p:cNvSpPr txBox="1"/>
          <p:nvPr/>
        </p:nvSpPr>
        <p:spPr>
          <a:xfrm>
            <a:off x="2221975" y="3055000"/>
            <a:ext cx="80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b9c95a094a_0_11"/>
          <p:cNvSpPr txBox="1"/>
          <p:nvPr>
            <p:ph idx="1" type="subTitle"/>
          </p:nvPr>
        </p:nvSpPr>
        <p:spPr>
          <a:xfrm>
            <a:off x="519025" y="2980074"/>
            <a:ext cx="114777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What does Verilog code represent in the physical world?</a:t>
            </a:r>
            <a:endParaRPr sz="3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type="ctrTitle"/>
          </p:nvPr>
        </p:nvSpPr>
        <p:spPr>
          <a:xfrm>
            <a:off x="114300" y="207962"/>
            <a:ext cx="5086350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testbenches</a:t>
            </a:r>
            <a:endParaRPr/>
          </a:p>
        </p:txBody>
      </p:sp>
      <p:cxnSp>
        <p:nvCxnSpPr>
          <p:cNvPr id="352" name="Google Shape;352;p27"/>
          <p:cNvCxnSpPr/>
          <p:nvPr/>
        </p:nvCxnSpPr>
        <p:spPr>
          <a:xfrm>
            <a:off x="771525" y="1428751"/>
            <a:ext cx="370046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Website&#10;&#10;Description automatically generated with medium confidence" id="353" name="Google Shape;3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0738" y="663574"/>
            <a:ext cx="5998545" cy="340702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7"/>
          <p:cNvSpPr txBox="1"/>
          <p:nvPr/>
        </p:nvSpPr>
        <p:spPr>
          <a:xfrm>
            <a:off x="685802" y="1757363"/>
            <a:ext cx="11144248" cy="4282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 less fun part of Verilog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-What if have a big, hairy module?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-You need to make sure it works right!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-Unless you wanna get fired…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-That’s where testbenches come in!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-You need to create a bunch of combinations of inputs and outputs to supply to modules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-Then you can analyze the square wave pattern (1 or 0) produced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-This way you’ll make sure that your module is not faulty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ctrTitle"/>
          </p:nvPr>
        </p:nvSpPr>
        <p:spPr>
          <a:xfrm>
            <a:off x="214312" y="207962"/>
            <a:ext cx="5457825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leaving The Shire</a:t>
            </a:r>
            <a:endParaRPr/>
          </a:p>
        </p:txBody>
      </p:sp>
      <p:cxnSp>
        <p:nvCxnSpPr>
          <p:cNvPr id="360" name="Google Shape;360;p28"/>
          <p:cNvCxnSpPr/>
          <p:nvPr/>
        </p:nvCxnSpPr>
        <p:spPr>
          <a:xfrm>
            <a:off x="728663" y="1485901"/>
            <a:ext cx="432911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28"/>
          <p:cNvSpPr txBox="1"/>
          <p:nvPr/>
        </p:nvSpPr>
        <p:spPr>
          <a:xfrm>
            <a:off x="371475" y="1857375"/>
            <a:ext cx="6243638" cy="391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-Dirty secret: a testbench is a module too!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-Create with module keyword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-End with endmodule keyword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-This module won’t have inputs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-But it should have (an) output(s)!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-We’ll also need inputs to our modules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-Use regs for these (explained later)</a:t>
            </a:r>
            <a:endParaRPr/>
          </a:p>
        </p:txBody>
      </p:sp>
      <p:pic>
        <p:nvPicPr>
          <p:cNvPr descr="A picture containing graphical user interface&#10;&#10;Description automatically generated" id="362" name="Google Shape;3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8786" y="503237"/>
            <a:ext cx="4864101" cy="15559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raphical user interface, text&#10;&#10;Description automatically generated" id="363" name="Google Shape;36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4500" y="2366961"/>
            <a:ext cx="4929418" cy="144780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 with low confidence" id="364" name="Google Shape;36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1800" y="4097336"/>
            <a:ext cx="5005388" cy="16985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ctrTitle"/>
          </p:nvPr>
        </p:nvSpPr>
        <p:spPr>
          <a:xfrm>
            <a:off x="214312" y="207962"/>
            <a:ext cx="5457825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instantiation</a:t>
            </a:r>
            <a:endParaRPr/>
          </a:p>
        </p:txBody>
      </p:sp>
      <p:cxnSp>
        <p:nvCxnSpPr>
          <p:cNvPr id="370" name="Google Shape;370;p29"/>
          <p:cNvCxnSpPr/>
          <p:nvPr/>
        </p:nvCxnSpPr>
        <p:spPr>
          <a:xfrm>
            <a:off x="728663" y="1485901"/>
            <a:ext cx="432911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1" name="Google Shape;371;p29"/>
          <p:cNvSpPr txBox="1"/>
          <p:nvPr/>
        </p:nvSpPr>
        <p:spPr>
          <a:xfrm>
            <a:off x="371475" y="1857375"/>
            <a:ext cx="6243638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-We want to test our other module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-So we need an instance of it (like in C++)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-Name it whatever you like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-Instantiation can be in order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-Or out of order with slight modifications</a:t>
            </a:r>
            <a:endParaRPr/>
          </a:p>
        </p:txBody>
      </p:sp>
      <p:pic>
        <p:nvPicPr>
          <p:cNvPr descr="Text&#10;&#10;Description automatically generated" id="372" name="Google Shape;3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5561" y="412750"/>
            <a:ext cx="5440637" cy="20589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, letter&#10;&#10;Description automatically generated" id="373" name="Google Shape;3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8099" y="3071811"/>
            <a:ext cx="5500071" cy="215741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ctrTitle"/>
          </p:nvPr>
        </p:nvSpPr>
        <p:spPr>
          <a:xfrm>
            <a:off x="214312" y="207962"/>
            <a:ext cx="8372476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instantiation (of variables)</a:t>
            </a:r>
            <a:endParaRPr/>
          </a:p>
        </p:txBody>
      </p:sp>
      <p:cxnSp>
        <p:nvCxnSpPr>
          <p:cNvPr id="379" name="Google Shape;379;p30"/>
          <p:cNvCxnSpPr/>
          <p:nvPr/>
        </p:nvCxnSpPr>
        <p:spPr>
          <a:xfrm>
            <a:off x="728663" y="1485901"/>
            <a:ext cx="707231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30"/>
          <p:cNvSpPr txBox="1"/>
          <p:nvPr/>
        </p:nvSpPr>
        <p:spPr>
          <a:xfrm>
            <a:off x="457200" y="1800225"/>
            <a:ext cx="6243638" cy="33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-This is done within an “initial begin” statement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-It runs once, beginning at the start of runtime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-If we don’t do this, we’ll get waveform issues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chose random input bits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-We start sel at 0 (00)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-There will be more in this section later!</a:t>
            </a:r>
            <a:endParaRPr/>
          </a:p>
        </p:txBody>
      </p:sp>
      <p:pic>
        <p:nvPicPr>
          <p:cNvPr descr="Text&#10;&#10;Description automatically generated" id="381" name="Google Shape;3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7375" y="2001837"/>
            <a:ext cx="4889500" cy="322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/>
          <p:nvPr>
            <p:ph type="ctrTitle"/>
          </p:nvPr>
        </p:nvSpPr>
        <p:spPr>
          <a:xfrm>
            <a:off x="2028825" y="222249"/>
            <a:ext cx="8372476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strategy behind inputs</a:t>
            </a:r>
            <a:endParaRPr/>
          </a:p>
        </p:txBody>
      </p:sp>
      <p:cxnSp>
        <p:nvCxnSpPr>
          <p:cNvPr id="387" name="Google Shape;387;p31"/>
          <p:cNvCxnSpPr/>
          <p:nvPr/>
        </p:nvCxnSpPr>
        <p:spPr>
          <a:xfrm>
            <a:off x="2614613" y="1428751"/>
            <a:ext cx="707231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31"/>
          <p:cNvSpPr txBox="1"/>
          <p:nvPr/>
        </p:nvSpPr>
        <p:spPr>
          <a:xfrm>
            <a:off x="1357312" y="1871663"/>
            <a:ext cx="9744076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-We now want to manipulate these inputs to get a range of combinations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-These combinations should test all possible inputs of the module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-So somehow, we’ll have to change them during the runtime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-And somehow, these changes will have to occur at carefully timed intervals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-How in the world can we do this?!?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ctrTitle"/>
          </p:nvPr>
        </p:nvSpPr>
        <p:spPr>
          <a:xfrm>
            <a:off x="342900" y="265112"/>
            <a:ext cx="4500563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always blocks</a:t>
            </a:r>
            <a:endParaRPr/>
          </a:p>
        </p:txBody>
      </p:sp>
      <p:cxnSp>
        <p:nvCxnSpPr>
          <p:cNvPr id="394" name="Google Shape;394;p32"/>
          <p:cNvCxnSpPr/>
          <p:nvPr/>
        </p:nvCxnSpPr>
        <p:spPr>
          <a:xfrm>
            <a:off x="714376" y="1443039"/>
            <a:ext cx="371475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5" name="Google Shape;395;p32"/>
          <p:cNvSpPr txBox="1"/>
          <p:nvPr/>
        </p:nvSpPr>
        <p:spPr>
          <a:xfrm>
            <a:off x="485775" y="1628775"/>
            <a:ext cx="5514976" cy="391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-Always blocks are ALWAYS active (shocker)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-They begin at the beginning…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-…and finish with your program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-Within them, you can change registers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-There are a couple different kinds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-Always begin (good for testbenches)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-Always @ (good for modules)</a:t>
            </a:r>
            <a:endParaRPr/>
          </a:p>
        </p:txBody>
      </p:sp>
      <p:pic>
        <p:nvPicPr>
          <p:cNvPr descr="Text&#10;&#10;Description automatically generated" id="396" name="Google Shape;3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0062" y="1692274"/>
            <a:ext cx="4683544" cy="12795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 with medium confidence" id="397" name="Google Shape;39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823" y="4008437"/>
            <a:ext cx="4772306" cy="114935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ctrTitle"/>
          </p:nvPr>
        </p:nvSpPr>
        <p:spPr>
          <a:xfrm>
            <a:off x="342900" y="265112"/>
            <a:ext cx="5414963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Timing your blocks</a:t>
            </a:r>
            <a:endParaRPr/>
          </a:p>
        </p:txBody>
      </p:sp>
      <p:cxnSp>
        <p:nvCxnSpPr>
          <p:cNvPr id="403" name="Google Shape;403;p33"/>
          <p:cNvCxnSpPr/>
          <p:nvPr/>
        </p:nvCxnSpPr>
        <p:spPr>
          <a:xfrm>
            <a:off x="714376" y="1443039"/>
            <a:ext cx="4757737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4" name="Google Shape;404;p33"/>
          <p:cNvSpPr txBox="1"/>
          <p:nvPr/>
        </p:nvSpPr>
        <p:spPr>
          <a:xfrm>
            <a:off x="485774" y="1628775"/>
            <a:ext cx="5800725" cy="4467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-But wait, how would that first block work?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-It’s constantly wavering between values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-We must use delays (# operator)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-Delays by x ticks (ns, or other as defined)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-Doesn’t need semicolon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-Now, we can define a runtime in initial begin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-To end, we use keyword $finish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-How many times will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invert?</a:t>
            </a:r>
            <a:endParaRPr/>
          </a:p>
        </p:txBody>
      </p:sp>
      <p:pic>
        <p:nvPicPr>
          <p:cNvPr descr="A picture containing text&#10;&#10;Description automatically generated" id="405" name="Google Shape;4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4961" y="1317625"/>
            <a:ext cx="4873626" cy="1616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hart&#10;&#10;Description automatically generated with low confidence" id="406" name="Google Shape;40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674" y="3686175"/>
            <a:ext cx="4945971" cy="16144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type="ctrTitle"/>
          </p:nvPr>
        </p:nvSpPr>
        <p:spPr>
          <a:xfrm>
            <a:off x="342900" y="265100"/>
            <a:ext cx="62007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putting it together </a:t>
            </a:r>
            <a:endParaRPr/>
          </a:p>
        </p:txBody>
      </p:sp>
      <p:cxnSp>
        <p:nvCxnSpPr>
          <p:cNvPr id="412" name="Google Shape;412;p34"/>
          <p:cNvCxnSpPr/>
          <p:nvPr/>
        </p:nvCxnSpPr>
        <p:spPr>
          <a:xfrm>
            <a:off x="791126" y="1494214"/>
            <a:ext cx="47577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p34"/>
          <p:cNvSpPr txBox="1"/>
          <p:nvPr/>
        </p:nvSpPr>
        <p:spPr>
          <a:xfrm>
            <a:off x="485774" y="1831975"/>
            <a:ext cx="6057900" cy="22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-First, how many values do we want to check?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-We must change sel this many times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-Let’s say our overall program is 40 ticks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-How many ticks for our always block?</a:t>
            </a:r>
            <a:endParaRPr/>
          </a:p>
        </p:txBody>
      </p:sp>
      <p:pic>
        <p:nvPicPr>
          <p:cNvPr descr="Text&#10;&#10;Description automatically generated" id="414" name="Google Shape;4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4224" y="357188"/>
            <a:ext cx="4695825" cy="323107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hart&#10;&#10;Description automatically generated with low confidence" id="415" name="Google Shape;41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8824" y="3887786"/>
            <a:ext cx="4735513" cy="18466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6" name="Google Shape;416;p34"/>
          <p:cNvSpPr txBox="1"/>
          <p:nvPr/>
        </p:nvSpPr>
        <p:spPr>
          <a:xfrm>
            <a:off x="1128713" y="4686300"/>
            <a:ext cx="492918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Alright! We’ve made our module and testbench.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type="ctrTitle"/>
          </p:nvPr>
        </p:nvSpPr>
        <p:spPr>
          <a:xfrm>
            <a:off x="1671638" y="236537"/>
            <a:ext cx="8786812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multiplexer + testbench</a:t>
            </a:r>
            <a:endParaRPr/>
          </a:p>
        </p:txBody>
      </p:sp>
      <p:cxnSp>
        <p:nvCxnSpPr>
          <p:cNvPr id="422" name="Google Shape;422;p35"/>
          <p:cNvCxnSpPr/>
          <p:nvPr/>
        </p:nvCxnSpPr>
        <p:spPr>
          <a:xfrm>
            <a:off x="2757487" y="1385889"/>
            <a:ext cx="64008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ext&#10;&#10;Description automatically generated" id="423" name="Google Shape;4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737" y="1668463"/>
            <a:ext cx="4775200" cy="4635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" id="424" name="Google Shape;42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0800" y="1726387"/>
            <a:ext cx="5247536" cy="4660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a04213bf7_0_14"/>
          <p:cNvSpPr txBox="1"/>
          <p:nvPr>
            <p:ph type="ctrTitle"/>
          </p:nvPr>
        </p:nvSpPr>
        <p:spPr>
          <a:xfrm>
            <a:off x="0" y="322262"/>
            <a:ext cx="59007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base2 to base10</a:t>
            </a:r>
            <a:endParaRPr/>
          </a:p>
        </p:txBody>
      </p:sp>
      <p:cxnSp>
        <p:nvCxnSpPr>
          <p:cNvPr id="118" name="Google Shape;118;gba04213bf7_0_14"/>
          <p:cNvCxnSpPr/>
          <p:nvPr/>
        </p:nvCxnSpPr>
        <p:spPr>
          <a:xfrm>
            <a:off x="671513" y="1500187"/>
            <a:ext cx="44862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gba04213bf7_0_14"/>
          <p:cNvSpPr txBox="1"/>
          <p:nvPr/>
        </p:nvSpPr>
        <p:spPr>
          <a:xfrm>
            <a:off x="475850" y="3813050"/>
            <a:ext cx="5972400" cy="2400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convert base2(binary) to base10: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each digit by 2 (base) raised to the power of the digit place starting from 0 on the right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each individual term to get base 10 representation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ba04213bf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500" y="1932375"/>
            <a:ext cx="5006625" cy="34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ba04213bf7_0_14"/>
          <p:cNvSpPr txBox="1"/>
          <p:nvPr/>
        </p:nvSpPr>
        <p:spPr>
          <a:xfrm>
            <a:off x="475850" y="1714500"/>
            <a:ext cx="59724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-Instead of powers of 10, it’s powers of 2!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-1s place, 2s place, 4s place, etc.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-Similar to base10 rep, except base is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ba04213bf7_0_14"/>
          <p:cNvSpPr txBox="1"/>
          <p:nvPr/>
        </p:nvSpPr>
        <p:spPr>
          <a:xfrm>
            <a:off x="8841513" y="2269600"/>
            <a:ext cx="6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/>
          <p:nvPr>
            <p:ph type="ctrTitle"/>
          </p:nvPr>
        </p:nvSpPr>
        <p:spPr>
          <a:xfrm>
            <a:off x="785813" y="250825"/>
            <a:ext cx="10458450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waveforms: modules in motion</a:t>
            </a:r>
            <a:endParaRPr/>
          </a:p>
        </p:txBody>
      </p:sp>
      <p:cxnSp>
        <p:nvCxnSpPr>
          <p:cNvPr id="430" name="Google Shape;430;p36"/>
          <p:cNvCxnSpPr/>
          <p:nvPr/>
        </p:nvCxnSpPr>
        <p:spPr>
          <a:xfrm>
            <a:off x="1914525" y="1385889"/>
            <a:ext cx="8358188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p36"/>
          <p:cNvSpPr txBox="1"/>
          <p:nvPr/>
        </p:nvSpPr>
        <p:spPr>
          <a:xfrm>
            <a:off x="914398" y="1743075"/>
            <a:ext cx="5600701" cy="3174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 case you didn’t see, we need $dumpfile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-Just an EDAplayground thing, not general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-Now we need to simulate our design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-First choose tools: Icarus Verilog 0.9.7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-Select the open EPWave option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-Then we’ll hit run!</a:t>
            </a:r>
            <a:endParaRPr/>
          </a:p>
        </p:txBody>
      </p:sp>
      <p:pic>
        <p:nvPicPr>
          <p:cNvPr descr="Graphical user interface, text, application, chat or text message&#10;&#10;Description automatically generated" id="432" name="Google Shape;4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223" y="1749425"/>
            <a:ext cx="2997201" cy="296707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 txBox="1"/>
          <p:nvPr>
            <p:ph type="ctrTitle"/>
          </p:nvPr>
        </p:nvSpPr>
        <p:spPr>
          <a:xfrm>
            <a:off x="357188" y="265113"/>
            <a:ext cx="3814762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waveforms</a:t>
            </a:r>
            <a:endParaRPr/>
          </a:p>
        </p:txBody>
      </p:sp>
      <p:cxnSp>
        <p:nvCxnSpPr>
          <p:cNvPr id="438" name="Google Shape;438;p37"/>
          <p:cNvCxnSpPr/>
          <p:nvPr/>
        </p:nvCxnSpPr>
        <p:spPr>
          <a:xfrm>
            <a:off x="728662" y="1343027"/>
            <a:ext cx="300037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9" name="Google Shape;439;p37"/>
          <p:cNvSpPr txBox="1"/>
          <p:nvPr/>
        </p:nvSpPr>
        <p:spPr>
          <a:xfrm>
            <a:off x="500061" y="1728787"/>
            <a:ext cx="5600701" cy="2620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-If run is successful, this pops up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-Next we need to click get signals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-Select the testbench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-You will see options of signals to select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-Instead, just click append all</a:t>
            </a:r>
            <a:endParaRPr/>
          </a:p>
        </p:txBody>
      </p:sp>
      <p:pic>
        <p:nvPicPr>
          <p:cNvPr descr="Graphical user interface, application&#10;&#10;Description automatically generated" id="440" name="Google Shape;4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7975" y="264870"/>
            <a:ext cx="5217099" cy="203541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raphical user interface, application&#10;&#10;Description automatically generated" id="441" name="Google Shape;44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399" y="2686051"/>
            <a:ext cx="5305347" cy="13715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raphical user interface, text, application&#10;&#10;Description automatically generated" id="442" name="Google Shape;442;p37"/>
          <p:cNvPicPr preferRelativeResize="0"/>
          <p:nvPr/>
        </p:nvPicPr>
        <p:blipFill rotWithShape="1">
          <a:blip r:embed="rId5">
            <a:alphaModFix/>
          </a:blip>
          <a:srcRect b="6558" l="0" r="0" t="14575"/>
          <a:stretch/>
        </p:blipFill>
        <p:spPr>
          <a:xfrm>
            <a:off x="6637336" y="4529136"/>
            <a:ext cx="5313524" cy="148590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type="ctrTitle"/>
          </p:nvPr>
        </p:nvSpPr>
        <p:spPr>
          <a:xfrm>
            <a:off x="1243013" y="265113"/>
            <a:ext cx="920114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checking the waveform</a:t>
            </a:r>
            <a:endParaRPr/>
          </a:p>
        </p:txBody>
      </p:sp>
      <p:cxnSp>
        <p:nvCxnSpPr>
          <p:cNvPr id="448" name="Google Shape;448;p38"/>
          <p:cNvCxnSpPr/>
          <p:nvPr/>
        </p:nvCxnSpPr>
        <p:spPr>
          <a:xfrm>
            <a:off x="2500313" y="1343027"/>
            <a:ext cx="67437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Graphical user interface&#10;&#10;Description automatically generated" id="449" name="Google Shape;4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4" y="1752600"/>
            <a:ext cx="10602913" cy="441603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8"/>
          <p:cNvSpPr txBox="1"/>
          <p:nvPr/>
        </p:nvSpPr>
        <p:spPr>
          <a:xfrm>
            <a:off x="3128963" y="5100637"/>
            <a:ext cx="61864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-Here we see our ins and out as either high or low (1 or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-We can confirm that they are correct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"/>
          <p:cNvSpPr txBox="1"/>
          <p:nvPr>
            <p:ph type="ctrTitle"/>
          </p:nvPr>
        </p:nvSpPr>
        <p:spPr>
          <a:xfrm>
            <a:off x="114300" y="293688"/>
            <a:ext cx="8958262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assorted further Verilog stuff</a:t>
            </a:r>
            <a:endParaRPr/>
          </a:p>
        </p:txBody>
      </p:sp>
      <p:cxnSp>
        <p:nvCxnSpPr>
          <p:cNvPr id="456" name="Google Shape;456;p39"/>
          <p:cNvCxnSpPr/>
          <p:nvPr/>
        </p:nvCxnSpPr>
        <p:spPr>
          <a:xfrm>
            <a:off x="585788" y="1528765"/>
            <a:ext cx="8129587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ext&#10;&#10;Description automatically generated" id="457" name="Google Shape;4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8125" y="4127501"/>
            <a:ext cx="6749956" cy="2587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" id="458" name="Google Shape;45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2888" y="2157413"/>
            <a:ext cx="6746543" cy="17510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" id="459" name="Google Shape;45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83750" y="203199"/>
            <a:ext cx="2360612" cy="174167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0" name="Google Shape;460;p39"/>
          <p:cNvSpPr txBox="1"/>
          <p:nvPr/>
        </p:nvSpPr>
        <p:spPr>
          <a:xfrm>
            <a:off x="357190" y="1828799"/>
            <a:ext cx="4529135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-Timing: blocking and nonblocking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-Be aware of constants’ bases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-Modules called within modules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-Many more topics to explore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9"/>
          <p:cNvSpPr txBox="1"/>
          <p:nvPr/>
        </p:nvSpPr>
        <p:spPr>
          <a:xfrm>
            <a:off x="414338" y="4586288"/>
            <a:ext cx="43576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http://ee.sut.ac.ir/People/Courses/142/Summary%20of%20Verilog%20Syntax.pdf?fbclid=IwAR0kVAYIYWTxKJh-OPf5gbNR13zvp5KXJ4L4Z20RmeakZLbv6-YAehcfPrk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9c95a094a_0_0"/>
          <p:cNvSpPr txBox="1"/>
          <p:nvPr>
            <p:ph type="ctrTitle"/>
          </p:nvPr>
        </p:nvSpPr>
        <p:spPr>
          <a:xfrm>
            <a:off x="1487625" y="321738"/>
            <a:ext cx="89583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time to Kahooooot</a:t>
            </a:r>
            <a:endParaRPr/>
          </a:p>
        </p:txBody>
      </p:sp>
      <p:cxnSp>
        <p:nvCxnSpPr>
          <p:cNvPr id="467" name="Google Shape;467;gb9c95a094a_0_0"/>
          <p:cNvCxnSpPr/>
          <p:nvPr/>
        </p:nvCxnSpPr>
        <p:spPr>
          <a:xfrm>
            <a:off x="1762938" y="1542790"/>
            <a:ext cx="81297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68" name="Google Shape;468;gb9c95a094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438" y="2320588"/>
            <a:ext cx="59531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ctrTitle"/>
          </p:nvPr>
        </p:nvSpPr>
        <p:spPr>
          <a:xfrm>
            <a:off x="1243013" y="265113"/>
            <a:ext cx="920114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collaborative project</a:t>
            </a:r>
            <a:endParaRPr/>
          </a:p>
        </p:txBody>
      </p:sp>
      <p:cxnSp>
        <p:nvCxnSpPr>
          <p:cNvPr id="474" name="Google Shape;474;p40"/>
          <p:cNvCxnSpPr/>
          <p:nvPr/>
        </p:nvCxnSpPr>
        <p:spPr>
          <a:xfrm>
            <a:off x="2943225" y="1343027"/>
            <a:ext cx="587216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5" name="Google Shape;475;p40"/>
          <p:cNvSpPr txBox="1"/>
          <p:nvPr/>
        </p:nvSpPr>
        <p:spPr>
          <a:xfrm>
            <a:off x="685802" y="1728787"/>
            <a:ext cx="6429374" cy="33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-We’re going to make a full adder and testbench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-First what’s different between half and full?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-Quick refresher on the logic design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-Follow along on your own computers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-Alright, let’s get started!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Diagram&#10;&#10;Description automatically generated" id="476" name="Google Shape;4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625" y="1868486"/>
            <a:ext cx="4545449" cy="19816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pplication, table&#10;&#10;Description automatically generated" id="477" name="Google Shape;477;p40"/>
          <p:cNvPicPr preferRelativeResize="0"/>
          <p:nvPr/>
        </p:nvPicPr>
        <p:blipFill rotWithShape="1">
          <a:blip r:embed="rId4">
            <a:alphaModFix/>
          </a:blip>
          <a:srcRect b="13208" l="0" r="7716" t="0"/>
          <a:stretch/>
        </p:blipFill>
        <p:spPr>
          <a:xfrm>
            <a:off x="7272337" y="4168360"/>
            <a:ext cx="4572000" cy="213643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ctrTitle"/>
          </p:nvPr>
        </p:nvSpPr>
        <p:spPr>
          <a:xfrm>
            <a:off x="-1" y="322262"/>
            <a:ext cx="6486525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binary ins and outs</a:t>
            </a:r>
            <a:endParaRPr/>
          </a:p>
        </p:txBody>
      </p:sp>
      <p:cxnSp>
        <p:nvCxnSpPr>
          <p:cNvPr id="128" name="Google Shape;128;p3"/>
          <p:cNvCxnSpPr/>
          <p:nvPr/>
        </p:nvCxnSpPr>
        <p:spPr>
          <a:xfrm>
            <a:off x="671513" y="1500187"/>
            <a:ext cx="4929187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3"/>
          <p:cNvSpPr txBox="1"/>
          <p:nvPr>
            <p:ph idx="1" type="subTitle"/>
          </p:nvPr>
        </p:nvSpPr>
        <p:spPr>
          <a:xfrm>
            <a:off x="438151" y="1873249"/>
            <a:ext cx="6062662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-What about negative numbers?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-Two’s complement encoding!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-F</a:t>
            </a:r>
            <a:r>
              <a:rPr lang="en-US"/>
              <a:t>irst bit (the leftmost) indicates the sign, where 1 = negative, 0 = positive.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-In computers, 1 digit is called a bit, 8 is a byte!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6370925" y="1757425"/>
            <a:ext cx="5334300" cy="225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Plain ol’ binary: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1101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13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2^0 +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2^1 +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2^2 +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2^3 = 13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101101  –  45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1111111111  (ten 1’s) – 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10000000000 - 1 is equivalent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6822287" y="4281862"/>
            <a:ext cx="4729200" cy="1631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Two’s complement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1101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01101  –  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1111111111  – 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ctrTitle"/>
          </p:nvPr>
        </p:nvSpPr>
        <p:spPr>
          <a:xfrm>
            <a:off x="-1" y="322262"/>
            <a:ext cx="6486525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binary operations</a:t>
            </a:r>
            <a:endParaRPr/>
          </a:p>
        </p:txBody>
      </p:sp>
      <p:cxnSp>
        <p:nvCxnSpPr>
          <p:cNvPr id="137" name="Google Shape;137;p4"/>
          <p:cNvCxnSpPr/>
          <p:nvPr/>
        </p:nvCxnSpPr>
        <p:spPr>
          <a:xfrm>
            <a:off x="671513" y="1500187"/>
            <a:ext cx="4929187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4"/>
          <p:cNvSpPr txBox="1"/>
          <p:nvPr>
            <p:ph idx="1" type="subTitle"/>
          </p:nvPr>
        </p:nvSpPr>
        <p:spPr>
          <a:xfrm>
            <a:off x="423864" y="1873250"/>
            <a:ext cx="5934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-For addition, carry operations work as usual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-But note, 1 + 1 = 0 (with carry)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-Similar for subtraction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-Note that 0 – 1 = 1 (with borrow)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6800863" y="242025"/>
            <a:ext cx="4772100" cy="1631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Addition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1010 + 0100 = 1110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1011  +  0001 = 1100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1111 + 0001 = ?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6822287" y="5004662"/>
            <a:ext cx="4729200" cy="1631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Subtraction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1101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0101 =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1011 –  0100 = 0111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 –  0001 = ?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14166" l="7662" r="3755" t="15281"/>
          <a:stretch/>
        </p:blipFill>
        <p:spPr>
          <a:xfrm>
            <a:off x="6734937" y="1974236"/>
            <a:ext cx="4903974" cy="292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a04213bf7_0_57"/>
          <p:cNvSpPr txBox="1"/>
          <p:nvPr>
            <p:ph type="ctrTitle"/>
          </p:nvPr>
        </p:nvSpPr>
        <p:spPr>
          <a:xfrm>
            <a:off x="600049" y="669412"/>
            <a:ext cx="112158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900"/>
              <a:t>binary meme break time ft. the zuck</a:t>
            </a:r>
            <a:endParaRPr sz="5900"/>
          </a:p>
        </p:txBody>
      </p:sp>
      <p:cxnSp>
        <p:nvCxnSpPr>
          <p:cNvPr id="147" name="Google Shape;147;gba04213bf7_0_57"/>
          <p:cNvCxnSpPr/>
          <p:nvPr/>
        </p:nvCxnSpPr>
        <p:spPr>
          <a:xfrm>
            <a:off x="2243138" y="1688050"/>
            <a:ext cx="79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8" name="Google Shape;148;gba04213bf7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900" y="1869450"/>
            <a:ext cx="3616375" cy="47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ctrTitle"/>
          </p:nvPr>
        </p:nvSpPr>
        <p:spPr>
          <a:xfrm>
            <a:off x="628649" y="265112"/>
            <a:ext cx="11215689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hexadecimal: binary’s big brother</a:t>
            </a:r>
            <a:endParaRPr/>
          </a:p>
        </p:txBody>
      </p:sp>
      <p:cxnSp>
        <p:nvCxnSpPr>
          <p:cNvPr id="154" name="Google Shape;154;p5"/>
          <p:cNvCxnSpPr/>
          <p:nvPr/>
        </p:nvCxnSpPr>
        <p:spPr>
          <a:xfrm>
            <a:off x="2243138" y="1485900"/>
            <a:ext cx="792956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5"/>
          <p:cNvSpPr txBox="1"/>
          <p:nvPr>
            <p:ph idx="1" type="subTitle"/>
          </p:nvPr>
        </p:nvSpPr>
        <p:spPr>
          <a:xfrm>
            <a:off x="571499" y="1873249"/>
            <a:ext cx="10758487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-Question in all your minds: What if computers had </a:t>
            </a:r>
            <a:r>
              <a:rPr b="1" lang="en-US"/>
              <a:t>16</a:t>
            </a:r>
            <a:r>
              <a:rPr lang="en-US"/>
              <a:t> fingers?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-Well, we’d probably need a base-16 system then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-But we don’t have sixteen digits, you say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-So what else can we use?</a:t>
            </a:r>
            <a:endParaRPr/>
          </a:p>
        </p:txBody>
      </p:sp>
      <p:pic>
        <p:nvPicPr>
          <p:cNvPr descr="Diagram&#10;&#10;Description automatically generated with low confidence"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8225" y="2030412"/>
            <a:ext cx="3340100" cy="4595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>
            <a:alpha val="80000"/>
          </a:srgbClr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ctrTitle"/>
          </p:nvPr>
        </p:nvSpPr>
        <p:spPr>
          <a:xfrm>
            <a:off x="128586" y="165100"/>
            <a:ext cx="7143751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hex: a tale of four bits</a:t>
            </a:r>
            <a:endParaRPr/>
          </a:p>
        </p:txBody>
      </p:sp>
      <p:cxnSp>
        <p:nvCxnSpPr>
          <p:cNvPr id="162" name="Google Shape;162;p6"/>
          <p:cNvCxnSpPr/>
          <p:nvPr/>
        </p:nvCxnSpPr>
        <p:spPr>
          <a:xfrm>
            <a:off x="671513" y="1328738"/>
            <a:ext cx="574357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6"/>
          <p:cNvSpPr txBox="1"/>
          <p:nvPr>
            <p:ph idx="1" type="subTitle"/>
          </p:nvPr>
        </p:nvSpPr>
        <p:spPr>
          <a:xfrm>
            <a:off x="571500" y="1873249"/>
            <a:ext cx="6729414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-We use letters to represent 10-15!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-Often used in addresses (hello CS33)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-Denote with 0x e.g. 0x1A3B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-Each hex digit represents four binary bits!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-So two hex digits is a byte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7272326" y="842750"/>
            <a:ext cx="4649400" cy="200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Hexadecimal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0xB = 11, 0xF = 15 (half byte)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0x1C = 28 = 0b00011100 (1 byte)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0xA4 = 164 = 0b10100100 (1 byte)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0x00A4A6FF = 10790655 (4 bytes)</a:t>
            </a:r>
            <a:endParaRPr/>
          </a:p>
        </p:txBody>
      </p:sp>
      <p:pic>
        <p:nvPicPr>
          <p:cNvPr id="165" name="Google Shape;16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250" y="3077675"/>
            <a:ext cx="3878276" cy="34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2020-12-22T07:15:39Z</dcterms:created>
  <dc:creator>Travis Graening</dc:creator>
</cp:coreProperties>
</file>