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hdphoto1.wdp" ContentType="image/vnd.ms-photo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68ABC8-4990-4451-83DD-09546EDCF9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DA62C1-7397-4ACE-AE96-141F3C7937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7F6515-DB25-4FAF-9199-9AED05AE6B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C8A66B-95EC-481E-990A-53E4DF3741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43201D-5126-4668-B918-1D85E75D9B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329E29-88D8-4FAC-A4AB-374B032154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867845-61D9-4F84-B19A-06353C814A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A0CC44-C0AC-4F24-BDE9-AD78A1E001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5145C0-0717-4B21-9CC0-8924D4E8EB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6BB02F-3772-4AF9-8923-18BF7AD524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F4A35E-3E8F-4504-8BFD-78CE86A692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12003D-4F85-4796-9603-CC310DD3E6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2E521E-AACF-4266-BA43-2923EBC4100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microsoft.com/office/2007/relationships/hdphoto" Target="../media/hdphoto1.wdp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43c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2"/>
          <p:cNvSpPr/>
          <p:nvPr/>
        </p:nvSpPr>
        <p:spPr>
          <a:xfrm>
            <a:off x="2670840" y="3294000"/>
            <a:ext cx="684900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IN" sz="6000" spc="-1" strike="noStrike">
                <a:solidFill>
                  <a:srgbClr val="deebf7"/>
                </a:solidFill>
                <a:latin typeface="Lato Black"/>
              </a:rPr>
              <a:t>MS SQL SERVER</a:t>
            </a:r>
            <a:endParaRPr b="0" lang="en-IN" sz="6000" spc="-1" strike="noStrike">
              <a:latin typeface="Arial"/>
            </a:endParaRPr>
          </a:p>
        </p:txBody>
      </p:sp>
      <p:pic>
        <p:nvPicPr>
          <p:cNvPr id="42" name="Picture 12" descr="Sql server - Free logo icons"/>
          <p:cNvPicPr/>
          <p:nvPr/>
        </p:nvPicPr>
        <p:blipFill>
          <a:blip r:embed="rId1"/>
          <a:stretch/>
        </p:blipFill>
        <p:spPr>
          <a:xfrm>
            <a:off x="6535440" y="4765320"/>
            <a:ext cx="1935000" cy="1935000"/>
          </a:xfrm>
          <a:prstGeom prst="rect">
            <a:avLst/>
          </a:prstGeom>
          <a:ln w="0">
            <a:noFill/>
          </a:ln>
        </p:spPr>
      </p:pic>
      <p:pic>
        <p:nvPicPr>
          <p:cNvPr id="43" name="Picture 14" descr="Logo Mysql PNG Images, Free Download - Free Transparent PNG Logos"/>
          <p:cNvPicPr/>
          <p:nvPr/>
        </p:nvPicPr>
        <p:blipFill>
          <a:blip r:embed="rId2"/>
          <a:stretch/>
        </p:blipFill>
        <p:spPr>
          <a:xfrm>
            <a:off x="3598200" y="4938480"/>
            <a:ext cx="1679040" cy="1761480"/>
          </a:xfrm>
          <a:prstGeom prst="rect">
            <a:avLst/>
          </a:prstGeom>
          <a:ln w="0">
            <a:noFill/>
          </a:ln>
        </p:spPr>
      </p:pic>
      <p:sp>
        <p:nvSpPr>
          <p:cNvPr id="44" name="TextBox 16"/>
          <p:cNvSpPr/>
          <p:nvPr/>
        </p:nvSpPr>
        <p:spPr>
          <a:xfrm>
            <a:off x="4990680" y="2194560"/>
            <a:ext cx="220932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4800" spc="-1" strike="noStrike">
                <a:solidFill>
                  <a:srgbClr val="92d050"/>
                </a:solidFill>
                <a:latin typeface="Lato Black"/>
              </a:rPr>
              <a:t>PART 1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45" name="TextBox 17"/>
          <p:cNvSpPr/>
          <p:nvPr/>
        </p:nvSpPr>
        <p:spPr>
          <a:xfrm>
            <a:off x="0" y="157680"/>
            <a:ext cx="12191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ffd966"/>
                </a:solidFill>
                <a:latin typeface="Lato Black"/>
              </a:rPr>
              <a:t>DATA ANALYST </a:t>
            </a:r>
            <a:r>
              <a:rPr b="0" lang="en-IN" sz="3600" spc="-1" strike="noStrike">
                <a:solidFill>
                  <a:srgbClr val="ffffff"/>
                </a:solidFill>
                <a:latin typeface="Lato Black"/>
              </a:rPr>
              <a:t>PORTFOLIO PROJECT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6" name="TextBox 18"/>
          <p:cNvSpPr/>
          <p:nvPr/>
        </p:nvSpPr>
        <p:spPr>
          <a:xfrm>
            <a:off x="475560" y="1101960"/>
            <a:ext cx="1123992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IN" sz="6000" spc="-1" strike="noStrike">
                <a:solidFill>
                  <a:srgbClr val="ffff00"/>
                </a:solidFill>
                <a:latin typeface="Lato Black"/>
              </a:rPr>
              <a:t>BANK LOAN ANALYSIS</a:t>
            </a:r>
            <a:endParaRPr b="0" lang="en-IN" sz="60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43c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4"/>
          <p:cNvSpPr/>
          <p:nvPr/>
        </p:nvSpPr>
        <p:spPr>
          <a:xfrm>
            <a:off x="158040" y="185760"/>
            <a:ext cx="1942920" cy="106452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ffff00"/>
                </a:solidFill>
                <a:latin typeface="Calibri"/>
              </a:rPr>
              <a:t>POWER BI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94" name="Picture 5" descr=""/>
          <p:cNvPicPr/>
          <p:nvPr/>
        </p:nvPicPr>
        <p:blipFill>
          <a:blip r:embed="rId1"/>
          <a:stretch/>
        </p:blipFill>
        <p:spPr>
          <a:xfrm>
            <a:off x="1996560" y="185760"/>
            <a:ext cx="1039320" cy="58428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3" descr=""/>
          <p:cNvPicPr/>
          <p:nvPr/>
        </p:nvPicPr>
        <p:blipFill>
          <a:blip r:embed="rId2"/>
          <a:stretch/>
        </p:blipFill>
        <p:spPr>
          <a:xfrm>
            <a:off x="891360" y="827640"/>
            <a:ext cx="10409040" cy="5844240"/>
          </a:xfrm>
          <a:prstGeom prst="rect">
            <a:avLst/>
          </a:prstGeom>
          <a:ln w="0">
            <a:noFill/>
          </a:ln>
        </p:spPr>
      </p:pic>
    </p:spTree>
  </p:cSld>
  <p:transition spd="slow">
    <p:cover dir="r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38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1"/>
          <p:cNvSpPr/>
          <p:nvPr/>
        </p:nvSpPr>
        <p:spPr>
          <a:xfrm>
            <a:off x="127800" y="57240"/>
            <a:ext cx="9396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ffffff"/>
                </a:solidFill>
                <a:latin typeface="Lato Black"/>
              </a:rPr>
              <a:t>PROBLEM STATEMENT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7" name="TextBox 2"/>
          <p:cNvSpPr/>
          <p:nvPr/>
        </p:nvSpPr>
        <p:spPr>
          <a:xfrm>
            <a:off x="127800" y="781200"/>
            <a:ext cx="36288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 u="sng">
                <a:solidFill>
                  <a:srgbClr val="ffd966"/>
                </a:solidFill>
                <a:highlight>
                  <a:srgbClr val="008000"/>
                </a:highlight>
                <a:uFillTx/>
                <a:latin typeface="Calibri"/>
                <a:ea typeface="Calibri"/>
              </a:rPr>
              <a:t>DASHBOARD 1: SUMMARY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8" name="TextBox 3"/>
          <p:cNvSpPr/>
          <p:nvPr/>
        </p:nvSpPr>
        <p:spPr>
          <a:xfrm>
            <a:off x="228600" y="1371600"/>
            <a:ext cx="11835360" cy="662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f4b183"/>
                </a:solidFill>
                <a:latin typeface="Calibri"/>
                <a:ea typeface="Calibri"/>
              </a:rPr>
              <a:t>Key Performance Indicators (KPIs) Requirements:</a:t>
            </a:r>
            <a:endParaRPr b="0" lang="en-IN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ffff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ffff00"/>
                </a:solidFill>
                <a:latin typeface="Calibri"/>
                <a:ea typeface="Calibri"/>
              </a:rPr>
              <a:t>Total Loan Applications:</a:t>
            </a:r>
            <a:r>
              <a:rPr b="0" lang="en-IN" sz="1800" spc="-1" strike="noStrike">
                <a:solidFill>
                  <a:srgbClr val="ffff00"/>
                </a:solidFill>
                <a:latin typeface="Calibri"/>
                <a:ea typeface="Calibri"/>
              </a:rPr>
              <a:t> </a:t>
            </a:r>
            <a:r>
              <a:rPr b="0" lang="en-IN" sz="1800" spc="-1" strike="noStrike">
                <a:solidFill>
                  <a:srgbClr val="dae3f3"/>
                </a:solidFill>
                <a:latin typeface="Calibri"/>
                <a:ea typeface="Calibri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  <a:endParaRPr b="0" lang="en-IN" sz="18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ffff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ffff00"/>
                </a:solidFill>
                <a:latin typeface="Calibri"/>
                <a:ea typeface="Calibri"/>
              </a:rPr>
              <a:t>Total Funded Amount: </a:t>
            </a:r>
            <a:r>
              <a:rPr b="0" lang="en-IN" sz="1800" spc="-1" strike="noStrike">
                <a:solidFill>
                  <a:srgbClr val="dae3f3"/>
                </a:solidFill>
                <a:latin typeface="Calibri"/>
                <a:ea typeface="Calibri"/>
              </a:rPr>
              <a:t>Understanding the total amount of funds disbursed as loans is crucial. We also want to keep an eye on the MTD Total Funded Amount and analyse the Month-over-Month (MoM) changes in this metric.</a:t>
            </a:r>
            <a:endParaRPr b="0" lang="en-IN" sz="18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ffff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ffff00"/>
                </a:solidFill>
                <a:latin typeface="Calibri"/>
                <a:ea typeface="Calibri"/>
              </a:rPr>
              <a:t>Total Amount Received: </a:t>
            </a:r>
            <a:r>
              <a:rPr b="0" lang="en-IN" sz="1800" spc="-1" strike="noStrike">
                <a:solidFill>
                  <a:srgbClr val="dae3f3"/>
                </a:solidFill>
                <a:latin typeface="Calibri"/>
                <a:ea typeface="Calibri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  <a:endParaRPr b="0" lang="en-IN" sz="18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ffff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ffff00"/>
                </a:solidFill>
                <a:latin typeface="Calibri"/>
                <a:ea typeface="Calibri"/>
              </a:rPr>
              <a:t>Average Interest Rate: </a:t>
            </a:r>
            <a:r>
              <a:rPr b="0" lang="en-IN" sz="1800" spc="-1" strike="noStrike">
                <a:solidFill>
                  <a:srgbClr val="dae3f3"/>
                </a:solidFill>
                <a:latin typeface="Calibri"/>
                <a:ea typeface="Calibri"/>
              </a:rPr>
              <a:t>Calculating the average interest rate across all loans, MTD, and monitoring the Month-over-Month (MoM) variations in interest rates will provide insights into our lending portfolio's overall cost.</a:t>
            </a:r>
            <a:endParaRPr b="0" lang="en-IN" sz="18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spcAft>
                <a:spcPts val="799"/>
              </a:spcAft>
              <a:buClr>
                <a:srgbClr val="ffff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ffff00"/>
                </a:solidFill>
                <a:latin typeface="Calibri"/>
                <a:ea typeface="Calibri"/>
              </a:rPr>
              <a:t>Average Debt-to-Income Ratio (DTI): </a:t>
            </a:r>
            <a:r>
              <a:rPr b="0" lang="en-IN" sz="1800" spc="-1" strike="noStrike">
                <a:solidFill>
                  <a:srgbClr val="dae3f3"/>
                </a:solidFill>
                <a:latin typeface="Calibri"/>
                <a:ea typeface="Calibri"/>
              </a:rPr>
              <a:t>Evaluating the average DTI for our borrowers helps us gauge their financial health. We need to compute the average DTI for all loans, MTD, and track Month-over-Month (MoM) fluctuations.</a:t>
            </a:r>
            <a:endParaRPr b="0" lang="en-IN" sz="1800" spc="-1" strike="noStrike">
              <a:latin typeface="Arial"/>
            </a:endParaRPr>
          </a:p>
        </p:txBody>
      </p:sp>
    </p:spTree>
  </p:cSld>
  <p:transition spd="slow">
    <p:cover dir="r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38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"/>
          <p:cNvSpPr/>
          <p:nvPr/>
        </p:nvSpPr>
        <p:spPr>
          <a:xfrm>
            <a:off x="127800" y="57240"/>
            <a:ext cx="9396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ffffff"/>
                </a:solidFill>
                <a:latin typeface="Lato Black"/>
              </a:rPr>
              <a:t>PROBLEM STATEMENT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0" name="TextBox 2"/>
          <p:cNvSpPr/>
          <p:nvPr/>
        </p:nvSpPr>
        <p:spPr>
          <a:xfrm>
            <a:off x="127800" y="781200"/>
            <a:ext cx="36288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 u="sng">
                <a:solidFill>
                  <a:srgbClr val="ffd966"/>
                </a:solidFill>
                <a:highlight>
                  <a:srgbClr val="008000"/>
                </a:highlight>
                <a:uFillTx/>
                <a:latin typeface="Calibri"/>
                <a:ea typeface="Calibri"/>
              </a:rPr>
              <a:t>DASHBOARD 1: SUMMARY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1" name="TextBox 3"/>
          <p:cNvSpPr/>
          <p:nvPr/>
        </p:nvSpPr>
        <p:spPr>
          <a:xfrm>
            <a:off x="208440" y="1381680"/>
            <a:ext cx="4981320" cy="245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f4b183"/>
                </a:solidFill>
                <a:latin typeface="Calibri"/>
                <a:ea typeface="Calibri"/>
              </a:rPr>
              <a:t>Good Loan v Bad Loan KPI’s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b0f0"/>
                </a:solidFill>
                <a:latin typeface="Calibri"/>
                <a:ea typeface="Calibri"/>
              </a:rPr>
              <a:t>Good Loan: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Calibri"/>
              </a:rPr>
              <a:t>Good Loan Application Percentage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Calibri"/>
              </a:rPr>
              <a:t>Good Loan Applications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Calibri"/>
              </a:rPr>
              <a:t>Good Loan Funded Amount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Calibri"/>
              </a:rPr>
              <a:t>Good Loan Total Received Amount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" name="TextBox 4"/>
          <p:cNvSpPr/>
          <p:nvPr/>
        </p:nvSpPr>
        <p:spPr>
          <a:xfrm>
            <a:off x="7002000" y="1966680"/>
            <a:ext cx="4390560" cy="258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b0f0"/>
                </a:solidFill>
                <a:latin typeface="Calibri"/>
                <a:ea typeface="Calibri"/>
              </a:rPr>
              <a:t>Bad Loan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Calibri"/>
              </a:rPr>
              <a:t>Bad Loan Application Percentage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Calibri"/>
              </a:rPr>
              <a:t>Bad Loan Applications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Calibri"/>
              </a:rPr>
              <a:t>Bad Loan Funded Amount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Calibri"/>
              </a:rPr>
              <a:t>Bad Loan Total Received Amount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" name="TextBox 5"/>
          <p:cNvSpPr/>
          <p:nvPr/>
        </p:nvSpPr>
        <p:spPr>
          <a:xfrm>
            <a:off x="228600" y="4159440"/>
            <a:ext cx="11572560" cy="22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spcAft>
                <a:spcPts val="799"/>
              </a:spcAft>
              <a:buNone/>
            </a:pPr>
            <a:r>
              <a:rPr b="1" lang="en-IN" sz="2400" spc="-1" strike="noStrike">
                <a:solidFill>
                  <a:srgbClr val="f4b183"/>
                </a:solidFill>
                <a:latin typeface="Calibri"/>
                <a:ea typeface="Calibri"/>
              </a:rPr>
              <a:t>Loan Status Grid View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799"/>
              </a:spcAft>
              <a:buNone/>
            </a:pPr>
            <a:r>
              <a:rPr b="0" lang="en-IN" sz="1900" spc="-1" strike="noStrike">
                <a:solidFill>
                  <a:srgbClr val="ffffff"/>
                </a:solidFill>
                <a:latin typeface="Calibri"/>
                <a:ea typeface="Calibri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b="0" lang="en-IN" sz="1900" spc="-1" strike="noStrike">
              <a:latin typeface="Arial"/>
            </a:endParaRPr>
          </a:p>
        </p:txBody>
      </p:sp>
    </p:spTree>
  </p:cSld>
  <p:transition spd="slow">
    <p:cover dir="r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38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"/>
          <p:cNvSpPr/>
          <p:nvPr/>
        </p:nvSpPr>
        <p:spPr>
          <a:xfrm>
            <a:off x="127800" y="57240"/>
            <a:ext cx="9396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ffffff"/>
                </a:solidFill>
                <a:latin typeface="Lato Black"/>
              </a:rPr>
              <a:t>PROBLEM STATEMENT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5" name="TextBox 2"/>
          <p:cNvSpPr/>
          <p:nvPr/>
        </p:nvSpPr>
        <p:spPr>
          <a:xfrm>
            <a:off x="127800" y="781200"/>
            <a:ext cx="36288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 u="sng">
                <a:solidFill>
                  <a:srgbClr val="ffd966"/>
                </a:solidFill>
                <a:highlight>
                  <a:srgbClr val="008000"/>
                </a:highlight>
                <a:uFillTx/>
                <a:latin typeface="Calibri"/>
                <a:ea typeface="Calibri"/>
              </a:rPr>
              <a:t>DASHBOARD 2: OVERVIEW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6" name="TextBox 3"/>
          <p:cNvSpPr/>
          <p:nvPr/>
        </p:nvSpPr>
        <p:spPr>
          <a:xfrm>
            <a:off x="228600" y="1314360"/>
            <a:ext cx="11420280" cy="68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f4b183"/>
                </a:solidFill>
                <a:latin typeface="Calibri"/>
                <a:ea typeface="Calibri"/>
              </a:rPr>
              <a:t>CHARTS</a:t>
            </a:r>
            <a:endParaRPr b="0" lang="en-IN" sz="28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ffd966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  <a:ea typeface="Calibri"/>
              </a:rPr>
              <a:t>Monthly Trends by Issue Date (Line Chart): 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Calibri"/>
              </a:rPr>
              <a:t>To identify seasonality and long-term trends in lending activities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ffd966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  <a:ea typeface="Calibri"/>
              </a:rPr>
              <a:t>Regional Analysis by State (Filled Map):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Calibri"/>
              </a:rPr>
              <a:t> To identify regions with significant lending activity and assess regional disparities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ffd966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  <a:ea typeface="Calibri"/>
              </a:rPr>
              <a:t>Loan Term Analysis (Donut Chart):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Calibri"/>
              </a:rPr>
              <a:t>To allow the client to understand the distribution of loans across various term lengths.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ffd966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  <a:ea typeface="Calibri"/>
              </a:rPr>
              <a:t>Employee Length Analysis (Bar Chart):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Calibri"/>
              </a:rPr>
              <a:t>How lending metrics are distributed among borrowers with different employment lengths, helping us assess the impact of employment history on loan applications.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ffd966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  <a:ea typeface="Calibri"/>
              </a:rPr>
              <a:t>Loan Purpose Breakdown (Bar Chart):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Calibri"/>
              </a:rPr>
              <a:t>W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Calibri"/>
              </a:rPr>
              <a:t>ill provide a visual breakdown of loan metrics based on the stated purposes of loans, aiding in the understanding of the primary reasons borrowers seek financing.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ffd966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  <a:ea typeface="Calibri"/>
              </a:rPr>
              <a:t>Home Ownership Analysis (Tree Map):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Calibri"/>
              </a:rPr>
              <a:t>For a hierarchical view of how home ownership impacts loan applications and disbursements.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IN" sz="1800" spc="-1" strike="noStrike" u="sng">
                <a:solidFill>
                  <a:srgbClr val="ffff00"/>
                </a:solidFill>
                <a:uFillTx/>
                <a:latin typeface="Calibri"/>
                <a:ea typeface="Calibri"/>
              </a:rPr>
              <a:t>Metrics to be shown: 'Total Loan Applications,' 'Total Funded Amount,' and 'Total Amount Received'</a:t>
            </a:r>
            <a:endParaRPr b="0" lang="en-IN" sz="1800" spc="-1" strike="noStrike">
              <a:latin typeface="Arial"/>
            </a:endParaRPr>
          </a:p>
        </p:txBody>
      </p:sp>
    </p:spTree>
  </p:cSld>
  <p:transition spd="slow">
    <p:cover dir="r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38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"/>
          <p:cNvSpPr/>
          <p:nvPr/>
        </p:nvSpPr>
        <p:spPr>
          <a:xfrm>
            <a:off x="127800" y="57240"/>
            <a:ext cx="9396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ffffff"/>
                </a:solidFill>
                <a:latin typeface="Lato Black"/>
              </a:rPr>
              <a:t>PROBLEM STATEMENT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8" name="TextBox 2"/>
          <p:cNvSpPr/>
          <p:nvPr/>
        </p:nvSpPr>
        <p:spPr>
          <a:xfrm>
            <a:off x="127800" y="781200"/>
            <a:ext cx="36288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 u="sng">
                <a:solidFill>
                  <a:srgbClr val="ffd966"/>
                </a:solidFill>
                <a:highlight>
                  <a:srgbClr val="008000"/>
                </a:highlight>
                <a:uFillTx/>
                <a:latin typeface="Calibri"/>
                <a:ea typeface="Calibri"/>
              </a:rPr>
              <a:t>DASHBOARD 3: DETAILS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9" name="TextBox 3"/>
          <p:cNvSpPr/>
          <p:nvPr/>
        </p:nvSpPr>
        <p:spPr>
          <a:xfrm>
            <a:off x="228600" y="1314360"/>
            <a:ext cx="11420280" cy="536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f4b183"/>
                </a:solidFill>
                <a:latin typeface="Calibri"/>
                <a:ea typeface="Calibri"/>
              </a:rPr>
              <a:t>GRID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50000"/>
              </a:lnSpc>
              <a:spcAft>
                <a:spcPts val="799"/>
              </a:spcAft>
              <a:buNone/>
            </a:pPr>
            <a:r>
              <a:rPr b="0" lang="en-IN" sz="2000" spc="-1" strike="noStrike">
                <a:solidFill>
                  <a:srgbClr val="ffffff"/>
                </a:solidFill>
                <a:latin typeface="Calibri"/>
                <a:ea typeface="Calibri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50000"/>
              </a:lnSpc>
              <a:spcAft>
                <a:spcPts val="799"/>
              </a:spcAft>
              <a:buNone/>
            </a:pPr>
            <a:r>
              <a:rPr b="1" i="1" lang="en-IN" sz="2000" spc="-1" strike="noStrike">
                <a:solidFill>
                  <a:srgbClr val="f8cbad"/>
                </a:solidFill>
                <a:latin typeface="Calibri"/>
                <a:ea typeface="Calibri"/>
              </a:rPr>
              <a:t>Objective: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50000"/>
              </a:lnSpc>
              <a:spcAft>
                <a:spcPts val="799"/>
              </a:spcAft>
              <a:buNone/>
            </a:pPr>
            <a:r>
              <a:rPr b="0" i="1" lang="en-IN" sz="2000" spc="-1" strike="noStrike">
                <a:solidFill>
                  <a:srgbClr val="f8cbad"/>
                </a:solidFill>
                <a:latin typeface="Calibri"/>
                <a:ea typeface="Calibri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p:transition spd="slow">
    <p:cover dir="r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38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"/>
          <p:cNvSpPr/>
          <p:nvPr/>
        </p:nvSpPr>
        <p:spPr>
          <a:xfrm>
            <a:off x="127800" y="57240"/>
            <a:ext cx="9396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ffffff"/>
                </a:solidFill>
                <a:latin typeface="Lato Black"/>
              </a:rPr>
              <a:t>FUNCTIONALITIES YOU WILL LEARN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1" name="TextBox 7"/>
          <p:cNvSpPr/>
          <p:nvPr/>
        </p:nvSpPr>
        <p:spPr>
          <a:xfrm>
            <a:off x="1647720" y="1144440"/>
            <a:ext cx="2908800" cy="53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d96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</a:rPr>
              <a:t>Creating Database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d96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</a:rPr>
              <a:t>Creating Table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d96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</a:rPr>
              <a:t>Select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d96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</a:rPr>
              <a:t>Datename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d96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</a:rPr>
              <a:t>Datepart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d96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</a:rPr>
              <a:t>Cast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d96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</a:rPr>
              <a:t>Decimal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d96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</a:rPr>
              <a:t>Month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d96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</a:rPr>
              <a:t>Hour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d96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</a:rPr>
              <a:t>Quarter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d96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</a:rPr>
              <a:t>Day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d96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</a:rPr>
              <a:t>Group by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d96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</a:rPr>
              <a:t>Order by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d96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</a:rPr>
              <a:t>Decimal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d96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</a:rPr>
              <a:t>Limit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d96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</a:rPr>
              <a:t>Count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d96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</a:rPr>
              <a:t>Distinct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d96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</a:rPr>
              <a:t>CTE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d96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fd966"/>
                </a:solidFill>
                <a:latin typeface="Calibri"/>
              </a:rPr>
              <a:t>Partition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2" name="TextBox 8"/>
          <p:cNvSpPr/>
          <p:nvPr/>
        </p:nvSpPr>
        <p:spPr>
          <a:xfrm>
            <a:off x="1631160" y="767160"/>
            <a:ext cx="2662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f4b183"/>
                </a:solidFill>
                <a:latin typeface="Rockwell Extra Bold"/>
              </a:rPr>
              <a:t>SQL – MS SQL SERVER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3" name="TextBox 9"/>
          <p:cNvSpPr/>
          <p:nvPr/>
        </p:nvSpPr>
        <p:spPr>
          <a:xfrm>
            <a:off x="6400800" y="1140840"/>
            <a:ext cx="3047760" cy="58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be5d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be5d6"/>
                </a:solidFill>
                <a:latin typeface="Calibri"/>
              </a:rPr>
              <a:t>Connecting to SQL Server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be5d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be5d6"/>
                </a:solidFill>
                <a:latin typeface="Calibri"/>
              </a:rPr>
              <a:t>Data Cleaning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be5d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be5d6"/>
                </a:solidFill>
                <a:latin typeface="Calibri"/>
              </a:rPr>
              <a:t>Data Modelling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be5d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be5d6"/>
                </a:solidFill>
                <a:latin typeface="Calibri"/>
              </a:rPr>
              <a:t>Data Processing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be5d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be5d6"/>
                </a:solidFill>
                <a:latin typeface="Calibri"/>
              </a:rPr>
              <a:t>Power Query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be5d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be5d6"/>
                </a:solidFill>
                <a:latin typeface="Calibri"/>
              </a:rPr>
              <a:t>Date Tables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be5d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be5d6"/>
                </a:solidFill>
                <a:latin typeface="Calibri"/>
              </a:rPr>
              <a:t>Time Intelligence Func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be5d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be5d6"/>
                </a:solidFill>
                <a:latin typeface="Calibri"/>
              </a:rPr>
              <a:t>DAX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be5d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be5d6"/>
                </a:solidFill>
                <a:latin typeface="Calibri"/>
              </a:rPr>
              <a:t>Date Function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be5d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be5d6"/>
                </a:solidFill>
                <a:latin typeface="Calibri"/>
              </a:rPr>
              <a:t>Text Function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be5d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be5d6"/>
                </a:solidFill>
                <a:latin typeface="Calibri"/>
              </a:rPr>
              <a:t>Filter Function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be5d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be5d6"/>
                </a:solidFill>
                <a:latin typeface="Calibri"/>
              </a:rPr>
              <a:t>Calculate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be5d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be5d6"/>
                </a:solidFill>
                <a:latin typeface="Calibri"/>
              </a:rPr>
              <a:t>SUM/ SUMX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be5d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be5d6"/>
                </a:solidFill>
                <a:latin typeface="Calibri"/>
              </a:rPr>
              <a:t>Creating KPI’s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be5d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be5d6"/>
                </a:solidFill>
                <a:latin typeface="Calibri"/>
              </a:rPr>
              <a:t>New Card Visual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be5d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be5d6"/>
                </a:solidFill>
                <a:latin typeface="Calibri"/>
              </a:rPr>
              <a:t>Creating Charts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be5d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be5d6"/>
                </a:solidFill>
                <a:latin typeface="Calibri"/>
              </a:rPr>
              <a:t>Formatting visuals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be5d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be5d6"/>
                </a:solidFill>
                <a:latin typeface="Calibri"/>
              </a:rPr>
              <a:t>Creating Functions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be5d6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fbe5d6"/>
                </a:solidFill>
                <a:latin typeface="Calibri"/>
              </a:rPr>
              <a:t>Navigations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4" name="TextBox 10"/>
          <p:cNvSpPr/>
          <p:nvPr/>
        </p:nvSpPr>
        <p:spPr>
          <a:xfrm>
            <a:off x="6661800" y="767160"/>
            <a:ext cx="178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ffff00"/>
                </a:solidFill>
                <a:latin typeface="Rockwell Extra Bold"/>
              </a:rPr>
              <a:t>POWER BI</a:t>
            </a:r>
            <a:endParaRPr b="0" lang="en-IN" sz="1600" spc="-1" strike="noStrike">
              <a:latin typeface="Arial"/>
            </a:endParaRPr>
          </a:p>
        </p:txBody>
      </p:sp>
    </p:spTree>
  </p:cSld>
  <p:transition spd="slow">
    <p:cover dir="r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38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3"/>
          <p:cNvSpPr/>
          <p:nvPr/>
        </p:nvSpPr>
        <p:spPr>
          <a:xfrm>
            <a:off x="127800" y="57240"/>
            <a:ext cx="9396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ffffff"/>
                </a:solidFill>
                <a:latin typeface="Lato Black"/>
              </a:rPr>
              <a:t>SOFTWARE USED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327960" y="1366920"/>
            <a:ext cx="8648280" cy="27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500" spc="-1" strike="noStrike">
                <a:solidFill>
                  <a:srgbClr val="ffc000"/>
                </a:solidFill>
                <a:latin typeface="Century Gothic"/>
              </a:rPr>
              <a:t>MS OFFICE/ EXCEL: </a:t>
            </a:r>
            <a:r>
              <a:rPr b="1" lang="en-IN" sz="2500" spc="-1" strike="noStrike">
                <a:solidFill>
                  <a:srgbClr val="a9d18e"/>
                </a:solidFill>
                <a:latin typeface="Century Gothic"/>
              </a:rPr>
              <a:t>VERSION 2021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500" spc="-1" strike="noStrike">
                <a:solidFill>
                  <a:srgbClr val="ffc000"/>
                </a:solidFill>
                <a:latin typeface="Century Gothic"/>
              </a:rPr>
              <a:t>MS SQL SERVER: 19.0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500" spc="-1" strike="noStrike">
                <a:solidFill>
                  <a:srgbClr val="ffc000"/>
                </a:solidFill>
                <a:latin typeface="Century Gothic"/>
              </a:rPr>
              <a:t>SQL SERVER MANAGEMENT STUDIO </a:t>
            </a:r>
            <a:r>
              <a:rPr b="1" lang="en-IN" sz="2500" spc="-1" strike="noStrike">
                <a:solidFill>
                  <a:srgbClr val="a9d18e"/>
                </a:solidFill>
                <a:latin typeface="Century Gothic"/>
              </a:rPr>
              <a:t>– 19.0.20209.0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500" spc="-1" strike="noStrike">
                <a:solidFill>
                  <a:srgbClr val="ffff00"/>
                </a:solidFill>
                <a:latin typeface="Century Gothic"/>
              </a:rPr>
              <a:t>POWER BI</a:t>
            </a:r>
            <a:r>
              <a:rPr b="1" lang="en-IN" sz="2500" spc="-1" strike="noStrike">
                <a:solidFill>
                  <a:srgbClr val="a9d18e"/>
                </a:solidFill>
                <a:latin typeface="Century Gothic"/>
              </a:rPr>
              <a:t>: JUNE 2023 Version </a:t>
            </a:r>
            <a:endParaRPr b="0" lang="en-IN" sz="2500" spc="-1" strike="noStrike">
              <a:latin typeface="Arial"/>
            </a:endParaRPr>
          </a:p>
        </p:txBody>
      </p:sp>
    </p:spTree>
  </p:cSld>
  <p:transition spd="slow">
    <p:cover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43c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2"/>
          <p:cNvSpPr/>
          <p:nvPr/>
        </p:nvSpPr>
        <p:spPr>
          <a:xfrm>
            <a:off x="436320" y="1310040"/>
            <a:ext cx="1890720" cy="11869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IN" sz="3600" spc="-1" strike="noStrike">
                <a:solidFill>
                  <a:srgbClr val="ffc000"/>
                </a:solidFill>
                <a:latin typeface="Calibri"/>
              </a:rPr>
              <a:t>IMPORT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8" name="TextBox 3"/>
          <p:cNvSpPr/>
          <p:nvPr/>
        </p:nvSpPr>
        <p:spPr>
          <a:xfrm>
            <a:off x="2327760" y="1310040"/>
            <a:ext cx="1226160" cy="11869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>
                <a:solidFill>
                  <a:srgbClr val="2f5597"/>
                </a:solidFill>
                <a:latin typeface="Calibri"/>
              </a:rPr>
              <a:t>DATA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9" name="TextBox 4"/>
          <p:cNvSpPr/>
          <p:nvPr/>
        </p:nvSpPr>
        <p:spPr>
          <a:xfrm>
            <a:off x="2603880" y="119880"/>
            <a:ext cx="504756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4800" spc="-1" strike="noStrike">
                <a:solidFill>
                  <a:srgbClr val="deebf7"/>
                </a:solidFill>
                <a:latin typeface="Lato Black"/>
              </a:rPr>
              <a:t>MS SQL SERVER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50" name="Picture 12" descr="Sql server - Free logo icons"/>
          <p:cNvPicPr/>
          <p:nvPr/>
        </p:nvPicPr>
        <p:blipFill>
          <a:blip r:embed="rId1"/>
          <a:stretch/>
        </p:blipFill>
        <p:spPr>
          <a:xfrm>
            <a:off x="1548000" y="171720"/>
            <a:ext cx="779040" cy="77904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14" descr="Logo Mysql PNG Images, Free Download - Free Transparent PNG Logos"/>
          <p:cNvPicPr/>
          <p:nvPr/>
        </p:nvPicPr>
        <p:blipFill>
          <a:blip r:embed="rId2"/>
          <a:stretch/>
        </p:blipFill>
        <p:spPr>
          <a:xfrm>
            <a:off x="650880" y="250920"/>
            <a:ext cx="620280" cy="650880"/>
          </a:xfrm>
          <a:prstGeom prst="rect">
            <a:avLst/>
          </a:prstGeom>
          <a:ln w="0">
            <a:noFill/>
          </a:ln>
        </p:spPr>
      </p:pic>
      <p:pic>
        <p:nvPicPr>
          <p:cNvPr id="52" name="Picture 7" descr=""/>
          <p:cNvPicPr/>
          <p:nvPr/>
        </p:nvPicPr>
        <p:blipFill>
          <a:blip r:embed="rId3"/>
          <a:stretch/>
        </p:blipFill>
        <p:spPr>
          <a:xfrm>
            <a:off x="4965840" y="1310040"/>
            <a:ext cx="6222240" cy="5365800"/>
          </a:xfrm>
          <a:prstGeom prst="rect">
            <a:avLst/>
          </a:prstGeom>
          <a:ln w="0">
            <a:noFill/>
          </a:ln>
        </p:spPr>
      </p:pic>
      <p:pic>
        <p:nvPicPr>
          <p:cNvPr id="53" name="Picture 18" descr="Data Import / Export through files — CMDBuild"/>
          <p:cNvPicPr/>
          <p:nvPr/>
        </p:nvPicPr>
        <p:blipFill>
          <a:blip r:embed="rId4"/>
          <a:stretch/>
        </p:blipFill>
        <p:spPr>
          <a:xfrm>
            <a:off x="123480" y="2108520"/>
            <a:ext cx="4050360" cy="405036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43c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10"/>
          <p:cNvSpPr/>
          <p:nvPr/>
        </p:nvSpPr>
        <p:spPr>
          <a:xfrm>
            <a:off x="436320" y="1310040"/>
            <a:ext cx="2237400" cy="11869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IN" sz="3600" spc="-1" strike="noStrike">
                <a:solidFill>
                  <a:srgbClr val="ffc000"/>
                </a:solidFill>
                <a:latin typeface="Calibri"/>
              </a:rPr>
              <a:t>CREATING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5" name="TextBox 11"/>
          <p:cNvSpPr/>
          <p:nvPr/>
        </p:nvSpPr>
        <p:spPr>
          <a:xfrm>
            <a:off x="2674080" y="1310040"/>
            <a:ext cx="879480" cy="11869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>
                <a:solidFill>
                  <a:srgbClr val="2f5597"/>
                </a:solidFill>
                <a:latin typeface="Calibri"/>
              </a:rPr>
              <a:t>DB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6" name="TextBox 12"/>
          <p:cNvSpPr/>
          <p:nvPr/>
        </p:nvSpPr>
        <p:spPr>
          <a:xfrm>
            <a:off x="2603880" y="119880"/>
            <a:ext cx="504756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4800" spc="-1" strike="noStrike">
                <a:solidFill>
                  <a:srgbClr val="deebf7"/>
                </a:solidFill>
                <a:latin typeface="Lato Black"/>
              </a:rPr>
              <a:t>MS SQL SERVER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57" name="Picture 12" descr="Sql server - Free logo icons"/>
          <p:cNvPicPr/>
          <p:nvPr/>
        </p:nvPicPr>
        <p:blipFill>
          <a:blip r:embed="rId1"/>
          <a:stretch/>
        </p:blipFill>
        <p:spPr>
          <a:xfrm>
            <a:off x="1548000" y="171720"/>
            <a:ext cx="779040" cy="779040"/>
          </a:xfrm>
          <a:prstGeom prst="rect">
            <a:avLst/>
          </a:prstGeom>
          <a:ln w="0">
            <a:noFill/>
          </a:ln>
        </p:spPr>
      </p:pic>
      <p:pic>
        <p:nvPicPr>
          <p:cNvPr id="58" name="Picture 14" descr="Logo Mysql PNG Images, Free Download - Free Transparent PNG Logos"/>
          <p:cNvPicPr/>
          <p:nvPr/>
        </p:nvPicPr>
        <p:blipFill>
          <a:blip r:embed="rId2"/>
          <a:stretch/>
        </p:blipFill>
        <p:spPr>
          <a:xfrm>
            <a:off x="650880" y="250920"/>
            <a:ext cx="620280" cy="650880"/>
          </a:xfrm>
          <a:prstGeom prst="rect">
            <a:avLst/>
          </a:prstGeom>
          <a:ln w="0">
            <a:noFill/>
          </a:ln>
        </p:spPr>
      </p:pic>
      <p:pic>
        <p:nvPicPr>
          <p:cNvPr id="59" name="Picture 15" descr=""/>
          <p:cNvPicPr/>
          <p:nvPr/>
        </p:nvPicPr>
        <p:blipFill>
          <a:blip r:embed="rId3"/>
          <a:stretch/>
        </p:blipFill>
        <p:spPr>
          <a:xfrm>
            <a:off x="4965840" y="1310040"/>
            <a:ext cx="6222240" cy="5365800"/>
          </a:xfrm>
          <a:prstGeom prst="rect">
            <a:avLst/>
          </a:prstGeom>
          <a:ln w="0">
            <a:noFill/>
          </a:ln>
        </p:spPr>
      </p:pic>
      <p:pic>
        <p:nvPicPr>
          <p:cNvPr id="60" name="Picture 2" descr="Add, create, database, hd, new, plus, server icon - Download on Iconfinder"/>
          <p:cNvPicPr/>
          <p:nvPr/>
        </p:nvPicPr>
        <p:blipFill>
          <a:blip r:embed="rId4"/>
          <a:stretch/>
        </p:blipFill>
        <p:spPr>
          <a:xfrm>
            <a:off x="846720" y="2708280"/>
            <a:ext cx="2839320" cy="283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43c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1"/>
          <p:cNvSpPr/>
          <p:nvPr/>
        </p:nvSpPr>
        <p:spPr>
          <a:xfrm>
            <a:off x="603720" y="1310040"/>
            <a:ext cx="1940760" cy="11869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IN" sz="3600" spc="-1" strike="noStrike">
                <a:solidFill>
                  <a:srgbClr val="ffc000"/>
                </a:solidFill>
                <a:latin typeface="Calibri"/>
              </a:rPr>
              <a:t>WRITING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62" name="TextBox 2"/>
          <p:cNvSpPr/>
          <p:nvPr/>
        </p:nvSpPr>
        <p:spPr>
          <a:xfrm>
            <a:off x="2544840" y="1310040"/>
            <a:ext cx="1858680" cy="11869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>
                <a:solidFill>
                  <a:srgbClr val="2f5597"/>
                </a:solidFill>
                <a:latin typeface="Calibri"/>
              </a:rPr>
              <a:t>QUERIES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63" name="TextBox 3"/>
          <p:cNvSpPr/>
          <p:nvPr/>
        </p:nvSpPr>
        <p:spPr>
          <a:xfrm>
            <a:off x="2603880" y="119880"/>
            <a:ext cx="504756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4800" spc="-1" strike="noStrike">
                <a:solidFill>
                  <a:srgbClr val="deebf7"/>
                </a:solidFill>
                <a:latin typeface="Lato Black"/>
              </a:rPr>
              <a:t>MS SQL SERVER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64" name="Picture 12" descr="Sql server - Free logo icons"/>
          <p:cNvPicPr/>
          <p:nvPr/>
        </p:nvPicPr>
        <p:blipFill>
          <a:blip r:embed="rId1"/>
          <a:stretch/>
        </p:blipFill>
        <p:spPr>
          <a:xfrm>
            <a:off x="1548000" y="171720"/>
            <a:ext cx="779040" cy="779040"/>
          </a:xfrm>
          <a:prstGeom prst="rect">
            <a:avLst/>
          </a:prstGeom>
          <a:ln w="0">
            <a:noFill/>
          </a:ln>
        </p:spPr>
      </p:pic>
      <p:pic>
        <p:nvPicPr>
          <p:cNvPr id="65" name="Picture 14" descr="Logo Mysql PNG Images, Free Download - Free Transparent PNG Logos"/>
          <p:cNvPicPr/>
          <p:nvPr/>
        </p:nvPicPr>
        <p:blipFill>
          <a:blip r:embed="rId2"/>
          <a:stretch/>
        </p:blipFill>
        <p:spPr>
          <a:xfrm>
            <a:off x="650880" y="250920"/>
            <a:ext cx="620280" cy="650880"/>
          </a:xfrm>
          <a:prstGeom prst="rect">
            <a:avLst/>
          </a:prstGeom>
          <a:ln w="0">
            <a:noFill/>
          </a:ln>
        </p:spPr>
      </p:pic>
      <p:pic>
        <p:nvPicPr>
          <p:cNvPr id="66" name="Picture 6" descr=""/>
          <p:cNvPicPr/>
          <p:nvPr/>
        </p:nvPicPr>
        <p:blipFill>
          <a:blip r:embed="rId3"/>
          <a:stretch/>
        </p:blipFill>
        <p:spPr>
          <a:xfrm>
            <a:off x="295920" y="2194560"/>
            <a:ext cx="11599920" cy="4212000"/>
          </a:xfrm>
          <a:prstGeom prst="rect">
            <a:avLst/>
          </a:prstGeom>
          <a:ln w="0">
            <a:noFill/>
          </a:ln>
        </p:spPr>
      </p:pic>
    </p:spTree>
  </p:cSld>
  <p:transition spd="slow">
    <p:cover dir="r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43c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"/>
          <p:cNvPicPr/>
          <p:nvPr/>
        </p:nvPicPr>
        <p:blipFill>
          <a:blip r:embed="rId1"/>
          <a:stretch/>
        </p:blipFill>
        <p:spPr>
          <a:xfrm>
            <a:off x="253080" y="2042280"/>
            <a:ext cx="11599920" cy="4212000"/>
          </a:xfrm>
          <a:prstGeom prst="rect">
            <a:avLst/>
          </a:prstGeom>
          <a:ln w="0">
            <a:noFill/>
          </a:ln>
        </p:spPr>
      </p:pic>
      <p:sp>
        <p:nvSpPr>
          <p:cNvPr id="68" name="TextBox 6"/>
          <p:cNvSpPr/>
          <p:nvPr/>
        </p:nvSpPr>
        <p:spPr>
          <a:xfrm>
            <a:off x="219960" y="123840"/>
            <a:ext cx="1942920" cy="6382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3600" spc="-1" strike="noStrike">
                <a:solidFill>
                  <a:srgbClr val="ffff00"/>
                </a:solidFill>
                <a:latin typeface="Calibri"/>
              </a:rPr>
              <a:t>SQL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69" name="Picture 7" descr=""/>
          <p:cNvPicPr/>
          <p:nvPr/>
        </p:nvPicPr>
        <p:blipFill>
          <a:blip r:embed="rId2"/>
          <a:stretch/>
        </p:blipFill>
        <p:spPr>
          <a:xfrm>
            <a:off x="2517120" y="123840"/>
            <a:ext cx="433800" cy="584280"/>
          </a:xfrm>
          <a:prstGeom prst="rect">
            <a:avLst/>
          </a:prstGeom>
          <a:ln w="0">
            <a:noFill/>
          </a:ln>
          <a:effectLst>
            <a:glow rad="63360">
              <a:srgbClr val="ffffff">
                <a:alpha val="23000"/>
              </a:srgbClr>
            </a:glow>
          </a:effectLst>
        </p:spPr>
      </p:pic>
      <p:sp>
        <p:nvSpPr>
          <p:cNvPr id="70" name="TextBox 8"/>
          <p:cNvSpPr/>
          <p:nvPr/>
        </p:nvSpPr>
        <p:spPr>
          <a:xfrm>
            <a:off x="552600" y="818280"/>
            <a:ext cx="110008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3600" spc="-1" strike="noStrike">
                <a:solidFill>
                  <a:srgbClr val="dae3f3"/>
                </a:solidFill>
                <a:latin typeface="Calibri"/>
              </a:rPr>
              <a:t>FIRING SQL QUERIES TO SOLVE THE BUSINESS PROBLEMS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71" name="TextBox 9"/>
          <p:cNvSpPr/>
          <p:nvPr/>
        </p:nvSpPr>
        <p:spPr>
          <a:xfrm>
            <a:off x="552600" y="1445760"/>
            <a:ext cx="11000880" cy="11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3400" spc="-1" strike="noStrike">
                <a:solidFill>
                  <a:srgbClr val="ffff00"/>
                </a:solidFill>
                <a:latin typeface="Calibri"/>
              </a:rPr>
              <a:t>COMPARING RESULTS WITH POWER BI, TABLEAU and EXCEL</a:t>
            </a:r>
            <a:endParaRPr b="0" lang="en-IN" sz="3400" spc="-1" strike="noStrike">
              <a:latin typeface="Arial"/>
            </a:endParaRPr>
          </a:p>
        </p:txBody>
      </p:sp>
      <p:sp>
        <p:nvSpPr>
          <p:cNvPr id="72" name="TextBox 10"/>
          <p:cNvSpPr/>
          <p:nvPr/>
        </p:nvSpPr>
        <p:spPr>
          <a:xfrm>
            <a:off x="0" y="6228720"/>
            <a:ext cx="12191760" cy="9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i="1" lang="en-IN" sz="2900" spc="-1" strike="noStrike">
                <a:solidFill>
                  <a:srgbClr val="92d050"/>
                </a:solidFill>
                <a:latin typeface="Calibri"/>
              </a:rPr>
              <a:t>You can use the data in any DB to fire queries. Queries used will remain same</a:t>
            </a:r>
            <a:endParaRPr b="0" lang="en-IN" sz="2900" spc="-1" strike="noStrike">
              <a:latin typeface="Arial"/>
            </a:endParaRPr>
          </a:p>
        </p:txBody>
      </p:sp>
    </p:spTree>
  </p:cSld>
  <p:transition spd="slow">
    <p:cover dir="r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43c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12"/>
          <p:cNvSpPr/>
          <p:nvPr/>
        </p:nvSpPr>
        <p:spPr>
          <a:xfrm>
            <a:off x="2670840" y="3294000"/>
            <a:ext cx="684900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IN" sz="6000" spc="-1" strike="noStrike">
                <a:solidFill>
                  <a:srgbClr val="ffffff"/>
                </a:solidFill>
                <a:latin typeface="Lato Black"/>
              </a:rPr>
              <a:t>POWER BI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74" name="TextBox 16"/>
          <p:cNvSpPr/>
          <p:nvPr/>
        </p:nvSpPr>
        <p:spPr>
          <a:xfrm>
            <a:off x="4990680" y="2194560"/>
            <a:ext cx="220932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4800" spc="-1" strike="noStrike">
                <a:solidFill>
                  <a:srgbClr val="00b0f0"/>
                </a:solidFill>
                <a:latin typeface="Lato Black"/>
              </a:rPr>
              <a:t>PART 2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75" name="TextBox 17"/>
          <p:cNvSpPr/>
          <p:nvPr/>
        </p:nvSpPr>
        <p:spPr>
          <a:xfrm>
            <a:off x="0" y="157680"/>
            <a:ext cx="12191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00b0f0"/>
                </a:solidFill>
                <a:latin typeface="Lato Black"/>
              </a:rPr>
              <a:t>DATA ANALYST </a:t>
            </a:r>
            <a:r>
              <a:rPr b="0" lang="en-IN" sz="3600" spc="-1" strike="noStrike">
                <a:solidFill>
                  <a:srgbClr val="ffffff"/>
                </a:solidFill>
                <a:latin typeface="Lato Black"/>
              </a:rPr>
              <a:t>PORTFOLIO PROJECT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76" name="TextBox 18"/>
          <p:cNvSpPr/>
          <p:nvPr/>
        </p:nvSpPr>
        <p:spPr>
          <a:xfrm>
            <a:off x="475560" y="1101960"/>
            <a:ext cx="1123992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IN" sz="6000" spc="-1" strike="noStrike">
                <a:solidFill>
                  <a:srgbClr val="ffff00"/>
                </a:solidFill>
                <a:latin typeface="Lato Black"/>
              </a:rPr>
              <a:t>BANK LOAN ANALYSIS</a:t>
            </a:r>
            <a:endParaRPr b="0" lang="en-IN" sz="6000" spc="-1" strike="noStrike">
              <a:latin typeface="Arial"/>
            </a:endParaRPr>
          </a:p>
        </p:txBody>
      </p:sp>
      <p:pic>
        <p:nvPicPr>
          <p:cNvPr id="77" name="Picture 1" descr=""/>
          <p:cNvPicPr/>
          <p:nvPr/>
        </p:nvPicPr>
        <p:blipFill>
          <a:blip r:embed="rId1"/>
          <a:stretch/>
        </p:blipFill>
        <p:spPr>
          <a:xfrm>
            <a:off x="4285800" y="4399560"/>
            <a:ext cx="3619080" cy="2035440"/>
          </a:xfrm>
          <a:prstGeom prst="rect">
            <a:avLst/>
          </a:prstGeom>
          <a:ln w="0">
            <a:noFill/>
          </a:ln>
        </p:spPr>
      </p:pic>
    </p:spTree>
  </p:cSld>
  <p:transition spd="slow">
    <p:cover dir="r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43c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1"/>
          <p:cNvSpPr/>
          <p:nvPr/>
        </p:nvSpPr>
        <p:spPr>
          <a:xfrm>
            <a:off x="436320" y="1232640"/>
            <a:ext cx="3471120" cy="11869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IN" sz="3600" spc="-1" strike="noStrike">
                <a:solidFill>
                  <a:srgbClr val="ffc000"/>
                </a:solidFill>
                <a:latin typeface="Calibri"/>
              </a:rPr>
              <a:t>CONNECTING TO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79" name="TextBox 2"/>
          <p:cNvSpPr/>
          <p:nvPr/>
        </p:nvSpPr>
        <p:spPr>
          <a:xfrm>
            <a:off x="3914640" y="1235880"/>
            <a:ext cx="3204000" cy="11869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>
                <a:solidFill>
                  <a:srgbClr val="2f5597"/>
                </a:solidFill>
                <a:latin typeface="Calibri"/>
              </a:rPr>
              <a:t>MS SQL SERVER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80" name="Picture 12" descr="Sql server - Free logo icons"/>
          <p:cNvPicPr/>
          <p:nvPr/>
        </p:nvPicPr>
        <p:blipFill>
          <a:blip r:embed="rId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867320" y="2494440"/>
            <a:ext cx="2513520" cy="301500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4" descr="Plugs connection outline symbol in a circle - Free interface icons"/>
          <p:cNvPicPr/>
          <p:nvPr/>
        </p:nvPicPr>
        <p:blipFill>
          <a:blip r:embed="rId3"/>
          <a:srcRect l="0" t="0" r="44236" b="0"/>
          <a:stretch/>
        </p:blipFill>
        <p:spPr>
          <a:xfrm>
            <a:off x="4676040" y="2247120"/>
            <a:ext cx="1631160" cy="3510000"/>
          </a:xfrm>
          <a:prstGeom prst="rect">
            <a:avLst/>
          </a:prstGeom>
          <a:ln w="0">
            <a:noFill/>
          </a:ln>
        </p:spPr>
      </p:pic>
      <p:pic>
        <p:nvPicPr>
          <p:cNvPr id="82" name="Picture 4" descr="Plugs connection outline symbol in a circle - Free interface icons"/>
          <p:cNvPicPr/>
          <p:nvPr/>
        </p:nvPicPr>
        <p:blipFill>
          <a:blip r:embed="rId4"/>
          <a:srcRect l="54638" t="0" r="0" b="0"/>
          <a:stretch/>
        </p:blipFill>
        <p:spPr>
          <a:xfrm>
            <a:off x="5961960" y="2247120"/>
            <a:ext cx="1327680" cy="351000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6" descr=""/>
          <p:cNvPicPr/>
          <p:nvPr/>
        </p:nvPicPr>
        <p:blipFill>
          <a:blip r:embed="rId5"/>
          <a:stretch/>
        </p:blipFill>
        <p:spPr>
          <a:xfrm>
            <a:off x="6954840" y="2863440"/>
            <a:ext cx="4095000" cy="2303280"/>
          </a:xfrm>
          <a:prstGeom prst="rect">
            <a:avLst/>
          </a:prstGeom>
          <a:ln w="0">
            <a:noFill/>
          </a:ln>
        </p:spPr>
      </p:pic>
      <p:grpSp>
        <p:nvGrpSpPr>
          <p:cNvPr id="84" name="Group 7"/>
          <p:cNvGrpSpPr/>
          <p:nvPr/>
        </p:nvGrpSpPr>
        <p:grpSpPr>
          <a:xfrm>
            <a:off x="373320" y="119880"/>
            <a:ext cx="5164200" cy="820800"/>
            <a:chOff x="373320" y="119880"/>
            <a:chExt cx="5164200" cy="820800"/>
          </a:xfrm>
        </p:grpSpPr>
        <p:sp>
          <p:nvSpPr>
            <p:cNvPr id="85" name="TextBox 8"/>
            <p:cNvSpPr/>
            <p:nvPr/>
          </p:nvSpPr>
          <p:spPr>
            <a:xfrm>
              <a:off x="1508040" y="119880"/>
              <a:ext cx="4029480" cy="820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4800" spc="-1" strike="noStrike">
                  <a:solidFill>
                    <a:srgbClr val="ffff00"/>
                  </a:solidFill>
                  <a:latin typeface="Lato Black"/>
                </a:rPr>
                <a:t>POWER BI</a:t>
              </a:r>
              <a:endParaRPr b="0" lang="en-IN" sz="4800" spc="-1" strike="noStrike">
                <a:latin typeface="Arial"/>
              </a:endParaRPr>
            </a:p>
          </p:txBody>
        </p:sp>
        <p:pic>
          <p:nvPicPr>
            <p:cNvPr id="86" name="Picture 9" descr=""/>
            <p:cNvPicPr/>
            <p:nvPr/>
          </p:nvPicPr>
          <p:blipFill>
            <a:blip r:embed="rId6"/>
            <a:stretch/>
          </p:blipFill>
          <p:spPr>
            <a:xfrm>
              <a:off x="373320" y="185400"/>
              <a:ext cx="1244880" cy="700200"/>
            </a:xfrm>
            <a:prstGeom prst="rect">
              <a:avLst/>
            </a:prstGeom>
            <a:ln w="0">
              <a:noFill/>
            </a:ln>
          </p:spPr>
        </p:pic>
      </p:grpSp>
    </p:spTree>
  </p:cSld>
  <p:transition spd="slow">
    <p:cover dir="r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43c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4"/>
          <p:cNvSpPr/>
          <p:nvPr/>
        </p:nvSpPr>
        <p:spPr>
          <a:xfrm>
            <a:off x="158040" y="185760"/>
            <a:ext cx="1942920" cy="106452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ffff00"/>
                </a:solidFill>
                <a:latin typeface="Calibri"/>
              </a:rPr>
              <a:t>POWER BI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88" name="Picture 5" descr=""/>
          <p:cNvPicPr/>
          <p:nvPr/>
        </p:nvPicPr>
        <p:blipFill>
          <a:blip r:embed="rId1"/>
          <a:stretch/>
        </p:blipFill>
        <p:spPr>
          <a:xfrm>
            <a:off x="1996560" y="185760"/>
            <a:ext cx="1039320" cy="58428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7" descr=""/>
          <p:cNvPicPr/>
          <p:nvPr/>
        </p:nvPicPr>
        <p:blipFill>
          <a:blip r:embed="rId2"/>
          <a:stretch/>
        </p:blipFill>
        <p:spPr>
          <a:xfrm>
            <a:off x="896040" y="833040"/>
            <a:ext cx="10399680" cy="5838840"/>
          </a:xfrm>
          <a:prstGeom prst="rect">
            <a:avLst/>
          </a:prstGeom>
          <a:ln w="0">
            <a:noFill/>
          </a:ln>
        </p:spPr>
      </p:pic>
    </p:spTree>
  </p:cSld>
  <p:transition spd="slow">
    <p:cover dir="r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43c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4"/>
          <p:cNvSpPr/>
          <p:nvPr/>
        </p:nvSpPr>
        <p:spPr>
          <a:xfrm>
            <a:off x="158040" y="185760"/>
            <a:ext cx="1942920" cy="106452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ffff00"/>
                </a:solidFill>
                <a:latin typeface="Calibri"/>
              </a:rPr>
              <a:t>POWER BI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91" name="Picture 5" descr=""/>
          <p:cNvPicPr/>
          <p:nvPr/>
        </p:nvPicPr>
        <p:blipFill>
          <a:blip r:embed="rId1"/>
          <a:stretch/>
        </p:blipFill>
        <p:spPr>
          <a:xfrm>
            <a:off x="1996560" y="185760"/>
            <a:ext cx="1039320" cy="58428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2" descr=""/>
          <p:cNvPicPr/>
          <p:nvPr/>
        </p:nvPicPr>
        <p:blipFill>
          <a:blip r:embed="rId2"/>
          <a:stretch/>
        </p:blipFill>
        <p:spPr>
          <a:xfrm>
            <a:off x="905400" y="850320"/>
            <a:ext cx="10380600" cy="5821560"/>
          </a:xfrm>
          <a:prstGeom prst="rect">
            <a:avLst/>
          </a:prstGeom>
          <a:ln w="0">
            <a:noFill/>
          </a:ln>
        </p:spPr>
      </p:pic>
    </p:spTree>
  </p:cSld>
  <p:transition spd="slow">
    <p:cover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LibreOffice/7.3.7.2$Linux_X86_64 LibreOffice_project/30$Build-2</Application>
  <AppVersion>15.0000</AppVersion>
  <Words>818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2023-10-07T01:44:58Z</dcterms:created>
  <dc:creator>Swapnajeet A</dc:creator>
  <dc:description/>
  <dc:language>en-IN</dc:language>
  <cp:lastModifiedBy/>
  <dcterms:modified xsi:type="dcterms:W3CDTF">2024-08-11T00:23:24Z</dcterms:modified>
  <cp:revision>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17</vt:i4>
  </property>
</Properties>
</file>