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rial Bold" panose="020B0704020202020204" pitchFamily="34" charset="0"/>
      <p:regular r:id="rId8"/>
      <p:bold r:id="rId9"/>
    </p:embeddedFont>
    <p:embeddedFont>
      <p:font typeface="Arial Bold Italics" panose="020B0604020202020204" charset="0"/>
      <p:regular r:id="rId10"/>
    </p:embeddedFont>
    <p:embeddedFont>
      <p:font typeface="Arimo" panose="020B0604020202020204" charset="0"/>
      <p:regular r:id="rId11"/>
    </p:embeddedFont>
    <p:embeddedFont>
      <p:font typeface="Arimo Bold" panose="020B0604020202020204" charset="0"/>
      <p:regular r:id="rId12"/>
    </p:embeddedFont>
    <p:embeddedFont>
      <p:font typeface="Garamond Bold" panose="02020804030307010803" pitchFamily="18" charset="0"/>
      <p:regular r:id="rId13"/>
      <p:bold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Times New Roman Bold" panose="02020803070505020304" pitchFamily="18" charset="0"/>
      <p:regular r:id="rId19"/>
      <p:bold r:id="rId20"/>
    </p:embeddedFont>
    <p:embeddedFont>
      <p:font typeface="TT Rounds Condense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300" autoAdjust="0"/>
  </p:normalViewPr>
  <p:slideViewPr>
    <p:cSldViewPr>
      <p:cViewPr varScale="1">
        <p:scale>
          <a:sx n="55" d="100"/>
          <a:sy n="55" d="100"/>
        </p:scale>
        <p:origin x="658" y="3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027-023-00960-0" TargetMode="External"/><Relationship Id="rId2" Type="http://schemas.openxmlformats.org/officeDocument/2006/relationships/hyperlink" Target="https://www.nwda.gov.in/upload/uploadfiles/e-book/S-3/Impact-of-Climate-Change-on-Water-Bodies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://dx.doi.org/10.13140/RG.2.2.28629.171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85170" y="1277282"/>
            <a:ext cx="6957907" cy="7732451"/>
          </a:xfrm>
          <a:custGeom>
            <a:avLst/>
            <a:gdLst/>
            <a:ahLst/>
            <a:cxnLst/>
            <a:rect l="l" t="t" r="r" b="b"/>
            <a:pathLst>
              <a:path w="6957907" h="7732451">
                <a:moveTo>
                  <a:pt x="0" y="0"/>
                </a:moveTo>
                <a:lnTo>
                  <a:pt x="6957907" y="0"/>
                </a:lnTo>
                <a:lnTo>
                  <a:pt x="6957907" y="7732450"/>
                </a:lnTo>
                <a:lnTo>
                  <a:pt x="0" y="7732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2336" y="2573822"/>
            <a:ext cx="4805264" cy="5139356"/>
          </a:xfrm>
          <a:custGeom>
            <a:avLst/>
            <a:gdLst/>
            <a:ahLst/>
            <a:cxnLst/>
            <a:rect l="l" t="t" r="r" b="b"/>
            <a:pathLst>
              <a:path w="4805264" h="5139356">
                <a:moveTo>
                  <a:pt x="0" y="0"/>
                </a:moveTo>
                <a:lnTo>
                  <a:pt x="4805264" y="0"/>
                </a:lnTo>
                <a:lnTo>
                  <a:pt x="4805264" y="5139355"/>
                </a:lnTo>
                <a:lnTo>
                  <a:pt x="0" y="51393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4947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959969" y="923391"/>
            <a:ext cx="12618720" cy="1445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endParaRPr dirty="0"/>
          </a:p>
          <a:p>
            <a:pPr algn="ctr">
              <a:lnSpc>
                <a:spcPts val="5759"/>
              </a:lnSpc>
            </a:pPr>
            <a:r>
              <a:rPr lang="en-US" sz="480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KRISHI SAATHI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88369" y="-763466"/>
            <a:ext cx="15361920" cy="3042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1F497D"/>
                </a:solidFill>
                <a:latin typeface="Garamond Bold"/>
                <a:ea typeface="Garamond Bold"/>
                <a:cs typeface="Garamond Bold"/>
                <a:sym typeface="Garamond Bold"/>
              </a:rPr>
              <a:t>SMART INDIA HACKATHON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9188" y="2462349"/>
            <a:ext cx="9565200" cy="5362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43"/>
              </a:lnSpc>
            </a:pPr>
            <a:endParaRPr dirty="0"/>
          </a:p>
          <a:p>
            <a:pPr marL="428818" lvl="1" indent="-214409" algn="just">
              <a:lnSpc>
                <a:spcPts val="5686"/>
              </a:lnSpc>
              <a:buFont typeface="Arial"/>
              <a:buChar char="•"/>
            </a:pPr>
            <a:r>
              <a:rPr lang="en-US" sz="2369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ID – 1691</a:t>
            </a:r>
          </a:p>
          <a:p>
            <a:pPr marL="428517" lvl="1" indent="-214259" algn="just">
              <a:lnSpc>
                <a:spcPts val="5686"/>
              </a:lnSpc>
              <a:buFont typeface="Arial"/>
              <a:buChar char="•"/>
            </a:pPr>
            <a:r>
              <a:rPr lang="en-US" sz="2369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Title- Adaption of Existing Command Area in Response to Shifting of Agricultural Practices</a:t>
            </a:r>
          </a:p>
          <a:p>
            <a:pPr marL="428818" lvl="1" indent="-214409" algn="just">
              <a:lnSpc>
                <a:spcPts val="5686"/>
              </a:lnSpc>
              <a:buFont typeface="Arial"/>
              <a:buChar char="•"/>
            </a:pPr>
            <a:r>
              <a:rPr lang="en-US" sz="2369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Theme- Miscellaneous</a:t>
            </a:r>
          </a:p>
          <a:p>
            <a:pPr marL="428818" lvl="1" indent="-214409" algn="just">
              <a:lnSpc>
                <a:spcPts val="5686"/>
              </a:lnSpc>
              <a:buFont typeface="Arial"/>
              <a:buChar char="•"/>
            </a:pPr>
            <a:r>
              <a:rPr lang="en-US" sz="2369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PS Category- Software</a:t>
            </a:r>
          </a:p>
          <a:p>
            <a:pPr marL="428818" lvl="1" indent="-214409" algn="just">
              <a:lnSpc>
                <a:spcPts val="5686"/>
              </a:lnSpc>
              <a:buFont typeface="Arial"/>
              <a:buChar char="•"/>
            </a:pPr>
            <a:r>
              <a:rPr lang="en-US" sz="2369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ID- 277</a:t>
            </a:r>
          </a:p>
          <a:p>
            <a:pPr marL="428818" lvl="1" indent="-214409" algn="just">
              <a:lnSpc>
                <a:spcPts val="5686"/>
              </a:lnSpc>
              <a:buFont typeface="Arial"/>
              <a:buChar char="•"/>
            </a:pPr>
            <a:r>
              <a:rPr lang="en-US" sz="2369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Name (Registered on portal)- Farm Visionaries</a:t>
            </a:r>
          </a:p>
        </p:txBody>
      </p:sp>
      <p:sp>
        <p:nvSpPr>
          <p:cNvPr id="7" name="Freeform 7"/>
          <p:cNvSpPr/>
          <p:nvPr/>
        </p:nvSpPr>
        <p:spPr>
          <a:xfrm>
            <a:off x="14705866" y="122064"/>
            <a:ext cx="3369862" cy="1723612"/>
          </a:xfrm>
          <a:custGeom>
            <a:avLst/>
            <a:gdLst/>
            <a:ahLst/>
            <a:cxnLst/>
            <a:rect l="l" t="t" r="r" b="b"/>
            <a:pathLst>
              <a:path w="3369862" h="172361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46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532143"/>
            <a:ext cx="18287998" cy="754857"/>
            <a:chOff x="0" y="0"/>
            <a:chExt cx="24383998" cy="10064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2286184" y="-730971"/>
            <a:ext cx="12192001" cy="24545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endParaRPr dirty="0"/>
          </a:p>
          <a:p>
            <a:pPr algn="ctr">
              <a:lnSpc>
                <a:spcPts val="6480"/>
              </a:lnSpc>
            </a:pPr>
            <a:r>
              <a:rPr lang="en-US" sz="360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Adaption of ‘Existing Command Area in Response to Shifting of Agricultural Practices’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3653" y="1808561"/>
            <a:ext cx="17681947" cy="7681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922"/>
              </a:lnSpc>
            </a:pPr>
            <a:endParaRPr dirty="0"/>
          </a:p>
          <a:p>
            <a:pPr algn="just">
              <a:lnSpc>
                <a:spcPts val="3042"/>
              </a:lnSpc>
            </a:pPr>
            <a:r>
              <a:rPr lang="en-US" sz="2535" u="sng" dirty="0">
                <a:solidFill>
                  <a:srgbClr val="000000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Detailed Explanation of the Proposed Solution</a:t>
            </a:r>
          </a:p>
          <a:p>
            <a:pPr marL="547397" lvl="1" indent="-273699" algn="just">
              <a:lnSpc>
                <a:spcPts val="3042"/>
              </a:lnSpc>
              <a:buAutoNum type="arabicPeriod"/>
            </a:pPr>
            <a:r>
              <a:rPr lang="en-US" sz="25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Infrastructure Upgrades: Modernize dams with advanced technologies to boost capacity and efficiency.</a:t>
            </a:r>
          </a:p>
          <a:p>
            <a:pPr marL="547397" lvl="1" indent="-273699" algn="just">
              <a:lnSpc>
                <a:spcPts val="3042"/>
              </a:lnSpc>
              <a:buAutoNum type="arabicPeriod"/>
            </a:pPr>
            <a:r>
              <a:rPr lang="en-US" sz="25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Climate Modelling: Forecast water needs and adjust distribution using climate models.</a:t>
            </a:r>
          </a:p>
          <a:p>
            <a:pPr marL="547397" lvl="1" indent="-273699" algn="just">
              <a:lnSpc>
                <a:spcPts val="3042"/>
              </a:lnSpc>
              <a:buAutoNum type="arabicPeriod"/>
            </a:pPr>
            <a:r>
              <a:rPr lang="en-US" sz="25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Agricultural Adaptation: Align water management with modern farming techniques and support farmer adoption.</a:t>
            </a:r>
          </a:p>
          <a:p>
            <a:pPr marL="547397" lvl="1" indent="-273699" algn="just">
              <a:lnSpc>
                <a:spcPts val="3042"/>
              </a:lnSpc>
              <a:buAutoNum type="arabicPeriod"/>
            </a:pPr>
            <a:r>
              <a:rPr lang="en-US" sz="25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Monitoring: Use sensors and predictive analytics for data-driven decisions.</a:t>
            </a:r>
          </a:p>
          <a:p>
            <a:pPr marL="547397" lvl="1" indent="-273699" algn="just">
              <a:lnSpc>
                <a:spcPts val="3042"/>
              </a:lnSpc>
              <a:buAutoNum type="arabicPeriod"/>
            </a:pPr>
            <a:endParaRPr lang="en-US" sz="253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3042"/>
              </a:lnSpc>
            </a:pPr>
            <a:r>
              <a:rPr lang="en-US" sz="2535" u="sng" dirty="0">
                <a:solidFill>
                  <a:srgbClr val="000000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How it addresses the problem</a:t>
            </a:r>
          </a:p>
          <a:p>
            <a:pPr marL="458848" lvl="1" indent="-229424" algn="just">
              <a:lnSpc>
                <a:spcPts val="3042"/>
              </a:lnSpc>
              <a:buFont typeface="Arial"/>
              <a:buChar char="•"/>
            </a:pPr>
            <a:r>
              <a:rPr lang="en-US" sz="25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Infrastructure Upgrades: Enhances dam and reservoir efficiency to meet current water demands.</a:t>
            </a:r>
          </a:p>
          <a:p>
            <a:pPr marL="458848" lvl="1" indent="-229424" algn="just">
              <a:lnSpc>
                <a:spcPts val="3042"/>
              </a:lnSpc>
              <a:buFont typeface="Arial"/>
              <a:buChar char="•"/>
            </a:pPr>
            <a:r>
              <a:rPr lang="en-US" sz="25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Optimized Water Management: Adjusts water distribution based on climate forecasts to improve availability.</a:t>
            </a:r>
          </a:p>
          <a:p>
            <a:pPr marL="458848" lvl="1" indent="-229424" algn="just">
              <a:lnSpc>
                <a:spcPts val="3042"/>
              </a:lnSpc>
              <a:buFont typeface="Arial"/>
              <a:buChar char="•"/>
            </a:pPr>
            <a:r>
              <a:rPr lang="en-US" sz="25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Support Systems: Provides real-time data and predictive insights for effective water management.</a:t>
            </a:r>
          </a:p>
          <a:p>
            <a:pPr marL="458848" lvl="1" indent="-229424" algn="just">
              <a:lnSpc>
                <a:spcPts val="3042"/>
              </a:lnSpc>
              <a:buFont typeface="Arial"/>
              <a:buChar char="•"/>
            </a:pPr>
            <a:endParaRPr lang="en-US" sz="253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3042"/>
              </a:lnSpc>
            </a:pPr>
            <a:r>
              <a:rPr lang="en-US" sz="2535" u="sng" dirty="0">
                <a:solidFill>
                  <a:srgbClr val="000000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Innovation and uniqueness of the solution </a:t>
            </a:r>
          </a:p>
          <a:p>
            <a:pPr algn="just">
              <a:lnSpc>
                <a:spcPts val="3042"/>
              </a:lnSpc>
            </a:pPr>
            <a:r>
              <a:rPr lang="en-US" sz="2535" dirty="0">
                <a:solidFill>
                  <a:srgbClr val="000000"/>
                </a:solidFill>
                <a:latin typeface="Arial" panose="020B0604020202020204" pitchFamily="34" charset="0"/>
                <a:ea typeface="Arial Bold Italics"/>
                <a:cs typeface="Arial" panose="020B0604020202020204" pitchFamily="34" charset="0"/>
                <a:sym typeface="Arial Bold Italics"/>
              </a:rPr>
              <a:t>The solution uses advanced technology and adaptive models to optimize water management, ensuring the resilience of dams and agriculture against climate change.</a:t>
            </a:r>
          </a:p>
          <a:p>
            <a:pPr marL="547397" lvl="1" indent="-273699" algn="just">
              <a:lnSpc>
                <a:spcPts val="3042"/>
              </a:lnSpc>
              <a:buFont typeface="Arial"/>
              <a:buChar char="•"/>
            </a:pPr>
            <a:r>
              <a:rPr lang="en-US" sz="25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Modern Infrastructure</a:t>
            </a:r>
          </a:p>
          <a:p>
            <a:pPr marL="547397" lvl="1" indent="-273699" algn="just">
              <a:lnSpc>
                <a:spcPts val="3042"/>
              </a:lnSpc>
              <a:buFont typeface="Arial"/>
              <a:buChar char="•"/>
            </a:pPr>
            <a:r>
              <a:rPr lang="en-US" sz="25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Climate-Adaptive Management</a:t>
            </a:r>
          </a:p>
          <a:p>
            <a:pPr marL="547397" lvl="1" indent="-273699" algn="just">
              <a:lnSpc>
                <a:spcPts val="3042"/>
              </a:lnSpc>
              <a:buFont typeface="Arial"/>
              <a:buChar char="•"/>
            </a:pPr>
            <a:r>
              <a:rPr lang="en-US" sz="25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 Agriculture</a:t>
            </a:r>
          </a:p>
          <a:p>
            <a:pPr marL="547397" lvl="1" indent="-273699" algn="just">
              <a:lnSpc>
                <a:spcPts val="3042"/>
              </a:lnSpc>
              <a:buFont typeface="Arial"/>
              <a:buChar char="•"/>
            </a:pPr>
            <a:r>
              <a:rPr lang="en-US" sz="253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Decision Systems</a:t>
            </a:r>
          </a:p>
          <a:p>
            <a:pPr algn="just">
              <a:lnSpc>
                <a:spcPts val="3042"/>
              </a:lnSpc>
            </a:pPr>
            <a:endParaRPr lang="en-US" sz="253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197840" y="9561200"/>
            <a:ext cx="4084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63740" y="9561200"/>
            <a:ext cx="46231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2400" y="156697"/>
            <a:ext cx="1915886" cy="1298237"/>
            <a:chOff x="0" y="-65504"/>
            <a:chExt cx="2554514" cy="1730982"/>
          </a:xfrm>
        </p:grpSpPr>
        <p:sp>
          <p:nvSpPr>
            <p:cNvPr id="9" name="Freeform 9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Freeform 10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5504"/>
              <a:ext cx="2554514" cy="1674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 spc="25" dirty="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Farm Visionaries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14544540" y="0"/>
            <a:ext cx="3369862" cy="1723612"/>
          </a:xfrm>
          <a:custGeom>
            <a:avLst/>
            <a:gdLst/>
            <a:ahLst/>
            <a:cxnLst/>
            <a:rect l="l" t="t" r="r" b="b"/>
            <a:pathLst>
              <a:path w="3369862" h="172361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6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711" y="9532143"/>
            <a:ext cx="18287998" cy="754857"/>
            <a:chOff x="0" y="0"/>
            <a:chExt cx="24383998" cy="10064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84072" y="394621"/>
            <a:ext cx="16276320" cy="172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TECHNICAL APPROACH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9413" y="1323478"/>
            <a:ext cx="12877800" cy="82570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0047" lvl="1" algn="just">
              <a:lnSpc>
                <a:spcPts val="5040"/>
              </a:lnSpc>
            </a:pPr>
            <a:r>
              <a:rPr lang="en-US" sz="2800" b="1" u="sng" dirty="0">
                <a:solidFill>
                  <a:srgbClr val="000000"/>
                </a:solidFill>
                <a:latin typeface="Arial Bold Italics" panose="020B0604020202020204" charset="0"/>
                <a:ea typeface="Arial"/>
                <a:cs typeface="Arial"/>
                <a:sym typeface="Arial"/>
              </a:rPr>
              <a:t>Farmers:</a:t>
            </a:r>
          </a:p>
          <a:p>
            <a:pPr marL="760095" lvl="1" indent="-380048" algn="just">
              <a:lnSpc>
                <a:spcPts val="50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Crop Recommendation</a:t>
            </a:r>
          </a:p>
          <a:p>
            <a:pPr marL="760095" lvl="1" indent="-380048" algn="just">
              <a:lnSpc>
                <a:spcPts val="50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Sustainable Agricultural practices</a:t>
            </a:r>
          </a:p>
          <a:p>
            <a:pPr marL="760095" lvl="1" indent="-380048" algn="just">
              <a:lnSpc>
                <a:spcPts val="50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Soil Fertility prediction and techniques to replenish them.</a:t>
            </a:r>
          </a:p>
          <a:p>
            <a:pPr marL="760095" lvl="1" indent="-380048" algn="just">
              <a:lnSpc>
                <a:spcPts val="50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Farmer's Assistant chatbot</a:t>
            </a:r>
          </a:p>
          <a:p>
            <a:pPr marL="380047" lvl="1" algn="just">
              <a:lnSpc>
                <a:spcPts val="5040"/>
              </a:lnSpc>
            </a:pPr>
            <a:r>
              <a:rPr lang="en-US" sz="2800" b="1" u="sng" dirty="0">
                <a:solidFill>
                  <a:srgbClr val="000000"/>
                </a:solidFill>
                <a:latin typeface="Arial Bold Italics" panose="020B0604020202020204" charset="0"/>
                <a:ea typeface="Arial"/>
                <a:cs typeface="Arial"/>
                <a:sym typeface="Arial"/>
              </a:rPr>
              <a:t>General Public: </a:t>
            </a:r>
          </a:p>
          <a:p>
            <a:pPr marL="760095" lvl="1" indent="-380048" algn="just">
              <a:lnSpc>
                <a:spcPts val="50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Ground-Water prediction</a:t>
            </a:r>
          </a:p>
          <a:p>
            <a:pPr marL="760095" lvl="1" indent="-380048" algn="just">
              <a:lnSpc>
                <a:spcPts val="50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visualization of future </a:t>
            </a:r>
          </a:p>
          <a:p>
            <a:pPr marL="760095" lvl="1" indent="-380048" algn="just">
              <a:lnSpc>
                <a:spcPts val="50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Infrastructure &amp; Reservoir (prediction and information)</a:t>
            </a:r>
          </a:p>
          <a:p>
            <a:pPr marL="760095" lvl="1" indent="-380048" algn="just">
              <a:lnSpc>
                <a:spcPts val="50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News</a:t>
            </a:r>
          </a:p>
          <a:p>
            <a:pPr marL="760095" lvl="1" indent="-380048" algn="just">
              <a:lnSpc>
                <a:spcPts val="50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Chatbot for personal assistance</a:t>
            </a:r>
          </a:p>
          <a:p>
            <a:pPr marL="380047" lvl="1" algn="just">
              <a:lnSpc>
                <a:spcPts val="5040"/>
              </a:lnSpc>
            </a:pPr>
            <a:r>
              <a:rPr lang="en-US" sz="2800" b="1" u="sng" dirty="0">
                <a:solidFill>
                  <a:srgbClr val="000000"/>
                </a:solidFill>
                <a:latin typeface="Arial Bold Italics" panose="020B0604020202020204" charset="0"/>
                <a:ea typeface="Arial"/>
                <a:cs typeface="Arial"/>
                <a:sym typeface="Arial"/>
              </a:rPr>
              <a:t>Technologies used:</a:t>
            </a:r>
          </a:p>
          <a:p>
            <a:pPr marL="760095" lvl="1" indent="-380048" algn="just">
              <a:lnSpc>
                <a:spcPts val="504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Django framework, python, machine learning, power bi, html,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lang="en-US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197840" y="9561200"/>
            <a:ext cx="4084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63740" y="9561200"/>
            <a:ext cx="46231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sp>
        <p:nvSpPr>
          <p:cNvPr id="8" name="Freeform 8"/>
          <p:cNvSpPr/>
          <p:nvPr/>
        </p:nvSpPr>
        <p:spPr>
          <a:xfrm>
            <a:off x="14706600" y="56515"/>
            <a:ext cx="3369862" cy="1723612"/>
          </a:xfrm>
          <a:custGeom>
            <a:avLst/>
            <a:gdLst/>
            <a:ahLst/>
            <a:cxnLst/>
            <a:rect l="l" t="t" r="r" b="b"/>
            <a:pathLst>
              <a:path w="3369862" h="172361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6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9" name="Group 9"/>
          <p:cNvGrpSpPr/>
          <p:nvPr/>
        </p:nvGrpSpPr>
        <p:grpSpPr>
          <a:xfrm>
            <a:off x="27711" y="56515"/>
            <a:ext cx="1736674" cy="1127043"/>
            <a:chOff x="0" y="-110075"/>
            <a:chExt cx="2579914" cy="1775553"/>
          </a:xfrm>
        </p:grpSpPr>
        <p:sp>
          <p:nvSpPr>
            <p:cNvPr id="10" name="Freeform 10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25400" y="-110075"/>
              <a:ext cx="2554514" cy="1674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 spc="25" dirty="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Farm Visionaries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7CF20B7-D4C1-C362-8BED-39E8C3CA2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294" y="2352202"/>
            <a:ext cx="7691041" cy="53058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532143"/>
            <a:ext cx="18287998" cy="754857"/>
            <a:chOff x="0" y="0"/>
            <a:chExt cx="24383998" cy="10064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959868" y="437982"/>
            <a:ext cx="16276320" cy="172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FEASIBILITY AND VIABILITY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67617" y="2512908"/>
            <a:ext cx="16588490" cy="6001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633"/>
              </a:lnSpc>
            </a:pPr>
            <a:r>
              <a:rPr lang="en-US" sz="2800" u="sng" dirty="0">
                <a:solidFill>
                  <a:srgbClr val="000000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Problem Overview</a:t>
            </a:r>
          </a:p>
          <a:p>
            <a:pPr marL="342900" indent="-342900" algn="just">
              <a:lnSpc>
                <a:spcPts val="2633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Aging dams and reservoirs face reduced efficiency from siltation, altered water availability due to climate change, and evolving agricultural water needs.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indent="-342900" algn="just">
              <a:lnSpc>
                <a:spcPts val="2633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These issues lead to reduced water storage capacity, misaligned water distribution, and increased structural stress, heightening the risk of damage to aging infrastructure.</a:t>
            </a:r>
          </a:p>
          <a:p>
            <a:pPr marL="342900" indent="-342900" algn="just">
              <a:lnSpc>
                <a:spcPts val="2633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2633"/>
              </a:lnSpc>
            </a:pPr>
            <a:r>
              <a:rPr lang="en-US" sz="2800" dirty="0">
                <a:solidFill>
                  <a:srgbClr val="000000"/>
                </a:solidFill>
                <a:latin typeface="Arial Bold Italics" panose="020B0604020202020204" charset="0"/>
                <a:ea typeface="Arial"/>
                <a:cs typeface="Arial"/>
                <a:sym typeface="Arial"/>
              </a:rPr>
              <a:t> </a:t>
            </a:r>
            <a:r>
              <a:rPr lang="en-US" sz="2800" b="1" u="sng" dirty="0">
                <a:solidFill>
                  <a:srgbClr val="000000"/>
                </a:solidFill>
                <a:latin typeface="Arial Bold Italics" panose="020B0604020202020204" charset="0"/>
                <a:ea typeface="Arial"/>
                <a:cs typeface="Arial"/>
                <a:sym typeface="Arial"/>
              </a:rPr>
              <a:t>Technical Challenges</a:t>
            </a:r>
            <a:endParaRPr lang="en-US" sz="2800" b="1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2633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Upgrading infrastructure and ensuring accurate data from monitoring systems..</a:t>
            </a:r>
          </a:p>
          <a:p>
            <a:pPr marL="473776" lvl="1" indent="-236888" algn="just">
              <a:lnSpc>
                <a:spcPts val="2633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Economic Risks: High costs and securing funding.</a:t>
            </a:r>
          </a:p>
          <a:p>
            <a:pPr marL="473776" lvl="1" indent="-236888" algn="just">
              <a:lnSpc>
                <a:spcPts val="2633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Environmental Risks: Potential adverse effects on ecosystems and risk of resource overuse.</a:t>
            </a:r>
          </a:p>
          <a:p>
            <a:pPr marL="473776" lvl="1" indent="-236888" algn="just">
              <a:lnSpc>
                <a:spcPts val="2633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Social/Regulatory Risks: Stakeholder resistance and navigating complex regulatory requirements.</a:t>
            </a:r>
          </a:p>
          <a:p>
            <a:pPr algn="just">
              <a:lnSpc>
                <a:spcPts val="2633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2633"/>
              </a:lnSpc>
            </a:pPr>
            <a:r>
              <a:rPr lang="en-US" sz="2800" u="sng" dirty="0">
                <a:solidFill>
                  <a:srgbClr val="000000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Strategies for overcoming these challenges</a:t>
            </a:r>
          </a:p>
          <a:p>
            <a:pPr marL="397136" lvl="1" indent="-198568" algn="just">
              <a:lnSpc>
                <a:spcPts val="2633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Upgrade Technology: Modernize infrastructure with advanced monitoring systems for accurate data.</a:t>
            </a:r>
          </a:p>
          <a:p>
            <a:pPr marL="397136" lvl="1" indent="-198568" algn="just">
              <a:lnSpc>
                <a:spcPts val="2633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 Funding: Seek government grants and private investments for infrastructure upgrades.</a:t>
            </a:r>
          </a:p>
          <a:p>
            <a:pPr marL="397136" lvl="1" indent="-198568" algn="just">
              <a:lnSpc>
                <a:spcPts val="2633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Environmental Assessments: Conduct thorough assessments and adopt sustainable practices.</a:t>
            </a:r>
          </a:p>
          <a:p>
            <a:pPr marL="397136" lvl="1" indent="-198568" algn="just">
              <a:lnSpc>
                <a:spcPts val="2633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Stakeholder Engagement: Involve communities and stakeholders early, addressing regulatory needs proactively</a:t>
            </a:r>
            <a:r>
              <a:rPr lang="en-US" sz="2194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98568" lvl="1" algn="just">
              <a:lnSpc>
                <a:spcPts val="2633"/>
              </a:lnSpc>
            </a:pPr>
            <a:endParaRPr lang="en-US" sz="2194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197840" y="9561200"/>
            <a:ext cx="4084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63740" y="9561200"/>
            <a:ext cx="46231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sp>
        <p:nvSpPr>
          <p:cNvPr id="8" name="Freeform 8"/>
          <p:cNvSpPr/>
          <p:nvPr/>
        </p:nvSpPr>
        <p:spPr>
          <a:xfrm>
            <a:off x="14782799" y="219329"/>
            <a:ext cx="3505199" cy="1946488"/>
          </a:xfrm>
          <a:custGeom>
            <a:avLst/>
            <a:gdLst/>
            <a:ahLst/>
            <a:cxnLst/>
            <a:rect l="l" t="t" r="r" b="b"/>
            <a:pathLst>
              <a:path w="3369862" h="172361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6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43919" y="90891"/>
            <a:ext cx="1923841" cy="1298976"/>
            <a:chOff x="0" y="-66490"/>
            <a:chExt cx="2565121" cy="1731968"/>
          </a:xfrm>
        </p:grpSpPr>
        <p:sp>
          <p:nvSpPr>
            <p:cNvPr id="10" name="Freeform 10" descr="Your startup LOGO"/>
            <p:cNvSpPr/>
            <p:nvPr/>
          </p:nvSpPr>
          <p:spPr>
            <a:xfrm>
              <a:off x="61443" y="-66490"/>
              <a:ext cx="2503678" cy="1614679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 spc="25" dirty="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Farm Visionaries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532143"/>
            <a:ext cx="18287998" cy="754857"/>
            <a:chOff x="0" y="0"/>
            <a:chExt cx="24383998" cy="10064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762000" y="457458"/>
            <a:ext cx="16276320" cy="172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IMPACT AND BENEFITS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33053" y="1788527"/>
            <a:ext cx="14265150" cy="6589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64"/>
              </a:lnSpc>
            </a:pPr>
            <a:r>
              <a:rPr lang="en-US" sz="2720" u="sng">
                <a:solidFill>
                  <a:srgbClr val="000000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Potential impact on the target audience</a:t>
            </a:r>
          </a:p>
          <a:p>
            <a:pPr marL="492391" lvl="1" indent="-246195" algn="just">
              <a:lnSpc>
                <a:spcPts val="3264"/>
              </a:lnSpc>
              <a:buFont typeface="Arial"/>
              <a:buChar char="•"/>
            </a:pPr>
            <a:r>
              <a:rPr lang="en-US"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Water Availability: Enhanced water management will ensure more reliable and efficient water supply for agriculture and other uses.</a:t>
            </a:r>
          </a:p>
          <a:p>
            <a:pPr marL="492391" lvl="1" indent="-246195" algn="just">
              <a:lnSpc>
                <a:spcPts val="3264"/>
              </a:lnSpc>
              <a:buFont typeface="Arial"/>
              <a:buChar char="•"/>
            </a:pPr>
            <a:r>
              <a:rPr lang="en-US"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Increased Agricultural Productivity: Adapting infrastructure to meet new agricultural practices will boost crop yields and support more sustainable farming.</a:t>
            </a:r>
          </a:p>
          <a:p>
            <a:pPr marL="492391" lvl="1" indent="-246195" algn="just">
              <a:lnSpc>
                <a:spcPts val="3264"/>
              </a:lnSpc>
              <a:buFont typeface="Arial"/>
              <a:buChar char="•"/>
            </a:pPr>
            <a:r>
              <a:rPr lang="en-US"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Economic Benefits: Optimized water usage can reduce costs and increase economic stability for farmers and local communities.</a:t>
            </a:r>
          </a:p>
          <a:p>
            <a:pPr marL="492391" lvl="1" indent="-246195" algn="just">
              <a:lnSpc>
                <a:spcPts val="3264"/>
              </a:lnSpc>
              <a:buFont typeface="Arial"/>
              <a:buChar char="•"/>
            </a:pPr>
            <a:r>
              <a:rPr lang="en-US"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Resilience: Improved infrastructure and adaptive practices will better protect communities from climate-related water shortages and infrastructure failures.</a:t>
            </a:r>
          </a:p>
          <a:p>
            <a:pPr algn="just">
              <a:lnSpc>
                <a:spcPts val="3264"/>
              </a:lnSpc>
            </a:pPr>
            <a:endParaRPr lang="en-US" sz="27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3264"/>
              </a:lnSpc>
            </a:pPr>
            <a:r>
              <a:rPr lang="en-US" sz="2720" u="sng">
                <a:solidFill>
                  <a:srgbClr val="000000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Benefits of the solution</a:t>
            </a:r>
          </a:p>
          <a:p>
            <a:pPr marL="492391" lvl="1" indent="-246195" algn="just">
              <a:lnSpc>
                <a:spcPts val="3264"/>
              </a:lnSpc>
              <a:buFont typeface="Arial"/>
              <a:buChar char="•"/>
            </a:pPr>
            <a:r>
              <a:rPr lang="en-US"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Social: Boosts food security and fosters community engagement.</a:t>
            </a:r>
          </a:p>
          <a:p>
            <a:pPr marL="492391" lvl="1" indent="-246195" algn="just">
              <a:lnSpc>
                <a:spcPts val="3264"/>
              </a:lnSpc>
              <a:buFont typeface="Arial"/>
              <a:buChar char="•"/>
            </a:pPr>
            <a:r>
              <a:rPr lang="en-US"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Economic: Enhances crop yields and reduces long-term costs.</a:t>
            </a:r>
          </a:p>
          <a:p>
            <a:pPr marL="492391" lvl="1" indent="-246195" algn="just">
              <a:lnSpc>
                <a:spcPts val="3264"/>
              </a:lnSpc>
              <a:buFont typeface="Arial"/>
              <a:buChar char="•"/>
            </a:pPr>
            <a:r>
              <a:rPr lang="en-US"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Environmental: Promotes sustainable water use and protects ecosystems.</a:t>
            </a:r>
          </a:p>
          <a:p>
            <a:pPr marL="492391" lvl="1" indent="-246195" algn="just">
              <a:lnSpc>
                <a:spcPts val="3264"/>
              </a:lnSpc>
              <a:buFont typeface="Arial"/>
              <a:buChar char="•"/>
            </a:pPr>
            <a:r>
              <a:rPr lang="en-US" sz="27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Resilience: Improves climate adaptation and extends infrastructure longevity.</a:t>
            </a:r>
          </a:p>
          <a:p>
            <a:pPr algn="just">
              <a:lnSpc>
                <a:spcPts val="3144"/>
              </a:lnSpc>
            </a:pPr>
            <a:endParaRPr lang="en-US" sz="27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197840" y="9561200"/>
            <a:ext cx="4084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63740" y="9561200"/>
            <a:ext cx="46231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sp>
        <p:nvSpPr>
          <p:cNvPr id="8" name="Freeform 8"/>
          <p:cNvSpPr/>
          <p:nvPr/>
        </p:nvSpPr>
        <p:spPr>
          <a:xfrm>
            <a:off x="14705866" y="122064"/>
            <a:ext cx="3369862" cy="1723612"/>
          </a:xfrm>
          <a:custGeom>
            <a:avLst/>
            <a:gdLst/>
            <a:ahLst/>
            <a:cxnLst/>
            <a:rect l="l" t="t" r="r" b="b"/>
            <a:pathLst>
              <a:path w="3369862" h="172361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6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475610" y="359319"/>
            <a:ext cx="1915886" cy="1249101"/>
            <a:chOff x="0" y="0"/>
            <a:chExt cx="2554514" cy="1665468"/>
          </a:xfrm>
        </p:grpSpPr>
        <p:sp>
          <p:nvSpPr>
            <p:cNvPr id="10" name="Freeform 10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 spc="25" dirty="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Farm Visionaries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532143"/>
            <a:ext cx="18287998" cy="754857"/>
            <a:chOff x="0" y="0"/>
            <a:chExt cx="24383998" cy="10064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006475"/>
            </a:xfrm>
            <a:custGeom>
              <a:avLst/>
              <a:gdLst/>
              <a:ahLst/>
              <a:cxnLst/>
              <a:rect l="l" t="t" r="r" b="b"/>
              <a:pathLst>
                <a:path w="24384000" h="1006475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829833" y="437474"/>
            <a:ext cx="16276320" cy="172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RESEARCH  AND REFERENCES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62607" y="1881584"/>
            <a:ext cx="16628334" cy="7017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dirty="0"/>
              <a:t>1. </a:t>
            </a:r>
            <a:r>
              <a:rPr lang="en-US" sz="2800" b="1" u="sng" dirty="0">
                <a:latin typeface="Arial Bold Italics" panose="020B0604020202020204" charset="0"/>
              </a:rPr>
              <a:t>Climate Change and Its Impact on Water Resources in India</a:t>
            </a:r>
            <a:endParaRPr lang="en-US" sz="2800" u="sng" dirty="0">
              <a:latin typeface="Arial Bold Italics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Source</a:t>
            </a:r>
            <a:r>
              <a:rPr lang="en-US" sz="2800" dirty="0"/>
              <a:t>: Journal of Earth Science &amp; Climatic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Link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https://www.nwda.gov.in/upload/uploadfiles/e-book/S-3/Impact-of-Climate-Change-on-Water-Bodies.pdf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Summary</a:t>
            </a:r>
            <a:r>
              <a:rPr lang="en-US" sz="2800" dirty="0"/>
              <a:t>: Discusses the effects of climate change on water resources in India, focusing on changing precipitation patterns and water availability.</a:t>
            </a:r>
          </a:p>
          <a:p>
            <a:r>
              <a:rPr lang="en-US" sz="2800" b="1" dirty="0"/>
              <a:t>2. </a:t>
            </a:r>
            <a:r>
              <a:rPr lang="en-US" sz="2800" b="1" u="sng" dirty="0">
                <a:latin typeface="Arial Bold Italics" panose="020B0604020202020204" charset="0"/>
              </a:rPr>
              <a:t>Sedimentation in Indian Dams: A Review</a:t>
            </a:r>
            <a:endParaRPr lang="en-US" sz="2800" u="sng" dirty="0">
              <a:latin typeface="Arial Bold Italics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Source</a:t>
            </a:r>
            <a:r>
              <a:rPr lang="en-US" sz="2800" dirty="0"/>
              <a:t>: Water Resources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Link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https://link.springer.com/article/10.1007/s00027-023-00960-0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Summary</a:t>
            </a:r>
            <a:r>
              <a:rPr lang="en-US" sz="2800" dirty="0"/>
              <a:t>: Provides a comprehensive review of sedimentation issues in Indian dams and their impacts on water storage and management.</a:t>
            </a:r>
          </a:p>
          <a:p>
            <a:r>
              <a:rPr lang="en-US" sz="2800" b="1" dirty="0"/>
              <a:t>3. </a:t>
            </a:r>
            <a:r>
              <a:rPr lang="en-US" sz="2800" b="1" i="0" u="sng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 Bold Italics" panose="020B0604020202020204" charset="0"/>
              </a:rPr>
              <a:t>The Social and Economic Impact of Soil Degradation in India: A Survey of Literature</a:t>
            </a:r>
            <a:endParaRPr lang="en-US" sz="2800" u="sng" dirty="0">
              <a:latin typeface="Arial Bold Italics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Source</a:t>
            </a:r>
            <a:r>
              <a:rPr lang="en-US" sz="2800" dirty="0"/>
              <a:t>: Indian Journal of Soil Conservation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Link: </a:t>
            </a:r>
            <a:r>
              <a:rPr lang="en-IN" sz="2800" b="0" i="0" u="sng" dirty="0"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4"/>
              </a:rPr>
              <a:t>10.13140/RG.2.2.28629.17128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Summary: </a:t>
            </a:r>
            <a:r>
              <a:rPr lang="en-US" sz="2800" dirty="0"/>
              <a:t>Soil degradation severely threatens India’s agriculture, economy, and environment. Addressing this issue requires systematic soil management, sustainable agricultural practices, and effective land use policies.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6" name="TextBox 6"/>
          <p:cNvSpPr txBox="1"/>
          <p:nvPr/>
        </p:nvSpPr>
        <p:spPr>
          <a:xfrm>
            <a:off x="13197840" y="9561200"/>
            <a:ext cx="40843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63740" y="9561200"/>
            <a:ext cx="4623120" cy="47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sp>
        <p:nvSpPr>
          <p:cNvPr id="8" name="Freeform 8"/>
          <p:cNvSpPr/>
          <p:nvPr/>
        </p:nvSpPr>
        <p:spPr>
          <a:xfrm>
            <a:off x="14705866" y="122064"/>
            <a:ext cx="3369862" cy="1723612"/>
          </a:xfrm>
          <a:custGeom>
            <a:avLst/>
            <a:gdLst/>
            <a:ahLst/>
            <a:cxnLst/>
            <a:rect l="l" t="t" r="r" b="b"/>
            <a:pathLst>
              <a:path w="3369862" h="172361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46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86419" y="71333"/>
            <a:ext cx="1915886" cy="1249101"/>
            <a:chOff x="0" y="0"/>
            <a:chExt cx="2554514" cy="1665468"/>
          </a:xfrm>
        </p:grpSpPr>
        <p:sp>
          <p:nvSpPr>
            <p:cNvPr id="10" name="Freeform 10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 spc="25" dirty="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Farm Visionaries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787</Words>
  <Application>Microsoft Office PowerPoint</Application>
  <PresentationFormat>Custom</PresentationFormat>
  <Paragraphs>100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Times New Roman Bold</vt:lpstr>
      <vt:lpstr>Garamond Bold</vt:lpstr>
      <vt:lpstr>TT Rounds Condensed</vt:lpstr>
      <vt:lpstr>Roboto</vt:lpstr>
      <vt:lpstr>Arial</vt:lpstr>
      <vt:lpstr>Arimo</vt:lpstr>
      <vt:lpstr>Arial Bold Italics</vt:lpstr>
      <vt:lpstr>Calibri</vt:lpstr>
      <vt:lpstr>Arial Bold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ID – Problem Statement Title- Theme- PS Category- Software/Hardware Team ID- Team Name (Registered on portal)</dc:title>
  <dc:creator>hp</dc:creator>
  <cp:lastModifiedBy>Mukul Kumar</cp:lastModifiedBy>
  <cp:revision>4</cp:revision>
  <dcterms:created xsi:type="dcterms:W3CDTF">2006-08-16T00:00:00Z</dcterms:created>
  <dcterms:modified xsi:type="dcterms:W3CDTF">2024-08-31T10:03:37Z</dcterms:modified>
  <dc:identifier>DAGPW3mzAa8</dc:identifier>
</cp:coreProperties>
</file>