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5" r:id="rId1"/>
    <p:sldMasterId id="2147484147" r:id="rId2"/>
  </p:sldMasterIdLst>
  <p:sldIdLst>
    <p:sldId id="256" r:id="rId3"/>
    <p:sldId id="266" r:id="rId4"/>
    <p:sldId id="257" r:id="rId5"/>
    <p:sldId id="281" r:id="rId6"/>
    <p:sldId id="280" r:id="rId7"/>
    <p:sldId id="279" r:id="rId8"/>
    <p:sldId id="258" r:id="rId9"/>
    <p:sldId id="259" r:id="rId10"/>
    <p:sldId id="260" r:id="rId11"/>
    <p:sldId id="270" r:id="rId12"/>
    <p:sldId id="271" r:id="rId13"/>
    <p:sldId id="272" r:id="rId14"/>
    <p:sldId id="273" r:id="rId15"/>
    <p:sldId id="261" r:id="rId16"/>
    <p:sldId id="262" r:id="rId17"/>
    <p:sldId id="263" r:id="rId18"/>
    <p:sldId id="264" r:id="rId19"/>
    <p:sldId id="265" r:id="rId20"/>
    <p:sldId id="267" r:id="rId21"/>
    <p:sldId id="268" r:id="rId22"/>
    <p:sldId id="269" r:id="rId23"/>
    <p:sldId id="275" r:id="rId24"/>
    <p:sldId id="274" r:id="rId25"/>
    <p:sldId id="276" r:id="rId26"/>
    <p:sldId id="277" r:id="rId27"/>
    <p:sldId id="278" r:id="rId28"/>
    <p:sldId id="286" r:id="rId29"/>
    <p:sldId id="282"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avanthi lama" initials="sl" lastIdx="1" clrIdx="0">
    <p:extLst>
      <p:ext uri="{19B8F6BF-5375-455C-9EA6-DF929625EA0E}">
        <p15:presenceInfo xmlns:p15="http://schemas.microsoft.com/office/powerpoint/2012/main" userId="7a10eb63bec37d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82" d="100"/>
          <a:sy n="82"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50D9AF-475A-4058-A3A6-CB3A032938F7}" type="datetimeFigureOut">
              <a:rPr lang="en-IN" smtClean="0"/>
              <a:t>15-12-2023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710C4BA-2643-4AE2-89E6-BF6BF1C7779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70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0D9AF-475A-4058-A3A6-CB3A032938F7}"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10C4BA-2643-4AE2-89E6-BF6BF1C7779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400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0D9AF-475A-4058-A3A6-CB3A032938F7}"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10C4BA-2643-4AE2-89E6-BF6BF1C7779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06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8E99BC-18A7-493E-8BF8-B0C20536EF82}" type="datetimeFigureOut">
              <a:rPr lang="en-IN" smtClean="0"/>
              <a:t>15-12-2023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ACF5D54-E887-4008-9FF9-E8FD878F81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3600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E99BC-18A7-493E-8BF8-B0C20536EF82}"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F5D54-E887-4008-9FF9-E8FD878F81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172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E99BC-18A7-493E-8BF8-B0C20536EF82}"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F5D54-E887-4008-9FF9-E8FD878F81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616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E99BC-18A7-493E-8BF8-B0C20536EF82}"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F5D54-E887-4008-9FF9-E8FD878F81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522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E99BC-18A7-493E-8BF8-B0C20536EF82}"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CF5D54-E887-4008-9FF9-E8FD878F81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1945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E99BC-18A7-493E-8BF8-B0C20536EF82}"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F5D54-E887-4008-9FF9-E8FD878F81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6068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E99BC-18A7-493E-8BF8-B0C20536EF82}"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CF5D54-E887-4008-9FF9-E8FD878F811F}" type="slidenum">
              <a:rPr lang="en-IN" smtClean="0"/>
              <a:t>‹#›</a:t>
            </a:fld>
            <a:endParaRPr lang="en-IN"/>
          </a:p>
        </p:txBody>
      </p:sp>
    </p:spTree>
    <p:extLst>
      <p:ext uri="{BB962C8B-B14F-4D97-AF65-F5344CB8AC3E}">
        <p14:creationId xmlns:p14="http://schemas.microsoft.com/office/powerpoint/2010/main" val="4121221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8E99BC-18A7-493E-8BF8-B0C20536EF82}"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F5D54-E887-4008-9FF9-E8FD878F81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68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0D9AF-475A-4058-A3A6-CB3A032938F7}"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10C4BA-2643-4AE2-89E6-BF6BF1C7779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649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8E99BC-18A7-493E-8BF8-B0C20536EF82}" type="datetimeFigureOut">
              <a:rPr lang="en-IN" smtClean="0"/>
              <a:t>15-12-2023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ACF5D54-E887-4008-9FF9-E8FD878F81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3492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E99BC-18A7-493E-8BF8-B0C20536EF82}"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F5D54-E887-4008-9FF9-E8FD878F81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6825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E99BC-18A7-493E-8BF8-B0C20536EF82}"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F5D54-E887-4008-9FF9-E8FD878F81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041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0D9AF-475A-4058-A3A6-CB3A032938F7}"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10C4BA-2643-4AE2-89E6-BF6BF1C7779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358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50D9AF-475A-4058-A3A6-CB3A032938F7}"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10C4BA-2643-4AE2-89E6-BF6BF1C7779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871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0D9AF-475A-4058-A3A6-CB3A032938F7}"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10C4BA-2643-4AE2-89E6-BF6BF1C7779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89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50D9AF-475A-4058-A3A6-CB3A032938F7}"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10C4BA-2643-4AE2-89E6-BF6BF1C7779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567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0D9AF-475A-4058-A3A6-CB3A032938F7}"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10C4BA-2643-4AE2-89E6-BF6BF1C7779C}" type="slidenum">
              <a:rPr lang="en-IN" smtClean="0"/>
              <a:t>‹#›</a:t>
            </a:fld>
            <a:endParaRPr lang="en-IN"/>
          </a:p>
        </p:txBody>
      </p:sp>
    </p:spTree>
    <p:extLst>
      <p:ext uri="{BB962C8B-B14F-4D97-AF65-F5344CB8AC3E}">
        <p14:creationId xmlns:p14="http://schemas.microsoft.com/office/powerpoint/2010/main" val="327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50D9AF-475A-4058-A3A6-CB3A032938F7}"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10C4BA-2643-4AE2-89E6-BF6BF1C7779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8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50D9AF-475A-4058-A3A6-CB3A032938F7}" type="datetimeFigureOut">
              <a:rPr lang="en-IN" smtClean="0"/>
              <a:t>15-12-2023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710C4BA-2643-4AE2-89E6-BF6BF1C7779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402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50D9AF-475A-4058-A3A6-CB3A032938F7}" type="datetimeFigureOut">
              <a:rPr lang="en-IN" smtClean="0"/>
              <a:t>15-12-2023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710C4BA-2643-4AE2-89E6-BF6BF1C7779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173417"/>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8E99BC-18A7-493E-8BF8-B0C20536EF82}" type="datetimeFigureOut">
              <a:rPr lang="en-IN" smtClean="0"/>
              <a:t>15-12-2023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ACF5D54-E887-4008-9FF9-E8FD878F81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346574"/>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2" Type="http://schemas.openxmlformats.org/officeDocument/2006/relationships/hyperlink" Target="https://en.wikipedia.org/wiki/Software_framework" TargetMode="External"/><Relationship Id="rId1" Type="http://schemas.openxmlformats.org/officeDocument/2006/relationships/slideLayout" Target="../slideLayouts/slideLayout13.xml"/><Relationship Id="rId5" Type="http://schemas.openxmlformats.org/officeDocument/2006/relationships/hyperlink" Target="https://en.wikipedia.org/wiki/NUnit" TargetMode="External"/><Relationship Id="rId4" Type="http://schemas.openxmlformats.org/officeDocument/2006/relationships/hyperlink" Target="https://en.wikipedia.org/wiki/JUn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www.browserstack.com/selenium"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B764-790C-13B5-244B-FD00F0B01146}"/>
              </a:ext>
            </a:extLst>
          </p:cNvPr>
          <p:cNvSpPr>
            <a:spLocks noGrp="1"/>
          </p:cNvSpPr>
          <p:nvPr>
            <p:ph type="ctrTitle"/>
          </p:nvPr>
        </p:nvSpPr>
        <p:spPr>
          <a:xfrm>
            <a:off x="2417779" y="785365"/>
            <a:ext cx="8637073" cy="2541431"/>
          </a:xfrm>
        </p:spPr>
        <p:txBody>
          <a:bodyPr/>
          <a:lstStyle/>
          <a:p>
            <a:r>
              <a:rPr lang="en-US" cap="none" dirty="0">
                <a:solidFill>
                  <a:srgbClr val="FF0000"/>
                </a:solidFill>
                <a:latin typeface="Times New Romans"/>
              </a:rPr>
              <a:t>ChilternOak</a:t>
            </a:r>
            <a:endParaRPr lang="en-IN" cap="none" dirty="0"/>
          </a:p>
        </p:txBody>
      </p:sp>
      <p:sp>
        <p:nvSpPr>
          <p:cNvPr id="3" name="Subtitle 2">
            <a:extLst>
              <a:ext uri="{FF2B5EF4-FFF2-40B4-BE49-F238E27FC236}">
                <a16:creationId xmlns:a16="http://schemas.microsoft.com/office/drawing/2014/main" id="{9FB1259A-F898-16E4-A3A9-35EEC8DF9658}"/>
              </a:ext>
            </a:extLst>
          </p:cNvPr>
          <p:cNvSpPr>
            <a:spLocks noGrp="1"/>
          </p:cNvSpPr>
          <p:nvPr>
            <p:ph type="subTitle" idx="1"/>
          </p:nvPr>
        </p:nvSpPr>
        <p:spPr/>
        <p:txBody>
          <a:bodyPr/>
          <a:lstStyle/>
          <a:p>
            <a:r>
              <a:rPr lang="en-US" dirty="0"/>
              <a:t>Group no – 6</a:t>
            </a:r>
          </a:p>
          <a:p>
            <a:r>
              <a:rPr lang="en-US" cap="none" dirty="0"/>
              <a:t>232 Testing Batch</a:t>
            </a:r>
          </a:p>
          <a:p>
            <a:endParaRPr lang="en-IN" dirty="0"/>
          </a:p>
        </p:txBody>
      </p:sp>
    </p:spTree>
    <p:extLst>
      <p:ext uri="{BB962C8B-B14F-4D97-AF65-F5344CB8AC3E}">
        <p14:creationId xmlns:p14="http://schemas.microsoft.com/office/powerpoint/2010/main" val="81644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4362" y="967943"/>
            <a:ext cx="9603275" cy="1049235"/>
          </a:xfrm>
        </p:spPr>
        <p:txBody>
          <a:bodyPr/>
          <a:lstStyle/>
          <a:p>
            <a:r>
              <a:rPr lang="en-US"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Selenium WebDriver</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451579" y="1978697"/>
            <a:ext cx="9603275" cy="3914805"/>
          </a:xfrm>
        </p:spPr>
        <p:txBody>
          <a:bodyPr/>
          <a:lstStyle/>
          <a:p>
            <a:r>
              <a:rPr lang="en-US" dirty="0">
                <a:latin typeface="Times New Roman" panose="02020603050405020304" pitchFamily="18" charset="0"/>
                <a:cs typeface="Times New Roman" panose="02020603050405020304" pitchFamily="18" charset="0"/>
              </a:rPr>
              <a:t> Selenium WebDriver is a </a:t>
            </a:r>
            <a:r>
              <a:rPr lang="en-US" b="1" dirty="0">
                <a:latin typeface="Times New Roman" panose="02020603050405020304" pitchFamily="18" charset="0"/>
                <a:cs typeface="Times New Roman" panose="02020603050405020304" pitchFamily="18" charset="0"/>
              </a:rPr>
              <a:t>“Popular Automation Tool” </a:t>
            </a:r>
            <a:r>
              <a:rPr lang="en-US" dirty="0">
                <a:latin typeface="Times New Roman" panose="02020603050405020304" pitchFamily="18" charset="0"/>
                <a:cs typeface="Times New Roman" panose="02020603050405020304" pitchFamily="18" charset="0"/>
              </a:rPr>
              <a:t>used for testing web applications. It allows testers to automate the interaction with a web browser, performing actions such as clicking buttons, filling forms, and navigating through pages. WebDriver also supports various programming languages, making it versatile for cross-browser and cross-platform testing.</a:t>
            </a:r>
          </a:p>
          <a:p>
            <a:r>
              <a:rPr lang="en-US" dirty="0">
                <a:latin typeface="Times New Roman" panose="02020603050405020304" pitchFamily="18" charset="0"/>
                <a:cs typeface="Times New Roman" panose="02020603050405020304" pitchFamily="18" charset="0"/>
              </a:rPr>
              <a:t> Selenium WebDriver does not directly interact with web elements on a page. A browser-specific Selenium WebDriver connects the test script to the web browser. It is the main element </a:t>
            </a:r>
            <a:r>
              <a:rPr lang="en-US" b="1" u="sng" dirty="0">
                <a:latin typeface="Times New Roman" panose="02020603050405020304" pitchFamily="18" charset="0"/>
                <a:cs typeface="Times New Roman" panose="02020603050405020304" pitchFamily="18" charset="0"/>
              </a:rPr>
              <a:t>that interacts with the web browser</a:t>
            </a:r>
            <a:r>
              <a:rPr lang="en-US" b="1" i="1" dirty="0">
                <a:latin typeface="Times New Roman" panose="02020603050405020304" pitchFamily="18" charset="0"/>
                <a:cs typeface="Times New Roman" panose="02020603050405020304" pitchFamily="18" charset="0"/>
              </a:rPr>
              <a:t>.</a:t>
            </a:r>
          </a:p>
        </p:txBody>
      </p:sp>
      <p:pic>
        <p:nvPicPr>
          <p:cNvPr id="3078" name="Picture 6" descr="Projects | Selenium"/>
          <p:cNvPicPr>
            <a:picLocks noChangeAspect="1" noChangeArrowheads="1"/>
          </p:cNvPicPr>
          <p:nvPr/>
        </p:nvPicPr>
        <p:blipFill>
          <a:blip r:embed="rId2"/>
          <a:srcRect/>
          <a:stretch>
            <a:fillRect/>
          </a:stretch>
        </p:blipFill>
        <p:spPr bwMode="auto">
          <a:xfrm>
            <a:off x="9911854" y="884409"/>
            <a:ext cx="1143000" cy="854789"/>
          </a:xfrm>
          <a:prstGeom prst="rect">
            <a:avLst/>
          </a:prstGeom>
          <a:noFill/>
        </p:spPr>
      </p:pic>
    </p:spTree>
    <p:extLst>
      <p:ext uri="{BB962C8B-B14F-4D97-AF65-F5344CB8AC3E}">
        <p14:creationId xmlns:p14="http://schemas.microsoft.com/office/powerpoint/2010/main" val="249802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87625" y="804863"/>
            <a:ext cx="9604375" cy="1049337"/>
          </a:xfrm>
        </p:spPr>
        <p:txBody>
          <a:bodyPr/>
          <a:lstStyle/>
          <a:p>
            <a:r>
              <a:rPr lang="en-US" dirty="0"/>
              <a:t>     </a:t>
            </a:r>
            <a:endParaRPr lang="en-US" dirty="0">
              <a:solidFill>
                <a:schemeClr val="accent1"/>
              </a:solidFill>
            </a:endParaRPr>
          </a:p>
        </p:txBody>
      </p:sp>
      <p:pic>
        <p:nvPicPr>
          <p:cNvPr id="2056" name="Picture 8" descr="Selenium Program to Login to a Specific Web Page - GeeksforGeeks"/>
          <p:cNvPicPr>
            <a:picLocks noChangeAspect="1" noChangeArrowheads="1"/>
          </p:cNvPicPr>
          <p:nvPr/>
        </p:nvPicPr>
        <p:blipFill>
          <a:blip r:embed="rId2"/>
          <a:srcRect/>
          <a:stretch>
            <a:fillRect/>
          </a:stretch>
        </p:blipFill>
        <p:spPr bwMode="auto">
          <a:xfrm>
            <a:off x="628650" y="392923"/>
            <a:ext cx="10934700" cy="5435600"/>
          </a:xfrm>
          <a:prstGeom prst="rect">
            <a:avLst/>
          </a:prstGeom>
          <a:noFill/>
        </p:spPr>
      </p:pic>
    </p:spTree>
    <p:extLst>
      <p:ext uri="{BB962C8B-B14F-4D97-AF65-F5344CB8AC3E}">
        <p14:creationId xmlns:p14="http://schemas.microsoft.com/office/powerpoint/2010/main" val="371242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78465"/>
            <a:ext cx="9813321" cy="1049235"/>
          </a:xfrm>
        </p:spPr>
        <p:txBody>
          <a:bodyPr>
            <a:normAutofit/>
          </a:bodyPr>
          <a:lstStyle/>
          <a:p>
            <a:r>
              <a:rPr lang="en-US" cap="none" dirty="0">
                <a:latin typeface="Times New Roman" panose="02020603050405020304" pitchFamily="18" charset="0"/>
                <a:cs typeface="Times New Roman" panose="02020603050405020304" pitchFamily="18" charset="0"/>
              </a:rPr>
              <a:t>Why Automation Testing With Selenium WebDriver</a:t>
            </a:r>
          </a:p>
        </p:txBody>
      </p:sp>
      <p:sp>
        <p:nvSpPr>
          <p:cNvPr id="3" name="Content Placeholder 2"/>
          <p:cNvSpPr>
            <a:spLocks noGrp="1"/>
          </p:cNvSpPr>
          <p:nvPr>
            <p:ph idx="1"/>
          </p:nvPr>
        </p:nvSpPr>
        <p:spPr>
          <a:xfrm>
            <a:off x="1451579" y="2015732"/>
            <a:ext cx="7527321" cy="3889768"/>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Selenium WebDriver is implemented in projects for several reasons:</a:t>
            </a:r>
          </a:p>
          <a:p>
            <a:pPr>
              <a:lnSpc>
                <a:spcPct val="100000"/>
              </a:lnSpc>
            </a:pPr>
            <a:r>
              <a:rPr lang="en-US" sz="2100" dirty="0">
                <a:latin typeface="Times New Roman" panose="02020603050405020304" pitchFamily="18" charset="0"/>
                <a:cs typeface="Times New Roman" panose="02020603050405020304" pitchFamily="18" charset="0"/>
              </a:rPr>
              <a:t> Open Source     </a:t>
            </a:r>
          </a:p>
          <a:p>
            <a:pPr>
              <a:lnSpc>
                <a:spcPct val="100000"/>
              </a:lnSpc>
            </a:pPr>
            <a:r>
              <a:rPr lang="en-US" sz="2100" dirty="0">
                <a:latin typeface="Times New Roman" panose="02020603050405020304" pitchFamily="18" charset="0"/>
                <a:cs typeface="Times New Roman" panose="02020603050405020304" pitchFamily="18" charset="0"/>
              </a:rPr>
              <a:t> Parallel Execution</a:t>
            </a:r>
          </a:p>
          <a:p>
            <a:pPr>
              <a:lnSpc>
                <a:spcPct val="100000"/>
              </a:lnSpc>
            </a:pPr>
            <a:r>
              <a:rPr lang="en-US" sz="2100" dirty="0">
                <a:latin typeface="Times New Roman" panose="02020603050405020304" pitchFamily="18" charset="0"/>
                <a:cs typeface="Times New Roman" panose="02020603050405020304" pitchFamily="18" charset="0"/>
              </a:rPr>
              <a:t> Mouse Cursor and Keyboard Simulation</a:t>
            </a:r>
          </a:p>
          <a:p>
            <a:pPr>
              <a:lnSpc>
                <a:spcPct val="100000"/>
              </a:lnSpc>
            </a:pPr>
            <a:r>
              <a:rPr lang="en-US" sz="2100" dirty="0">
                <a:latin typeface="Times New Roman" panose="02020603050405020304" pitchFamily="18" charset="0"/>
                <a:cs typeface="Times New Roman" panose="02020603050405020304" pitchFamily="18" charset="0"/>
              </a:rPr>
              <a:t> Multiple Language support                                                                         </a:t>
            </a:r>
          </a:p>
          <a:p>
            <a:pPr>
              <a:lnSpc>
                <a:spcPct val="100000"/>
              </a:lnSpc>
            </a:pPr>
            <a:r>
              <a:rPr lang="en-US" sz="2100" dirty="0">
                <a:latin typeface="Times New Roman" panose="02020603050405020304" pitchFamily="18" charset="0"/>
                <a:cs typeface="Times New Roman" panose="02020603050405020304" pitchFamily="18" charset="0"/>
              </a:rPr>
              <a:t> Work Across Multiple OS                                                     </a:t>
            </a:r>
          </a:p>
          <a:p>
            <a:pPr>
              <a:lnSpc>
                <a:spcPct val="100000"/>
              </a:lnSpc>
            </a:pPr>
            <a:r>
              <a:rPr lang="en-US" sz="2100" dirty="0">
                <a:latin typeface="Times New Roman" panose="02020603050405020304" pitchFamily="18" charset="0"/>
                <a:cs typeface="Times New Roman" panose="02020603050405020304" pitchFamily="18" charset="0"/>
              </a:rPr>
              <a:t> Cross browser compatibility testing</a:t>
            </a:r>
          </a:p>
          <a:p>
            <a:pPr>
              <a:lnSpc>
                <a:spcPct val="100000"/>
              </a:lnSpc>
            </a:pPr>
            <a:r>
              <a:rPr lang="en-US" sz="2100" dirty="0">
                <a:latin typeface="Times New Roman" panose="02020603050405020304" pitchFamily="18" charset="0"/>
                <a:cs typeface="Times New Roman" panose="02020603050405020304" pitchFamily="18" charset="0"/>
              </a:rPr>
              <a:t>Community Support and also Server Starting not required</a:t>
            </a:r>
          </a:p>
          <a:p>
            <a:pPr>
              <a:lnSpc>
                <a:spcPct val="100000"/>
              </a:lnSpc>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571500" indent="-342900"/>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p:txBody>
      </p:sp>
      <p:pic>
        <p:nvPicPr>
          <p:cNvPr id="1026" name="Picture 2" descr="Selenium WebDriver and TestNG: Find Perfect Match for Automation Testing -  DZone Performance | Selenium, Automation, Software testing"/>
          <p:cNvPicPr>
            <a:picLocks noChangeAspect="1" noChangeArrowheads="1"/>
          </p:cNvPicPr>
          <p:nvPr/>
        </p:nvPicPr>
        <p:blipFill>
          <a:blip r:embed="rId2"/>
          <a:srcRect/>
          <a:stretch>
            <a:fillRect/>
          </a:stretch>
        </p:blipFill>
        <p:spPr bwMode="auto">
          <a:xfrm>
            <a:off x="7625962" y="2851699"/>
            <a:ext cx="3638938" cy="251881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latin typeface="Times New Roman" panose="02020603050405020304" pitchFamily="18" charset="0"/>
                <a:cs typeface="Times New Roman" panose="02020603050405020304" pitchFamily="18" charset="0"/>
              </a:rPr>
              <a:t>How Automation Testing With Selenium WebDriver ??</a:t>
            </a:r>
          </a:p>
        </p:txBody>
      </p:sp>
      <p:sp>
        <p:nvSpPr>
          <p:cNvPr id="3" name="Content Placeholder 2"/>
          <p:cNvSpPr>
            <a:spLocks noGrp="1"/>
          </p:cNvSpPr>
          <p:nvPr>
            <p:ph idx="1"/>
          </p:nvPr>
        </p:nvSpPr>
        <p:spPr>
          <a:xfrm>
            <a:off x="1451580" y="1947813"/>
            <a:ext cx="6945972" cy="4105668"/>
          </a:xfrm>
        </p:spPr>
        <p:txBody>
          <a:bodyPr>
            <a:normAutofit fontScale="55000" lnSpcReduction="20000"/>
          </a:bodyPr>
          <a:lstStyle/>
          <a:p>
            <a:pPr>
              <a:lnSpc>
                <a:spcPct val="100000"/>
              </a:lnSpc>
            </a:pPr>
            <a:r>
              <a:rPr lang="en-US" sz="5500" dirty="0">
                <a:latin typeface="Times New Roman" panose="02020603050405020304" pitchFamily="18" charset="0"/>
                <a:cs typeface="Times New Roman" panose="02020603050405020304" pitchFamily="18" charset="0"/>
              </a:rPr>
              <a:t> Setup</a:t>
            </a:r>
          </a:p>
          <a:p>
            <a:pPr>
              <a:lnSpc>
                <a:spcPct val="100000"/>
              </a:lnSpc>
            </a:pPr>
            <a:r>
              <a:rPr lang="en-US" sz="5500" dirty="0">
                <a:latin typeface="Times New Roman" panose="02020603050405020304" pitchFamily="18" charset="0"/>
                <a:cs typeface="Times New Roman" panose="02020603050405020304" pitchFamily="18" charset="0"/>
              </a:rPr>
              <a:t>Create a  project                                                                                                                     </a:t>
            </a:r>
          </a:p>
          <a:p>
            <a:pPr>
              <a:lnSpc>
                <a:spcPct val="100000"/>
              </a:lnSpc>
            </a:pPr>
            <a:r>
              <a:rPr lang="en-US" sz="5500" dirty="0">
                <a:latin typeface="Times New Roman" panose="02020603050405020304" pitchFamily="18" charset="0"/>
                <a:cs typeface="Times New Roman" panose="02020603050405020304" pitchFamily="18" charset="0"/>
              </a:rPr>
              <a:t>Configure Selenium WebDriver</a:t>
            </a:r>
          </a:p>
          <a:p>
            <a:pPr>
              <a:lnSpc>
                <a:spcPct val="100000"/>
              </a:lnSpc>
            </a:pPr>
            <a:r>
              <a:rPr lang="en-US" sz="5500" dirty="0">
                <a:latin typeface="Times New Roman" panose="02020603050405020304" pitchFamily="18" charset="0"/>
                <a:cs typeface="Times New Roman" panose="02020603050405020304" pitchFamily="18" charset="0"/>
              </a:rPr>
              <a:t>Write Test scripts</a:t>
            </a:r>
          </a:p>
          <a:p>
            <a:pPr>
              <a:lnSpc>
                <a:spcPct val="100000"/>
              </a:lnSpc>
            </a:pPr>
            <a:r>
              <a:rPr lang="en-US" sz="5500" dirty="0">
                <a:latin typeface="Times New Roman" panose="02020603050405020304" pitchFamily="18" charset="0"/>
                <a:cs typeface="Times New Roman" panose="02020603050405020304" pitchFamily="18" charset="0"/>
              </a:rPr>
              <a:t>Interact with Web Elements                                                                                                            </a:t>
            </a:r>
          </a:p>
          <a:p>
            <a:pPr>
              <a:lnSpc>
                <a:spcPct val="100000"/>
              </a:lnSpc>
            </a:pPr>
            <a:r>
              <a:rPr lang="en-US" sz="5500" dirty="0">
                <a:latin typeface="Times New Roman" panose="02020603050405020304" pitchFamily="18" charset="0"/>
                <a:cs typeface="Times New Roman" panose="02020603050405020304" pitchFamily="18" charset="0"/>
              </a:rPr>
              <a:t>Perform Actions</a:t>
            </a:r>
          </a:p>
          <a:p>
            <a:pPr>
              <a:lnSpc>
                <a:spcPct val="100000"/>
              </a:lnSpc>
            </a:pPr>
            <a:r>
              <a:rPr lang="en-US" sz="5500" dirty="0">
                <a:latin typeface="Times New Roman" panose="02020603050405020304" pitchFamily="18" charset="0"/>
                <a:cs typeface="Times New Roman" panose="02020603050405020304" pitchFamily="18" charset="0"/>
              </a:rPr>
              <a:t>Execute tests                                                                    </a:t>
            </a:r>
          </a:p>
          <a:p>
            <a:pPr>
              <a:lnSpc>
                <a:spcPct val="100000"/>
              </a:lnSpc>
            </a:pPr>
            <a:r>
              <a:rPr lang="en-US" sz="5500" dirty="0">
                <a:latin typeface="Times New Roman" panose="02020603050405020304" pitchFamily="18" charset="0"/>
                <a:cs typeface="Times New Roman" panose="02020603050405020304" pitchFamily="18" charset="0"/>
              </a:rPr>
              <a:t>Reporting</a:t>
            </a:r>
          </a:p>
          <a:p>
            <a:pPr>
              <a:lnSpc>
                <a:spcPct val="100000"/>
              </a:lnSpc>
            </a:pPr>
            <a:endParaRPr lang="en-US" sz="29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8438" name="Picture 6" descr="What is Selenium? Getting started with Selenium Automation Testing"/>
          <p:cNvPicPr>
            <a:picLocks noChangeAspect="1" noChangeArrowheads="1"/>
          </p:cNvPicPr>
          <p:nvPr/>
        </p:nvPicPr>
        <p:blipFill>
          <a:blip r:embed="rId2"/>
          <a:srcRect/>
          <a:stretch>
            <a:fillRect/>
          </a:stretch>
        </p:blipFill>
        <p:spPr bwMode="auto">
          <a:xfrm>
            <a:off x="5915608" y="2547257"/>
            <a:ext cx="5139246" cy="213826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6B8B-A50D-56BA-4B43-D17FE9F94087}"/>
              </a:ext>
            </a:extLst>
          </p:cNvPr>
          <p:cNvSpPr>
            <a:spLocks noGrp="1"/>
          </p:cNvSpPr>
          <p:nvPr>
            <p:ph type="title"/>
          </p:nvPr>
        </p:nvSpPr>
        <p:spPr>
          <a:xfrm>
            <a:off x="1451579" y="932351"/>
            <a:ext cx="9603275" cy="1049235"/>
          </a:xfrm>
        </p:spPr>
        <p:txBody>
          <a:bodyPr/>
          <a:lstStyle/>
          <a:p>
            <a:r>
              <a:rPr lang="en-US" cap="none" dirty="0">
                <a:latin typeface="Times New Romans"/>
              </a:rPr>
              <a:t>Features Of Junit</a:t>
            </a:r>
            <a:endParaRPr lang="en-IN" cap="none" dirty="0">
              <a:latin typeface="Times New Romans"/>
            </a:endParaRPr>
          </a:p>
        </p:txBody>
      </p:sp>
      <p:sp>
        <p:nvSpPr>
          <p:cNvPr id="3" name="Content Placeholder 2">
            <a:extLst>
              <a:ext uri="{FF2B5EF4-FFF2-40B4-BE49-F238E27FC236}">
                <a16:creationId xmlns:a16="http://schemas.microsoft.com/office/drawing/2014/main" id="{84BAE52B-4FF6-EBB1-08DF-78A82DB55DD9}"/>
              </a:ext>
            </a:extLst>
          </p:cNvPr>
          <p:cNvSpPr>
            <a:spLocks noGrp="1"/>
          </p:cNvSpPr>
          <p:nvPr>
            <p:ph idx="1"/>
          </p:nvPr>
        </p:nvSpPr>
        <p:spPr>
          <a:xfrm>
            <a:off x="1451579" y="2109038"/>
            <a:ext cx="9603275" cy="3450613"/>
          </a:xfrm>
        </p:spPr>
        <p:txBody>
          <a:bodyPr/>
          <a:lstStyle/>
          <a:p>
            <a:r>
              <a:rPr lang="en-US" dirty="0">
                <a:latin typeface="Times New Romans"/>
              </a:rPr>
              <a:t>An open-source framework used to write and run tests.</a:t>
            </a:r>
          </a:p>
          <a:p>
            <a:r>
              <a:rPr lang="en-US" dirty="0">
                <a:latin typeface="Times New Romans"/>
              </a:rPr>
              <a:t>For testing the expected result , junit provide the assertions.</a:t>
            </a:r>
          </a:p>
          <a:p>
            <a:r>
              <a:rPr lang="en-US" dirty="0">
                <a:latin typeface="Times New Romans"/>
              </a:rPr>
              <a:t>To identify the test methods , it provides annotation.</a:t>
            </a:r>
          </a:p>
          <a:p>
            <a:r>
              <a:rPr lang="en-US" dirty="0">
                <a:latin typeface="Times New Romans"/>
              </a:rPr>
              <a:t>For running the tests , it provides test runners.</a:t>
            </a:r>
          </a:p>
          <a:p>
            <a:r>
              <a:rPr lang="en-US" dirty="0">
                <a:latin typeface="Times New Romans"/>
              </a:rPr>
              <a:t>It is very simple ,not so complex and required less time.</a:t>
            </a:r>
            <a:endParaRPr lang="en-IN" dirty="0">
              <a:latin typeface="Times New Romans"/>
            </a:endParaRPr>
          </a:p>
        </p:txBody>
      </p:sp>
    </p:spTree>
    <p:extLst>
      <p:ext uri="{BB962C8B-B14F-4D97-AF65-F5344CB8AC3E}">
        <p14:creationId xmlns:p14="http://schemas.microsoft.com/office/powerpoint/2010/main" val="128616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321C-2F69-B50D-D96E-7A26BB254F75}"/>
              </a:ext>
            </a:extLst>
          </p:cNvPr>
          <p:cNvSpPr>
            <a:spLocks noGrp="1"/>
          </p:cNvSpPr>
          <p:nvPr>
            <p:ph type="title"/>
          </p:nvPr>
        </p:nvSpPr>
        <p:spPr>
          <a:xfrm>
            <a:off x="1451578" y="966497"/>
            <a:ext cx="9603275" cy="1049235"/>
          </a:xfrm>
        </p:spPr>
        <p:txBody>
          <a:bodyPr/>
          <a:lstStyle/>
          <a:p>
            <a:r>
              <a:rPr lang="en-IN" sz="3200" dirty="0">
                <a:latin typeface="Times New Roman" panose="02020603050405020304" pitchFamily="18" charset="0"/>
                <a:cs typeface="Times New Roman" panose="02020603050405020304" pitchFamily="18" charset="0"/>
              </a:rPr>
              <a:t> </a:t>
            </a:r>
            <a:r>
              <a:rPr lang="en-IN" sz="3200" cap="none" dirty="0">
                <a:latin typeface="Times New Roman" panose="02020603050405020304" pitchFamily="18" charset="0"/>
                <a:cs typeface="Times New Roman" panose="02020603050405020304" pitchFamily="18" charset="0"/>
              </a:rPr>
              <a:t>TestNG</a:t>
            </a:r>
            <a:endParaRPr lang="en-IN" dirty="0"/>
          </a:p>
        </p:txBody>
      </p:sp>
      <p:sp>
        <p:nvSpPr>
          <p:cNvPr id="3" name="Content Placeholder 2">
            <a:extLst>
              <a:ext uri="{FF2B5EF4-FFF2-40B4-BE49-F238E27FC236}">
                <a16:creationId xmlns:a16="http://schemas.microsoft.com/office/drawing/2014/main" id="{4B5C31BA-5649-D242-68D8-E922AB853286}"/>
              </a:ext>
            </a:extLst>
          </p:cNvPr>
          <p:cNvSpPr>
            <a:spLocks noGrp="1"/>
          </p:cNvSpPr>
          <p:nvPr>
            <p:ph idx="1"/>
          </p:nvPr>
        </p:nvSpPr>
        <p:spPr>
          <a:xfrm>
            <a:off x="1451578" y="2165022"/>
            <a:ext cx="9603275" cy="3450613"/>
          </a:xfrm>
        </p:spPr>
        <p:txBody>
          <a:bodyPr/>
          <a:lstStyle/>
          <a:p>
            <a:r>
              <a:rPr lang="en-US" b="1" i="0" dirty="0">
                <a:solidFill>
                  <a:srgbClr val="202122"/>
                </a:solidFill>
                <a:effectLst/>
                <a:latin typeface="Times New Roman" panose="02020603050405020304" pitchFamily="18" charset="0"/>
                <a:cs typeface="Times New Roman" panose="02020603050405020304" pitchFamily="18" charset="0"/>
              </a:rPr>
              <a:t>TestNG</a:t>
            </a:r>
            <a:r>
              <a:rPr lang="en-US" b="0" i="0" dirty="0">
                <a:solidFill>
                  <a:srgbClr val="202122"/>
                </a:solidFill>
                <a:effectLst/>
                <a:latin typeface="Times New Roman" panose="02020603050405020304" pitchFamily="18" charset="0"/>
                <a:cs typeface="Times New Roman" panose="02020603050405020304" pitchFamily="18" charset="0"/>
              </a:rPr>
              <a:t> is a testing</a:t>
            </a:r>
            <a:r>
              <a:rPr lang="en-US" b="0" i="0" dirty="0">
                <a:effectLst/>
                <a:latin typeface="Times New Roman" panose="02020603050405020304" pitchFamily="18" charset="0"/>
                <a:cs typeface="Times New Roman" panose="02020603050405020304" pitchFamily="18" charset="0"/>
              </a:rPr>
              <a:t> </a:t>
            </a:r>
            <a:r>
              <a:rPr lang="en-US" b="0" i="0" u="none" strike="noStrike" dirty="0">
                <a:solidFill>
                  <a:schemeClr val="tx2"/>
                </a:solidFill>
                <a:effectLst/>
                <a:latin typeface="Times New Roman" panose="02020603050405020304" pitchFamily="18" charset="0"/>
                <a:cs typeface="Times New Roman" panose="02020603050405020304" pitchFamily="18" charset="0"/>
                <a:hlinkClick r:id="rId2" tooltip="Software framework">
                  <a:extLst>
                    <a:ext uri="{A12FA001-AC4F-418D-AE19-62706E023703}">
                      <ahyp:hlinkClr xmlns:ahyp="http://schemas.microsoft.com/office/drawing/2018/hyperlinkcolor" val="tx"/>
                    </a:ext>
                  </a:extLst>
                </a:hlinkClick>
              </a:rPr>
              <a:t>framework</a:t>
            </a:r>
            <a:r>
              <a:rPr lang="en-US" b="0" i="0" dirty="0">
                <a:effectLst/>
                <a:latin typeface="Times New Roman" panose="02020603050405020304" pitchFamily="18" charset="0"/>
                <a:cs typeface="Times New Roman" panose="02020603050405020304" pitchFamily="18" charset="0"/>
              </a:rPr>
              <a:t> </a:t>
            </a:r>
            <a:r>
              <a:rPr lang="en-US" b="0" i="0" dirty="0">
                <a:solidFill>
                  <a:srgbClr val="202122"/>
                </a:solidFill>
                <a:effectLst/>
                <a:latin typeface="Times New Roman" panose="02020603050405020304" pitchFamily="18" charset="0"/>
                <a:cs typeface="Times New Roman" panose="02020603050405020304" pitchFamily="18" charset="0"/>
              </a:rPr>
              <a:t>for the </a:t>
            </a:r>
            <a:r>
              <a:rPr lang="en-US" b="0" i="0" u="none" strike="noStrike" dirty="0">
                <a:solidFill>
                  <a:schemeClr val="tx2"/>
                </a:solidFill>
                <a:effectLst/>
                <a:latin typeface="Times New Roman" panose="02020603050405020304" pitchFamily="18" charset="0"/>
                <a:cs typeface="Times New Roman" panose="02020603050405020304" pitchFamily="18" charset="0"/>
                <a:hlinkClick r:id="rId3" tooltip="Java (programming language)">
                  <a:extLst>
                    <a:ext uri="{A12FA001-AC4F-418D-AE19-62706E023703}">
                      <ahyp:hlinkClr xmlns:ahyp="http://schemas.microsoft.com/office/drawing/2018/hyperlinkcolor" val="tx"/>
                    </a:ext>
                  </a:extLst>
                </a:hlinkClick>
              </a:rPr>
              <a:t>Java </a:t>
            </a:r>
            <a:r>
              <a:rPr lang="en-US" b="0" i="0" u="sng" strike="noStrike" dirty="0">
                <a:solidFill>
                  <a:schemeClr val="tx2"/>
                </a:solidFill>
                <a:effectLst/>
                <a:latin typeface="Times New Roman" panose="02020603050405020304" pitchFamily="18" charset="0"/>
                <a:cs typeface="Times New Roman" panose="02020603050405020304" pitchFamily="18" charset="0"/>
                <a:hlinkClick r:id="rId3" tooltip="Java (programming language)">
                  <a:extLst>
                    <a:ext uri="{A12FA001-AC4F-418D-AE19-62706E023703}">
                      <ahyp:hlinkClr xmlns:ahyp="http://schemas.microsoft.com/office/drawing/2018/hyperlinkcolor" val="tx"/>
                    </a:ext>
                  </a:extLst>
                </a:hlinkClick>
              </a:rPr>
              <a:t>programming</a:t>
            </a:r>
            <a:r>
              <a:rPr lang="en-US" b="0" i="0" u="none" strike="noStrike" dirty="0">
                <a:solidFill>
                  <a:schemeClr val="tx2"/>
                </a:solidFill>
                <a:effectLst/>
                <a:latin typeface="Times New Roman" panose="02020603050405020304" pitchFamily="18" charset="0"/>
                <a:cs typeface="Times New Roman" panose="02020603050405020304" pitchFamily="18" charset="0"/>
                <a:hlinkClick r:id="rId3" tooltip="Java (programming language)">
                  <a:extLst>
                    <a:ext uri="{A12FA001-AC4F-418D-AE19-62706E023703}">
                      <ahyp:hlinkClr xmlns:ahyp="http://schemas.microsoft.com/office/drawing/2018/hyperlinkcolor" val="tx"/>
                    </a:ext>
                  </a:extLst>
                </a:hlinkClick>
              </a:rPr>
              <a:t> language</a:t>
            </a:r>
            <a:r>
              <a:rPr lang="en-US" b="0" i="0" dirty="0">
                <a:effectLst/>
                <a:latin typeface="Times New Roman" panose="02020603050405020304" pitchFamily="18" charset="0"/>
                <a:cs typeface="Times New Roman" panose="02020603050405020304" pitchFamily="18" charset="0"/>
              </a:rPr>
              <a:t> </a:t>
            </a:r>
            <a:r>
              <a:rPr lang="en-US" b="0" i="0" dirty="0">
                <a:solidFill>
                  <a:srgbClr val="202122"/>
                </a:solidFill>
                <a:effectLst/>
                <a:latin typeface="Times New Roman" panose="02020603050405020304" pitchFamily="18" charset="0"/>
                <a:cs typeface="Times New Roman" panose="02020603050405020304" pitchFamily="18" charset="0"/>
              </a:rPr>
              <a:t>created by Cédric Beust and inspired by</a:t>
            </a:r>
            <a:r>
              <a:rPr lang="en-US" b="0" i="0" dirty="0">
                <a:effectLst/>
                <a:latin typeface="Times New Roman" panose="02020603050405020304" pitchFamily="18" charset="0"/>
                <a:cs typeface="Times New Roman" panose="02020603050405020304" pitchFamily="18" charset="0"/>
              </a:rPr>
              <a:t> </a:t>
            </a:r>
            <a:r>
              <a:rPr lang="en-US" b="0" i="0" u="none" strike="noStrike" dirty="0">
                <a:solidFill>
                  <a:schemeClr val="tx2"/>
                </a:solidFill>
                <a:effectLst/>
                <a:latin typeface="Times New Roman" panose="02020603050405020304" pitchFamily="18" charset="0"/>
                <a:cs typeface="Times New Roman" panose="02020603050405020304" pitchFamily="18" charset="0"/>
                <a:hlinkClick r:id="rId4" tooltip="JUnit">
                  <a:extLst>
                    <a:ext uri="{A12FA001-AC4F-418D-AE19-62706E023703}">
                      <ahyp:hlinkClr xmlns:ahyp="http://schemas.microsoft.com/office/drawing/2018/hyperlinkcolor" val="tx"/>
                    </a:ext>
                  </a:extLst>
                </a:hlinkClick>
              </a:rPr>
              <a:t>JUnit</a:t>
            </a:r>
            <a:r>
              <a:rPr lang="en-US" b="0" i="0" dirty="0">
                <a:effectLst/>
                <a:latin typeface="Times New Roman" panose="02020603050405020304" pitchFamily="18" charset="0"/>
                <a:cs typeface="Times New Roman" panose="02020603050405020304" pitchFamily="18" charset="0"/>
              </a:rPr>
              <a:t> </a:t>
            </a:r>
            <a:r>
              <a:rPr lang="en-US" b="0" i="0" dirty="0">
                <a:solidFill>
                  <a:srgbClr val="202122"/>
                </a:solidFill>
                <a:effectLst/>
                <a:latin typeface="Times New Roman" panose="02020603050405020304" pitchFamily="18" charset="0"/>
                <a:cs typeface="Times New Roman" panose="02020603050405020304" pitchFamily="18" charset="0"/>
              </a:rPr>
              <a:t>and </a:t>
            </a:r>
            <a:r>
              <a:rPr lang="en-US" b="0" i="0" u="none" strike="noStrike" dirty="0">
                <a:solidFill>
                  <a:schemeClr val="tx2"/>
                </a:solidFill>
                <a:effectLst/>
                <a:latin typeface="Times New Roman" panose="02020603050405020304" pitchFamily="18" charset="0"/>
                <a:cs typeface="Times New Roman" panose="02020603050405020304" pitchFamily="18" charset="0"/>
                <a:hlinkClick r:id="rId5" tooltip="NUnit">
                  <a:extLst>
                    <a:ext uri="{A12FA001-AC4F-418D-AE19-62706E023703}">
                      <ahyp:hlinkClr xmlns:ahyp="http://schemas.microsoft.com/office/drawing/2018/hyperlinkcolor" val="tx"/>
                    </a:ext>
                  </a:extLst>
                </a:hlinkClick>
              </a:rPr>
              <a:t>NUnit</a:t>
            </a:r>
            <a:r>
              <a:rPr lang="en-US" b="0" i="0" dirty="0">
                <a:solidFill>
                  <a:srgbClr val="202122"/>
                </a:solidFill>
                <a:effectLst/>
                <a:latin typeface="Times New Roman" panose="02020603050405020304" pitchFamily="18" charset="0"/>
                <a:cs typeface="Times New Roman" panose="02020603050405020304" pitchFamily="18" charset="0"/>
              </a:rPr>
              <a:t>. </a:t>
            </a:r>
          </a:p>
          <a:p>
            <a:r>
              <a:rPr lang="en-US" b="0" i="0" dirty="0">
                <a:solidFill>
                  <a:srgbClr val="202122"/>
                </a:solidFill>
                <a:effectLst/>
                <a:latin typeface="Times New Roman" panose="02020603050405020304" pitchFamily="18" charset="0"/>
                <a:cs typeface="Times New Roman" panose="02020603050405020304" pitchFamily="18" charset="0"/>
              </a:rPr>
              <a:t>The design goal of TestNG is to cover a wider range of test categories: unit, functional, end-to-end, integration, etc., with more powerful and easy-to-use functionalities.</a:t>
            </a:r>
          </a:p>
          <a:p>
            <a:endParaRPr lang="en-IN" dirty="0"/>
          </a:p>
          <a:p>
            <a:endParaRPr lang="en-IN" dirty="0"/>
          </a:p>
        </p:txBody>
      </p:sp>
    </p:spTree>
    <p:extLst>
      <p:ext uri="{BB962C8B-B14F-4D97-AF65-F5344CB8AC3E}">
        <p14:creationId xmlns:p14="http://schemas.microsoft.com/office/powerpoint/2010/main" val="90080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E8BF-81D6-65DE-4E1D-FE0BADACADFC}"/>
              </a:ext>
            </a:extLst>
          </p:cNvPr>
          <p:cNvSpPr>
            <a:spLocks noGrp="1"/>
          </p:cNvSpPr>
          <p:nvPr>
            <p:ph type="title"/>
          </p:nvPr>
        </p:nvSpPr>
        <p:spPr/>
        <p:txBody>
          <a:bodyPr>
            <a:normAutofit/>
          </a:bodyPr>
          <a:lstStyle/>
          <a:p>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TestNG &amp; Its Role In Software Testing</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70AB12-D590-B457-8E5A-CFFC4D4194DB}"/>
              </a:ext>
            </a:extLst>
          </p:cNvPr>
          <p:cNvSpPr>
            <a:spLocks noGrp="1"/>
          </p:cNvSpPr>
          <p:nvPr>
            <p:ph idx="1"/>
          </p:nvPr>
        </p:nvSpPr>
        <p:spPr/>
        <p:txBody>
          <a:bodyPr>
            <a:normAutofit fontScale="92500"/>
          </a:bodyPr>
          <a:lstStyle/>
          <a:p>
            <a:pPr marL="0" indent="0" algn="l">
              <a:buNone/>
            </a:pPr>
            <a:r>
              <a:rPr lang="en-IN" dirty="0">
                <a:latin typeface="Times New Roman" panose="02020603050405020304" pitchFamily="18" charset="0"/>
                <a:cs typeface="Times New Roman" panose="02020603050405020304" pitchFamily="18" charset="0"/>
              </a:rPr>
              <a:t>Definition:</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TestNG is an open source automated testing framework; where </a:t>
            </a:r>
            <a:r>
              <a:rPr lang="en-US" b="1" i="0" dirty="0">
                <a:solidFill>
                  <a:srgbClr val="000000"/>
                </a:solidFill>
                <a:effectLst/>
                <a:latin typeface="Times New Roman" panose="02020603050405020304" pitchFamily="18" charset="0"/>
                <a:cs typeface="Times New Roman" panose="02020603050405020304" pitchFamily="18" charset="0"/>
              </a:rPr>
              <a:t>NG</a:t>
            </a:r>
            <a:r>
              <a:rPr lang="en-US" b="0" i="0" dirty="0">
                <a:solidFill>
                  <a:srgbClr val="000000"/>
                </a:solidFill>
                <a:effectLst/>
                <a:latin typeface="Times New Roman" panose="02020603050405020304" pitchFamily="18" charset="0"/>
                <a:cs typeface="Times New Roman" panose="02020603050405020304" pitchFamily="18" charset="0"/>
              </a:rPr>
              <a:t> means </a:t>
            </a:r>
            <a:r>
              <a:rPr lang="en-US" b="1" i="0" dirty="0">
                <a:solidFill>
                  <a:srgbClr val="000000"/>
                </a:solidFill>
                <a:effectLst/>
                <a:latin typeface="Times New Roman" panose="02020603050405020304" pitchFamily="18" charset="0"/>
                <a:cs typeface="Times New Roman" panose="02020603050405020304" pitchFamily="18" charset="0"/>
              </a:rPr>
              <a:t>N</a:t>
            </a:r>
            <a:r>
              <a:rPr lang="en-US" b="0" i="0" dirty="0">
                <a:solidFill>
                  <a:srgbClr val="000000"/>
                </a:solidFill>
                <a:effectLst/>
                <a:latin typeface="Times New Roman" panose="02020603050405020304" pitchFamily="18" charset="0"/>
                <a:cs typeface="Times New Roman" panose="02020603050405020304" pitchFamily="18" charset="0"/>
              </a:rPr>
              <a:t>ext</a:t>
            </a:r>
            <a:r>
              <a:rPr lang="en-US" b="1" i="0" dirty="0">
                <a:solidFill>
                  <a:srgbClr val="000000"/>
                </a:solidFill>
                <a:effectLst/>
                <a:latin typeface="Times New Roman" panose="02020603050405020304" pitchFamily="18" charset="0"/>
                <a:cs typeface="Times New Roman" panose="02020603050405020304" pitchFamily="18" charset="0"/>
              </a:rPr>
              <a:t>G</a:t>
            </a:r>
            <a:r>
              <a:rPr lang="en-US" b="0" i="0" dirty="0">
                <a:solidFill>
                  <a:srgbClr val="000000"/>
                </a:solidFill>
                <a:effectLst/>
                <a:latin typeface="Times New Roman" panose="02020603050405020304" pitchFamily="18" charset="0"/>
                <a:cs typeface="Times New Roman" panose="02020603050405020304" pitchFamily="18" charset="0"/>
              </a:rPr>
              <a:t>eneration. TestNG is similar to JUnit (especially JUnit 4), but it is not a JUnit extension. It is inspired by JUnit. It is designed to be better than JUnit, especially when testing integrated classes</a:t>
            </a:r>
          </a:p>
          <a:p>
            <a:r>
              <a:rPr lang="en-US" sz="2200" b="0" i="0" dirty="0">
                <a:effectLst/>
                <a:latin typeface="Times New Roman" panose="02020603050405020304" pitchFamily="18" charset="0"/>
                <a:cs typeface="Times New Roman" panose="02020603050405020304" pitchFamily="18" charset="0"/>
              </a:rPr>
              <a:t>TestNG is preferred by developers for its ability to write powerful test cases with the help of annotations, grouping, and parametrizing. It covers all classifications of test automation like Unit testing, Functional testing, End-to-End, and integration testing. It's available in the form of jar files.</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479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CD72-2BC4-7BDC-95C7-72D0783413DB}"/>
              </a:ext>
            </a:extLst>
          </p:cNvPr>
          <p:cNvSpPr>
            <a:spLocks noGrp="1"/>
          </p:cNvSpPr>
          <p:nvPr>
            <p:ph type="title"/>
          </p:nvPr>
        </p:nvSpPr>
        <p:spPr>
          <a:xfrm>
            <a:off x="1470241" y="1116180"/>
            <a:ext cx="9603275" cy="1049235"/>
          </a:xfrm>
        </p:spPr>
        <p:txBody>
          <a:bodyPr>
            <a:normAutofit/>
          </a:bodyPr>
          <a:lstStyle/>
          <a:p>
            <a:r>
              <a:rPr lang="en-IN" sz="2400" cap="none" dirty="0">
                <a:latin typeface="Times New Roman" panose="02020603050405020304" pitchFamily="18" charset="0"/>
                <a:cs typeface="Times New Roman" panose="02020603050405020304" pitchFamily="18" charset="0"/>
              </a:rPr>
              <a:t>TestNG</a:t>
            </a:r>
            <a:r>
              <a:rPr lang="en-IN" sz="2400" dirty="0">
                <a:latin typeface="Times New Roman" panose="02020603050405020304" pitchFamily="18" charset="0"/>
                <a:cs typeface="Times New Roman" panose="02020603050405020304" pitchFamily="18" charset="0"/>
              </a:rPr>
              <a:t> </a:t>
            </a:r>
            <a:r>
              <a:rPr lang="en-IN" sz="2400" cap="none" dirty="0">
                <a:latin typeface="Times New Roman" panose="02020603050405020304" pitchFamily="18" charset="0"/>
                <a:cs typeface="Times New Roman" panose="02020603050405020304" pitchFamily="18" charset="0"/>
              </a:rPr>
              <a:t>Features</a:t>
            </a:r>
            <a:endParaRPr lang="en-IN" sz="2400" dirty="0">
              <a:latin typeface="Times New Roman" panose="02020603050405020304" pitchFamily="18" charset="0"/>
              <a:cs typeface="Times New Roman" panose="02020603050405020304" pitchFamily="18" charset="0"/>
            </a:endParaRPr>
          </a:p>
        </p:txBody>
      </p:sp>
      <p:pic>
        <p:nvPicPr>
          <p:cNvPr id="1026" name="Picture 2" descr="Features of TestNG">
            <a:extLst>
              <a:ext uri="{FF2B5EF4-FFF2-40B4-BE49-F238E27FC236}">
                <a16:creationId xmlns:a16="http://schemas.microsoft.com/office/drawing/2014/main" id="{ED118086-A2F3-8913-683F-3DE24E95A6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2281" y="2165415"/>
            <a:ext cx="5288858"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41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EEC9-3C1C-819E-96BA-73F21AC6EC2D}"/>
              </a:ext>
            </a:extLst>
          </p:cNvPr>
          <p:cNvSpPr>
            <a:spLocks noGrp="1"/>
          </p:cNvSpPr>
          <p:nvPr>
            <p:ph type="title"/>
          </p:nvPr>
        </p:nvSpPr>
        <p:spPr>
          <a:xfrm>
            <a:off x="1451579" y="1112430"/>
            <a:ext cx="9603275" cy="1049235"/>
          </a:xfrm>
        </p:spPr>
        <p:txBody>
          <a:bodyPr>
            <a:normAutofit/>
          </a:bodyPr>
          <a:lstStyle/>
          <a:p>
            <a:r>
              <a:rPr lang="en-IN" sz="2400" cap="none" dirty="0">
                <a:latin typeface="Times New Roman" panose="02020603050405020304" pitchFamily="18" charset="0"/>
                <a:cs typeface="Times New Roman" panose="02020603050405020304" pitchFamily="18" charset="0"/>
              </a:rPr>
              <a:t>Annotations In TestNG</a:t>
            </a:r>
          </a:p>
        </p:txBody>
      </p:sp>
      <p:sp>
        <p:nvSpPr>
          <p:cNvPr id="3" name="Content Placeholder 2">
            <a:extLst>
              <a:ext uri="{FF2B5EF4-FFF2-40B4-BE49-F238E27FC236}">
                <a16:creationId xmlns:a16="http://schemas.microsoft.com/office/drawing/2014/main" id="{C24E7735-F867-D693-92AD-818BDA311670}"/>
              </a:ext>
            </a:extLst>
          </p:cNvPr>
          <p:cNvSpPr>
            <a:spLocks noGrp="1"/>
          </p:cNvSpPr>
          <p:nvPr>
            <p:ph idx="1"/>
          </p:nvPr>
        </p:nvSpPr>
        <p:spPr>
          <a:xfrm>
            <a:off x="1451579" y="2020838"/>
            <a:ext cx="9778396" cy="4032643"/>
          </a:xfrm>
        </p:spPr>
        <p:txBody>
          <a:bodyPr>
            <a:normAutofit fontScale="25000" lnSpcReduction="20000"/>
          </a:bodyPr>
          <a:lstStyle/>
          <a:p>
            <a:pPr algn="l"/>
            <a:r>
              <a:rPr lang="en-US" sz="7200" b="0" i="0" dirty="0">
                <a:solidFill>
                  <a:srgbClr val="333333"/>
                </a:solidFill>
                <a:effectLst/>
                <a:latin typeface="Times New Roman" panose="02020603050405020304" pitchFamily="18" charset="0"/>
                <a:cs typeface="Times New Roman" panose="02020603050405020304" pitchFamily="18" charset="0"/>
              </a:rPr>
              <a:t>This is the list of annotations that TestNG support in </a:t>
            </a:r>
            <a:r>
              <a:rPr lang="en-US" sz="7200" b="0" i="0" u="sng" dirty="0">
                <a:solidFill>
                  <a:srgbClr val="0070F0"/>
                </a:solidFill>
                <a:effectLst/>
                <a:latin typeface="Times New Roman" panose="02020603050405020304" pitchFamily="18" charset="0"/>
                <a:cs typeface="Times New Roman" panose="02020603050405020304" pitchFamily="18" charset="0"/>
                <a:hlinkClick r:id="rId2" tooltip="What is Selenium"/>
              </a:rPr>
              <a:t>Selenium</a:t>
            </a:r>
            <a:endParaRPr lang="en-US" sz="7200"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7200" b="0" i="0" dirty="0">
                <a:solidFill>
                  <a:srgbClr val="333333"/>
                </a:solidFill>
                <a:effectLst/>
                <a:latin typeface="Times New Roman" panose="02020603050405020304" pitchFamily="18" charset="0"/>
                <a:cs typeface="Times New Roman" panose="02020603050405020304" pitchFamily="18" charset="0"/>
              </a:rPr>
              <a:t>BeforeSuite</a:t>
            </a:r>
          </a:p>
          <a:p>
            <a:pPr algn="l">
              <a:buFont typeface="Arial" panose="020B0604020202020204" pitchFamily="34" charset="0"/>
              <a:buChar char="•"/>
            </a:pPr>
            <a:r>
              <a:rPr lang="en-US" sz="7200" b="0" i="0" dirty="0">
                <a:solidFill>
                  <a:srgbClr val="333333"/>
                </a:solidFill>
                <a:effectLst/>
                <a:latin typeface="Times New Roman" panose="02020603050405020304" pitchFamily="18" charset="0"/>
                <a:cs typeface="Times New Roman" panose="02020603050405020304" pitchFamily="18" charset="0"/>
              </a:rPr>
              <a:t>BeforeTest</a:t>
            </a:r>
          </a:p>
          <a:p>
            <a:pPr algn="l">
              <a:buFont typeface="Arial" panose="020B0604020202020204" pitchFamily="34" charset="0"/>
              <a:buChar char="•"/>
            </a:pPr>
            <a:r>
              <a:rPr lang="en-US" sz="7200" b="0" i="0" dirty="0">
                <a:solidFill>
                  <a:srgbClr val="333333"/>
                </a:solidFill>
                <a:effectLst/>
                <a:latin typeface="Times New Roman" panose="02020603050405020304" pitchFamily="18" charset="0"/>
                <a:cs typeface="Times New Roman" panose="02020603050405020304" pitchFamily="18" charset="0"/>
              </a:rPr>
              <a:t>BeforeClass</a:t>
            </a:r>
          </a:p>
          <a:p>
            <a:pPr algn="l">
              <a:buFont typeface="Arial" panose="020B0604020202020204" pitchFamily="34" charset="0"/>
              <a:buChar char="•"/>
            </a:pPr>
            <a:r>
              <a:rPr lang="en-US" sz="7200" b="0" i="0" dirty="0">
                <a:solidFill>
                  <a:srgbClr val="333333"/>
                </a:solidFill>
                <a:effectLst/>
                <a:latin typeface="Times New Roman" panose="02020603050405020304" pitchFamily="18" charset="0"/>
                <a:cs typeface="Times New Roman" panose="02020603050405020304" pitchFamily="18" charset="0"/>
              </a:rPr>
              <a:t>BeforeMethod</a:t>
            </a:r>
          </a:p>
          <a:p>
            <a:pPr algn="l">
              <a:buFont typeface="Arial" panose="020B0604020202020204" pitchFamily="34" charset="0"/>
              <a:buChar char="•"/>
            </a:pPr>
            <a:r>
              <a:rPr lang="en-US" sz="7200" b="0" i="0" dirty="0">
                <a:solidFill>
                  <a:srgbClr val="333333"/>
                </a:solidFill>
                <a:effectLst/>
                <a:latin typeface="Times New Roman" panose="02020603050405020304" pitchFamily="18" charset="0"/>
                <a:cs typeface="Times New Roman" panose="02020603050405020304" pitchFamily="18" charset="0"/>
              </a:rPr>
              <a:t>AfterMethod</a:t>
            </a:r>
          </a:p>
          <a:p>
            <a:pPr algn="l">
              <a:buFont typeface="Arial" panose="020B0604020202020204" pitchFamily="34" charset="0"/>
              <a:buChar char="•"/>
            </a:pPr>
            <a:r>
              <a:rPr lang="en-US" sz="7200" b="0" i="0" dirty="0">
                <a:solidFill>
                  <a:srgbClr val="333333"/>
                </a:solidFill>
                <a:effectLst/>
                <a:latin typeface="Times New Roman" panose="02020603050405020304" pitchFamily="18" charset="0"/>
                <a:cs typeface="Times New Roman" panose="02020603050405020304" pitchFamily="18" charset="0"/>
              </a:rPr>
              <a:t>AfterClass</a:t>
            </a:r>
          </a:p>
          <a:p>
            <a:pPr algn="l">
              <a:buFont typeface="Arial" panose="020B0604020202020204" pitchFamily="34" charset="0"/>
              <a:buChar char="•"/>
            </a:pPr>
            <a:r>
              <a:rPr lang="en-US" sz="7200" b="0" i="0" dirty="0">
                <a:solidFill>
                  <a:srgbClr val="333333"/>
                </a:solidFill>
                <a:effectLst/>
                <a:latin typeface="Times New Roman" panose="02020603050405020304" pitchFamily="18" charset="0"/>
                <a:cs typeface="Times New Roman" panose="02020603050405020304" pitchFamily="18" charset="0"/>
              </a:rPr>
              <a:t>AfterTest</a:t>
            </a:r>
          </a:p>
          <a:p>
            <a:pPr algn="l">
              <a:buFont typeface="Arial" panose="020B0604020202020204" pitchFamily="34" charset="0"/>
              <a:buChar char="•"/>
            </a:pPr>
            <a:r>
              <a:rPr lang="en-US" sz="7200" b="0" i="0" dirty="0">
                <a:solidFill>
                  <a:srgbClr val="333333"/>
                </a:solidFill>
                <a:effectLst/>
                <a:latin typeface="Times New Roman" panose="02020603050405020304" pitchFamily="18" charset="0"/>
                <a:cs typeface="Times New Roman" panose="02020603050405020304" pitchFamily="18" charset="0"/>
              </a:rPr>
              <a:t>AfterSuite</a:t>
            </a:r>
          </a:p>
          <a:p>
            <a:endParaRPr lang="en-IN" dirty="0"/>
          </a:p>
        </p:txBody>
      </p:sp>
    </p:spTree>
    <p:extLst>
      <p:ext uri="{BB962C8B-B14F-4D97-AF65-F5344CB8AC3E}">
        <p14:creationId xmlns:p14="http://schemas.microsoft.com/office/powerpoint/2010/main" val="268705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281F-13A7-C3C3-934C-21968855CE25}"/>
              </a:ext>
            </a:extLst>
          </p:cNvPr>
          <p:cNvSpPr>
            <a:spLocks noGrp="1"/>
          </p:cNvSpPr>
          <p:nvPr>
            <p:ph type="title"/>
          </p:nvPr>
        </p:nvSpPr>
        <p:spPr>
          <a:xfrm>
            <a:off x="1451578" y="1013150"/>
            <a:ext cx="9603275" cy="1049235"/>
          </a:xfrm>
        </p:spPr>
        <p:txBody>
          <a:bodyPr/>
          <a:lstStyle/>
          <a:p>
            <a:pPr algn="just"/>
            <a:r>
              <a:rPr lang="en-IN" cap="none" dirty="0">
                <a:latin typeface="Times New Roman" panose="02020603050405020304" pitchFamily="18" charset="0"/>
                <a:cs typeface="Times New Roman" panose="02020603050405020304" pitchFamily="18" charset="0"/>
              </a:rPr>
              <a:t>Cucumber</a:t>
            </a:r>
          </a:p>
        </p:txBody>
      </p:sp>
      <p:sp>
        <p:nvSpPr>
          <p:cNvPr id="3" name="Content Placeholder 2">
            <a:extLst>
              <a:ext uri="{FF2B5EF4-FFF2-40B4-BE49-F238E27FC236}">
                <a16:creationId xmlns:a16="http://schemas.microsoft.com/office/drawing/2014/main" id="{90D0E06A-689D-BC28-41D7-9A19B74BCEA5}"/>
              </a:ext>
            </a:extLst>
          </p:cNvPr>
          <p:cNvSpPr>
            <a:spLocks noGrp="1"/>
          </p:cNvSpPr>
          <p:nvPr>
            <p:ph idx="1"/>
          </p:nvPr>
        </p:nvSpPr>
        <p:spPr>
          <a:xfrm>
            <a:off x="1451579" y="2062385"/>
            <a:ext cx="9603275" cy="3450613"/>
          </a:xfrm>
        </p:spPr>
        <p:txBody>
          <a:bodyPr>
            <a:normAutofit fontScale="92500"/>
          </a:bodyPr>
          <a:lstStyle/>
          <a:p>
            <a:r>
              <a:rPr lang="en-IN" dirty="0">
                <a:latin typeface="Times New Roman" panose="02020603050405020304" pitchFamily="18" charset="0"/>
                <a:cs typeface="Times New Roman" panose="02020603050405020304" pitchFamily="18" charset="0"/>
              </a:rPr>
              <a:t>Cucumber is a high level-testing framework that supports Behaviour Driven Development.</a:t>
            </a:r>
          </a:p>
          <a:p>
            <a:r>
              <a:rPr lang="en-IN" dirty="0">
                <a:latin typeface="Times New Roman" panose="02020603050405020304" pitchFamily="18" charset="0"/>
                <a:cs typeface="Times New Roman" panose="02020603050405020304" pitchFamily="18" charset="0"/>
              </a:rPr>
              <a:t>Cucumber is a software tool used by the testers to develop test cases for the testing of behaviour of the software.</a:t>
            </a:r>
          </a:p>
          <a:p>
            <a:r>
              <a:rPr lang="en-IN" dirty="0">
                <a:latin typeface="Times New Roman" panose="02020603050405020304" pitchFamily="18" charset="0"/>
                <a:cs typeface="Times New Roman" panose="02020603050405020304" pitchFamily="18" charset="0"/>
              </a:rPr>
              <a:t>Behaviour driven development framework to observe the behaviour of the software’s functionalities.</a:t>
            </a:r>
          </a:p>
          <a:p>
            <a:r>
              <a:rPr lang="en-IN" dirty="0">
                <a:latin typeface="Times New Roman" panose="02020603050405020304" pitchFamily="18" charset="0"/>
                <a:cs typeface="Times New Roman" panose="02020603050405020304" pitchFamily="18" charset="0"/>
              </a:rPr>
              <a:t>It runs automated acceptance tests on web applications.</a:t>
            </a:r>
          </a:p>
          <a:p>
            <a:r>
              <a:rPr lang="en-IN" dirty="0">
                <a:latin typeface="Times New Roman" panose="02020603050405020304" pitchFamily="18" charset="0"/>
                <a:cs typeface="Times New Roman" panose="02020603050405020304" pitchFamily="18" charset="0"/>
              </a:rPr>
              <a:t>Cucumber is a tool that executes plan-text functional descriptions as automated tests. The languages that cucumber is called gherkin.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15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6AAA-82CA-67FD-1AF9-1494761E9AF4}"/>
              </a:ext>
            </a:extLst>
          </p:cNvPr>
          <p:cNvSpPr>
            <a:spLocks noGrp="1"/>
          </p:cNvSpPr>
          <p:nvPr>
            <p:ph type="title"/>
          </p:nvPr>
        </p:nvSpPr>
        <p:spPr>
          <a:xfrm>
            <a:off x="1451579" y="966497"/>
            <a:ext cx="9603275" cy="1049235"/>
          </a:xfrm>
        </p:spPr>
        <p:txBody>
          <a:bodyPr/>
          <a:lstStyle/>
          <a:p>
            <a:r>
              <a:rPr lang="en-US" cap="none" dirty="0"/>
              <a:t>Group Members</a:t>
            </a:r>
            <a:endParaRPr lang="en-IN" cap="none" dirty="0"/>
          </a:p>
        </p:txBody>
      </p:sp>
      <p:sp>
        <p:nvSpPr>
          <p:cNvPr id="3" name="Content Placeholder 2">
            <a:extLst>
              <a:ext uri="{FF2B5EF4-FFF2-40B4-BE49-F238E27FC236}">
                <a16:creationId xmlns:a16="http://schemas.microsoft.com/office/drawing/2014/main" id="{DC524ACF-30CF-3271-C024-87F6A11AF462}"/>
              </a:ext>
            </a:extLst>
          </p:cNvPr>
          <p:cNvSpPr>
            <a:spLocks noGrp="1"/>
          </p:cNvSpPr>
          <p:nvPr>
            <p:ph idx="1"/>
          </p:nvPr>
        </p:nvSpPr>
        <p:spPr>
          <a:xfrm>
            <a:off x="1451579" y="2015732"/>
            <a:ext cx="9603275" cy="3975231"/>
          </a:xfrm>
        </p:spPr>
        <p:txBody>
          <a:bodyPr numCol="1"/>
          <a:lstStyle/>
          <a:p>
            <a:r>
              <a:rPr lang="en-IN" dirty="0"/>
              <a:t>Utkarsh Maurya(Team Lead)			(2576001)</a:t>
            </a:r>
          </a:p>
          <a:p>
            <a:r>
              <a:rPr lang="en-IN" dirty="0"/>
              <a:t>Juttuga Kesavanagendra                                         (2576775)</a:t>
            </a:r>
          </a:p>
          <a:p>
            <a:r>
              <a:rPr lang="en-IN" dirty="0"/>
              <a:t>Sakshi Agrawal                                                      (2576909)</a:t>
            </a:r>
          </a:p>
          <a:p>
            <a:r>
              <a:rPr lang="en-IN" dirty="0"/>
              <a:t>Abantika Padhy					</a:t>
            </a:r>
            <a:r>
              <a:rPr lang="en-IN" dirty="0">
                <a:latin typeface="+mj-lt"/>
              </a:rPr>
              <a:t>(</a:t>
            </a:r>
            <a:r>
              <a:rPr lang="en-IN" b="0" i="0" dirty="0">
                <a:effectLst/>
                <a:latin typeface="+mj-lt"/>
              </a:rPr>
              <a:t>2576228</a:t>
            </a:r>
            <a:r>
              <a:rPr lang="en-IN" dirty="0">
                <a:latin typeface="+mj-lt"/>
              </a:rPr>
              <a:t>)</a:t>
            </a:r>
          </a:p>
          <a:p>
            <a:r>
              <a:rPr lang="en-IN" dirty="0"/>
              <a:t>Male Jayadeep 					(2575966)</a:t>
            </a:r>
          </a:p>
          <a:p>
            <a:r>
              <a:rPr lang="en-IN" dirty="0"/>
              <a:t>Lama Sravanthi 				(2576695)</a:t>
            </a:r>
          </a:p>
          <a:p>
            <a:r>
              <a:rPr lang="en-IN" dirty="0"/>
              <a:t>Bommi Reddy Madhutejaswara Reddy 		(2576126)</a:t>
            </a:r>
          </a:p>
          <a:p>
            <a:r>
              <a:rPr lang="en-IN" dirty="0"/>
              <a:t>Karthick M 					(2576264)</a:t>
            </a:r>
          </a:p>
          <a:p>
            <a:endParaRPr lang="en-IN" dirty="0"/>
          </a:p>
        </p:txBody>
      </p:sp>
    </p:spTree>
    <p:extLst>
      <p:ext uri="{BB962C8B-B14F-4D97-AF65-F5344CB8AC3E}">
        <p14:creationId xmlns:p14="http://schemas.microsoft.com/office/powerpoint/2010/main" val="276557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E8D2-D64C-275F-A1C0-DE928BB0F3D6}"/>
              </a:ext>
            </a:extLst>
          </p:cNvPr>
          <p:cNvSpPr>
            <a:spLocks noGrp="1"/>
          </p:cNvSpPr>
          <p:nvPr>
            <p:ph type="title"/>
          </p:nvPr>
        </p:nvSpPr>
        <p:spPr>
          <a:xfrm>
            <a:off x="1451579" y="1037784"/>
            <a:ext cx="9603275" cy="1049235"/>
          </a:xfrm>
        </p:spPr>
        <p:txBody>
          <a:bodyPr/>
          <a:lstStyle/>
          <a:p>
            <a:r>
              <a:rPr lang="en-IN" cap="none" dirty="0">
                <a:latin typeface="Times New Roman" panose="02020603050405020304" pitchFamily="18" charset="0"/>
                <a:cs typeface="Times New Roman" panose="02020603050405020304" pitchFamily="18" charset="0"/>
              </a:rPr>
              <a:t>Gherkin Language</a:t>
            </a:r>
          </a:p>
        </p:txBody>
      </p:sp>
      <p:sp>
        <p:nvSpPr>
          <p:cNvPr id="3" name="Content Placeholder 2">
            <a:extLst>
              <a:ext uri="{FF2B5EF4-FFF2-40B4-BE49-F238E27FC236}">
                <a16:creationId xmlns:a16="http://schemas.microsoft.com/office/drawing/2014/main" id="{EA6BA3E5-DB49-26A8-CB3C-365578C7908B}"/>
              </a:ext>
            </a:extLst>
          </p:cNvPr>
          <p:cNvSpPr>
            <a:spLocks noGrp="1"/>
          </p:cNvSpPr>
          <p:nvPr>
            <p:ph idx="1"/>
          </p:nvPr>
        </p:nvSpPr>
        <p:spPr>
          <a:xfrm>
            <a:off x="1451579" y="2015732"/>
            <a:ext cx="9603275" cy="3993182"/>
          </a:xfrm>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Gherkin is the format for cucumber specifications. Technically speaking it is line based languages with a well-defined syntax, but it’s so simple that you don’t have to known how to program in order to use it.</a:t>
            </a:r>
          </a:p>
          <a:p>
            <a:pPr marL="0" indent="0">
              <a:buNone/>
            </a:pPr>
            <a:r>
              <a:rPr lang="en-IN" dirty="0">
                <a:latin typeface="Times New Roman" panose="02020603050405020304" pitchFamily="18" charset="0"/>
                <a:cs typeface="Times New Roman" panose="02020603050405020304" pitchFamily="18" charset="0"/>
              </a:rPr>
              <a:t>Format-</a:t>
            </a:r>
          </a:p>
          <a:p>
            <a:r>
              <a:rPr lang="en-IN" dirty="0">
                <a:latin typeface="Times New Roman" panose="02020603050405020304" pitchFamily="18" charset="0"/>
                <a:cs typeface="Times New Roman" panose="02020603050405020304" pitchFamily="18" charset="0"/>
              </a:rPr>
              <a:t>Feature: Summary</a:t>
            </a:r>
          </a:p>
          <a:p>
            <a:r>
              <a:rPr lang="en-IN" dirty="0">
                <a:latin typeface="Times New Roman" panose="02020603050405020304" pitchFamily="18" charset="0"/>
                <a:cs typeface="Times New Roman" panose="02020603050405020304" pitchFamily="18" charset="0"/>
              </a:rPr>
              <a:t>Scenario: Title</a:t>
            </a:r>
          </a:p>
          <a:p>
            <a:r>
              <a:rPr lang="en-IN" dirty="0">
                <a:latin typeface="Times New Roman" panose="02020603050405020304" pitchFamily="18" charset="0"/>
                <a:cs typeface="Times New Roman" panose="02020603050405020304" pitchFamily="18" charset="0"/>
              </a:rPr>
              <a:t>Given</a:t>
            </a:r>
          </a:p>
          <a:p>
            <a:r>
              <a:rPr lang="en-IN" dirty="0">
                <a:latin typeface="Times New Roman" panose="02020603050405020304" pitchFamily="18" charset="0"/>
                <a:cs typeface="Times New Roman" panose="02020603050405020304" pitchFamily="18" charset="0"/>
              </a:rPr>
              <a:t>And</a:t>
            </a:r>
          </a:p>
          <a:p>
            <a:r>
              <a:rPr lang="en-IN" dirty="0">
                <a:latin typeface="Times New Roman" panose="02020603050405020304" pitchFamily="18" charset="0"/>
                <a:cs typeface="Times New Roman" panose="02020603050405020304" pitchFamily="18" charset="0"/>
              </a:rPr>
              <a:t>When</a:t>
            </a:r>
          </a:p>
          <a:p>
            <a:r>
              <a:rPr lang="en-IN" dirty="0">
                <a:latin typeface="Times New Roman" panose="02020603050405020304" pitchFamily="18" charset="0"/>
                <a:cs typeface="Times New Roman" panose="02020603050405020304" pitchFamily="18" charset="0"/>
              </a:rPr>
              <a:t>But</a:t>
            </a:r>
          </a:p>
          <a:p>
            <a:r>
              <a:rPr lang="en-IN" dirty="0">
                <a:latin typeface="Times New Roman" panose="02020603050405020304" pitchFamily="18" charset="0"/>
                <a:cs typeface="Times New Roman" panose="02020603050405020304" pitchFamily="18" charset="0"/>
              </a:rPr>
              <a:t>Then</a:t>
            </a:r>
          </a:p>
        </p:txBody>
      </p:sp>
    </p:spTree>
    <p:extLst>
      <p:ext uri="{BB962C8B-B14F-4D97-AF65-F5344CB8AC3E}">
        <p14:creationId xmlns:p14="http://schemas.microsoft.com/office/powerpoint/2010/main" val="166343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95B3-46C6-3EFB-F8A9-A40F5DD21796}"/>
              </a:ext>
            </a:extLst>
          </p:cNvPr>
          <p:cNvSpPr>
            <a:spLocks noGrp="1"/>
          </p:cNvSpPr>
          <p:nvPr>
            <p:ph type="title"/>
          </p:nvPr>
        </p:nvSpPr>
        <p:spPr>
          <a:xfrm>
            <a:off x="1451579" y="879164"/>
            <a:ext cx="9603275" cy="1049235"/>
          </a:xfrm>
        </p:spPr>
        <p:txBody>
          <a:bodyPr/>
          <a:lstStyle/>
          <a:p>
            <a:r>
              <a:rPr lang="en-IN" cap="none" dirty="0">
                <a:latin typeface="Times New Roman" panose="02020603050405020304" pitchFamily="18" charset="0"/>
                <a:cs typeface="Times New Roman" panose="02020603050405020304" pitchFamily="18" charset="0"/>
              </a:rPr>
              <a:t>Set Up For Cucumber TestNG</a:t>
            </a:r>
          </a:p>
        </p:txBody>
      </p:sp>
      <p:sp>
        <p:nvSpPr>
          <p:cNvPr id="3" name="Content Placeholder 2">
            <a:extLst>
              <a:ext uri="{FF2B5EF4-FFF2-40B4-BE49-F238E27FC236}">
                <a16:creationId xmlns:a16="http://schemas.microsoft.com/office/drawing/2014/main" id="{EDFC5F96-C3BB-7152-420A-3D0C24E802F1}"/>
              </a:ext>
            </a:extLst>
          </p:cNvPr>
          <p:cNvSpPr>
            <a:spLocks noGrp="1"/>
          </p:cNvSpPr>
          <p:nvPr>
            <p:ph idx="1"/>
          </p:nvPr>
        </p:nvSpPr>
        <p:spPr>
          <a:xfrm>
            <a:off x="1451578" y="2286320"/>
            <a:ext cx="9603275" cy="3450613"/>
          </a:xfrm>
        </p:spPr>
        <p:txBody>
          <a:bodyPr/>
          <a:lstStyle/>
          <a:p>
            <a:r>
              <a:rPr lang="en-IN" b="1" i="0" dirty="0">
                <a:solidFill>
                  <a:srgbClr val="212529"/>
                </a:solidFill>
                <a:effectLst/>
                <a:latin typeface="Times New Roman" panose="02020603050405020304" pitchFamily="18" charset="0"/>
                <a:cs typeface="Times New Roman" panose="02020603050405020304" pitchFamily="18" charset="0"/>
              </a:rPr>
              <a:t>Feature File : </a:t>
            </a:r>
            <a:r>
              <a:rPr lang="en-US" b="0" i="0" dirty="0">
                <a:solidFill>
                  <a:srgbClr val="172B4D"/>
                </a:solidFill>
                <a:effectLst/>
                <a:latin typeface="Times New Roman" panose="02020603050405020304" pitchFamily="18" charset="0"/>
                <a:cs typeface="Times New Roman" panose="02020603050405020304" pitchFamily="18" charset="0"/>
              </a:rPr>
              <a:t>feature file and write your first scenario using Gherkin syntax.</a:t>
            </a:r>
          </a:p>
          <a:p>
            <a:r>
              <a:rPr lang="en-IN" b="1" i="0" dirty="0">
                <a:solidFill>
                  <a:srgbClr val="212529"/>
                </a:solidFill>
                <a:effectLst/>
                <a:latin typeface="Times New Roman" panose="02020603050405020304" pitchFamily="18" charset="0"/>
                <a:cs typeface="Times New Roman" panose="02020603050405020304" pitchFamily="18" charset="0"/>
              </a:rPr>
              <a:t>Step Definitions : </a:t>
            </a:r>
            <a:r>
              <a:rPr lang="en-IN" i="0" dirty="0">
                <a:solidFill>
                  <a:srgbClr val="212529"/>
                </a:solidFill>
                <a:effectLst/>
                <a:latin typeface="Times New Roman" panose="02020603050405020304" pitchFamily="18" charset="0"/>
                <a:cs typeface="Times New Roman" panose="02020603050405020304" pitchFamily="18" charset="0"/>
              </a:rPr>
              <a:t>java </a:t>
            </a:r>
            <a:r>
              <a:rPr lang="en-US" b="0" i="0" dirty="0">
                <a:solidFill>
                  <a:srgbClr val="172B4D"/>
                </a:solidFill>
                <a:effectLst/>
                <a:latin typeface="Times New Roman" panose="02020603050405020304" pitchFamily="18" charset="0"/>
                <a:cs typeface="Times New Roman" panose="02020603050405020304" pitchFamily="18" charset="0"/>
              </a:rPr>
              <a:t>code that will execute the steps outlined in your feature file.</a:t>
            </a:r>
            <a:endParaRPr lang="en-IN" b="1" i="0" dirty="0">
              <a:solidFill>
                <a:srgbClr val="212529"/>
              </a:solidFill>
              <a:effectLst/>
              <a:latin typeface="Times New Roman" panose="02020603050405020304" pitchFamily="18" charset="0"/>
              <a:cs typeface="Times New Roman" panose="02020603050405020304" pitchFamily="18" charset="0"/>
            </a:endParaRPr>
          </a:p>
          <a:p>
            <a:r>
              <a:rPr lang="en-IN" b="1" i="0" dirty="0">
                <a:solidFill>
                  <a:srgbClr val="212529"/>
                </a:solidFill>
                <a:effectLst/>
                <a:latin typeface="Times New Roman" panose="02020603050405020304" pitchFamily="18" charset="0"/>
                <a:cs typeface="Times New Roman" panose="02020603050405020304" pitchFamily="18" charset="0"/>
              </a:rPr>
              <a:t>Runner :</a:t>
            </a:r>
            <a:r>
              <a:rPr lang="en-IN" i="0" dirty="0">
                <a:solidFill>
                  <a:srgbClr val="212529"/>
                </a:solidFill>
                <a:effectLst/>
                <a:latin typeface="Times New Roman" panose="02020603050405020304" pitchFamily="18" charset="0"/>
                <a:cs typeface="Times New Roman" panose="02020603050405020304" pitchFamily="18" charset="0"/>
              </a:rPr>
              <a:t> </a:t>
            </a:r>
            <a:r>
              <a:rPr lang="en-US" b="0" i="0" dirty="0">
                <a:solidFill>
                  <a:srgbClr val="172B4D"/>
                </a:solidFill>
                <a:effectLst/>
                <a:latin typeface="Times New Roman" panose="02020603050405020304" pitchFamily="18" charset="0"/>
                <a:cs typeface="Times New Roman" panose="02020603050405020304" pitchFamily="18" charset="0"/>
              </a:rPr>
              <a:t>This class will be used to execute the feature files and step definitions.</a:t>
            </a:r>
            <a:endParaRPr lang="en-IN" b="1" i="0" dirty="0">
              <a:solidFill>
                <a:srgbClr val="212529"/>
              </a:solidFill>
              <a:effectLst/>
              <a:latin typeface="Times New Roman" panose="02020603050405020304" pitchFamily="18" charset="0"/>
              <a:cs typeface="Times New Roman" panose="02020603050405020304" pitchFamily="18" charset="0"/>
            </a:endParaRPr>
          </a:p>
          <a:p>
            <a:endParaRPr lang="en-IN" b="0" i="0" dirty="0">
              <a:solidFill>
                <a:srgbClr val="212529"/>
              </a:solidFill>
              <a:effectLst/>
              <a:latin typeface="Times New Roman" panose="02020603050405020304" pitchFamily="18" charset="0"/>
              <a:cs typeface="Times New Roman" panose="02020603050405020304" pitchFamily="18" charset="0"/>
            </a:endParaRPr>
          </a:p>
          <a:p>
            <a:endParaRPr lang="en-IN" b="0" i="0" dirty="0">
              <a:solidFill>
                <a:srgbClr val="212529"/>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069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F65D-426B-534C-BA60-219B200E4F9B}"/>
              </a:ext>
            </a:extLst>
          </p:cNvPr>
          <p:cNvSpPr>
            <a:spLocks noGrp="1"/>
          </p:cNvSpPr>
          <p:nvPr>
            <p:ph type="title"/>
          </p:nvPr>
        </p:nvSpPr>
        <p:spPr>
          <a:xfrm>
            <a:off x="1451580" y="998376"/>
            <a:ext cx="9603275" cy="1049235"/>
          </a:xfrm>
        </p:spPr>
        <p:txBody>
          <a:bodyPr/>
          <a:lstStyle/>
          <a:p>
            <a:r>
              <a:rPr lang="en-US" dirty="0">
                <a:latin typeface="Times New Roman" panose="02020603050405020304" pitchFamily="18" charset="0"/>
                <a:cs typeface="Times New Roman" panose="02020603050405020304" pitchFamily="18" charset="0"/>
              </a:rPr>
              <a:t>Welcome page </a:t>
            </a:r>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61DDAC9D-393F-5E9F-4426-40EE47879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436" y="2047611"/>
            <a:ext cx="9107562" cy="3989295"/>
          </a:xfrm>
        </p:spPr>
      </p:pic>
    </p:spTree>
    <p:extLst>
      <p:ext uri="{BB962C8B-B14F-4D97-AF65-F5344CB8AC3E}">
        <p14:creationId xmlns:p14="http://schemas.microsoft.com/office/powerpoint/2010/main" val="2808181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8171-045E-7F3D-CD90-D860AFA56AF2}"/>
              </a:ext>
            </a:extLst>
          </p:cNvPr>
          <p:cNvSpPr>
            <a:spLocks noGrp="1"/>
          </p:cNvSpPr>
          <p:nvPr>
            <p:ph type="title"/>
          </p:nvPr>
        </p:nvSpPr>
        <p:spPr>
          <a:xfrm>
            <a:off x="1451579" y="912647"/>
            <a:ext cx="9603275" cy="958015"/>
          </a:xfrm>
        </p:spPr>
        <p:txBody>
          <a:bodyPr/>
          <a:lstStyle/>
          <a:p>
            <a:r>
              <a:rPr lang="en-US" cap="none" dirty="0">
                <a:latin typeface="Times New Roman" panose="02020603050405020304" pitchFamily="18" charset="0"/>
                <a:cs typeface="Times New Roman" panose="02020603050405020304" pitchFamily="18" charset="0"/>
              </a:rPr>
              <a:t>User Registers And Login As New User</a:t>
            </a:r>
            <a:endParaRPr lang="en-IN"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74C7C7C-1EF5-0533-F278-516E52E7F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665" y="2360645"/>
            <a:ext cx="2815584" cy="3584708"/>
          </a:xfrm>
        </p:spPr>
      </p:pic>
      <p:pic>
        <p:nvPicPr>
          <p:cNvPr id="7" name="Picture 6">
            <a:extLst>
              <a:ext uri="{FF2B5EF4-FFF2-40B4-BE49-F238E27FC236}">
                <a16:creationId xmlns:a16="http://schemas.microsoft.com/office/drawing/2014/main" id="{BD978AE8-C0E8-A902-0C29-C3EFC33B6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65" y="2284290"/>
            <a:ext cx="3172608" cy="3661063"/>
          </a:xfrm>
          <a:prstGeom prst="rect">
            <a:avLst/>
          </a:prstGeom>
        </p:spPr>
      </p:pic>
      <p:sp>
        <p:nvSpPr>
          <p:cNvPr id="9" name="TextBox 8">
            <a:extLst>
              <a:ext uri="{FF2B5EF4-FFF2-40B4-BE49-F238E27FC236}">
                <a16:creationId xmlns:a16="http://schemas.microsoft.com/office/drawing/2014/main" id="{5AF24057-0BC0-9528-78B7-EEC18670FBCF}"/>
              </a:ext>
            </a:extLst>
          </p:cNvPr>
          <p:cNvSpPr txBox="1"/>
          <p:nvPr/>
        </p:nvSpPr>
        <p:spPr>
          <a:xfrm>
            <a:off x="2045664" y="2019952"/>
            <a:ext cx="27036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1-Registration Page</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27AE005-863A-F98C-10FE-FE79C823322F}"/>
              </a:ext>
            </a:extLst>
          </p:cNvPr>
          <p:cNvSpPr txBox="1"/>
          <p:nvPr/>
        </p:nvSpPr>
        <p:spPr>
          <a:xfrm>
            <a:off x="7064165" y="1930987"/>
            <a:ext cx="31726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Login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118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3268-CE13-8C79-9984-29F97D33297A}"/>
              </a:ext>
            </a:extLst>
          </p:cNvPr>
          <p:cNvSpPr>
            <a:spLocks noGrp="1"/>
          </p:cNvSpPr>
          <p:nvPr>
            <p:ph type="title"/>
          </p:nvPr>
        </p:nvSpPr>
        <p:spPr>
          <a:xfrm>
            <a:off x="1544886" y="1048634"/>
            <a:ext cx="9603275" cy="1049235"/>
          </a:xfrm>
        </p:spPr>
        <p:txBody>
          <a:bodyPr/>
          <a:lstStyle/>
          <a:p>
            <a:r>
              <a:rPr lang="en-US" cap="none" dirty="0">
                <a:latin typeface="Times New Roman" panose="02020603050405020304" pitchFamily="18" charset="0"/>
                <a:cs typeface="Times New Roman" panose="02020603050405020304" pitchFamily="18" charset="0"/>
              </a:rPr>
              <a:t>User Search For The Product And Apply Filter</a:t>
            </a:r>
            <a:endParaRPr lang="en-IN"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FED5AA1-C0BA-C9A0-CEC1-7DF9527FBC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214" y="2341984"/>
            <a:ext cx="2694671" cy="3711497"/>
          </a:xfrm>
        </p:spPr>
      </p:pic>
      <p:pic>
        <p:nvPicPr>
          <p:cNvPr id="7" name="Picture 6">
            <a:extLst>
              <a:ext uri="{FF2B5EF4-FFF2-40B4-BE49-F238E27FC236}">
                <a16:creationId xmlns:a16="http://schemas.microsoft.com/office/drawing/2014/main" id="{73194F38-D20C-8003-60B3-459198FC8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323" y="2341984"/>
            <a:ext cx="3012533" cy="3711497"/>
          </a:xfrm>
          <a:prstGeom prst="rect">
            <a:avLst/>
          </a:prstGeom>
        </p:spPr>
      </p:pic>
      <p:sp>
        <p:nvSpPr>
          <p:cNvPr id="8" name="TextBox 7">
            <a:extLst>
              <a:ext uri="{FF2B5EF4-FFF2-40B4-BE49-F238E27FC236}">
                <a16:creationId xmlns:a16="http://schemas.microsoft.com/office/drawing/2014/main" id="{450DF43D-23E8-42AD-B49C-16BD88D114D2}"/>
              </a:ext>
            </a:extLst>
          </p:cNvPr>
          <p:cNvSpPr txBox="1"/>
          <p:nvPr/>
        </p:nvSpPr>
        <p:spPr>
          <a:xfrm>
            <a:off x="1780214" y="1972652"/>
            <a:ext cx="28291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3-Search Product</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89DFD9F-192B-FA21-0833-9A4D1A2F885A}"/>
              </a:ext>
            </a:extLst>
          </p:cNvPr>
          <p:cNvSpPr txBox="1"/>
          <p:nvPr/>
        </p:nvSpPr>
        <p:spPr>
          <a:xfrm>
            <a:off x="6993323" y="1972652"/>
            <a:ext cx="301253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 Apply filter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967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33A8-2EC6-597B-FA38-0E65968A7B4A}"/>
              </a:ext>
            </a:extLst>
          </p:cNvPr>
          <p:cNvSpPr>
            <a:spLocks noGrp="1"/>
          </p:cNvSpPr>
          <p:nvPr>
            <p:ph type="title"/>
          </p:nvPr>
        </p:nvSpPr>
        <p:spPr>
          <a:xfrm>
            <a:off x="1498232" y="1009793"/>
            <a:ext cx="9603275" cy="1049235"/>
          </a:xfrm>
        </p:spPr>
        <p:txBody>
          <a:bodyPr/>
          <a:lstStyle/>
          <a:p>
            <a:r>
              <a:rPr lang="en-US" cap="none" dirty="0">
                <a:latin typeface="Times New Romans"/>
              </a:rPr>
              <a:t>User Adds Products To Cart</a:t>
            </a:r>
            <a:endParaRPr lang="en-IN" cap="none" dirty="0">
              <a:latin typeface="Times New Romans"/>
            </a:endParaRPr>
          </a:p>
        </p:txBody>
      </p:sp>
      <p:pic>
        <p:nvPicPr>
          <p:cNvPr id="5" name="Content Placeholder 4">
            <a:extLst>
              <a:ext uri="{FF2B5EF4-FFF2-40B4-BE49-F238E27FC236}">
                <a16:creationId xmlns:a16="http://schemas.microsoft.com/office/drawing/2014/main" id="{E9B19B1D-8DD8-30CC-2A5F-230B42F27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289" y="2308886"/>
            <a:ext cx="8758335" cy="3729683"/>
          </a:xfrm>
        </p:spPr>
      </p:pic>
      <p:sp>
        <p:nvSpPr>
          <p:cNvPr id="7" name="TextBox 6">
            <a:extLst>
              <a:ext uri="{FF2B5EF4-FFF2-40B4-BE49-F238E27FC236}">
                <a16:creationId xmlns:a16="http://schemas.microsoft.com/office/drawing/2014/main" id="{74BA82A2-8058-0E56-A816-BEAE54AF11B5}"/>
              </a:ext>
            </a:extLst>
          </p:cNvPr>
          <p:cNvSpPr txBox="1"/>
          <p:nvPr/>
        </p:nvSpPr>
        <p:spPr>
          <a:xfrm>
            <a:off x="1673289" y="1945847"/>
            <a:ext cx="4139682" cy="369332"/>
          </a:xfrm>
          <a:prstGeom prst="rect">
            <a:avLst/>
          </a:prstGeom>
          <a:noFill/>
        </p:spPr>
        <p:txBody>
          <a:bodyPr wrap="square" rtlCol="0">
            <a:spAutoFit/>
          </a:bodyPr>
          <a:lstStyle/>
          <a:p>
            <a:r>
              <a:rPr lang="en-US" dirty="0">
                <a:latin typeface="Times New Romans"/>
              </a:rPr>
              <a:t>5- Add to cart</a:t>
            </a:r>
            <a:endParaRPr lang="en-IN" dirty="0">
              <a:latin typeface="Times New Romans"/>
            </a:endParaRPr>
          </a:p>
        </p:txBody>
      </p:sp>
    </p:spTree>
    <p:extLst>
      <p:ext uri="{BB962C8B-B14F-4D97-AF65-F5344CB8AC3E}">
        <p14:creationId xmlns:p14="http://schemas.microsoft.com/office/powerpoint/2010/main" val="252236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F082-1971-34C0-82F1-1BDC497CC109}"/>
              </a:ext>
            </a:extLst>
          </p:cNvPr>
          <p:cNvSpPr>
            <a:spLocks noGrp="1"/>
          </p:cNvSpPr>
          <p:nvPr>
            <p:ph type="title"/>
          </p:nvPr>
        </p:nvSpPr>
        <p:spPr>
          <a:xfrm>
            <a:off x="1451579" y="867037"/>
            <a:ext cx="9603275" cy="1049235"/>
          </a:xfrm>
        </p:spPr>
        <p:txBody>
          <a:bodyPr/>
          <a:lstStyle/>
          <a:p>
            <a:r>
              <a:rPr lang="en-US" cap="none" dirty="0">
                <a:latin typeface="Times New Romans"/>
              </a:rPr>
              <a:t>User Subscribes And Enter Detail In Contact Us Form</a:t>
            </a:r>
            <a:endParaRPr lang="en-IN" cap="none" dirty="0">
              <a:latin typeface="Times New Romans"/>
            </a:endParaRPr>
          </a:p>
        </p:txBody>
      </p:sp>
      <p:pic>
        <p:nvPicPr>
          <p:cNvPr id="5" name="Content Placeholder 4">
            <a:extLst>
              <a:ext uri="{FF2B5EF4-FFF2-40B4-BE49-F238E27FC236}">
                <a16:creationId xmlns:a16="http://schemas.microsoft.com/office/drawing/2014/main" id="{EA8AA0CD-BC8A-06C0-F3F0-180C91C4B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444" y="3198530"/>
            <a:ext cx="4399556" cy="1263371"/>
          </a:xfrm>
        </p:spPr>
      </p:pic>
      <p:pic>
        <p:nvPicPr>
          <p:cNvPr id="7" name="Picture 6">
            <a:extLst>
              <a:ext uri="{FF2B5EF4-FFF2-40B4-BE49-F238E27FC236}">
                <a16:creationId xmlns:a16="http://schemas.microsoft.com/office/drawing/2014/main" id="{A3D25048-E12F-867E-5FD5-5A2D95478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151" y="2506042"/>
            <a:ext cx="3276966" cy="3525528"/>
          </a:xfrm>
          <a:prstGeom prst="rect">
            <a:avLst/>
          </a:prstGeom>
        </p:spPr>
      </p:pic>
      <p:sp>
        <p:nvSpPr>
          <p:cNvPr id="8" name="TextBox 7">
            <a:extLst>
              <a:ext uri="{FF2B5EF4-FFF2-40B4-BE49-F238E27FC236}">
                <a16:creationId xmlns:a16="http://schemas.microsoft.com/office/drawing/2014/main" id="{EBEA9C88-DA07-142F-7EEC-433570D902AF}"/>
              </a:ext>
            </a:extLst>
          </p:cNvPr>
          <p:cNvSpPr txBox="1"/>
          <p:nvPr/>
        </p:nvSpPr>
        <p:spPr>
          <a:xfrm>
            <a:off x="1696444" y="2136710"/>
            <a:ext cx="3407401" cy="369332"/>
          </a:xfrm>
          <a:prstGeom prst="rect">
            <a:avLst/>
          </a:prstGeom>
          <a:noFill/>
        </p:spPr>
        <p:txBody>
          <a:bodyPr wrap="square" rtlCol="0">
            <a:spAutoFit/>
          </a:bodyPr>
          <a:lstStyle/>
          <a:p>
            <a:r>
              <a:rPr lang="en-US" dirty="0">
                <a:latin typeface="Times New Romans"/>
              </a:rPr>
              <a:t>6- User subscribe</a:t>
            </a:r>
            <a:endParaRPr lang="en-IN" dirty="0">
              <a:latin typeface="Times New Romans"/>
            </a:endParaRPr>
          </a:p>
        </p:txBody>
      </p:sp>
      <p:sp>
        <p:nvSpPr>
          <p:cNvPr id="9" name="TextBox 8">
            <a:extLst>
              <a:ext uri="{FF2B5EF4-FFF2-40B4-BE49-F238E27FC236}">
                <a16:creationId xmlns:a16="http://schemas.microsoft.com/office/drawing/2014/main" id="{7E2E8D8B-62C9-D24A-3539-9D0EA28A7AA3}"/>
              </a:ext>
            </a:extLst>
          </p:cNvPr>
          <p:cNvSpPr txBox="1"/>
          <p:nvPr/>
        </p:nvSpPr>
        <p:spPr>
          <a:xfrm>
            <a:off x="7059150" y="2083695"/>
            <a:ext cx="3407401" cy="369332"/>
          </a:xfrm>
          <a:prstGeom prst="rect">
            <a:avLst/>
          </a:prstGeom>
          <a:noFill/>
        </p:spPr>
        <p:txBody>
          <a:bodyPr wrap="square" rtlCol="0">
            <a:spAutoFit/>
          </a:bodyPr>
          <a:lstStyle/>
          <a:p>
            <a:r>
              <a:rPr lang="en-US" dirty="0">
                <a:latin typeface="Times New Romans"/>
              </a:rPr>
              <a:t>7- Contact-us form</a:t>
            </a:r>
            <a:endParaRPr lang="en-IN" dirty="0">
              <a:latin typeface="Times New Romans"/>
            </a:endParaRPr>
          </a:p>
        </p:txBody>
      </p:sp>
    </p:spTree>
    <p:extLst>
      <p:ext uri="{BB962C8B-B14F-4D97-AF65-F5344CB8AC3E}">
        <p14:creationId xmlns:p14="http://schemas.microsoft.com/office/powerpoint/2010/main" val="326462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B8F5-DA74-CFD8-2D6E-4ED9D9471E8C}"/>
              </a:ext>
            </a:extLst>
          </p:cNvPr>
          <p:cNvSpPr>
            <a:spLocks noGrp="1"/>
          </p:cNvSpPr>
          <p:nvPr>
            <p:ph type="title"/>
          </p:nvPr>
        </p:nvSpPr>
        <p:spPr/>
        <p:txBody>
          <a:bodyPr/>
          <a:lstStyle/>
          <a:p>
            <a:r>
              <a:rPr lang="en-US" cap="none" dirty="0">
                <a:latin typeface="Times New Roman" panose="02020603050405020304" pitchFamily="18" charset="0"/>
                <a:cs typeface="Times New Roman" panose="02020603050405020304" pitchFamily="18" charset="0"/>
              </a:rPr>
              <a:t>Jira Project Structure</a:t>
            </a:r>
            <a:endParaRPr lang="en-IN"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6E54622-187C-3F0C-5D4C-845D8BDD5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962" y="2098014"/>
            <a:ext cx="8892075" cy="3955467"/>
          </a:xfrm>
        </p:spPr>
      </p:pic>
    </p:spTree>
    <p:extLst>
      <p:ext uri="{BB962C8B-B14F-4D97-AF65-F5344CB8AC3E}">
        <p14:creationId xmlns:p14="http://schemas.microsoft.com/office/powerpoint/2010/main" val="400120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1333-0036-9938-6631-9FB1D518D94A}"/>
              </a:ext>
            </a:extLst>
          </p:cNvPr>
          <p:cNvSpPr>
            <a:spLocks noGrp="1"/>
          </p:cNvSpPr>
          <p:nvPr>
            <p:ph type="title"/>
          </p:nvPr>
        </p:nvSpPr>
        <p:spPr/>
        <p:txBody>
          <a:bodyPr/>
          <a:lstStyle/>
          <a:p>
            <a:r>
              <a:rPr lang="en-US" dirty="0"/>
              <a:t>Report screenshot</a:t>
            </a:r>
            <a:endParaRPr lang="en-IN" dirty="0"/>
          </a:p>
        </p:txBody>
      </p:sp>
      <p:pic>
        <p:nvPicPr>
          <p:cNvPr id="5" name="Content Placeholder 4">
            <a:extLst>
              <a:ext uri="{FF2B5EF4-FFF2-40B4-BE49-F238E27FC236}">
                <a16:creationId xmlns:a16="http://schemas.microsoft.com/office/drawing/2014/main" id="{DCA37CEE-E8E9-246F-9576-6D9A79847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775" y="2016124"/>
            <a:ext cx="8406881" cy="3796847"/>
          </a:xfrm>
        </p:spPr>
      </p:pic>
    </p:spTree>
    <p:extLst>
      <p:ext uri="{BB962C8B-B14F-4D97-AF65-F5344CB8AC3E}">
        <p14:creationId xmlns:p14="http://schemas.microsoft.com/office/powerpoint/2010/main" val="3165685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43F5-096C-9ECD-33E3-0E80BB3B8B87}"/>
              </a:ext>
            </a:extLst>
          </p:cNvPr>
          <p:cNvSpPr>
            <a:spLocks noGrp="1"/>
          </p:cNvSpPr>
          <p:nvPr>
            <p:ph type="title"/>
          </p:nvPr>
        </p:nvSpPr>
        <p:spPr>
          <a:xfrm>
            <a:off x="1294362" y="2614657"/>
            <a:ext cx="9603275" cy="1049235"/>
          </a:xfrm>
        </p:spPr>
        <p:txBody>
          <a:bodyPr>
            <a:normAutofit/>
          </a:bodyPr>
          <a:lstStyle/>
          <a:p>
            <a:pPr algn="ctr"/>
            <a:r>
              <a:rPr lang="en-US" sz="4400" dirty="0">
                <a:latin typeface="Times New Romans"/>
              </a:rPr>
              <a:t>DEmo</a:t>
            </a:r>
            <a:endParaRPr lang="en-IN" sz="4400" dirty="0">
              <a:latin typeface="Times New Romans"/>
            </a:endParaRPr>
          </a:p>
        </p:txBody>
      </p:sp>
    </p:spTree>
    <p:extLst>
      <p:ext uri="{BB962C8B-B14F-4D97-AF65-F5344CB8AC3E}">
        <p14:creationId xmlns:p14="http://schemas.microsoft.com/office/powerpoint/2010/main" val="283103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01FF-ECAC-C578-DD70-978E5E9A17AA}"/>
              </a:ext>
            </a:extLst>
          </p:cNvPr>
          <p:cNvSpPr>
            <a:spLocks noGrp="1"/>
          </p:cNvSpPr>
          <p:nvPr>
            <p:ph type="title"/>
          </p:nvPr>
        </p:nvSpPr>
        <p:spPr>
          <a:xfrm>
            <a:off x="1451579" y="966497"/>
            <a:ext cx="9603275" cy="1049235"/>
          </a:xfrm>
        </p:spPr>
        <p:txBody>
          <a:bodyPr/>
          <a:lstStyle/>
          <a:p>
            <a:r>
              <a:rPr lang="en-US" dirty="0">
                <a:latin typeface="Times New Romans"/>
              </a:rPr>
              <a:t>Content</a:t>
            </a:r>
            <a:endParaRPr lang="en-IN" dirty="0">
              <a:latin typeface="Times New Romans"/>
            </a:endParaRPr>
          </a:p>
        </p:txBody>
      </p:sp>
      <p:sp>
        <p:nvSpPr>
          <p:cNvPr id="3" name="Content Placeholder 2">
            <a:extLst>
              <a:ext uri="{FF2B5EF4-FFF2-40B4-BE49-F238E27FC236}">
                <a16:creationId xmlns:a16="http://schemas.microsoft.com/office/drawing/2014/main" id="{62E0561A-81A8-57FE-651E-33AFACD97E15}"/>
              </a:ext>
            </a:extLst>
          </p:cNvPr>
          <p:cNvSpPr>
            <a:spLocks noGrp="1"/>
          </p:cNvSpPr>
          <p:nvPr>
            <p:ph idx="1"/>
          </p:nvPr>
        </p:nvSpPr>
        <p:spPr>
          <a:xfrm>
            <a:off x="1451579" y="2015732"/>
            <a:ext cx="9603275" cy="3797239"/>
          </a:xfrm>
        </p:spPr>
        <p:txBody>
          <a:bodyPr>
            <a:normAutofit lnSpcReduction="10000"/>
          </a:bodyPr>
          <a:lstStyle/>
          <a:p>
            <a:r>
              <a:rPr lang="en-US" dirty="0">
                <a:latin typeface="Times New Romans"/>
              </a:rPr>
              <a:t>Overview</a:t>
            </a:r>
          </a:p>
          <a:p>
            <a:r>
              <a:rPr lang="en-US" dirty="0">
                <a:latin typeface="Times New Romans"/>
              </a:rPr>
              <a:t>Project Modules</a:t>
            </a:r>
          </a:p>
          <a:p>
            <a:r>
              <a:rPr lang="en-US" dirty="0">
                <a:latin typeface="Times New Romans"/>
              </a:rPr>
              <a:t>Technologies Used</a:t>
            </a:r>
          </a:p>
          <a:p>
            <a:r>
              <a:rPr lang="en-US" dirty="0">
                <a:latin typeface="Times New Romans"/>
              </a:rPr>
              <a:t>Test Scenario </a:t>
            </a:r>
          </a:p>
          <a:p>
            <a:r>
              <a:rPr lang="en-US" dirty="0">
                <a:latin typeface="Times New Romans"/>
              </a:rPr>
              <a:t>Jira Project Structure</a:t>
            </a:r>
          </a:p>
          <a:p>
            <a:r>
              <a:rPr lang="en-US" dirty="0">
                <a:latin typeface="Times New Romans"/>
              </a:rPr>
              <a:t>Extent Report</a:t>
            </a:r>
          </a:p>
          <a:p>
            <a:r>
              <a:rPr lang="en-US" dirty="0">
                <a:latin typeface="Times New Romans"/>
              </a:rPr>
              <a:t>Demo</a:t>
            </a:r>
          </a:p>
          <a:p>
            <a:r>
              <a:rPr lang="en-US" dirty="0">
                <a:latin typeface="Times New Romans"/>
              </a:rPr>
              <a:t>Conclusion</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33105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563A-5A10-1CFD-7345-A04345598BC7}"/>
              </a:ext>
            </a:extLst>
          </p:cNvPr>
          <p:cNvSpPr>
            <a:spLocks noGrp="1"/>
          </p:cNvSpPr>
          <p:nvPr>
            <p:ph type="title"/>
          </p:nvPr>
        </p:nvSpPr>
        <p:spPr>
          <a:xfrm>
            <a:off x="1432918" y="2623988"/>
            <a:ext cx="9603275" cy="1049235"/>
          </a:xfrm>
        </p:spPr>
        <p:txBody>
          <a:bodyPr>
            <a:normAutofit/>
          </a:bodyPr>
          <a:lstStyle/>
          <a:p>
            <a:pPr algn="ctr"/>
            <a:r>
              <a:rPr lang="en-US" sz="4000" dirty="0">
                <a:latin typeface="Times New Romans"/>
              </a:rPr>
              <a:t>Thank You</a:t>
            </a:r>
            <a:endParaRPr lang="en-IN" sz="4000" dirty="0">
              <a:latin typeface="Times New Romans"/>
            </a:endParaRPr>
          </a:p>
        </p:txBody>
      </p:sp>
    </p:spTree>
    <p:extLst>
      <p:ext uri="{BB962C8B-B14F-4D97-AF65-F5344CB8AC3E}">
        <p14:creationId xmlns:p14="http://schemas.microsoft.com/office/powerpoint/2010/main" val="101569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6A3A-3447-0BDD-8449-92CE3766AA19}"/>
              </a:ext>
            </a:extLst>
          </p:cNvPr>
          <p:cNvSpPr>
            <a:spLocks noGrp="1"/>
          </p:cNvSpPr>
          <p:nvPr>
            <p:ph type="title"/>
          </p:nvPr>
        </p:nvSpPr>
        <p:spPr>
          <a:xfrm>
            <a:off x="1451579" y="966497"/>
            <a:ext cx="9603275" cy="1049235"/>
          </a:xfrm>
        </p:spPr>
        <p:txBody>
          <a:bodyPr/>
          <a:lstStyle/>
          <a:p>
            <a:r>
              <a:rPr lang="en-US" cap="none" dirty="0">
                <a:latin typeface="Times New Romans"/>
              </a:rPr>
              <a:t>Overview</a:t>
            </a:r>
            <a:endParaRPr lang="en-IN" cap="none" dirty="0">
              <a:latin typeface="Times New Romans"/>
            </a:endParaRPr>
          </a:p>
        </p:txBody>
      </p:sp>
      <p:sp>
        <p:nvSpPr>
          <p:cNvPr id="3" name="Content Placeholder 2">
            <a:extLst>
              <a:ext uri="{FF2B5EF4-FFF2-40B4-BE49-F238E27FC236}">
                <a16:creationId xmlns:a16="http://schemas.microsoft.com/office/drawing/2014/main" id="{65AE803A-9916-CFF5-CDB9-DAAE088BDCD5}"/>
              </a:ext>
            </a:extLst>
          </p:cNvPr>
          <p:cNvSpPr>
            <a:spLocks noGrp="1"/>
          </p:cNvSpPr>
          <p:nvPr>
            <p:ph idx="1"/>
          </p:nvPr>
        </p:nvSpPr>
        <p:spPr/>
        <p:txBody>
          <a:bodyPr/>
          <a:lstStyle/>
          <a:p>
            <a:pPr marL="0" indent="0">
              <a:buNone/>
            </a:pPr>
            <a:r>
              <a:rPr lang="en-US" dirty="0">
                <a:latin typeface="Times New Romans"/>
              </a:rPr>
              <a:t>The website at </a:t>
            </a:r>
            <a:r>
              <a:rPr lang="en-US" dirty="0">
                <a:solidFill>
                  <a:srgbClr val="FF0000"/>
                </a:solidFill>
                <a:latin typeface="Times New Romans"/>
              </a:rPr>
              <a:t>https://www.chilternoakfurniture.co.uk/ </a:t>
            </a:r>
            <a:r>
              <a:rPr lang="en-US" dirty="0">
                <a:latin typeface="Times New Romans"/>
              </a:rPr>
              <a:t>is an e-commerce platform, developed by Mphasis, providing users with a range of shopping features. It includes functionalities such as user registration, login, search, subscription options, cart management, filtering, and a contact us section. The platform is designed for online shopping, specifically focusing on oak furniture.</a:t>
            </a:r>
            <a:endParaRPr lang="en-IN" dirty="0">
              <a:latin typeface="Times New Romans"/>
            </a:endParaRPr>
          </a:p>
        </p:txBody>
      </p:sp>
    </p:spTree>
    <p:extLst>
      <p:ext uri="{BB962C8B-B14F-4D97-AF65-F5344CB8AC3E}">
        <p14:creationId xmlns:p14="http://schemas.microsoft.com/office/powerpoint/2010/main" val="311903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6827-7631-3BEB-B53C-764E092ADEA7}"/>
              </a:ext>
            </a:extLst>
          </p:cNvPr>
          <p:cNvSpPr>
            <a:spLocks noGrp="1"/>
          </p:cNvSpPr>
          <p:nvPr>
            <p:ph type="title"/>
          </p:nvPr>
        </p:nvSpPr>
        <p:spPr>
          <a:xfrm>
            <a:off x="1451579" y="966497"/>
            <a:ext cx="9603275" cy="1049235"/>
          </a:xfrm>
        </p:spPr>
        <p:txBody>
          <a:bodyPr/>
          <a:lstStyle/>
          <a:p>
            <a:r>
              <a:rPr lang="en-IN" dirty="0">
                <a:latin typeface="Times New Romans"/>
              </a:rPr>
              <a:t>PROJECT MODULES</a:t>
            </a:r>
          </a:p>
        </p:txBody>
      </p:sp>
      <p:sp>
        <p:nvSpPr>
          <p:cNvPr id="3" name="Content Placeholder 2">
            <a:extLst>
              <a:ext uri="{FF2B5EF4-FFF2-40B4-BE49-F238E27FC236}">
                <a16:creationId xmlns:a16="http://schemas.microsoft.com/office/drawing/2014/main" id="{0B761F12-8266-A08B-027E-9153DB4C9AB4}"/>
              </a:ext>
            </a:extLst>
          </p:cNvPr>
          <p:cNvSpPr>
            <a:spLocks noGrp="1"/>
          </p:cNvSpPr>
          <p:nvPr>
            <p:ph idx="1"/>
          </p:nvPr>
        </p:nvSpPr>
        <p:spPr>
          <a:xfrm>
            <a:off x="1451579" y="2015732"/>
            <a:ext cx="9603275" cy="3875771"/>
          </a:xfrm>
        </p:spPr>
        <p:txBody>
          <a:bodyPr>
            <a:normAutofit fontScale="92500" lnSpcReduction="20000"/>
          </a:bodyPr>
          <a:lstStyle/>
          <a:p>
            <a:pPr marL="0" indent="0">
              <a:buNone/>
            </a:pPr>
            <a:r>
              <a:rPr lang="en-IN" sz="2800" dirty="0"/>
              <a:t>Functionalities Performed</a:t>
            </a:r>
          </a:p>
          <a:p>
            <a:r>
              <a:rPr lang="en-IN" sz="2200" dirty="0">
                <a:latin typeface="Times New Romans"/>
              </a:rPr>
              <a:t>User is on the Home page of CHILTERNOAK	</a:t>
            </a:r>
          </a:p>
          <a:p>
            <a:r>
              <a:rPr lang="en-IN" dirty="0">
                <a:latin typeface="Times New Romans"/>
              </a:rPr>
              <a:t>User navigates to Registration page and Creates account</a:t>
            </a:r>
          </a:p>
          <a:p>
            <a:r>
              <a:rPr lang="en-IN" dirty="0">
                <a:latin typeface="Times New Romans"/>
              </a:rPr>
              <a:t>User navigates to Login page and login to the account</a:t>
            </a:r>
          </a:p>
          <a:p>
            <a:r>
              <a:rPr lang="en-IN" dirty="0">
                <a:latin typeface="Times New Romans"/>
              </a:rPr>
              <a:t>User enters product in Search box and click on Search button</a:t>
            </a:r>
          </a:p>
          <a:p>
            <a:r>
              <a:rPr lang="en-IN" dirty="0">
                <a:latin typeface="Times New Romans"/>
              </a:rPr>
              <a:t>User apply Filter for the Product (colour and Price)</a:t>
            </a:r>
          </a:p>
          <a:p>
            <a:r>
              <a:rPr lang="en-IN" dirty="0">
                <a:latin typeface="Times New Romans"/>
              </a:rPr>
              <a:t>User add product to the cart (3 products)</a:t>
            </a:r>
          </a:p>
          <a:p>
            <a:r>
              <a:rPr lang="en-IN" dirty="0">
                <a:latin typeface="Times New Romans"/>
              </a:rPr>
              <a:t>User navigates to Subscribe window and enters email and clicks on Subscribe button </a:t>
            </a:r>
          </a:p>
          <a:p>
            <a:r>
              <a:rPr lang="en-IN" dirty="0">
                <a:latin typeface="Times New Romans"/>
              </a:rPr>
              <a:t>User Fills contact us form and click on submit button</a:t>
            </a:r>
          </a:p>
          <a:p>
            <a:endParaRPr lang="en-IN" dirty="0">
              <a:latin typeface="Times New Romans"/>
            </a:endParaRPr>
          </a:p>
          <a:p>
            <a:endParaRPr lang="en-IN" sz="2400" dirty="0"/>
          </a:p>
          <a:p>
            <a:endParaRPr lang="en-IN" dirty="0">
              <a:latin typeface="Times New Romans"/>
            </a:endParaRPr>
          </a:p>
        </p:txBody>
      </p:sp>
    </p:spTree>
    <p:extLst>
      <p:ext uri="{BB962C8B-B14F-4D97-AF65-F5344CB8AC3E}">
        <p14:creationId xmlns:p14="http://schemas.microsoft.com/office/powerpoint/2010/main" val="427360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1767-ED08-D1A0-96B0-C779C7FF1787}"/>
              </a:ext>
            </a:extLst>
          </p:cNvPr>
          <p:cNvSpPr>
            <a:spLocks noGrp="1"/>
          </p:cNvSpPr>
          <p:nvPr>
            <p:ph type="title"/>
          </p:nvPr>
        </p:nvSpPr>
        <p:spPr>
          <a:xfrm>
            <a:off x="1451579" y="1125117"/>
            <a:ext cx="9603275" cy="1049235"/>
          </a:xfrm>
        </p:spPr>
        <p:txBody>
          <a:bodyPr/>
          <a:lstStyle/>
          <a:p>
            <a:r>
              <a:rPr lang="en-US" cap="none" dirty="0">
                <a:latin typeface="Times New Romans"/>
              </a:rPr>
              <a:t>Technology Used </a:t>
            </a:r>
            <a:endParaRPr lang="en-IN" cap="none" dirty="0">
              <a:latin typeface="Times New Romans"/>
            </a:endParaRPr>
          </a:p>
        </p:txBody>
      </p:sp>
      <p:sp>
        <p:nvSpPr>
          <p:cNvPr id="3" name="Content Placeholder 2">
            <a:extLst>
              <a:ext uri="{FF2B5EF4-FFF2-40B4-BE49-F238E27FC236}">
                <a16:creationId xmlns:a16="http://schemas.microsoft.com/office/drawing/2014/main" id="{F5EC34BA-BDE7-DFF9-3651-6FD0E5C4121A}"/>
              </a:ext>
            </a:extLst>
          </p:cNvPr>
          <p:cNvSpPr>
            <a:spLocks noGrp="1"/>
          </p:cNvSpPr>
          <p:nvPr>
            <p:ph idx="1"/>
          </p:nvPr>
        </p:nvSpPr>
        <p:spPr>
          <a:xfrm>
            <a:off x="1451578" y="2174352"/>
            <a:ext cx="9603275" cy="3450613"/>
          </a:xfrm>
        </p:spPr>
        <p:txBody>
          <a:bodyPr/>
          <a:lstStyle/>
          <a:p>
            <a:r>
              <a:rPr lang="en-US" dirty="0">
                <a:latin typeface="Times New Romans"/>
              </a:rPr>
              <a:t>Java</a:t>
            </a:r>
          </a:p>
          <a:p>
            <a:r>
              <a:rPr lang="en-US" dirty="0">
                <a:latin typeface="Times New Romans"/>
              </a:rPr>
              <a:t>Selenium – WebDriver</a:t>
            </a:r>
          </a:p>
          <a:p>
            <a:r>
              <a:rPr lang="en-US" dirty="0">
                <a:latin typeface="Times New Romans"/>
              </a:rPr>
              <a:t>TestNG</a:t>
            </a:r>
          </a:p>
          <a:p>
            <a:r>
              <a:rPr lang="en-US" dirty="0">
                <a:latin typeface="Times New Romans"/>
              </a:rPr>
              <a:t>Cucumber - Java</a:t>
            </a:r>
            <a:endParaRPr lang="en-IN" dirty="0">
              <a:latin typeface="Times New Romans"/>
            </a:endParaRPr>
          </a:p>
        </p:txBody>
      </p:sp>
    </p:spTree>
    <p:extLst>
      <p:ext uri="{BB962C8B-B14F-4D97-AF65-F5344CB8AC3E}">
        <p14:creationId xmlns:p14="http://schemas.microsoft.com/office/powerpoint/2010/main" val="149324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A6FF-E332-00C1-6A63-E8A276619566}"/>
              </a:ext>
            </a:extLst>
          </p:cNvPr>
          <p:cNvSpPr>
            <a:spLocks noGrp="1"/>
          </p:cNvSpPr>
          <p:nvPr>
            <p:ph type="title"/>
          </p:nvPr>
        </p:nvSpPr>
        <p:spPr>
          <a:xfrm>
            <a:off x="1451578" y="895029"/>
            <a:ext cx="9603275" cy="1049235"/>
          </a:xfrm>
        </p:spPr>
        <p:txBody>
          <a:bodyPr/>
          <a:lstStyle/>
          <a:p>
            <a:r>
              <a:rPr lang="en-US" dirty="0">
                <a:latin typeface="Times New Roman" panose="02020603050405020304" pitchFamily="18" charset="0"/>
                <a:cs typeface="Times New Roman" panose="02020603050405020304" pitchFamily="18" charset="0"/>
              </a:rPr>
              <a:t>What is java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5EAE2F-7CC2-472F-EEE5-1BF4DFE2C3E1}"/>
              </a:ext>
            </a:extLst>
          </p:cNvPr>
          <p:cNvSpPr>
            <a:spLocks noGrp="1"/>
          </p:cNvSpPr>
          <p:nvPr>
            <p:ph idx="1"/>
          </p:nvPr>
        </p:nvSpPr>
        <p:spPr>
          <a:xfrm>
            <a:off x="1451578" y="2174353"/>
            <a:ext cx="9603275" cy="3450613"/>
          </a:xfrm>
        </p:spPr>
        <p:txBody>
          <a:bodyPr/>
          <a:lstStyle/>
          <a:p>
            <a:r>
              <a:rPr lang="en-US" dirty="0">
                <a:latin typeface="Times New Roman" panose="02020603050405020304" pitchFamily="18" charset="0"/>
                <a:cs typeface="Times New Roman" panose="02020603050405020304" pitchFamily="18" charset="0"/>
              </a:rPr>
              <a:t>Java is an object-oriented language with advanced and simplifies feature .</a:t>
            </a:r>
          </a:p>
          <a:p>
            <a:r>
              <a:rPr lang="en-US" dirty="0">
                <a:latin typeface="Times New Roman" panose="02020603050405020304" pitchFamily="18" charset="0"/>
                <a:cs typeface="Times New Roman" panose="02020603050405020304" pitchFamily="18" charset="0"/>
              </a:rPr>
              <a:t>This language is free to access and is platform independent.</a:t>
            </a:r>
          </a:p>
          <a:p>
            <a:r>
              <a:rPr lang="en-US" dirty="0">
                <a:latin typeface="Times New Roman" panose="02020603050405020304" pitchFamily="18" charset="0"/>
                <a:cs typeface="Times New Roman" panose="02020603050405020304" pitchFamily="18" charset="0"/>
              </a:rPr>
              <a:t>Java is concurrent where we can execute many statements instead of sequentially executing it.</a:t>
            </a:r>
          </a:p>
          <a:p>
            <a:r>
              <a:rPr lang="en-US" dirty="0">
                <a:latin typeface="Times New Roman" panose="02020603050405020304" pitchFamily="18" charset="0"/>
                <a:cs typeface="Times New Roman" panose="02020603050405020304" pitchFamily="18" charset="0"/>
              </a:rPr>
              <a:t>Independent programming language that follows the logic of “ Write once , run anywhere” that means the compiled code can run on all the platforms which supports java.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88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F559-FAC6-865C-953D-F0F9E78E488E}"/>
              </a:ext>
            </a:extLst>
          </p:cNvPr>
          <p:cNvSpPr>
            <a:spLocks noGrp="1"/>
          </p:cNvSpPr>
          <p:nvPr>
            <p:ph type="title"/>
          </p:nvPr>
        </p:nvSpPr>
        <p:spPr>
          <a:xfrm>
            <a:off x="1451578" y="867037"/>
            <a:ext cx="9603275" cy="1049235"/>
          </a:xfrm>
        </p:spPr>
        <p:txBody>
          <a:bodyPr>
            <a:normAutofit/>
          </a:bodyPr>
          <a:lstStyle/>
          <a:p>
            <a:r>
              <a:rPr lang="en-US" cap="none" dirty="0">
                <a:latin typeface="Times New Roman" panose="02020603050405020304" pitchFamily="18" charset="0"/>
                <a:cs typeface="Times New Roman" panose="02020603050405020304" pitchFamily="18" charset="0"/>
              </a:rPr>
              <a:t>Why We Use Java</a:t>
            </a:r>
            <a:endParaRPr lang="en-IN"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996449-D87B-F51A-2847-4F9A4B7F0F07}"/>
              </a:ext>
            </a:extLst>
          </p:cNvPr>
          <p:cNvSpPr>
            <a:spLocks noGrp="1"/>
          </p:cNvSpPr>
          <p:nvPr>
            <p:ph idx="1"/>
          </p:nvPr>
        </p:nvSpPr>
        <p:spPr>
          <a:xfrm>
            <a:off x="1451578" y="2127699"/>
            <a:ext cx="9603275" cy="3450613"/>
          </a:xfrm>
        </p:spPr>
        <p:txBody>
          <a:bodyPr>
            <a:normAutofit fontScale="92500"/>
          </a:bodyPr>
          <a:lstStyle/>
          <a:p>
            <a:r>
              <a:rPr lang="en-US" sz="2400" dirty="0">
                <a:latin typeface="Times New Roman" panose="02020603050405020304" pitchFamily="18" charset="0"/>
                <a:cs typeface="Times New Roman" panose="02020603050405020304" pitchFamily="18" charset="0"/>
              </a:rPr>
              <a:t>Java offers a more comprehensive integrated development environment(IDE) that provides better debugging and testing capabilities compared to python’s IDE.</a:t>
            </a:r>
          </a:p>
          <a:p>
            <a:r>
              <a:rPr lang="en-US" sz="2400" dirty="0">
                <a:latin typeface="Times New Roman" panose="02020603050405020304" pitchFamily="18" charset="0"/>
                <a:cs typeface="Times New Roman" panose="02020603050405020304" pitchFamily="18" charset="0"/>
              </a:rPr>
              <a:t>Java is better suited for enterprise-level projects that required high scalability and integration with other tools.</a:t>
            </a:r>
          </a:p>
          <a:p>
            <a:r>
              <a:rPr lang="en-US" sz="2400" dirty="0">
                <a:latin typeface="Times New Roman" panose="02020603050405020304" pitchFamily="18" charset="0"/>
                <a:cs typeface="Times New Roman" panose="02020603050405020304" pitchFamily="18" charset="0"/>
              </a:rPr>
              <a:t>Java offers better performance and reliability compared to python in certain scenarios, especially when dealing with large data sets and complex algorithms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93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BF9B-EBFA-F579-CF0B-B6E6BCF4FB23}"/>
              </a:ext>
            </a:extLst>
          </p:cNvPr>
          <p:cNvSpPr>
            <a:spLocks noGrp="1"/>
          </p:cNvSpPr>
          <p:nvPr>
            <p:ph type="title"/>
          </p:nvPr>
        </p:nvSpPr>
        <p:spPr>
          <a:xfrm>
            <a:off x="1451579" y="876367"/>
            <a:ext cx="9603275" cy="1049235"/>
          </a:xfrm>
        </p:spPr>
        <p:txBody>
          <a:bodyPr/>
          <a:lstStyle/>
          <a:p>
            <a:r>
              <a:rPr lang="en-US" cap="none" dirty="0">
                <a:latin typeface="Times New Roman" panose="02020603050405020304" pitchFamily="18" charset="0"/>
                <a:cs typeface="Times New Roman" panose="02020603050405020304" pitchFamily="18" charset="0"/>
              </a:rPr>
              <a:t>Why We Implement Java</a:t>
            </a:r>
            <a:endParaRPr lang="en-IN"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5BDC19-608F-4C61-D7E6-42189B00D353}"/>
              </a:ext>
            </a:extLst>
          </p:cNvPr>
          <p:cNvSpPr>
            <a:spLocks noGrp="1"/>
          </p:cNvSpPr>
          <p:nvPr>
            <p:ph idx="1"/>
          </p:nvPr>
        </p:nvSpPr>
        <p:spPr>
          <a:xfrm>
            <a:off x="1451579" y="2211675"/>
            <a:ext cx="9603275" cy="3450613"/>
          </a:xfrm>
        </p:spPr>
        <p:txBody>
          <a:bodyPr/>
          <a:lstStyle/>
          <a:p>
            <a:r>
              <a:rPr lang="en-US" dirty="0">
                <a:latin typeface="Times New Roman" panose="02020603050405020304" pitchFamily="18" charset="0"/>
                <a:cs typeface="Times New Roman" panose="02020603050405020304" pitchFamily="18" charset="0"/>
              </a:rPr>
              <a:t>Java provides a framework called JUnit to perform the unit testing of java codes.</a:t>
            </a:r>
          </a:p>
          <a:p>
            <a:r>
              <a:rPr lang="en-US" dirty="0">
                <a:latin typeface="Times New Roman" panose="02020603050405020304" pitchFamily="18" charset="0"/>
                <a:cs typeface="Times New Roman" panose="02020603050405020304" pitchFamily="18" charset="0"/>
              </a:rPr>
              <a:t>Java promotes the idea of  “first testing then coding” , which emphasizes setting test data for piece of code that can be testes first and then implemented.</a:t>
            </a:r>
          </a:p>
          <a:p>
            <a:r>
              <a:rPr lang="en-US" dirty="0">
                <a:latin typeface="Times New Roman" panose="02020603050405020304" pitchFamily="18" charset="0"/>
                <a:cs typeface="Times New Roman" panose="02020603050405020304" pitchFamily="18" charset="0"/>
              </a:rPr>
              <a:t>Junit increases the stability of the code .</a:t>
            </a:r>
          </a:p>
          <a:p>
            <a:r>
              <a:rPr lang="en-US" dirty="0">
                <a:latin typeface="Times New Roman" panose="02020603050405020304" pitchFamily="18" charset="0"/>
                <a:cs typeface="Times New Roman" panose="02020603050405020304" pitchFamily="18" charset="0"/>
              </a:rPr>
              <a:t>Junit also increases the productivity of the programmer.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0335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659</TotalTime>
  <Words>1137</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Gill Sans MT</vt:lpstr>
      <vt:lpstr>Times New Roman</vt:lpstr>
      <vt:lpstr>Times New Romans</vt:lpstr>
      <vt:lpstr>Gallery</vt:lpstr>
      <vt:lpstr>1_Gallery</vt:lpstr>
      <vt:lpstr>ChilternOak</vt:lpstr>
      <vt:lpstr>Group Members</vt:lpstr>
      <vt:lpstr>Content</vt:lpstr>
      <vt:lpstr>Overview</vt:lpstr>
      <vt:lpstr>PROJECT MODULES</vt:lpstr>
      <vt:lpstr>Technology Used </vt:lpstr>
      <vt:lpstr>What is java</vt:lpstr>
      <vt:lpstr>Why We Use Java</vt:lpstr>
      <vt:lpstr>Why We Implement Java</vt:lpstr>
      <vt:lpstr>  Selenium WebDriver</vt:lpstr>
      <vt:lpstr>     </vt:lpstr>
      <vt:lpstr>Why Automation Testing With Selenium WebDriver</vt:lpstr>
      <vt:lpstr>How Automation Testing With Selenium WebDriver ??</vt:lpstr>
      <vt:lpstr>Features Of Junit</vt:lpstr>
      <vt:lpstr> TestNG</vt:lpstr>
      <vt:lpstr>TestNG &amp; Its Role In Software Testing</vt:lpstr>
      <vt:lpstr>TestNG Features</vt:lpstr>
      <vt:lpstr>Annotations In TestNG</vt:lpstr>
      <vt:lpstr>Cucumber</vt:lpstr>
      <vt:lpstr>Gherkin Language</vt:lpstr>
      <vt:lpstr>Set Up For Cucumber TestNG</vt:lpstr>
      <vt:lpstr>Welcome page </vt:lpstr>
      <vt:lpstr>User Registers And Login As New User</vt:lpstr>
      <vt:lpstr>User Search For The Product And Apply Filter</vt:lpstr>
      <vt:lpstr>User Adds Products To Cart</vt:lpstr>
      <vt:lpstr>User Subscribes And Enter Detail In Contact Us Form</vt:lpstr>
      <vt:lpstr>Jira Project Structure</vt:lpstr>
      <vt:lpstr>Report screenshot</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maurya</dc:creator>
  <cp:lastModifiedBy>Utkarsh maurya</cp:lastModifiedBy>
  <cp:revision>8</cp:revision>
  <dcterms:created xsi:type="dcterms:W3CDTF">2023-12-13T06:00:04Z</dcterms:created>
  <dcterms:modified xsi:type="dcterms:W3CDTF">2023-12-15T05:25:37Z</dcterms:modified>
</cp:coreProperties>
</file>