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4" r:id="rId2"/>
    <p:sldId id="285" r:id="rId3"/>
    <p:sldId id="286" r:id="rId4"/>
    <p:sldId id="368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289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archive.ics.uci.edu/ml/datasets/automobile" TargetMode="External"/><Relationship Id="rId1" Type="http://schemas.openxmlformats.org/officeDocument/2006/relationships/hyperlink" Target="https://colab.research.google.com/drive/1S3hZ99_c-eCQmU3mDyjSHle4KX1j_tMW?usp=sharing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ml/datasets/automobile" TargetMode="External"/><Relationship Id="rId3" Type="http://schemas.openxmlformats.org/officeDocument/2006/relationships/hyperlink" Target="https://colab.research.google.com/drive/1S3hZ99_c-eCQmU3mDyjSHle4KX1j_tMW?usp=sharing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62A70-0426-434C-9A41-80CB028E4E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DB4A26-C09C-4530-BDA1-FD6CBA5D4866}">
      <dgm:prSet/>
      <dgm:spPr/>
      <dgm:t>
        <a:bodyPr/>
        <a:lstStyle/>
        <a:p>
          <a:r>
            <a:rPr lang="en-US"/>
            <a:t>Link - </a:t>
          </a:r>
          <a:r>
            <a:rPr lang="en-US">
              <a:hlinkClick xmlns:r="http://schemas.openxmlformats.org/officeDocument/2006/relationships" r:id="rId1"/>
            </a:rPr>
            <a:t>https://colab.research.google.com/drive/1S3hZ99_c-eCQmU3mDyjSHle4KX1j_tMW?usp=sharing</a:t>
          </a:r>
          <a:endParaRPr lang="en-US"/>
        </a:p>
      </dgm:t>
    </dgm:pt>
    <dgm:pt modelId="{4BE96412-B26C-4C97-9101-490BD6B95A58}" type="parTrans" cxnId="{B5E2E245-7EB4-40ED-8982-B7194E9B436B}">
      <dgm:prSet/>
      <dgm:spPr/>
      <dgm:t>
        <a:bodyPr/>
        <a:lstStyle/>
        <a:p>
          <a:endParaRPr lang="en-US"/>
        </a:p>
      </dgm:t>
    </dgm:pt>
    <dgm:pt modelId="{A7200915-EBCD-47AD-8E98-2F271BF7D90F}" type="sibTrans" cxnId="{B5E2E245-7EB4-40ED-8982-B7194E9B436B}">
      <dgm:prSet/>
      <dgm:spPr/>
      <dgm:t>
        <a:bodyPr/>
        <a:lstStyle/>
        <a:p>
          <a:endParaRPr lang="en-US"/>
        </a:p>
      </dgm:t>
    </dgm:pt>
    <dgm:pt modelId="{E1D11003-8B8F-4B1B-B376-13E92DFFC4A3}">
      <dgm:prSet/>
      <dgm:spPr/>
      <dgm:t>
        <a:bodyPr/>
        <a:lstStyle/>
        <a:p>
          <a:r>
            <a:rPr lang="en-US"/>
            <a:t>Information and background</a:t>
          </a:r>
        </a:p>
      </dgm:t>
    </dgm:pt>
    <dgm:pt modelId="{B13EC99A-ED74-43B4-A799-B2F77A1596E6}" type="parTrans" cxnId="{1DEB9E20-C6F1-4ED2-BEF9-9F904389C1FC}">
      <dgm:prSet/>
      <dgm:spPr/>
      <dgm:t>
        <a:bodyPr/>
        <a:lstStyle/>
        <a:p>
          <a:endParaRPr lang="en-US"/>
        </a:p>
      </dgm:t>
    </dgm:pt>
    <dgm:pt modelId="{6EEF3F53-3668-4B76-B5CD-E777D4AE8D85}" type="sibTrans" cxnId="{1DEB9E20-C6F1-4ED2-BEF9-9F904389C1FC}">
      <dgm:prSet/>
      <dgm:spPr/>
      <dgm:t>
        <a:bodyPr/>
        <a:lstStyle/>
        <a:p>
          <a:endParaRPr lang="en-US"/>
        </a:p>
      </dgm:t>
    </dgm:pt>
    <dgm:pt modelId="{C3ACAA09-C638-478D-A06D-B30BF97AB98E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UCI Machine Learning Repository: Automobile Data Set</a:t>
          </a:r>
          <a:endParaRPr lang="en-US"/>
        </a:p>
      </dgm:t>
    </dgm:pt>
    <dgm:pt modelId="{772F99EA-9B32-4453-8F52-4544E8946C94}" type="parTrans" cxnId="{CA3C96D3-015A-4380-AD74-B99F5EE665FD}">
      <dgm:prSet/>
      <dgm:spPr/>
      <dgm:t>
        <a:bodyPr/>
        <a:lstStyle/>
        <a:p>
          <a:endParaRPr lang="en-US"/>
        </a:p>
      </dgm:t>
    </dgm:pt>
    <dgm:pt modelId="{5D50731F-0DF1-4969-AA22-5E750328C344}" type="sibTrans" cxnId="{CA3C96D3-015A-4380-AD74-B99F5EE665FD}">
      <dgm:prSet/>
      <dgm:spPr/>
      <dgm:t>
        <a:bodyPr/>
        <a:lstStyle/>
        <a:p>
          <a:endParaRPr lang="en-US"/>
        </a:p>
      </dgm:t>
    </dgm:pt>
    <dgm:pt modelId="{6449B504-8734-4C35-BEB6-A30B7EFF31B4}" type="pres">
      <dgm:prSet presAssocID="{71962A70-0426-434C-9A41-80CB028E4E32}" presName="root" presStyleCnt="0">
        <dgm:presLayoutVars>
          <dgm:dir/>
          <dgm:resizeHandles val="exact"/>
        </dgm:presLayoutVars>
      </dgm:prSet>
      <dgm:spPr/>
    </dgm:pt>
    <dgm:pt modelId="{2D1DF5F7-F0B0-4CAD-98E9-744D06A06BCA}" type="pres">
      <dgm:prSet presAssocID="{F1DB4A26-C09C-4530-BDA1-FD6CBA5D4866}" presName="compNode" presStyleCnt="0"/>
      <dgm:spPr/>
    </dgm:pt>
    <dgm:pt modelId="{BB2E59D4-7FF9-41A0-8035-DBBAA52C7129}" type="pres">
      <dgm:prSet presAssocID="{F1DB4A26-C09C-4530-BDA1-FD6CBA5D4866}" presName="bgRect" presStyleLbl="bgShp" presStyleIdx="0" presStyleCnt="3"/>
      <dgm:spPr/>
    </dgm:pt>
    <dgm:pt modelId="{4247E089-A12C-4E6A-9C73-F7F786393A1C}" type="pres">
      <dgm:prSet presAssocID="{F1DB4A26-C09C-4530-BDA1-FD6CBA5D4866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60B5EA6-57A2-4F46-BC5A-9F2546D5CC98}" type="pres">
      <dgm:prSet presAssocID="{F1DB4A26-C09C-4530-BDA1-FD6CBA5D4866}" presName="spaceRect" presStyleCnt="0"/>
      <dgm:spPr/>
    </dgm:pt>
    <dgm:pt modelId="{1EBBB901-C2C4-4E67-A7F7-A593987214E3}" type="pres">
      <dgm:prSet presAssocID="{F1DB4A26-C09C-4530-BDA1-FD6CBA5D4866}" presName="parTx" presStyleLbl="revTx" presStyleIdx="0" presStyleCnt="3">
        <dgm:presLayoutVars>
          <dgm:chMax val="0"/>
          <dgm:chPref val="0"/>
        </dgm:presLayoutVars>
      </dgm:prSet>
      <dgm:spPr/>
    </dgm:pt>
    <dgm:pt modelId="{6F6E0305-8416-4201-9B76-300E4AEC5FA7}" type="pres">
      <dgm:prSet presAssocID="{A7200915-EBCD-47AD-8E98-2F271BF7D90F}" presName="sibTrans" presStyleCnt="0"/>
      <dgm:spPr/>
    </dgm:pt>
    <dgm:pt modelId="{19DD9788-DD32-4F41-9162-1D3E6290AA03}" type="pres">
      <dgm:prSet presAssocID="{E1D11003-8B8F-4B1B-B376-13E92DFFC4A3}" presName="compNode" presStyleCnt="0"/>
      <dgm:spPr/>
    </dgm:pt>
    <dgm:pt modelId="{1D9CE346-8AAE-4094-8601-B9358D8EBDBC}" type="pres">
      <dgm:prSet presAssocID="{E1D11003-8B8F-4B1B-B376-13E92DFFC4A3}" presName="bgRect" presStyleLbl="bgShp" presStyleIdx="1" presStyleCnt="3"/>
      <dgm:spPr/>
    </dgm:pt>
    <dgm:pt modelId="{81462ED7-A8C8-4A04-989A-37BF06644554}" type="pres">
      <dgm:prSet presAssocID="{E1D11003-8B8F-4B1B-B376-13E92DFFC4A3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F6A49E9E-9FC0-45A7-B89F-29B9E8F2CE0F}" type="pres">
      <dgm:prSet presAssocID="{E1D11003-8B8F-4B1B-B376-13E92DFFC4A3}" presName="spaceRect" presStyleCnt="0"/>
      <dgm:spPr/>
    </dgm:pt>
    <dgm:pt modelId="{306774C2-AC18-42BF-ABBA-27BFEBBAD64F}" type="pres">
      <dgm:prSet presAssocID="{E1D11003-8B8F-4B1B-B376-13E92DFFC4A3}" presName="parTx" presStyleLbl="revTx" presStyleIdx="1" presStyleCnt="3">
        <dgm:presLayoutVars>
          <dgm:chMax val="0"/>
          <dgm:chPref val="0"/>
        </dgm:presLayoutVars>
      </dgm:prSet>
      <dgm:spPr/>
    </dgm:pt>
    <dgm:pt modelId="{43E96040-F0FA-4161-97D5-8147153D0EE9}" type="pres">
      <dgm:prSet presAssocID="{6EEF3F53-3668-4B76-B5CD-E777D4AE8D85}" presName="sibTrans" presStyleCnt="0"/>
      <dgm:spPr/>
    </dgm:pt>
    <dgm:pt modelId="{02CFCB07-CF86-4076-9EE4-78B2C500A4C9}" type="pres">
      <dgm:prSet presAssocID="{C3ACAA09-C638-478D-A06D-B30BF97AB98E}" presName="compNode" presStyleCnt="0"/>
      <dgm:spPr/>
    </dgm:pt>
    <dgm:pt modelId="{2B07B17C-D5C2-4F17-99BD-55607E68A2FD}" type="pres">
      <dgm:prSet presAssocID="{C3ACAA09-C638-478D-A06D-B30BF97AB98E}" presName="bgRect" presStyleLbl="bgShp" presStyleIdx="2" presStyleCnt="3"/>
      <dgm:spPr/>
    </dgm:pt>
    <dgm:pt modelId="{3F7EE236-7497-4A00-BA59-42188A55BFE5}" type="pres">
      <dgm:prSet presAssocID="{C3ACAA09-C638-478D-A06D-B30BF97AB98E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ADE31A-2FF0-4338-9147-9C551070B904}" type="pres">
      <dgm:prSet presAssocID="{C3ACAA09-C638-478D-A06D-B30BF97AB98E}" presName="spaceRect" presStyleCnt="0"/>
      <dgm:spPr/>
    </dgm:pt>
    <dgm:pt modelId="{760B9B27-D0E6-4A1D-8026-8068103A6954}" type="pres">
      <dgm:prSet presAssocID="{C3ACAA09-C638-478D-A06D-B30BF97AB9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EB9E20-C6F1-4ED2-BEF9-9F904389C1FC}" srcId="{71962A70-0426-434C-9A41-80CB028E4E32}" destId="{E1D11003-8B8F-4B1B-B376-13E92DFFC4A3}" srcOrd="1" destOrd="0" parTransId="{B13EC99A-ED74-43B4-A799-B2F77A1596E6}" sibTransId="{6EEF3F53-3668-4B76-B5CD-E777D4AE8D85}"/>
    <dgm:cxn modelId="{841B6B27-947B-4AF0-BF70-E76171D456E1}" type="presOf" srcId="{E1D11003-8B8F-4B1B-B376-13E92DFFC4A3}" destId="{306774C2-AC18-42BF-ABBA-27BFEBBAD64F}" srcOrd="0" destOrd="0" presId="urn:microsoft.com/office/officeart/2018/2/layout/IconVerticalSolidList"/>
    <dgm:cxn modelId="{6C604761-7D31-4968-A2BC-8254ECEA1E79}" type="presOf" srcId="{F1DB4A26-C09C-4530-BDA1-FD6CBA5D4866}" destId="{1EBBB901-C2C4-4E67-A7F7-A593987214E3}" srcOrd="0" destOrd="0" presId="urn:microsoft.com/office/officeart/2018/2/layout/IconVerticalSolidList"/>
    <dgm:cxn modelId="{B5E2E245-7EB4-40ED-8982-B7194E9B436B}" srcId="{71962A70-0426-434C-9A41-80CB028E4E32}" destId="{F1DB4A26-C09C-4530-BDA1-FD6CBA5D4866}" srcOrd="0" destOrd="0" parTransId="{4BE96412-B26C-4C97-9101-490BD6B95A58}" sibTransId="{A7200915-EBCD-47AD-8E98-2F271BF7D90F}"/>
    <dgm:cxn modelId="{6A639473-F675-42BF-AA20-973463F1C478}" type="presOf" srcId="{71962A70-0426-434C-9A41-80CB028E4E32}" destId="{6449B504-8734-4C35-BEB6-A30B7EFF31B4}" srcOrd="0" destOrd="0" presId="urn:microsoft.com/office/officeart/2018/2/layout/IconVerticalSolidList"/>
    <dgm:cxn modelId="{96F6BC53-3377-4F97-ACE7-B5BB78205AA2}" type="presOf" srcId="{C3ACAA09-C638-478D-A06D-B30BF97AB98E}" destId="{760B9B27-D0E6-4A1D-8026-8068103A6954}" srcOrd="0" destOrd="0" presId="urn:microsoft.com/office/officeart/2018/2/layout/IconVerticalSolidList"/>
    <dgm:cxn modelId="{CA3C96D3-015A-4380-AD74-B99F5EE665FD}" srcId="{71962A70-0426-434C-9A41-80CB028E4E32}" destId="{C3ACAA09-C638-478D-A06D-B30BF97AB98E}" srcOrd="2" destOrd="0" parTransId="{772F99EA-9B32-4453-8F52-4544E8946C94}" sibTransId="{5D50731F-0DF1-4969-AA22-5E750328C344}"/>
    <dgm:cxn modelId="{561EE728-3418-42BC-A104-75ECC2AE5F07}" type="presParOf" srcId="{6449B504-8734-4C35-BEB6-A30B7EFF31B4}" destId="{2D1DF5F7-F0B0-4CAD-98E9-744D06A06BCA}" srcOrd="0" destOrd="0" presId="urn:microsoft.com/office/officeart/2018/2/layout/IconVerticalSolidList"/>
    <dgm:cxn modelId="{AFD30425-5C79-454C-A780-8D1A42A737A4}" type="presParOf" srcId="{2D1DF5F7-F0B0-4CAD-98E9-744D06A06BCA}" destId="{BB2E59D4-7FF9-41A0-8035-DBBAA52C7129}" srcOrd="0" destOrd="0" presId="urn:microsoft.com/office/officeart/2018/2/layout/IconVerticalSolidList"/>
    <dgm:cxn modelId="{E957D262-CC45-4DAC-BD89-5F6460D500D8}" type="presParOf" srcId="{2D1DF5F7-F0B0-4CAD-98E9-744D06A06BCA}" destId="{4247E089-A12C-4E6A-9C73-F7F786393A1C}" srcOrd="1" destOrd="0" presId="urn:microsoft.com/office/officeart/2018/2/layout/IconVerticalSolidList"/>
    <dgm:cxn modelId="{559D4415-8E57-48BA-AB2C-30BE7B87DF16}" type="presParOf" srcId="{2D1DF5F7-F0B0-4CAD-98E9-744D06A06BCA}" destId="{360B5EA6-57A2-4F46-BC5A-9F2546D5CC98}" srcOrd="2" destOrd="0" presId="urn:microsoft.com/office/officeart/2018/2/layout/IconVerticalSolidList"/>
    <dgm:cxn modelId="{5986E05F-B2D8-4F6A-92F4-26ED88DEEFE6}" type="presParOf" srcId="{2D1DF5F7-F0B0-4CAD-98E9-744D06A06BCA}" destId="{1EBBB901-C2C4-4E67-A7F7-A593987214E3}" srcOrd="3" destOrd="0" presId="urn:microsoft.com/office/officeart/2018/2/layout/IconVerticalSolidList"/>
    <dgm:cxn modelId="{32283A79-7ED2-43FD-857C-EDB52C3D8ED4}" type="presParOf" srcId="{6449B504-8734-4C35-BEB6-A30B7EFF31B4}" destId="{6F6E0305-8416-4201-9B76-300E4AEC5FA7}" srcOrd="1" destOrd="0" presId="urn:microsoft.com/office/officeart/2018/2/layout/IconVerticalSolidList"/>
    <dgm:cxn modelId="{659C0C91-D8C1-416D-B656-BF295A0E73BF}" type="presParOf" srcId="{6449B504-8734-4C35-BEB6-A30B7EFF31B4}" destId="{19DD9788-DD32-4F41-9162-1D3E6290AA03}" srcOrd="2" destOrd="0" presId="urn:microsoft.com/office/officeart/2018/2/layout/IconVerticalSolidList"/>
    <dgm:cxn modelId="{EE877D85-9708-4578-B8C6-5E58ECB97CC5}" type="presParOf" srcId="{19DD9788-DD32-4F41-9162-1D3E6290AA03}" destId="{1D9CE346-8AAE-4094-8601-B9358D8EBDBC}" srcOrd="0" destOrd="0" presId="urn:microsoft.com/office/officeart/2018/2/layout/IconVerticalSolidList"/>
    <dgm:cxn modelId="{08DCE908-87E0-4D6D-8A6D-E87B16B8A3FA}" type="presParOf" srcId="{19DD9788-DD32-4F41-9162-1D3E6290AA03}" destId="{81462ED7-A8C8-4A04-989A-37BF06644554}" srcOrd="1" destOrd="0" presId="urn:microsoft.com/office/officeart/2018/2/layout/IconVerticalSolidList"/>
    <dgm:cxn modelId="{AB5E02E4-C425-49EE-BCF2-7BD956EE6D15}" type="presParOf" srcId="{19DD9788-DD32-4F41-9162-1D3E6290AA03}" destId="{F6A49E9E-9FC0-45A7-B89F-29B9E8F2CE0F}" srcOrd="2" destOrd="0" presId="urn:microsoft.com/office/officeart/2018/2/layout/IconVerticalSolidList"/>
    <dgm:cxn modelId="{274F0D1C-9A56-41D3-AEFB-522C9F8289F9}" type="presParOf" srcId="{19DD9788-DD32-4F41-9162-1D3E6290AA03}" destId="{306774C2-AC18-42BF-ABBA-27BFEBBAD64F}" srcOrd="3" destOrd="0" presId="urn:microsoft.com/office/officeart/2018/2/layout/IconVerticalSolidList"/>
    <dgm:cxn modelId="{92ADC56A-364C-4199-AD6F-E5A3C67497E7}" type="presParOf" srcId="{6449B504-8734-4C35-BEB6-A30B7EFF31B4}" destId="{43E96040-F0FA-4161-97D5-8147153D0EE9}" srcOrd="3" destOrd="0" presId="urn:microsoft.com/office/officeart/2018/2/layout/IconVerticalSolidList"/>
    <dgm:cxn modelId="{9491D5B0-D055-48A8-83AF-0F1EDE9F1235}" type="presParOf" srcId="{6449B504-8734-4C35-BEB6-A30B7EFF31B4}" destId="{02CFCB07-CF86-4076-9EE4-78B2C500A4C9}" srcOrd="4" destOrd="0" presId="urn:microsoft.com/office/officeart/2018/2/layout/IconVerticalSolidList"/>
    <dgm:cxn modelId="{F00F982E-8FAA-4EBB-BD32-1C69A713523B}" type="presParOf" srcId="{02CFCB07-CF86-4076-9EE4-78B2C500A4C9}" destId="{2B07B17C-D5C2-4F17-99BD-55607E68A2FD}" srcOrd="0" destOrd="0" presId="urn:microsoft.com/office/officeart/2018/2/layout/IconVerticalSolidList"/>
    <dgm:cxn modelId="{521A0A47-120D-4830-BE4C-6887E8786337}" type="presParOf" srcId="{02CFCB07-CF86-4076-9EE4-78B2C500A4C9}" destId="{3F7EE236-7497-4A00-BA59-42188A55BFE5}" srcOrd="1" destOrd="0" presId="urn:microsoft.com/office/officeart/2018/2/layout/IconVerticalSolidList"/>
    <dgm:cxn modelId="{8CEA8443-169C-4F22-A7D3-9C6169355452}" type="presParOf" srcId="{02CFCB07-CF86-4076-9EE4-78B2C500A4C9}" destId="{65ADE31A-2FF0-4338-9147-9C551070B904}" srcOrd="2" destOrd="0" presId="urn:microsoft.com/office/officeart/2018/2/layout/IconVerticalSolidList"/>
    <dgm:cxn modelId="{95EA3C24-4885-4EC2-9466-512FA4B47FEE}" type="presParOf" srcId="{02CFCB07-CF86-4076-9EE4-78B2C500A4C9}" destId="{760B9B27-D0E6-4A1D-8026-8068103A69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828CB-F70D-4BD0-8618-4F8B5EA4D10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56C917-45EE-44DF-BA07-630EAC02FC60}">
      <dgm:prSet/>
      <dgm:spPr/>
      <dgm:t>
        <a:bodyPr/>
        <a:lstStyle/>
        <a:p>
          <a:r>
            <a:rPr lang="en-US" b="1" i="0"/>
            <a:t>Correlation</a:t>
          </a:r>
          <a:r>
            <a:rPr lang="en-US" b="0" i="0"/>
            <a:t>: a measure of the extent of interdependence between variables.</a:t>
          </a:r>
          <a:endParaRPr lang="en-US"/>
        </a:p>
      </dgm:t>
    </dgm:pt>
    <dgm:pt modelId="{9AC573CD-5769-408A-BB2B-A0362E0F11C7}" type="parTrans" cxnId="{BD440081-C4F2-4DA4-9B6C-027D4E1658B8}">
      <dgm:prSet/>
      <dgm:spPr/>
      <dgm:t>
        <a:bodyPr/>
        <a:lstStyle/>
        <a:p>
          <a:endParaRPr lang="en-US"/>
        </a:p>
      </dgm:t>
    </dgm:pt>
    <dgm:pt modelId="{2A56BC0D-A26F-4FFD-9D3C-D298FE947429}" type="sibTrans" cxnId="{BD440081-C4F2-4DA4-9B6C-027D4E1658B8}">
      <dgm:prSet/>
      <dgm:spPr/>
      <dgm:t>
        <a:bodyPr/>
        <a:lstStyle/>
        <a:p>
          <a:endParaRPr lang="en-US"/>
        </a:p>
      </dgm:t>
    </dgm:pt>
    <dgm:pt modelId="{B713E2AC-2D32-4497-B304-BE53FCDCF81D}">
      <dgm:prSet/>
      <dgm:spPr/>
      <dgm:t>
        <a:bodyPr/>
        <a:lstStyle/>
        <a:p>
          <a:r>
            <a:rPr lang="en-US" b="1" i="0"/>
            <a:t>Causation</a:t>
          </a:r>
          <a:r>
            <a:rPr lang="en-US" b="0" i="0"/>
            <a:t>: the relationship between cause and effect between two variables.</a:t>
          </a:r>
          <a:endParaRPr lang="en-US"/>
        </a:p>
      </dgm:t>
    </dgm:pt>
    <dgm:pt modelId="{96D576C8-6492-44D6-9EF4-09875046D4E8}" type="parTrans" cxnId="{B52A7E86-A696-4FD6-9CAC-6517133CA6D0}">
      <dgm:prSet/>
      <dgm:spPr/>
      <dgm:t>
        <a:bodyPr/>
        <a:lstStyle/>
        <a:p>
          <a:endParaRPr lang="en-US"/>
        </a:p>
      </dgm:t>
    </dgm:pt>
    <dgm:pt modelId="{30CEB083-F49A-4146-A8EE-FE792F9DFA3C}" type="sibTrans" cxnId="{B52A7E86-A696-4FD6-9CAC-6517133CA6D0}">
      <dgm:prSet/>
      <dgm:spPr/>
      <dgm:t>
        <a:bodyPr/>
        <a:lstStyle/>
        <a:p>
          <a:endParaRPr lang="en-US"/>
        </a:p>
      </dgm:t>
    </dgm:pt>
    <dgm:pt modelId="{D96ADAB4-C061-4AD7-9B61-81AC76355636}">
      <dgm:prSet/>
      <dgm:spPr/>
      <dgm:t>
        <a:bodyPr/>
        <a:lstStyle/>
        <a:p>
          <a:r>
            <a:rPr lang="en-US" b="0" i="0"/>
            <a:t>It is important to know the difference between these two and that correlation does not imply causation. Determining correlation is much simpler the determining causation as causation may require independent experimentation.</a:t>
          </a:r>
          <a:endParaRPr lang="en-US"/>
        </a:p>
      </dgm:t>
    </dgm:pt>
    <dgm:pt modelId="{B19D1DF6-BD25-4123-9A64-74D4BA91964E}" type="parTrans" cxnId="{4D7AD967-3C44-4B9D-A32E-B14FF1522BF2}">
      <dgm:prSet/>
      <dgm:spPr/>
      <dgm:t>
        <a:bodyPr/>
        <a:lstStyle/>
        <a:p>
          <a:endParaRPr lang="en-US"/>
        </a:p>
      </dgm:t>
    </dgm:pt>
    <dgm:pt modelId="{5DBD5388-B177-4EC6-BF6C-725C30CE17BF}" type="sibTrans" cxnId="{4D7AD967-3C44-4B9D-A32E-B14FF1522BF2}">
      <dgm:prSet/>
      <dgm:spPr/>
      <dgm:t>
        <a:bodyPr/>
        <a:lstStyle/>
        <a:p>
          <a:endParaRPr lang="en-US"/>
        </a:p>
      </dgm:t>
    </dgm:pt>
    <dgm:pt modelId="{D19F24B9-C9AA-4288-BA6B-37456A77FAC3}" type="pres">
      <dgm:prSet presAssocID="{328828CB-F70D-4BD0-8618-4F8B5EA4D10D}" presName="linear" presStyleCnt="0">
        <dgm:presLayoutVars>
          <dgm:animLvl val="lvl"/>
          <dgm:resizeHandles val="exact"/>
        </dgm:presLayoutVars>
      </dgm:prSet>
      <dgm:spPr/>
    </dgm:pt>
    <dgm:pt modelId="{C2B0DDB7-63F2-4B1C-9CF0-58E2424535D1}" type="pres">
      <dgm:prSet presAssocID="{6456C917-45EE-44DF-BA07-630EAC02FC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F9AD1D-9D18-4CCC-A4C4-591994B565D5}" type="pres">
      <dgm:prSet presAssocID="{2A56BC0D-A26F-4FFD-9D3C-D298FE947429}" presName="spacer" presStyleCnt="0"/>
      <dgm:spPr/>
    </dgm:pt>
    <dgm:pt modelId="{08CAFDE2-23CC-465D-B332-872765213214}" type="pres">
      <dgm:prSet presAssocID="{B713E2AC-2D32-4497-B304-BE53FCDCF81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9D8B96-ECFD-48A1-A874-471B8DB986FD}" type="pres">
      <dgm:prSet presAssocID="{30CEB083-F49A-4146-A8EE-FE792F9DFA3C}" presName="spacer" presStyleCnt="0"/>
      <dgm:spPr/>
    </dgm:pt>
    <dgm:pt modelId="{5C2AA544-B69C-4F0D-AF7F-A78574CB866C}" type="pres">
      <dgm:prSet presAssocID="{D96ADAB4-C061-4AD7-9B61-81AC763556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836161-F1D1-4255-8F1B-3ABF22C559AD}" type="presOf" srcId="{B713E2AC-2D32-4497-B304-BE53FCDCF81D}" destId="{08CAFDE2-23CC-465D-B332-872765213214}" srcOrd="0" destOrd="0" presId="urn:microsoft.com/office/officeart/2005/8/layout/vList2"/>
    <dgm:cxn modelId="{4D7AD967-3C44-4B9D-A32E-B14FF1522BF2}" srcId="{328828CB-F70D-4BD0-8618-4F8B5EA4D10D}" destId="{D96ADAB4-C061-4AD7-9B61-81AC76355636}" srcOrd="2" destOrd="0" parTransId="{B19D1DF6-BD25-4123-9A64-74D4BA91964E}" sibTransId="{5DBD5388-B177-4EC6-BF6C-725C30CE17BF}"/>
    <dgm:cxn modelId="{BD440081-C4F2-4DA4-9B6C-027D4E1658B8}" srcId="{328828CB-F70D-4BD0-8618-4F8B5EA4D10D}" destId="{6456C917-45EE-44DF-BA07-630EAC02FC60}" srcOrd="0" destOrd="0" parTransId="{9AC573CD-5769-408A-BB2B-A0362E0F11C7}" sibTransId="{2A56BC0D-A26F-4FFD-9D3C-D298FE947429}"/>
    <dgm:cxn modelId="{00610F83-7ACA-4B97-8A99-01D4925313FF}" type="presOf" srcId="{6456C917-45EE-44DF-BA07-630EAC02FC60}" destId="{C2B0DDB7-63F2-4B1C-9CF0-58E2424535D1}" srcOrd="0" destOrd="0" presId="urn:microsoft.com/office/officeart/2005/8/layout/vList2"/>
    <dgm:cxn modelId="{B52A7E86-A696-4FD6-9CAC-6517133CA6D0}" srcId="{328828CB-F70D-4BD0-8618-4F8B5EA4D10D}" destId="{B713E2AC-2D32-4497-B304-BE53FCDCF81D}" srcOrd="1" destOrd="0" parTransId="{96D576C8-6492-44D6-9EF4-09875046D4E8}" sibTransId="{30CEB083-F49A-4146-A8EE-FE792F9DFA3C}"/>
    <dgm:cxn modelId="{705891BF-7170-4430-A1B0-89E50036A7CD}" type="presOf" srcId="{328828CB-F70D-4BD0-8618-4F8B5EA4D10D}" destId="{D19F24B9-C9AA-4288-BA6B-37456A77FAC3}" srcOrd="0" destOrd="0" presId="urn:microsoft.com/office/officeart/2005/8/layout/vList2"/>
    <dgm:cxn modelId="{648C12FA-01EB-4BC8-8642-6CF5431E624C}" type="presOf" srcId="{D96ADAB4-C061-4AD7-9B61-81AC76355636}" destId="{5C2AA544-B69C-4F0D-AF7F-A78574CB866C}" srcOrd="0" destOrd="0" presId="urn:microsoft.com/office/officeart/2005/8/layout/vList2"/>
    <dgm:cxn modelId="{2A055EFE-580C-463A-AC7A-1B1FB804521A}" type="presParOf" srcId="{D19F24B9-C9AA-4288-BA6B-37456A77FAC3}" destId="{C2B0DDB7-63F2-4B1C-9CF0-58E2424535D1}" srcOrd="0" destOrd="0" presId="urn:microsoft.com/office/officeart/2005/8/layout/vList2"/>
    <dgm:cxn modelId="{7F391016-150C-4156-BBB9-BFEF9788FD37}" type="presParOf" srcId="{D19F24B9-C9AA-4288-BA6B-37456A77FAC3}" destId="{18F9AD1D-9D18-4CCC-A4C4-591994B565D5}" srcOrd="1" destOrd="0" presId="urn:microsoft.com/office/officeart/2005/8/layout/vList2"/>
    <dgm:cxn modelId="{1B235EFE-C820-44C8-9D68-B398C7BFD2A0}" type="presParOf" srcId="{D19F24B9-C9AA-4288-BA6B-37456A77FAC3}" destId="{08CAFDE2-23CC-465D-B332-872765213214}" srcOrd="2" destOrd="0" presId="urn:microsoft.com/office/officeart/2005/8/layout/vList2"/>
    <dgm:cxn modelId="{2D559A94-05D8-4673-B859-18F3C4EEDD9C}" type="presParOf" srcId="{D19F24B9-C9AA-4288-BA6B-37456A77FAC3}" destId="{8A9D8B96-ECFD-48A1-A874-471B8DB986FD}" srcOrd="3" destOrd="0" presId="urn:microsoft.com/office/officeart/2005/8/layout/vList2"/>
    <dgm:cxn modelId="{72E281A9-2809-49B1-BED1-845C8F81A25F}" type="presParOf" srcId="{D19F24B9-C9AA-4288-BA6B-37456A77FAC3}" destId="{5C2AA544-B69C-4F0D-AF7F-A78574CB86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E953FA-0D9F-40DF-99A1-C27B5719FCC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FD72DF-D0DC-4FFC-B1F6-093592C97650}">
      <dgm:prSet/>
      <dgm:spPr/>
      <dgm:t>
        <a:bodyPr/>
        <a:lstStyle/>
        <a:p>
          <a:r>
            <a:rPr lang="en-US" b="0" i="0"/>
            <a:t>The Pearson Correlation measures the linear dependence between two variables X and Y.</a:t>
          </a:r>
          <a:endParaRPr lang="en-US"/>
        </a:p>
      </dgm:t>
    </dgm:pt>
    <dgm:pt modelId="{BA35859D-81AE-4FAF-8CC7-4472CB0042C2}" type="parTrans" cxnId="{D30BB8A3-1A05-41C4-A543-32278996B248}">
      <dgm:prSet/>
      <dgm:spPr/>
      <dgm:t>
        <a:bodyPr/>
        <a:lstStyle/>
        <a:p>
          <a:endParaRPr lang="en-US"/>
        </a:p>
      </dgm:t>
    </dgm:pt>
    <dgm:pt modelId="{50BCEC09-E738-485B-8234-8A664BFF5350}" type="sibTrans" cxnId="{D30BB8A3-1A05-41C4-A543-32278996B248}">
      <dgm:prSet/>
      <dgm:spPr/>
      <dgm:t>
        <a:bodyPr/>
        <a:lstStyle/>
        <a:p>
          <a:endParaRPr lang="en-US"/>
        </a:p>
      </dgm:t>
    </dgm:pt>
    <dgm:pt modelId="{C43611E5-577E-4CF3-9F56-6B7D7BAB2459}">
      <dgm:prSet/>
      <dgm:spPr/>
      <dgm:t>
        <a:bodyPr/>
        <a:lstStyle/>
        <a:p>
          <a:r>
            <a:rPr lang="en-US" b="0" i="0" dirty="0"/>
            <a:t>The resulting coefficient is a value between </a:t>
          </a:r>
        </a:p>
        <a:p>
          <a:r>
            <a:rPr lang="en-US" b="0" i="0" dirty="0"/>
            <a:t>-1 and 1 inclusive, where:</a:t>
          </a:r>
          <a:endParaRPr lang="en-US" dirty="0"/>
        </a:p>
      </dgm:t>
    </dgm:pt>
    <dgm:pt modelId="{9D4B81BA-0AD0-41D2-B7F6-A102B88E1549}" type="parTrans" cxnId="{57D25F99-3A43-43B3-AA28-985024B10749}">
      <dgm:prSet/>
      <dgm:spPr/>
      <dgm:t>
        <a:bodyPr/>
        <a:lstStyle/>
        <a:p>
          <a:endParaRPr lang="en-US"/>
        </a:p>
      </dgm:t>
    </dgm:pt>
    <dgm:pt modelId="{33252496-4715-40F2-9442-623269B5FF55}" type="sibTrans" cxnId="{57D25F99-3A43-43B3-AA28-985024B10749}">
      <dgm:prSet/>
      <dgm:spPr/>
      <dgm:t>
        <a:bodyPr/>
        <a:lstStyle/>
        <a:p>
          <a:endParaRPr lang="en-US"/>
        </a:p>
      </dgm:t>
    </dgm:pt>
    <dgm:pt modelId="{669A53D5-5AFC-47F8-BB85-279D6EA03543}">
      <dgm:prSet/>
      <dgm:spPr/>
      <dgm:t>
        <a:bodyPr/>
        <a:lstStyle/>
        <a:p>
          <a:r>
            <a:rPr lang="en-US" b="1" i="0"/>
            <a:t>1</a:t>
          </a:r>
          <a:r>
            <a:rPr lang="en-US" b="0" i="0"/>
            <a:t>: Total positive linear correlation.</a:t>
          </a:r>
          <a:endParaRPr lang="en-US"/>
        </a:p>
      </dgm:t>
    </dgm:pt>
    <dgm:pt modelId="{87108D09-9A50-4F14-BA3A-404D08E8D724}" type="parTrans" cxnId="{5A88C3A7-F0B8-4517-8F8F-D2F470E1A067}">
      <dgm:prSet/>
      <dgm:spPr/>
      <dgm:t>
        <a:bodyPr/>
        <a:lstStyle/>
        <a:p>
          <a:endParaRPr lang="en-US"/>
        </a:p>
      </dgm:t>
    </dgm:pt>
    <dgm:pt modelId="{6E4D0EC6-39FE-4647-B655-0303C8CFFAFB}" type="sibTrans" cxnId="{5A88C3A7-F0B8-4517-8F8F-D2F470E1A067}">
      <dgm:prSet/>
      <dgm:spPr/>
      <dgm:t>
        <a:bodyPr/>
        <a:lstStyle/>
        <a:p>
          <a:endParaRPr lang="en-US"/>
        </a:p>
      </dgm:t>
    </dgm:pt>
    <dgm:pt modelId="{53DF0022-CA94-4C5C-B782-5D08870045D0}">
      <dgm:prSet/>
      <dgm:spPr/>
      <dgm:t>
        <a:bodyPr/>
        <a:lstStyle/>
        <a:p>
          <a:r>
            <a:rPr lang="en-US" b="1" i="0"/>
            <a:t>0</a:t>
          </a:r>
          <a:r>
            <a:rPr lang="en-US" b="0" i="0"/>
            <a:t>: No linear correlation, the two variables most likely do not affect each other.</a:t>
          </a:r>
          <a:endParaRPr lang="en-US"/>
        </a:p>
      </dgm:t>
    </dgm:pt>
    <dgm:pt modelId="{0C38F720-846F-40EF-BF5D-B3C31F1C51F2}" type="parTrans" cxnId="{58300FF1-BBC3-4453-AACE-269D5ABD7448}">
      <dgm:prSet/>
      <dgm:spPr/>
      <dgm:t>
        <a:bodyPr/>
        <a:lstStyle/>
        <a:p>
          <a:endParaRPr lang="en-US"/>
        </a:p>
      </dgm:t>
    </dgm:pt>
    <dgm:pt modelId="{04B84391-DC4E-49F2-B170-F3E1708FB729}" type="sibTrans" cxnId="{58300FF1-BBC3-4453-AACE-269D5ABD7448}">
      <dgm:prSet/>
      <dgm:spPr/>
      <dgm:t>
        <a:bodyPr/>
        <a:lstStyle/>
        <a:p>
          <a:endParaRPr lang="en-US"/>
        </a:p>
      </dgm:t>
    </dgm:pt>
    <dgm:pt modelId="{50DB6348-C69F-45F7-8CA2-91B5B621FD85}">
      <dgm:prSet/>
      <dgm:spPr/>
      <dgm:t>
        <a:bodyPr/>
        <a:lstStyle/>
        <a:p>
          <a:r>
            <a:rPr lang="en-US" b="1" i="0"/>
            <a:t>-1</a:t>
          </a:r>
          <a:r>
            <a:rPr lang="en-US" b="0" i="0"/>
            <a:t>: Total negative linear correlation.</a:t>
          </a:r>
          <a:endParaRPr lang="en-US"/>
        </a:p>
      </dgm:t>
    </dgm:pt>
    <dgm:pt modelId="{8B279179-77CA-436C-A547-625E75F1D2CA}" type="parTrans" cxnId="{4BBFC32C-D639-456D-AED4-DC338B00DC1B}">
      <dgm:prSet/>
      <dgm:spPr/>
      <dgm:t>
        <a:bodyPr/>
        <a:lstStyle/>
        <a:p>
          <a:endParaRPr lang="en-US"/>
        </a:p>
      </dgm:t>
    </dgm:pt>
    <dgm:pt modelId="{80C09389-E82E-4113-A003-D0A996F69626}" type="sibTrans" cxnId="{4BBFC32C-D639-456D-AED4-DC338B00DC1B}">
      <dgm:prSet/>
      <dgm:spPr/>
      <dgm:t>
        <a:bodyPr/>
        <a:lstStyle/>
        <a:p>
          <a:endParaRPr lang="en-US"/>
        </a:p>
      </dgm:t>
    </dgm:pt>
    <dgm:pt modelId="{C27E6C2E-89C0-4D0E-9F8F-F5B1E873DF97}" type="pres">
      <dgm:prSet presAssocID="{96E953FA-0D9F-40DF-99A1-C27B5719FCCC}" presName="Name0" presStyleCnt="0">
        <dgm:presLayoutVars>
          <dgm:dir/>
          <dgm:animLvl val="lvl"/>
          <dgm:resizeHandles val="exact"/>
        </dgm:presLayoutVars>
      </dgm:prSet>
      <dgm:spPr/>
    </dgm:pt>
    <dgm:pt modelId="{60AD435C-34A2-4A64-8132-8D3C43D4CBA8}" type="pres">
      <dgm:prSet presAssocID="{C43611E5-577E-4CF3-9F56-6B7D7BAB2459}" presName="boxAndChildren" presStyleCnt="0"/>
      <dgm:spPr/>
    </dgm:pt>
    <dgm:pt modelId="{0DB257D5-1121-42B4-8FB9-42ADABF5AD05}" type="pres">
      <dgm:prSet presAssocID="{C43611E5-577E-4CF3-9F56-6B7D7BAB2459}" presName="parentTextBox" presStyleLbl="node1" presStyleIdx="0" presStyleCnt="2"/>
      <dgm:spPr/>
    </dgm:pt>
    <dgm:pt modelId="{EC2616E4-301B-4DDD-9AF0-66413B3867BA}" type="pres">
      <dgm:prSet presAssocID="{C43611E5-577E-4CF3-9F56-6B7D7BAB2459}" presName="entireBox" presStyleLbl="node1" presStyleIdx="0" presStyleCnt="2"/>
      <dgm:spPr/>
    </dgm:pt>
    <dgm:pt modelId="{370C2C08-EA0A-4304-8482-FA3AA03B3ACE}" type="pres">
      <dgm:prSet presAssocID="{C43611E5-577E-4CF3-9F56-6B7D7BAB2459}" presName="descendantBox" presStyleCnt="0"/>
      <dgm:spPr/>
    </dgm:pt>
    <dgm:pt modelId="{C806394E-66EA-43B0-920A-FD2103F0A7FB}" type="pres">
      <dgm:prSet presAssocID="{669A53D5-5AFC-47F8-BB85-279D6EA03543}" presName="childTextBox" presStyleLbl="fgAccFollowNode1" presStyleIdx="0" presStyleCnt="3">
        <dgm:presLayoutVars>
          <dgm:bulletEnabled val="1"/>
        </dgm:presLayoutVars>
      </dgm:prSet>
      <dgm:spPr/>
    </dgm:pt>
    <dgm:pt modelId="{0E5E0714-A375-4B55-B734-8FDCB02BA34E}" type="pres">
      <dgm:prSet presAssocID="{53DF0022-CA94-4C5C-B782-5D08870045D0}" presName="childTextBox" presStyleLbl="fgAccFollowNode1" presStyleIdx="1" presStyleCnt="3">
        <dgm:presLayoutVars>
          <dgm:bulletEnabled val="1"/>
        </dgm:presLayoutVars>
      </dgm:prSet>
      <dgm:spPr/>
    </dgm:pt>
    <dgm:pt modelId="{F8281FB8-4178-4C0D-BF69-F0DBE6CD667C}" type="pres">
      <dgm:prSet presAssocID="{50DB6348-C69F-45F7-8CA2-91B5B621FD85}" presName="childTextBox" presStyleLbl="fgAccFollowNode1" presStyleIdx="2" presStyleCnt="3">
        <dgm:presLayoutVars>
          <dgm:bulletEnabled val="1"/>
        </dgm:presLayoutVars>
      </dgm:prSet>
      <dgm:spPr/>
    </dgm:pt>
    <dgm:pt modelId="{C8AEF420-3FB6-4196-9049-B9362CB4555E}" type="pres">
      <dgm:prSet presAssocID="{50BCEC09-E738-485B-8234-8A664BFF5350}" presName="sp" presStyleCnt="0"/>
      <dgm:spPr/>
    </dgm:pt>
    <dgm:pt modelId="{F802A127-488D-45FB-AB6D-4250E5DF39AE}" type="pres">
      <dgm:prSet presAssocID="{CBFD72DF-D0DC-4FFC-B1F6-093592C97650}" presName="arrowAndChildren" presStyleCnt="0"/>
      <dgm:spPr/>
    </dgm:pt>
    <dgm:pt modelId="{0202D8CE-CE51-4500-8696-87A086000CA0}" type="pres">
      <dgm:prSet presAssocID="{CBFD72DF-D0DC-4FFC-B1F6-093592C97650}" presName="parentTextArrow" presStyleLbl="node1" presStyleIdx="1" presStyleCnt="2"/>
      <dgm:spPr/>
    </dgm:pt>
  </dgm:ptLst>
  <dgm:cxnLst>
    <dgm:cxn modelId="{E4E07903-48BD-4B56-9DE5-A7C2FDE6F4CA}" type="presOf" srcId="{53DF0022-CA94-4C5C-B782-5D08870045D0}" destId="{0E5E0714-A375-4B55-B734-8FDCB02BA34E}" srcOrd="0" destOrd="0" presId="urn:microsoft.com/office/officeart/2005/8/layout/process4"/>
    <dgm:cxn modelId="{0F2A4B1F-C8B3-4883-8784-7267CF5AA286}" type="presOf" srcId="{669A53D5-5AFC-47F8-BB85-279D6EA03543}" destId="{C806394E-66EA-43B0-920A-FD2103F0A7FB}" srcOrd="0" destOrd="0" presId="urn:microsoft.com/office/officeart/2005/8/layout/process4"/>
    <dgm:cxn modelId="{4BBFC32C-D639-456D-AED4-DC338B00DC1B}" srcId="{C43611E5-577E-4CF3-9F56-6B7D7BAB2459}" destId="{50DB6348-C69F-45F7-8CA2-91B5B621FD85}" srcOrd="2" destOrd="0" parTransId="{8B279179-77CA-436C-A547-625E75F1D2CA}" sibTransId="{80C09389-E82E-4113-A003-D0A996F69626}"/>
    <dgm:cxn modelId="{D429C261-ABFD-41A5-B35C-5A29CA228524}" type="presOf" srcId="{C43611E5-577E-4CF3-9F56-6B7D7BAB2459}" destId="{0DB257D5-1121-42B4-8FB9-42ADABF5AD05}" srcOrd="0" destOrd="0" presId="urn:microsoft.com/office/officeart/2005/8/layout/process4"/>
    <dgm:cxn modelId="{0F301C7E-D70C-4C19-A864-3C39AC5579D5}" type="presOf" srcId="{CBFD72DF-D0DC-4FFC-B1F6-093592C97650}" destId="{0202D8CE-CE51-4500-8696-87A086000CA0}" srcOrd="0" destOrd="0" presId="urn:microsoft.com/office/officeart/2005/8/layout/process4"/>
    <dgm:cxn modelId="{97369187-2B35-43F6-B14C-A5B8045E6C03}" type="presOf" srcId="{C43611E5-577E-4CF3-9F56-6B7D7BAB2459}" destId="{EC2616E4-301B-4DDD-9AF0-66413B3867BA}" srcOrd="1" destOrd="0" presId="urn:microsoft.com/office/officeart/2005/8/layout/process4"/>
    <dgm:cxn modelId="{57D25F99-3A43-43B3-AA28-985024B10749}" srcId="{96E953FA-0D9F-40DF-99A1-C27B5719FCCC}" destId="{C43611E5-577E-4CF3-9F56-6B7D7BAB2459}" srcOrd="1" destOrd="0" parTransId="{9D4B81BA-0AD0-41D2-B7F6-A102B88E1549}" sibTransId="{33252496-4715-40F2-9442-623269B5FF55}"/>
    <dgm:cxn modelId="{D30BB8A3-1A05-41C4-A543-32278996B248}" srcId="{96E953FA-0D9F-40DF-99A1-C27B5719FCCC}" destId="{CBFD72DF-D0DC-4FFC-B1F6-093592C97650}" srcOrd="0" destOrd="0" parTransId="{BA35859D-81AE-4FAF-8CC7-4472CB0042C2}" sibTransId="{50BCEC09-E738-485B-8234-8A664BFF5350}"/>
    <dgm:cxn modelId="{5A88C3A7-F0B8-4517-8F8F-D2F470E1A067}" srcId="{C43611E5-577E-4CF3-9F56-6B7D7BAB2459}" destId="{669A53D5-5AFC-47F8-BB85-279D6EA03543}" srcOrd="0" destOrd="0" parTransId="{87108D09-9A50-4F14-BA3A-404D08E8D724}" sibTransId="{6E4D0EC6-39FE-4647-B655-0303C8CFFAFB}"/>
    <dgm:cxn modelId="{C2EFDCBF-9D10-439B-83EF-8AF9ED5BB97A}" type="presOf" srcId="{96E953FA-0D9F-40DF-99A1-C27B5719FCCC}" destId="{C27E6C2E-89C0-4D0E-9F8F-F5B1E873DF97}" srcOrd="0" destOrd="0" presId="urn:microsoft.com/office/officeart/2005/8/layout/process4"/>
    <dgm:cxn modelId="{E1BE99CC-CF89-4AF6-B787-AEC1AFFA9E91}" type="presOf" srcId="{50DB6348-C69F-45F7-8CA2-91B5B621FD85}" destId="{F8281FB8-4178-4C0D-BF69-F0DBE6CD667C}" srcOrd="0" destOrd="0" presId="urn:microsoft.com/office/officeart/2005/8/layout/process4"/>
    <dgm:cxn modelId="{58300FF1-BBC3-4453-AACE-269D5ABD7448}" srcId="{C43611E5-577E-4CF3-9F56-6B7D7BAB2459}" destId="{53DF0022-CA94-4C5C-B782-5D08870045D0}" srcOrd="1" destOrd="0" parTransId="{0C38F720-846F-40EF-BF5D-B3C31F1C51F2}" sibTransId="{04B84391-DC4E-49F2-B170-F3E1708FB729}"/>
    <dgm:cxn modelId="{4E8E0860-E18C-499D-8703-68E1F661B391}" type="presParOf" srcId="{C27E6C2E-89C0-4D0E-9F8F-F5B1E873DF97}" destId="{60AD435C-34A2-4A64-8132-8D3C43D4CBA8}" srcOrd="0" destOrd="0" presId="urn:microsoft.com/office/officeart/2005/8/layout/process4"/>
    <dgm:cxn modelId="{7B775F45-DE20-4846-8BE7-6FE6DCF62F48}" type="presParOf" srcId="{60AD435C-34A2-4A64-8132-8D3C43D4CBA8}" destId="{0DB257D5-1121-42B4-8FB9-42ADABF5AD05}" srcOrd="0" destOrd="0" presId="urn:microsoft.com/office/officeart/2005/8/layout/process4"/>
    <dgm:cxn modelId="{64AC6095-2992-40C1-B9CF-553467FCE028}" type="presParOf" srcId="{60AD435C-34A2-4A64-8132-8D3C43D4CBA8}" destId="{EC2616E4-301B-4DDD-9AF0-66413B3867BA}" srcOrd="1" destOrd="0" presId="urn:microsoft.com/office/officeart/2005/8/layout/process4"/>
    <dgm:cxn modelId="{255AE792-0E4C-48A6-A704-70A3573AEBC4}" type="presParOf" srcId="{60AD435C-34A2-4A64-8132-8D3C43D4CBA8}" destId="{370C2C08-EA0A-4304-8482-FA3AA03B3ACE}" srcOrd="2" destOrd="0" presId="urn:microsoft.com/office/officeart/2005/8/layout/process4"/>
    <dgm:cxn modelId="{24EF7416-89A8-4A3B-8C4F-9E7807BA080C}" type="presParOf" srcId="{370C2C08-EA0A-4304-8482-FA3AA03B3ACE}" destId="{C806394E-66EA-43B0-920A-FD2103F0A7FB}" srcOrd="0" destOrd="0" presId="urn:microsoft.com/office/officeart/2005/8/layout/process4"/>
    <dgm:cxn modelId="{12B64D8C-3F70-4E05-80BB-FB25D1CAF5B7}" type="presParOf" srcId="{370C2C08-EA0A-4304-8482-FA3AA03B3ACE}" destId="{0E5E0714-A375-4B55-B734-8FDCB02BA34E}" srcOrd="1" destOrd="0" presId="urn:microsoft.com/office/officeart/2005/8/layout/process4"/>
    <dgm:cxn modelId="{BC651F72-4065-40B8-ADB9-4182F039B0D1}" type="presParOf" srcId="{370C2C08-EA0A-4304-8482-FA3AA03B3ACE}" destId="{F8281FB8-4178-4C0D-BF69-F0DBE6CD667C}" srcOrd="2" destOrd="0" presId="urn:microsoft.com/office/officeart/2005/8/layout/process4"/>
    <dgm:cxn modelId="{175AC9D4-AA33-425B-873D-E4C299027B4D}" type="presParOf" srcId="{C27E6C2E-89C0-4D0E-9F8F-F5B1E873DF97}" destId="{C8AEF420-3FB6-4196-9049-B9362CB4555E}" srcOrd="1" destOrd="0" presId="urn:microsoft.com/office/officeart/2005/8/layout/process4"/>
    <dgm:cxn modelId="{0651F6B5-5F10-4AA1-8220-20EACFCFABD4}" type="presParOf" srcId="{C27E6C2E-89C0-4D0E-9F8F-F5B1E873DF97}" destId="{F802A127-488D-45FB-AB6D-4250E5DF39AE}" srcOrd="2" destOrd="0" presId="urn:microsoft.com/office/officeart/2005/8/layout/process4"/>
    <dgm:cxn modelId="{E8117468-D429-4C81-B2C9-F1D76B1F6226}" type="presParOf" srcId="{F802A127-488D-45FB-AB6D-4250E5DF39AE}" destId="{0202D8CE-CE51-4500-8696-87A086000CA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D35428-6CC8-45F3-975B-4CEB2873EE5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B2B0810-466D-4D30-A1A0-DCB5CEEFD959}">
      <dgm:prSet/>
      <dgm:spPr/>
      <dgm:t>
        <a:bodyPr/>
        <a:lstStyle/>
        <a:p>
          <a:r>
            <a:rPr lang="en-US" b="1" i="0"/>
            <a:t>Why binning?</a:t>
          </a:r>
          <a:r>
            <a:rPr lang="en-US" b="0" i="0"/>
            <a:t> Binning is a process of transforming continuous numerical variables into discrete categorical 'bins', for grouped analysis.</a:t>
          </a:r>
          <a:endParaRPr lang="en-US"/>
        </a:p>
      </dgm:t>
    </dgm:pt>
    <dgm:pt modelId="{8431856E-2D39-4778-9611-8CA0DB215AB0}" type="parTrans" cxnId="{4C354B80-D76A-4EB3-AB8E-6182026C67F6}">
      <dgm:prSet/>
      <dgm:spPr/>
      <dgm:t>
        <a:bodyPr/>
        <a:lstStyle/>
        <a:p>
          <a:endParaRPr lang="en-US"/>
        </a:p>
      </dgm:t>
    </dgm:pt>
    <dgm:pt modelId="{170CD1F8-5F44-45AA-877C-2A4972561D8C}" type="sibTrans" cxnId="{4C354B80-D76A-4EB3-AB8E-6182026C67F6}">
      <dgm:prSet/>
      <dgm:spPr/>
      <dgm:t>
        <a:bodyPr/>
        <a:lstStyle/>
        <a:p>
          <a:endParaRPr lang="en-US"/>
        </a:p>
      </dgm:t>
    </dgm:pt>
    <dgm:pt modelId="{2665AAA7-2538-45EE-9B78-FC56D0D309A3}">
      <dgm:prSet/>
      <dgm:spPr/>
      <dgm:t>
        <a:bodyPr/>
        <a:lstStyle/>
        <a:p>
          <a:r>
            <a:rPr lang="en-US" b="1" i="0" dirty="0"/>
            <a:t>Example: </a:t>
          </a:r>
          <a:r>
            <a:rPr lang="en-US" b="0" i="0" dirty="0"/>
            <a:t>In our dataset, "horsepower" is a real valued variable ranging from 48 to 288, it has 57 unique values.</a:t>
          </a:r>
          <a:endParaRPr lang="en-US" dirty="0"/>
        </a:p>
      </dgm:t>
    </dgm:pt>
    <dgm:pt modelId="{3E305A15-2B2C-4504-B433-E328551F60AD}" type="parTrans" cxnId="{C9F19BBC-A2AE-4D8C-B891-931D778A31FA}">
      <dgm:prSet/>
      <dgm:spPr/>
      <dgm:t>
        <a:bodyPr/>
        <a:lstStyle/>
        <a:p>
          <a:endParaRPr lang="en-US"/>
        </a:p>
      </dgm:t>
    </dgm:pt>
    <dgm:pt modelId="{18725AA5-3AC5-4C35-BDCF-3F5061C2B325}" type="sibTrans" cxnId="{C9F19BBC-A2AE-4D8C-B891-931D778A31FA}">
      <dgm:prSet/>
      <dgm:spPr/>
      <dgm:t>
        <a:bodyPr/>
        <a:lstStyle/>
        <a:p>
          <a:endParaRPr lang="en-US"/>
        </a:p>
      </dgm:t>
    </dgm:pt>
    <dgm:pt modelId="{56A6724F-9FB4-4065-A2F5-3163F706ED4E}">
      <dgm:prSet/>
      <dgm:spPr/>
      <dgm:t>
        <a:bodyPr/>
        <a:lstStyle/>
        <a:p>
          <a:r>
            <a:rPr lang="en-US" b="1" i="0" dirty="0"/>
            <a:t>What if we only care </a:t>
          </a:r>
          <a:r>
            <a:rPr lang="en-US" b="0" i="0" dirty="0"/>
            <a:t>about the price difference between cars with high horsepower, medium horsepower, and little horsepower (3 types)? Can we rearrange them into three ‘bins' to simplify analysis?</a:t>
          </a:r>
          <a:endParaRPr lang="en-US" dirty="0"/>
        </a:p>
      </dgm:t>
    </dgm:pt>
    <dgm:pt modelId="{8DD24563-DCD0-43B1-A4C0-D700691E8F40}" type="parTrans" cxnId="{BD332D3C-3BF7-4CE4-B72E-209CCECDEA02}">
      <dgm:prSet/>
      <dgm:spPr/>
      <dgm:t>
        <a:bodyPr/>
        <a:lstStyle/>
        <a:p>
          <a:endParaRPr lang="en-US"/>
        </a:p>
      </dgm:t>
    </dgm:pt>
    <dgm:pt modelId="{FDE0497F-D0DC-4C06-9302-4B2C65D10B71}" type="sibTrans" cxnId="{BD332D3C-3BF7-4CE4-B72E-209CCECDEA02}">
      <dgm:prSet/>
      <dgm:spPr/>
      <dgm:t>
        <a:bodyPr/>
        <a:lstStyle/>
        <a:p>
          <a:endParaRPr lang="en-US"/>
        </a:p>
      </dgm:t>
    </dgm:pt>
    <dgm:pt modelId="{B350922D-D295-45F0-9706-C826CFF475DE}">
      <dgm:prSet/>
      <dgm:spPr/>
      <dgm:t>
        <a:bodyPr/>
        <a:lstStyle/>
        <a:p>
          <a:r>
            <a:rPr lang="en-US" b="1" i="0"/>
            <a:t>We will use the Pandas</a:t>
          </a:r>
          <a:r>
            <a:rPr lang="en-US" b="0" i="0"/>
            <a:t> method 'cut' to segment the 'horsepower' column into 3 bins</a:t>
          </a:r>
          <a:endParaRPr lang="en-US"/>
        </a:p>
      </dgm:t>
    </dgm:pt>
    <dgm:pt modelId="{B2591B5E-811F-424D-9622-A3BFC78C8326}" type="parTrans" cxnId="{63D6B9EC-3FD5-406F-86A4-D0A5AF95E58A}">
      <dgm:prSet/>
      <dgm:spPr/>
      <dgm:t>
        <a:bodyPr/>
        <a:lstStyle/>
        <a:p>
          <a:endParaRPr lang="en-US"/>
        </a:p>
      </dgm:t>
    </dgm:pt>
    <dgm:pt modelId="{B6D9E6F0-7795-4273-9781-95FBD1F62E52}" type="sibTrans" cxnId="{63D6B9EC-3FD5-406F-86A4-D0A5AF95E58A}">
      <dgm:prSet/>
      <dgm:spPr/>
      <dgm:t>
        <a:bodyPr/>
        <a:lstStyle/>
        <a:p>
          <a:endParaRPr lang="en-US"/>
        </a:p>
      </dgm:t>
    </dgm:pt>
    <dgm:pt modelId="{EA495C71-43FD-4315-8DBF-C5D148D760F2}" type="pres">
      <dgm:prSet presAssocID="{3CD35428-6CC8-45F3-975B-4CEB2873EE5F}" presName="linear" presStyleCnt="0">
        <dgm:presLayoutVars>
          <dgm:animLvl val="lvl"/>
          <dgm:resizeHandles val="exact"/>
        </dgm:presLayoutVars>
      </dgm:prSet>
      <dgm:spPr/>
    </dgm:pt>
    <dgm:pt modelId="{3BEE16EC-99DE-4B71-B83F-45152F1DC725}" type="pres">
      <dgm:prSet presAssocID="{0B2B0810-466D-4D30-A1A0-DCB5CEEFD9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4CAE80-710F-4CBA-BAE7-CDFC222A1F75}" type="pres">
      <dgm:prSet presAssocID="{170CD1F8-5F44-45AA-877C-2A4972561D8C}" presName="spacer" presStyleCnt="0"/>
      <dgm:spPr/>
    </dgm:pt>
    <dgm:pt modelId="{21982086-EFEA-4552-8741-6BF198A551FE}" type="pres">
      <dgm:prSet presAssocID="{2665AAA7-2538-45EE-9B78-FC56D0D309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90BCD9-9C3A-4E9C-8AAE-418FB4933903}" type="pres">
      <dgm:prSet presAssocID="{18725AA5-3AC5-4C35-BDCF-3F5061C2B325}" presName="spacer" presStyleCnt="0"/>
      <dgm:spPr/>
    </dgm:pt>
    <dgm:pt modelId="{E96D25BF-67B5-465A-AA69-29D097480A1C}" type="pres">
      <dgm:prSet presAssocID="{56A6724F-9FB4-4065-A2F5-3163F706ED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451CBA-8A5C-4BE6-9C0A-FD5633E36AB8}" type="pres">
      <dgm:prSet presAssocID="{FDE0497F-D0DC-4C06-9302-4B2C65D10B71}" presName="spacer" presStyleCnt="0"/>
      <dgm:spPr/>
    </dgm:pt>
    <dgm:pt modelId="{5E7D14D0-61BA-4965-BA02-3A0C220EDBD2}" type="pres">
      <dgm:prSet presAssocID="{B350922D-D295-45F0-9706-C826CFF475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266B34-7829-417F-A6D9-97D8AF211616}" type="presOf" srcId="{3CD35428-6CC8-45F3-975B-4CEB2873EE5F}" destId="{EA495C71-43FD-4315-8DBF-C5D148D760F2}" srcOrd="0" destOrd="0" presId="urn:microsoft.com/office/officeart/2005/8/layout/vList2"/>
    <dgm:cxn modelId="{BD332D3C-3BF7-4CE4-B72E-209CCECDEA02}" srcId="{3CD35428-6CC8-45F3-975B-4CEB2873EE5F}" destId="{56A6724F-9FB4-4065-A2F5-3163F706ED4E}" srcOrd="2" destOrd="0" parTransId="{8DD24563-DCD0-43B1-A4C0-D700691E8F40}" sibTransId="{FDE0497F-D0DC-4C06-9302-4B2C65D10B71}"/>
    <dgm:cxn modelId="{6820F95E-67FF-4793-92B7-D075E6CB0083}" type="presOf" srcId="{B350922D-D295-45F0-9706-C826CFF475DE}" destId="{5E7D14D0-61BA-4965-BA02-3A0C220EDBD2}" srcOrd="0" destOrd="0" presId="urn:microsoft.com/office/officeart/2005/8/layout/vList2"/>
    <dgm:cxn modelId="{05746665-F800-457F-8639-F6F96F09E7D7}" type="presOf" srcId="{0B2B0810-466D-4D30-A1A0-DCB5CEEFD959}" destId="{3BEE16EC-99DE-4B71-B83F-45152F1DC725}" srcOrd="0" destOrd="0" presId="urn:microsoft.com/office/officeart/2005/8/layout/vList2"/>
    <dgm:cxn modelId="{4C354B80-D76A-4EB3-AB8E-6182026C67F6}" srcId="{3CD35428-6CC8-45F3-975B-4CEB2873EE5F}" destId="{0B2B0810-466D-4D30-A1A0-DCB5CEEFD959}" srcOrd="0" destOrd="0" parTransId="{8431856E-2D39-4778-9611-8CA0DB215AB0}" sibTransId="{170CD1F8-5F44-45AA-877C-2A4972561D8C}"/>
    <dgm:cxn modelId="{81068F94-BAD2-4943-B866-B305C1595B57}" type="presOf" srcId="{2665AAA7-2538-45EE-9B78-FC56D0D309A3}" destId="{21982086-EFEA-4552-8741-6BF198A551FE}" srcOrd="0" destOrd="0" presId="urn:microsoft.com/office/officeart/2005/8/layout/vList2"/>
    <dgm:cxn modelId="{C9F19BBC-A2AE-4D8C-B891-931D778A31FA}" srcId="{3CD35428-6CC8-45F3-975B-4CEB2873EE5F}" destId="{2665AAA7-2538-45EE-9B78-FC56D0D309A3}" srcOrd="1" destOrd="0" parTransId="{3E305A15-2B2C-4504-B433-E328551F60AD}" sibTransId="{18725AA5-3AC5-4C35-BDCF-3F5061C2B325}"/>
    <dgm:cxn modelId="{63D6B9EC-3FD5-406F-86A4-D0A5AF95E58A}" srcId="{3CD35428-6CC8-45F3-975B-4CEB2873EE5F}" destId="{B350922D-D295-45F0-9706-C826CFF475DE}" srcOrd="3" destOrd="0" parTransId="{B2591B5E-811F-424D-9622-A3BFC78C8326}" sibTransId="{B6D9E6F0-7795-4273-9781-95FBD1F62E52}"/>
    <dgm:cxn modelId="{32FC71F5-52CC-4238-B530-FF6D36D0841B}" type="presOf" srcId="{56A6724F-9FB4-4065-A2F5-3163F706ED4E}" destId="{E96D25BF-67B5-465A-AA69-29D097480A1C}" srcOrd="0" destOrd="0" presId="urn:microsoft.com/office/officeart/2005/8/layout/vList2"/>
    <dgm:cxn modelId="{42FB5C0E-4095-4DC3-81B4-0AE6EC09F4C1}" type="presParOf" srcId="{EA495C71-43FD-4315-8DBF-C5D148D760F2}" destId="{3BEE16EC-99DE-4B71-B83F-45152F1DC725}" srcOrd="0" destOrd="0" presId="urn:microsoft.com/office/officeart/2005/8/layout/vList2"/>
    <dgm:cxn modelId="{19FCA54C-95B1-40A2-9733-E66123E08782}" type="presParOf" srcId="{EA495C71-43FD-4315-8DBF-C5D148D760F2}" destId="{ED4CAE80-710F-4CBA-BAE7-CDFC222A1F75}" srcOrd="1" destOrd="0" presId="urn:microsoft.com/office/officeart/2005/8/layout/vList2"/>
    <dgm:cxn modelId="{1E394CBD-ED29-4249-9D8E-E456191634DA}" type="presParOf" srcId="{EA495C71-43FD-4315-8DBF-C5D148D760F2}" destId="{21982086-EFEA-4552-8741-6BF198A551FE}" srcOrd="2" destOrd="0" presId="urn:microsoft.com/office/officeart/2005/8/layout/vList2"/>
    <dgm:cxn modelId="{06B34BDF-6EC8-4CBA-8D33-A66D912A9871}" type="presParOf" srcId="{EA495C71-43FD-4315-8DBF-C5D148D760F2}" destId="{3A90BCD9-9C3A-4E9C-8AAE-418FB4933903}" srcOrd="3" destOrd="0" presId="urn:microsoft.com/office/officeart/2005/8/layout/vList2"/>
    <dgm:cxn modelId="{BD9A781D-D30C-4312-AEDE-A779DFEFF9E6}" type="presParOf" srcId="{EA495C71-43FD-4315-8DBF-C5D148D760F2}" destId="{E96D25BF-67B5-465A-AA69-29D097480A1C}" srcOrd="4" destOrd="0" presId="urn:microsoft.com/office/officeart/2005/8/layout/vList2"/>
    <dgm:cxn modelId="{A7CCC7B0-8660-4099-A7F0-55AA19376015}" type="presParOf" srcId="{EA495C71-43FD-4315-8DBF-C5D148D760F2}" destId="{40451CBA-8A5C-4BE6-9C0A-FD5633E36AB8}" srcOrd="5" destOrd="0" presId="urn:microsoft.com/office/officeart/2005/8/layout/vList2"/>
    <dgm:cxn modelId="{C6BF8F7B-D08A-46E8-916A-BC79EE441B18}" type="presParOf" srcId="{EA495C71-43FD-4315-8DBF-C5D148D760F2}" destId="{5E7D14D0-61BA-4965-BA02-3A0C220EDBD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397255-58E2-4DA4-BF5F-1B8F9B487B78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1F24D-4C50-4DEB-9345-F998954BC87A}">
      <dgm:prSet/>
      <dgm:spPr/>
      <dgm:t>
        <a:bodyPr/>
        <a:lstStyle/>
        <a:p>
          <a:r>
            <a:rPr lang="en-US" b="0" i="0"/>
            <a:t>The box plot scans the data and identifies the outliers. In order to be an outlier, the data value must be:</a:t>
          </a:r>
          <a:br>
            <a:rPr lang="en-US" b="0" i="0"/>
          </a:br>
          <a:endParaRPr lang="en-US"/>
        </a:p>
      </dgm:t>
    </dgm:pt>
    <dgm:pt modelId="{C4026F2A-6F74-436A-A001-D7230A2FDFEF}" type="parTrans" cxnId="{1165F8E7-8582-4D5F-8387-CE217D871D76}">
      <dgm:prSet/>
      <dgm:spPr/>
      <dgm:t>
        <a:bodyPr/>
        <a:lstStyle/>
        <a:p>
          <a:endParaRPr lang="en-US"/>
        </a:p>
      </dgm:t>
    </dgm:pt>
    <dgm:pt modelId="{CED85A47-9060-46EF-846E-9E9090A15D5F}" type="sibTrans" cxnId="{1165F8E7-8582-4D5F-8387-CE217D871D76}">
      <dgm:prSet/>
      <dgm:spPr/>
      <dgm:t>
        <a:bodyPr/>
        <a:lstStyle/>
        <a:p>
          <a:endParaRPr lang="en-US"/>
        </a:p>
      </dgm:t>
    </dgm:pt>
    <dgm:pt modelId="{0EC89C40-879F-4152-807D-CFB4CFE5FDE9}">
      <dgm:prSet/>
      <dgm:spPr/>
      <dgm:t>
        <a:bodyPr/>
        <a:lstStyle/>
        <a:p>
          <a:r>
            <a:rPr lang="en-US" b="0" i="0" dirty="0"/>
            <a:t>larger than Q3 by at least 1.5 times the interquartile range (IQR)</a:t>
          </a:r>
          <a:endParaRPr lang="en-US" dirty="0"/>
        </a:p>
      </dgm:t>
    </dgm:pt>
    <dgm:pt modelId="{EA4A2983-216C-426B-8F5F-18A0AB79C8D7}" type="parTrans" cxnId="{DB94DACB-4F3E-42E1-BBEC-E3452E4FA706}">
      <dgm:prSet/>
      <dgm:spPr/>
      <dgm:t>
        <a:bodyPr/>
        <a:lstStyle/>
        <a:p>
          <a:endParaRPr lang="en-US"/>
        </a:p>
      </dgm:t>
    </dgm:pt>
    <dgm:pt modelId="{80F29CB2-F1F6-4E3E-B35C-8F1202228C6C}" type="sibTrans" cxnId="{DB94DACB-4F3E-42E1-BBEC-E3452E4FA706}">
      <dgm:prSet/>
      <dgm:spPr/>
      <dgm:t>
        <a:bodyPr/>
        <a:lstStyle/>
        <a:p>
          <a:endParaRPr lang="en-US"/>
        </a:p>
      </dgm:t>
    </dgm:pt>
    <dgm:pt modelId="{D31F375B-4494-4495-A6FA-916CED94D3FB}">
      <dgm:prSet/>
      <dgm:spPr/>
      <dgm:t>
        <a:bodyPr/>
        <a:lstStyle/>
        <a:p>
          <a:r>
            <a:rPr lang="en-US" b="0" i="0" dirty="0"/>
            <a:t>Smaller than Q1 by at least 1.5 times the IQR.</a:t>
          </a:r>
          <a:endParaRPr lang="en-US" dirty="0"/>
        </a:p>
      </dgm:t>
    </dgm:pt>
    <dgm:pt modelId="{B9ABFDB8-1588-49CC-8DDD-3166FCF0BBF2}" type="parTrans" cxnId="{A036E716-F650-4D82-A2A2-EAA76F72178B}">
      <dgm:prSet/>
      <dgm:spPr/>
      <dgm:t>
        <a:bodyPr/>
        <a:lstStyle/>
        <a:p>
          <a:endParaRPr lang="en-US"/>
        </a:p>
      </dgm:t>
    </dgm:pt>
    <dgm:pt modelId="{81DE4FF8-2005-4950-A3F6-757702F1A19C}" type="sibTrans" cxnId="{A036E716-F650-4D82-A2A2-EAA76F72178B}">
      <dgm:prSet/>
      <dgm:spPr/>
      <dgm:t>
        <a:bodyPr/>
        <a:lstStyle/>
        <a:p>
          <a:endParaRPr lang="en-US"/>
        </a:p>
      </dgm:t>
    </dgm:pt>
    <dgm:pt modelId="{EFE36C7A-4DF0-4039-B731-18C7E694E067}">
      <dgm:prSet/>
      <dgm:spPr/>
      <dgm:t>
        <a:bodyPr/>
        <a:lstStyle/>
        <a:p>
          <a:r>
            <a:rPr lang="en-US" b="0" i="0"/>
            <a:t>Using the definition of outlier, any value that is greater than Q3 by 1.5 times IQR will be flagged as outlier.</a:t>
          </a:r>
          <a:endParaRPr lang="en-US"/>
        </a:p>
      </dgm:t>
    </dgm:pt>
    <dgm:pt modelId="{E5AC2AA3-B934-4849-AE64-42AC2752D418}" type="parTrans" cxnId="{9C12E556-9EF2-4FD2-8BB1-DC3C68439509}">
      <dgm:prSet/>
      <dgm:spPr/>
      <dgm:t>
        <a:bodyPr/>
        <a:lstStyle/>
        <a:p>
          <a:endParaRPr lang="en-US"/>
        </a:p>
      </dgm:t>
    </dgm:pt>
    <dgm:pt modelId="{D1BF99C8-E5D9-434D-B39C-5AEB1BE03E7F}" type="sibTrans" cxnId="{9C12E556-9EF2-4FD2-8BB1-DC3C68439509}">
      <dgm:prSet/>
      <dgm:spPr/>
      <dgm:t>
        <a:bodyPr/>
        <a:lstStyle/>
        <a:p>
          <a:endParaRPr lang="en-US"/>
        </a:p>
      </dgm:t>
    </dgm:pt>
    <dgm:pt modelId="{16E66835-AD86-47D5-982C-FB5A216E53D8}" type="pres">
      <dgm:prSet presAssocID="{D0397255-58E2-4DA4-BF5F-1B8F9B487B78}" presName="outerComposite" presStyleCnt="0">
        <dgm:presLayoutVars>
          <dgm:chMax val="5"/>
          <dgm:dir/>
          <dgm:resizeHandles val="exact"/>
        </dgm:presLayoutVars>
      </dgm:prSet>
      <dgm:spPr/>
    </dgm:pt>
    <dgm:pt modelId="{CD52524D-80A9-458E-8991-0E44DC9878E8}" type="pres">
      <dgm:prSet presAssocID="{D0397255-58E2-4DA4-BF5F-1B8F9B487B78}" presName="dummyMaxCanvas" presStyleCnt="0">
        <dgm:presLayoutVars/>
      </dgm:prSet>
      <dgm:spPr/>
    </dgm:pt>
    <dgm:pt modelId="{1A13C95E-673E-4718-A762-921FFCF7F767}" type="pres">
      <dgm:prSet presAssocID="{D0397255-58E2-4DA4-BF5F-1B8F9B487B78}" presName="FourNodes_1" presStyleLbl="node1" presStyleIdx="0" presStyleCnt="4">
        <dgm:presLayoutVars>
          <dgm:bulletEnabled val="1"/>
        </dgm:presLayoutVars>
      </dgm:prSet>
      <dgm:spPr/>
    </dgm:pt>
    <dgm:pt modelId="{9402691F-B087-4934-90C4-D7226D4E5DEC}" type="pres">
      <dgm:prSet presAssocID="{D0397255-58E2-4DA4-BF5F-1B8F9B487B78}" presName="FourNodes_2" presStyleLbl="node1" presStyleIdx="1" presStyleCnt="4">
        <dgm:presLayoutVars>
          <dgm:bulletEnabled val="1"/>
        </dgm:presLayoutVars>
      </dgm:prSet>
      <dgm:spPr/>
    </dgm:pt>
    <dgm:pt modelId="{8A76FB8F-68A2-4874-8A1F-20C37BDEAD70}" type="pres">
      <dgm:prSet presAssocID="{D0397255-58E2-4DA4-BF5F-1B8F9B487B78}" presName="FourNodes_3" presStyleLbl="node1" presStyleIdx="2" presStyleCnt="4">
        <dgm:presLayoutVars>
          <dgm:bulletEnabled val="1"/>
        </dgm:presLayoutVars>
      </dgm:prSet>
      <dgm:spPr/>
    </dgm:pt>
    <dgm:pt modelId="{480EDDB5-2413-4DD5-9BEA-D3454E8956D9}" type="pres">
      <dgm:prSet presAssocID="{D0397255-58E2-4DA4-BF5F-1B8F9B487B78}" presName="FourNodes_4" presStyleLbl="node1" presStyleIdx="3" presStyleCnt="4">
        <dgm:presLayoutVars>
          <dgm:bulletEnabled val="1"/>
        </dgm:presLayoutVars>
      </dgm:prSet>
      <dgm:spPr/>
    </dgm:pt>
    <dgm:pt modelId="{1F7F0F5F-B10C-4E09-BADE-E04212F3E517}" type="pres">
      <dgm:prSet presAssocID="{D0397255-58E2-4DA4-BF5F-1B8F9B487B78}" presName="FourConn_1-2" presStyleLbl="fgAccFollowNode1" presStyleIdx="0" presStyleCnt="3">
        <dgm:presLayoutVars>
          <dgm:bulletEnabled val="1"/>
        </dgm:presLayoutVars>
      </dgm:prSet>
      <dgm:spPr/>
    </dgm:pt>
    <dgm:pt modelId="{67553CA1-5E39-4E7E-8639-2F0F61A56711}" type="pres">
      <dgm:prSet presAssocID="{D0397255-58E2-4DA4-BF5F-1B8F9B487B78}" presName="FourConn_2-3" presStyleLbl="fgAccFollowNode1" presStyleIdx="1" presStyleCnt="3">
        <dgm:presLayoutVars>
          <dgm:bulletEnabled val="1"/>
        </dgm:presLayoutVars>
      </dgm:prSet>
      <dgm:spPr/>
    </dgm:pt>
    <dgm:pt modelId="{B41E3F8A-C419-4AFF-B0AE-741FC0C6D80E}" type="pres">
      <dgm:prSet presAssocID="{D0397255-58E2-4DA4-BF5F-1B8F9B487B78}" presName="FourConn_3-4" presStyleLbl="fgAccFollowNode1" presStyleIdx="2" presStyleCnt="3">
        <dgm:presLayoutVars>
          <dgm:bulletEnabled val="1"/>
        </dgm:presLayoutVars>
      </dgm:prSet>
      <dgm:spPr/>
    </dgm:pt>
    <dgm:pt modelId="{0827CC5B-58BB-419A-8C3B-A124F7D4DB74}" type="pres">
      <dgm:prSet presAssocID="{D0397255-58E2-4DA4-BF5F-1B8F9B487B78}" presName="FourNodes_1_text" presStyleLbl="node1" presStyleIdx="3" presStyleCnt="4">
        <dgm:presLayoutVars>
          <dgm:bulletEnabled val="1"/>
        </dgm:presLayoutVars>
      </dgm:prSet>
      <dgm:spPr/>
    </dgm:pt>
    <dgm:pt modelId="{0A28393F-A152-466D-AD6D-4B3004A1D485}" type="pres">
      <dgm:prSet presAssocID="{D0397255-58E2-4DA4-BF5F-1B8F9B487B78}" presName="FourNodes_2_text" presStyleLbl="node1" presStyleIdx="3" presStyleCnt="4">
        <dgm:presLayoutVars>
          <dgm:bulletEnabled val="1"/>
        </dgm:presLayoutVars>
      </dgm:prSet>
      <dgm:spPr/>
    </dgm:pt>
    <dgm:pt modelId="{A5EC1097-925F-4A67-AE12-B08FE04793C9}" type="pres">
      <dgm:prSet presAssocID="{D0397255-58E2-4DA4-BF5F-1B8F9B487B78}" presName="FourNodes_3_text" presStyleLbl="node1" presStyleIdx="3" presStyleCnt="4">
        <dgm:presLayoutVars>
          <dgm:bulletEnabled val="1"/>
        </dgm:presLayoutVars>
      </dgm:prSet>
      <dgm:spPr/>
    </dgm:pt>
    <dgm:pt modelId="{ECF581E7-8559-41A5-98D6-16C55390B812}" type="pres">
      <dgm:prSet presAssocID="{D0397255-58E2-4DA4-BF5F-1B8F9B487B7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68E7201-E113-4E9E-8DED-6AE79B7BE46A}" type="presOf" srcId="{CED85A47-9060-46EF-846E-9E9090A15D5F}" destId="{1F7F0F5F-B10C-4E09-BADE-E04212F3E517}" srcOrd="0" destOrd="0" presId="urn:microsoft.com/office/officeart/2005/8/layout/vProcess5"/>
    <dgm:cxn modelId="{A036E716-F650-4D82-A2A2-EAA76F72178B}" srcId="{D0397255-58E2-4DA4-BF5F-1B8F9B487B78}" destId="{D31F375B-4494-4495-A6FA-916CED94D3FB}" srcOrd="2" destOrd="0" parTransId="{B9ABFDB8-1588-49CC-8DDD-3166FCF0BBF2}" sibTransId="{81DE4FF8-2005-4950-A3F6-757702F1A19C}"/>
    <dgm:cxn modelId="{91AF6A32-F23C-40D7-9B0C-35D6923A5CB0}" type="presOf" srcId="{0EC89C40-879F-4152-807D-CFB4CFE5FDE9}" destId="{9402691F-B087-4934-90C4-D7226D4E5DEC}" srcOrd="0" destOrd="0" presId="urn:microsoft.com/office/officeart/2005/8/layout/vProcess5"/>
    <dgm:cxn modelId="{53085532-DAC3-4949-9011-21B877D2CF32}" type="presOf" srcId="{D31F375B-4494-4495-A6FA-916CED94D3FB}" destId="{A5EC1097-925F-4A67-AE12-B08FE04793C9}" srcOrd="1" destOrd="0" presId="urn:microsoft.com/office/officeart/2005/8/layout/vProcess5"/>
    <dgm:cxn modelId="{D8149233-9502-44BE-A029-21B5D1E7DF9C}" type="presOf" srcId="{EFE36C7A-4DF0-4039-B731-18C7E694E067}" destId="{ECF581E7-8559-41A5-98D6-16C55390B812}" srcOrd="1" destOrd="0" presId="urn:microsoft.com/office/officeart/2005/8/layout/vProcess5"/>
    <dgm:cxn modelId="{E7777270-BEBB-45DD-83A2-44DF1EFF1C80}" type="presOf" srcId="{F511F24D-4C50-4DEB-9345-F998954BC87A}" destId="{1A13C95E-673E-4718-A762-921FFCF7F767}" srcOrd="0" destOrd="0" presId="urn:microsoft.com/office/officeart/2005/8/layout/vProcess5"/>
    <dgm:cxn modelId="{1EF73E76-FC1F-42CA-B509-BEF0AB48D340}" type="presOf" srcId="{F511F24D-4C50-4DEB-9345-F998954BC87A}" destId="{0827CC5B-58BB-419A-8C3B-A124F7D4DB74}" srcOrd="1" destOrd="0" presId="urn:microsoft.com/office/officeart/2005/8/layout/vProcess5"/>
    <dgm:cxn modelId="{9C12E556-9EF2-4FD2-8BB1-DC3C68439509}" srcId="{D0397255-58E2-4DA4-BF5F-1B8F9B487B78}" destId="{EFE36C7A-4DF0-4039-B731-18C7E694E067}" srcOrd="3" destOrd="0" parTransId="{E5AC2AA3-B934-4849-AE64-42AC2752D418}" sibTransId="{D1BF99C8-E5D9-434D-B39C-5AEB1BE03E7F}"/>
    <dgm:cxn modelId="{FB910380-635F-4EF9-80D7-1C59F3CFC74F}" type="presOf" srcId="{D31F375B-4494-4495-A6FA-916CED94D3FB}" destId="{8A76FB8F-68A2-4874-8A1F-20C37BDEAD70}" srcOrd="0" destOrd="0" presId="urn:microsoft.com/office/officeart/2005/8/layout/vProcess5"/>
    <dgm:cxn modelId="{5FD4FE88-5B42-4890-B803-41A99689BF30}" type="presOf" srcId="{0EC89C40-879F-4152-807D-CFB4CFE5FDE9}" destId="{0A28393F-A152-466D-AD6D-4B3004A1D485}" srcOrd="1" destOrd="0" presId="urn:microsoft.com/office/officeart/2005/8/layout/vProcess5"/>
    <dgm:cxn modelId="{8E7DC6A6-7375-44FC-BBBE-E26091D26BB9}" type="presOf" srcId="{80F29CB2-F1F6-4E3E-B35C-8F1202228C6C}" destId="{67553CA1-5E39-4E7E-8639-2F0F61A56711}" srcOrd="0" destOrd="0" presId="urn:microsoft.com/office/officeart/2005/8/layout/vProcess5"/>
    <dgm:cxn modelId="{DB94DACB-4F3E-42E1-BBEC-E3452E4FA706}" srcId="{D0397255-58E2-4DA4-BF5F-1B8F9B487B78}" destId="{0EC89C40-879F-4152-807D-CFB4CFE5FDE9}" srcOrd="1" destOrd="0" parTransId="{EA4A2983-216C-426B-8F5F-18A0AB79C8D7}" sibTransId="{80F29CB2-F1F6-4E3E-B35C-8F1202228C6C}"/>
    <dgm:cxn modelId="{74575FD0-20E8-4321-986A-B2452944B629}" type="presOf" srcId="{D0397255-58E2-4DA4-BF5F-1B8F9B487B78}" destId="{16E66835-AD86-47D5-982C-FB5A216E53D8}" srcOrd="0" destOrd="0" presId="urn:microsoft.com/office/officeart/2005/8/layout/vProcess5"/>
    <dgm:cxn modelId="{36151EDB-B30A-4676-89F7-6565103BAA0C}" type="presOf" srcId="{EFE36C7A-4DF0-4039-B731-18C7E694E067}" destId="{480EDDB5-2413-4DD5-9BEA-D3454E8956D9}" srcOrd="0" destOrd="0" presId="urn:microsoft.com/office/officeart/2005/8/layout/vProcess5"/>
    <dgm:cxn modelId="{1165F8E7-8582-4D5F-8387-CE217D871D76}" srcId="{D0397255-58E2-4DA4-BF5F-1B8F9B487B78}" destId="{F511F24D-4C50-4DEB-9345-F998954BC87A}" srcOrd="0" destOrd="0" parTransId="{C4026F2A-6F74-436A-A001-D7230A2FDFEF}" sibTransId="{CED85A47-9060-46EF-846E-9E9090A15D5F}"/>
    <dgm:cxn modelId="{BF032BF5-9021-4DDC-8954-31E0543EA443}" type="presOf" srcId="{81DE4FF8-2005-4950-A3F6-757702F1A19C}" destId="{B41E3F8A-C419-4AFF-B0AE-741FC0C6D80E}" srcOrd="0" destOrd="0" presId="urn:microsoft.com/office/officeart/2005/8/layout/vProcess5"/>
    <dgm:cxn modelId="{0143588D-6287-46B5-977B-5E880CC579D1}" type="presParOf" srcId="{16E66835-AD86-47D5-982C-FB5A216E53D8}" destId="{CD52524D-80A9-458E-8991-0E44DC9878E8}" srcOrd="0" destOrd="0" presId="urn:microsoft.com/office/officeart/2005/8/layout/vProcess5"/>
    <dgm:cxn modelId="{49529193-F529-40A2-A358-C9FFB8162580}" type="presParOf" srcId="{16E66835-AD86-47D5-982C-FB5A216E53D8}" destId="{1A13C95E-673E-4718-A762-921FFCF7F767}" srcOrd="1" destOrd="0" presId="urn:microsoft.com/office/officeart/2005/8/layout/vProcess5"/>
    <dgm:cxn modelId="{B99E9241-51B7-4600-B8C5-34A1ABCC4716}" type="presParOf" srcId="{16E66835-AD86-47D5-982C-FB5A216E53D8}" destId="{9402691F-B087-4934-90C4-D7226D4E5DEC}" srcOrd="2" destOrd="0" presId="urn:microsoft.com/office/officeart/2005/8/layout/vProcess5"/>
    <dgm:cxn modelId="{F9EDCBAA-DFD8-4F48-A0FD-6392401A6780}" type="presParOf" srcId="{16E66835-AD86-47D5-982C-FB5A216E53D8}" destId="{8A76FB8F-68A2-4874-8A1F-20C37BDEAD70}" srcOrd="3" destOrd="0" presId="urn:microsoft.com/office/officeart/2005/8/layout/vProcess5"/>
    <dgm:cxn modelId="{F758AF8B-04E5-4F18-8F59-D7C302A0F909}" type="presParOf" srcId="{16E66835-AD86-47D5-982C-FB5A216E53D8}" destId="{480EDDB5-2413-4DD5-9BEA-D3454E8956D9}" srcOrd="4" destOrd="0" presId="urn:microsoft.com/office/officeart/2005/8/layout/vProcess5"/>
    <dgm:cxn modelId="{DC424705-5FAF-4954-8040-FAE2690DDA7A}" type="presParOf" srcId="{16E66835-AD86-47D5-982C-FB5A216E53D8}" destId="{1F7F0F5F-B10C-4E09-BADE-E04212F3E517}" srcOrd="5" destOrd="0" presId="urn:microsoft.com/office/officeart/2005/8/layout/vProcess5"/>
    <dgm:cxn modelId="{B90DF318-D6EB-4D2A-A231-9A15D92A2D5C}" type="presParOf" srcId="{16E66835-AD86-47D5-982C-FB5A216E53D8}" destId="{67553CA1-5E39-4E7E-8639-2F0F61A56711}" srcOrd="6" destOrd="0" presId="urn:microsoft.com/office/officeart/2005/8/layout/vProcess5"/>
    <dgm:cxn modelId="{8C7BE7AB-6D31-4CD0-982B-144D4B9AF255}" type="presParOf" srcId="{16E66835-AD86-47D5-982C-FB5A216E53D8}" destId="{B41E3F8A-C419-4AFF-B0AE-741FC0C6D80E}" srcOrd="7" destOrd="0" presId="urn:microsoft.com/office/officeart/2005/8/layout/vProcess5"/>
    <dgm:cxn modelId="{E92E0152-BCA6-46A6-A68B-A536F5A2F460}" type="presParOf" srcId="{16E66835-AD86-47D5-982C-FB5A216E53D8}" destId="{0827CC5B-58BB-419A-8C3B-A124F7D4DB74}" srcOrd="8" destOrd="0" presId="urn:microsoft.com/office/officeart/2005/8/layout/vProcess5"/>
    <dgm:cxn modelId="{0CCE28DE-A916-4AB4-A323-B080A7069E72}" type="presParOf" srcId="{16E66835-AD86-47D5-982C-FB5A216E53D8}" destId="{0A28393F-A152-466D-AD6D-4B3004A1D485}" srcOrd="9" destOrd="0" presId="urn:microsoft.com/office/officeart/2005/8/layout/vProcess5"/>
    <dgm:cxn modelId="{4ADEB2A5-4B67-4E96-BC76-BF9B62B7623F}" type="presParOf" srcId="{16E66835-AD86-47D5-982C-FB5A216E53D8}" destId="{A5EC1097-925F-4A67-AE12-B08FE04793C9}" srcOrd="10" destOrd="0" presId="urn:microsoft.com/office/officeart/2005/8/layout/vProcess5"/>
    <dgm:cxn modelId="{39EF6F79-F973-4827-BA66-9765626A1E97}" type="presParOf" srcId="{16E66835-AD86-47D5-982C-FB5A216E53D8}" destId="{ECF581E7-8559-41A5-98D6-16C55390B81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E59D4-7FF9-41A0-8035-DBBAA52C7129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7E089-A12C-4E6A-9C73-F7F786393A1C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BB901-C2C4-4E67-A7F7-A593987214E3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Link - </a:t>
          </a:r>
          <a:r>
            <a:rPr lang="en-US" sz="1400" kern="1200">
              <a:hlinkClick xmlns:r="http://schemas.openxmlformats.org/officeDocument/2006/relationships" r:id="rId3"/>
            </a:rPr>
            <a:t>https://colab.research.google.com/drive/1S3hZ99_c-eCQmU3mDyjSHle4KX1j_tMW?usp=sharing</a:t>
          </a:r>
          <a:endParaRPr lang="en-US" sz="1400" kern="1200"/>
        </a:p>
      </dsp:txBody>
      <dsp:txXfrm>
        <a:off x="1816103" y="671"/>
        <a:ext cx="4447536" cy="1572384"/>
      </dsp:txXfrm>
    </dsp:sp>
    <dsp:sp modelId="{1D9CE346-8AAE-4094-8601-B9358D8EBDBC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62ED7-A8C8-4A04-989A-37BF06644554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774C2-AC18-42BF-ABBA-27BFEBBAD64F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Information and background</a:t>
          </a:r>
        </a:p>
      </dsp:txBody>
      <dsp:txXfrm>
        <a:off x="1816103" y="1966151"/>
        <a:ext cx="4447536" cy="1572384"/>
      </dsp:txXfrm>
    </dsp:sp>
    <dsp:sp modelId="{2B07B17C-D5C2-4F17-99BD-55607E68A2FD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EE236-7497-4A00-BA59-42188A55BFE5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B9B27-D0E6-4A1D-8026-8068103A695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8"/>
            </a:rPr>
            <a:t>UCI Machine Learning Repository: Automobile Data Set</a:t>
          </a:r>
          <a:endParaRPr lang="en-US" sz="1400" kern="1200"/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0DDB7-63F2-4B1C-9CF0-58E2424535D1}">
      <dsp:nvSpPr>
        <dsp:cNvPr id="0" name=""/>
        <dsp:cNvSpPr/>
      </dsp:nvSpPr>
      <dsp:spPr>
        <a:xfrm>
          <a:off x="0" y="543616"/>
          <a:ext cx="6666833" cy="14171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Correlation</a:t>
          </a:r>
          <a:r>
            <a:rPr lang="en-US" sz="2000" b="0" i="0" kern="1200"/>
            <a:t>: a measure of the extent of interdependence between variables.</a:t>
          </a:r>
          <a:endParaRPr lang="en-US" sz="2000" kern="1200"/>
        </a:p>
      </dsp:txBody>
      <dsp:txXfrm>
        <a:off x="69180" y="612796"/>
        <a:ext cx="6528473" cy="1278802"/>
      </dsp:txXfrm>
    </dsp:sp>
    <dsp:sp modelId="{08CAFDE2-23CC-465D-B332-872765213214}">
      <dsp:nvSpPr>
        <dsp:cNvPr id="0" name=""/>
        <dsp:cNvSpPr/>
      </dsp:nvSpPr>
      <dsp:spPr>
        <a:xfrm>
          <a:off x="0" y="2018378"/>
          <a:ext cx="6666833" cy="1417162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Causation</a:t>
          </a:r>
          <a:r>
            <a:rPr lang="en-US" sz="2000" b="0" i="0" kern="1200"/>
            <a:t>: the relationship between cause and effect between two variables.</a:t>
          </a:r>
          <a:endParaRPr lang="en-US" sz="2000" kern="1200"/>
        </a:p>
      </dsp:txBody>
      <dsp:txXfrm>
        <a:off x="69180" y="2087558"/>
        <a:ext cx="6528473" cy="1278802"/>
      </dsp:txXfrm>
    </dsp:sp>
    <dsp:sp modelId="{5C2AA544-B69C-4F0D-AF7F-A78574CB866C}">
      <dsp:nvSpPr>
        <dsp:cNvPr id="0" name=""/>
        <dsp:cNvSpPr/>
      </dsp:nvSpPr>
      <dsp:spPr>
        <a:xfrm>
          <a:off x="0" y="3493141"/>
          <a:ext cx="6666833" cy="1417162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It is important to know the difference between these two and that correlation does not imply causation. Determining correlation is much simpler the determining causation as causation may require independent experimentation.</a:t>
          </a:r>
          <a:endParaRPr lang="en-US" sz="2000" kern="1200"/>
        </a:p>
      </dsp:txBody>
      <dsp:txXfrm>
        <a:off x="69180" y="3562321"/>
        <a:ext cx="6528473" cy="1278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616E4-301B-4DDD-9AF0-66413B3867BA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The resulting coefficient is a value between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-1 and 1 inclusive, where:</a:t>
          </a:r>
          <a:endParaRPr lang="en-US" sz="2400" kern="1200" dirty="0"/>
        </a:p>
      </dsp:txBody>
      <dsp:txXfrm>
        <a:off x="0" y="3291729"/>
        <a:ext cx="6666833" cy="1166254"/>
      </dsp:txXfrm>
    </dsp:sp>
    <dsp:sp modelId="{C806394E-66EA-43B0-920A-FD2103F0A7FB}">
      <dsp:nvSpPr>
        <dsp:cNvPr id="0" name=""/>
        <dsp:cNvSpPr/>
      </dsp:nvSpPr>
      <dsp:spPr>
        <a:xfrm>
          <a:off x="3255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1</a:t>
          </a:r>
          <a:r>
            <a:rPr lang="en-US" sz="1600" b="0" i="0" kern="1200"/>
            <a:t>: Total positive linear correlation.</a:t>
          </a:r>
          <a:endParaRPr lang="en-US" sz="1600" kern="1200"/>
        </a:p>
      </dsp:txBody>
      <dsp:txXfrm>
        <a:off x="3255" y="4414789"/>
        <a:ext cx="2220107" cy="993476"/>
      </dsp:txXfrm>
    </dsp:sp>
    <dsp:sp modelId="{0E5E0714-A375-4B55-B734-8FDCB02BA34E}">
      <dsp:nvSpPr>
        <dsp:cNvPr id="0" name=""/>
        <dsp:cNvSpPr/>
      </dsp:nvSpPr>
      <dsp:spPr>
        <a:xfrm>
          <a:off x="2223362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0</a:t>
          </a:r>
          <a:r>
            <a:rPr lang="en-US" sz="1600" b="0" i="0" kern="1200"/>
            <a:t>: No linear correlation, the two variables most likely do not affect each other.</a:t>
          </a:r>
          <a:endParaRPr lang="en-US" sz="1600" kern="1200"/>
        </a:p>
      </dsp:txBody>
      <dsp:txXfrm>
        <a:off x="2223362" y="4414789"/>
        <a:ext cx="2220107" cy="993476"/>
      </dsp:txXfrm>
    </dsp:sp>
    <dsp:sp modelId="{F8281FB8-4178-4C0D-BF69-F0DBE6CD667C}">
      <dsp:nvSpPr>
        <dsp:cNvPr id="0" name=""/>
        <dsp:cNvSpPr/>
      </dsp:nvSpPr>
      <dsp:spPr>
        <a:xfrm>
          <a:off x="4443470" y="4414789"/>
          <a:ext cx="2220107" cy="99347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-1</a:t>
          </a:r>
          <a:r>
            <a:rPr lang="en-US" sz="1600" b="0" i="0" kern="1200"/>
            <a:t>: Total negative linear correlation.</a:t>
          </a:r>
          <a:endParaRPr lang="en-US" sz="1600" kern="1200"/>
        </a:p>
      </dsp:txBody>
      <dsp:txXfrm>
        <a:off x="4443470" y="4414789"/>
        <a:ext cx="2220107" cy="993476"/>
      </dsp:txXfrm>
    </dsp:sp>
    <dsp:sp modelId="{0202D8CE-CE51-4500-8696-87A086000CA0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Pearson Correlation measures the linear dependence between two variables X and Y.</a:t>
          </a:r>
          <a:endParaRPr lang="en-US" sz="2400" kern="1200"/>
        </a:p>
      </dsp:txBody>
      <dsp:txXfrm rot="10800000">
        <a:off x="0" y="2459"/>
        <a:ext cx="6666833" cy="21583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E16EC-99DE-4B71-B83F-45152F1DC725}">
      <dsp:nvSpPr>
        <dsp:cNvPr id="0" name=""/>
        <dsp:cNvSpPr/>
      </dsp:nvSpPr>
      <dsp:spPr>
        <a:xfrm>
          <a:off x="0" y="138170"/>
          <a:ext cx="6263640" cy="12682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Why binning?</a:t>
          </a:r>
          <a:r>
            <a:rPr lang="en-US" sz="1800" b="0" i="0" kern="1200"/>
            <a:t> Binning is a process of transforming continuous numerical variables into discrete categorical 'bins', for grouped analysis.</a:t>
          </a:r>
          <a:endParaRPr lang="en-US" sz="1800" kern="1200"/>
        </a:p>
      </dsp:txBody>
      <dsp:txXfrm>
        <a:off x="61909" y="200079"/>
        <a:ext cx="6139822" cy="1144388"/>
      </dsp:txXfrm>
    </dsp:sp>
    <dsp:sp modelId="{21982086-EFEA-4552-8741-6BF198A551FE}">
      <dsp:nvSpPr>
        <dsp:cNvPr id="0" name=""/>
        <dsp:cNvSpPr/>
      </dsp:nvSpPr>
      <dsp:spPr>
        <a:xfrm>
          <a:off x="0" y="1458217"/>
          <a:ext cx="6263640" cy="1268206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Example: </a:t>
          </a:r>
          <a:r>
            <a:rPr lang="en-US" sz="1800" b="0" i="0" kern="1200" dirty="0"/>
            <a:t>In our dataset, "horsepower" is a real valued variable ranging from 48 to 288, it has 57 unique values.</a:t>
          </a:r>
          <a:endParaRPr lang="en-US" sz="1800" kern="1200" dirty="0"/>
        </a:p>
      </dsp:txBody>
      <dsp:txXfrm>
        <a:off x="61909" y="1520126"/>
        <a:ext cx="6139822" cy="1144388"/>
      </dsp:txXfrm>
    </dsp:sp>
    <dsp:sp modelId="{E96D25BF-67B5-465A-AA69-29D097480A1C}">
      <dsp:nvSpPr>
        <dsp:cNvPr id="0" name=""/>
        <dsp:cNvSpPr/>
      </dsp:nvSpPr>
      <dsp:spPr>
        <a:xfrm>
          <a:off x="0" y="2778263"/>
          <a:ext cx="6263640" cy="126820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What if we only care </a:t>
          </a:r>
          <a:r>
            <a:rPr lang="en-US" sz="1800" b="0" i="0" kern="1200" dirty="0"/>
            <a:t>about the price difference between cars with high horsepower, medium horsepower, and little horsepower (3 types)? Can we rearrange them into three ‘bins' to simplify analysis?</a:t>
          </a:r>
          <a:endParaRPr lang="en-US" sz="1800" kern="1200" dirty="0"/>
        </a:p>
      </dsp:txBody>
      <dsp:txXfrm>
        <a:off x="61909" y="2840172"/>
        <a:ext cx="6139822" cy="1144388"/>
      </dsp:txXfrm>
    </dsp:sp>
    <dsp:sp modelId="{5E7D14D0-61BA-4965-BA02-3A0C220EDBD2}">
      <dsp:nvSpPr>
        <dsp:cNvPr id="0" name=""/>
        <dsp:cNvSpPr/>
      </dsp:nvSpPr>
      <dsp:spPr>
        <a:xfrm>
          <a:off x="0" y="4098310"/>
          <a:ext cx="6263640" cy="12682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We will use the Pandas</a:t>
          </a:r>
          <a:r>
            <a:rPr lang="en-US" sz="1800" b="0" i="0" kern="1200"/>
            <a:t> method 'cut' to segment the 'horsepower' column into 3 bins</a:t>
          </a:r>
          <a:endParaRPr lang="en-US" sz="1800" kern="1200"/>
        </a:p>
      </dsp:txBody>
      <dsp:txXfrm>
        <a:off x="61909" y="4160219"/>
        <a:ext cx="6139822" cy="11443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3C95E-673E-4718-A762-921FFCF7F767}">
      <dsp:nvSpPr>
        <dsp:cNvPr id="0" name=""/>
        <dsp:cNvSpPr/>
      </dsp:nvSpPr>
      <dsp:spPr>
        <a:xfrm>
          <a:off x="0" y="0"/>
          <a:ext cx="2804395" cy="8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The box plot scans the data and identifies the outliers. In order to be an outlier, the data value must be:</a:t>
          </a:r>
          <a:br>
            <a:rPr lang="en-US" sz="1000" b="0" i="0" kern="1200"/>
          </a:br>
          <a:endParaRPr lang="en-US" sz="1000" kern="1200"/>
        </a:p>
      </dsp:txBody>
      <dsp:txXfrm>
        <a:off x="24392" y="24392"/>
        <a:ext cx="1835375" cy="784008"/>
      </dsp:txXfrm>
    </dsp:sp>
    <dsp:sp modelId="{9402691F-B087-4934-90C4-D7226D4E5DEC}">
      <dsp:nvSpPr>
        <dsp:cNvPr id="0" name=""/>
        <dsp:cNvSpPr/>
      </dsp:nvSpPr>
      <dsp:spPr>
        <a:xfrm>
          <a:off x="234868" y="984208"/>
          <a:ext cx="2804395" cy="8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larger than Q3 by at least 1.5 times the interquartile range (IQR)</a:t>
          </a:r>
          <a:endParaRPr lang="en-US" sz="1000" kern="1200" dirty="0"/>
        </a:p>
      </dsp:txBody>
      <dsp:txXfrm>
        <a:off x="259260" y="1008600"/>
        <a:ext cx="1979428" cy="784008"/>
      </dsp:txXfrm>
    </dsp:sp>
    <dsp:sp modelId="{8A76FB8F-68A2-4874-8A1F-20C37BDEAD70}">
      <dsp:nvSpPr>
        <dsp:cNvPr id="0" name=""/>
        <dsp:cNvSpPr/>
      </dsp:nvSpPr>
      <dsp:spPr>
        <a:xfrm>
          <a:off x="466230" y="1968417"/>
          <a:ext cx="2804395" cy="8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Smaller than Q1 by at least 1.5 times the IQR.</a:t>
          </a:r>
          <a:endParaRPr lang="en-US" sz="1000" kern="1200" dirty="0"/>
        </a:p>
      </dsp:txBody>
      <dsp:txXfrm>
        <a:off x="490622" y="1992809"/>
        <a:ext cx="1982933" cy="784008"/>
      </dsp:txXfrm>
    </dsp:sp>
    <dsp:sp modelId="{480EDDB5-2413-4DD5-9BEA-D3454E8956D9}">
      <dsp:nvSpPr>
        <dsp:cNvPr id="0" name=""/>
        <dsp:cNvSpPr/>
      </dsp:nvSpPr>
      <dsp:spPr>
        <a:xfrm>
          <a:off x="701098" y="2952626"/>
          <a:ext cx="2804395" cy="832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Using the definition of outlier, any value that is greater than Q3 by 1.5 times IQR will be flagged as outlier.</a:t>
          </a:r>
          <a:endParaRPr lang="en-US" sz="1000" kern="1200"/>
        </a:p>
      </dsp:txBody>
      <dsp:txXfrm>
        <a:off x="725490" y="2977018"/>
        <a:ext cx="1979428" cy="784008"/>
      </dsp:txXfrm>
    </dsp:sp>
    <dsp:sp modelId="{1F7F0F5F-B10C-4E09-BADE-E04212F3E517}">
      <dsp:nvSpPr>
        <dsp:cNvPr id="0" name=""/>
        <dsp:cNvSpPr/>
      </dsp:nvSpPr>
      <dsp:spPr>
        <a:xfrm>
          <a:off x="2263080" y="637843"/>
          <a:ext cx="541314" cy="541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84876" y="637843"/>
        <a:ext cx="297722" cy="407339"/>
      </dsp:txXfrm>
    </dsp:sp>
    <dsp:sp modelId="{67553CA1-5E39-4E7E-8639-2F0F61A56711}">
      <dsp:nvSpPr>
        <dsp:cNvPr id="0" name=""/>
        <dsp:cNvSpPr/>
      </dsp:nvSpPr>
      <dsp:spPr>
        <a:xfrm>
          <a:off x="2497948" y="1622052"/>
          <a:ext cx="541314" cy="541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619744" y="1622052"/>
        <a:ext cx="297722" cy="407339"/>
      </dsp:txXfrm>
    </dsp:sp>
    <dsp:sp modelId="{B41E3F8A-C419-4AFF-B0AE-741FC0C6D80E}">
      <dsp:nvSpPr>
        <dsp:cNvPr id="0" name=""/>
        <dsp:cNvSpPr/>
      </dsp:nvSpPr>
      <dsp:spPr>
        <a:xfrm>
          <a:off x="2729310" y="2606260"/>
          <a:ext cx="541314" cy="5413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851106" y="2606260"/>
        <a:ext cx="297722" cy="407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144A3-BB76-4426-8FD3-66F41AD7C05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AB2B0-92FA-416F-9920-B0B0E294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A289-A063-4D55-B921-18ADD5C5A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95296-87D0-4607-86BC-A1A616CA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C374-867C-492C-A3FB-49821C4E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F86C-77B9-43CF-86B3-232336D7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4130-BB5E-46FF-AF9A-D08FF9D1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86AF-7648-43D2-95EE-B82670CE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12DAD-4931-47C8-9D73-1CDCCF04A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775CE-BB1F-46C8-907B-EAA3DC2B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70057-C9D1-484D-85A1-AE9D52E9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B6EC-C1C6-4BE7-BEEF-EC28B37D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AC5A5-7FA0-4A7B-9489-0BB0D5DF1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1ADC0-B39B-4021-8F2F-F6B60EF25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A57F-850B-4348-BE6B-3F999467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37A6-E575-4F70-B874-704D2F73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247A-54D7-4E5F-B76F-90DCEDFC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23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2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" name="Google Shape;92;p2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" name="Google Shape;422;p2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5214372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3EAA-D716-4C6D-BE26-4B88EF87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EF4A-470A-4682-B789-274D471A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5557-5C1D-4171-B18D-4ED2C700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45DE-0FCD-48A6-9216-4C249D61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28A1-327F-4E4A-948E-FB252205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2641-DEB4-40A8-8B6B-858AC7C3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7EDBA-B363-43BE-8919-A910E990C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03AA-B42C-4118-88B1-5075522A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801B-8BDC-4C00-8D51-EB3598E0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0DE4-61EE-49EC-9A83-AF1A6991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5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0BF1-9850-497F-922E-C2455E7E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B8CF-1A5A-4648-9A53-B4239047D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DD5A7-3FDA-4C20-BEA9-4C0AA1173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91B9A-D796-4E52-B8C1-3977D31D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66B66-85EF-49CF-83FB-E463000A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15E09-E226-4E84-9E47-618E332A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227E-F278-4441-953A-25B4965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DAF1-E723-471C-A28E-8D65628D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21A5D-2154-4D3D-A9C2-5F75A38F4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081F1-79F2-4AA8-826F-317941536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E44D0-9989-441D-814F-CEE59D3F5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50E25-4847-4754-88BC-BD7D92A6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700BC-B507-42A2-B2BF-BA2863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D1624-F141-4E72-9999-5FFD340D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1239-EC47-49B2-9378-0B6D3FD2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35427-690D-423E-95AF-951C0BCF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2F00-C816-4D87-BC7F-836A5106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429F5-E2FE-4CB8-BCDF-2EE44655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ADD70-72B5-4E90-BAEA-E587BBF6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92C8E-A144-4A0F-BE34-37B6EAE4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47810-D17B-4D77-8A89-A1A1DA4F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7A72-FE1D-4B2E-96CC-387305D1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EFE4-3826-47A5-9BC5-84B5B87C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D9FE4-37E3-4DC9-A07A-343183E8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8C135-B923-4F92-9B63-FD1E6D79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2740-3C51-46FC-9C88-6DA67DEE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17B03-F15A-4F1F-8D40-1CBAF5BA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9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6E8C-33D0-4CE4-A947-CF4B23DC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70898-DDCA-4E8B-8550-2A203F8F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C363F-40AA-46DB-9A59-507769FDC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110A7-D4A9-44FB-A36E-F58CDCCC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46F07-53AF-42AD-9B50-4780A91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145ED-6BA2-4671-BBD7-30E06822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7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80EA5-C8AB-4380-8D23-762B50F9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C53D6-4558-46DB-B65D-FDE3C5B6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8719-AB41-4431-AD30-0ED95E97A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1F3E-8B8E-41C1-B258-3D62C493C318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572A-A16D-4A37-8A2F-DE377184E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E515-3494-4869-90E4-172BE940B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1FFA-2974-4A02-AE21-64F0FBB66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5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upscfever.com/upsc-fever/en/programming/datascience/16.html" TargetMode="External"/><Relationship Id="rId13" Type="http://schemas.openxmlformats.org/officeDocument/2006/relationships/hyperlink" Target="https://upscfever.com/upsc-fever/en/programming/datascience/19.html" TargetMode="External"/><Relationship Id="rId3" Type="http://schemas.openxmlformats.org/officeDocument/2006/relationships/hyperlink" Target="https://upscfever.com/upsc-fever/en/programming/datascience/13.html" TargetMode="External"/><Relationship Id="rId7" Type="http://schemas.openxmlformats.org/officeDocument/2006/relationships/hyperlink" Target="https://upscfever.com/upsc-fever/en/programming/datascience/15.html" TargetMode="External"/><Relationship Id="rId12" Type="http://schemas.openxmlformats.org/officeDocument/2006/relationships/hyperlink" Target="https://colab.research.google.com/drive/1RpBGchHt-dZVUNBGjn2F99Qz3Sdh-XTa" TargetMode="External"/><Relationship Id="rId2" Type="http://schemas.openxmlformats.org/officeDocument/2006/relationships/hyperlink" Target="https://colab.research.google.com/drive/1lky5Fg4UC1g6G8f7jiFn7wjR-1YyjQrK#scrollTo=2AnbIIZZKWK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scfever.com/upsc-fever/en/programming/datascience/14.html" TargetMode="External"/><Relationship Id="rId11" Type="http://schemas.openxmlformats.org/officeDocument/2006/relationships/hyperlink" Target="https://upscfever.com/upsc-fever/en/programming/datascience/18.html" TargetMode="External"/><Relationship Id="rId5" Type="http://schemas.openxmlformats.org/officeDocument/2006/relationships/hyperlink" Target="https://colab.research.google.com/drive/1gM8vwiXAt4Ao-H-LlOIazB3z2Yqqf4gz" TargetMode="External"/><Relationship Id="rId15" Type="http://schemas.openxmlformats.org/officeDocument/2006/relationships/hyperlink" Target="https://upscfever.com/upsc-fever/en/programming/python/20a.html" TargetMode="External"/><Relationship Id="rId10" Type="http://schemas.openxmlformats.org/officeDocument/2006/relationships/hyperlink" Target="https://upscfever.com/upsc-fever/en/programming/datascience/17.html" TargetMode="External"/><Relationship Id="rId4" Type="http://schemas.openxmlformats.org/officeDocument/2006/relationships/hyperlink" Target="https://colab.research.google.com/drive/1hgvHbcW5j0K9CmgvO0dSSZ0uZhvUfiFb" TargetMode="External"/><Relationship Id="rId9" Type="http://schemas.openxmlformats.org/officeDocument/2006/relationships/hyperlink" Target="https://colab.research.google.com/drive/1gtU7GZEuUspZMHdhuh7rO7iWxm7YZAcU" TargetMode="External"/><Relationship Id="rId14" Type="http://schemas.openxmlformats.org/officeDocument/2006/relationships/hyperlink" Target="https://colab.research.google.com/drive/13zr559TBe2BjSfM_tPVGwXKAmSbLShN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autos/imports-85.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7773" t="16410" r="28786" b="14413"/>
          <a:stretch>
            <a:fillRect/>
          </a:stretch>
        </p:blipFill>
        <p:spPr bwMode="auto">
          <a:xfrm>
            <a:off x="1524000" y="0"/>
            <a:ext cx="71628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46B8C-3C61-4A4A-9504-ED7F0E43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ANOVA: Analysis of Variance</a:t>
            </a:r>
            <a:br>
              <a:rPr lang="en-US" sz="3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D46D-22EC-4D95-B64C-935D52CDC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700" b="0" i="0" dirty="0">
                <a:effectLst/>
                <a:latin typeface="Roboto" panose="02000000000000000000" pitchFamily="2" charset="0"/>
              </a:rPr>
              <a:t>The Analysis of Variance (ANOVA) is a statistical method used to test whether there are significant differences between the means of two or more groups. ANOVA returns two parameters:</a:t>
            </a:r>
          </a:p>
          <a:p>
            <a:endParaRPr lang="en-US" sz="1700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1700" b="1" i="0" dirty="0">
                <a:effectLst/>
                <a:latin typeface="Roboto" panose="02000000000000000000" pitchFamily="2" charset="0"/>
              </a:rPr>
              <a:t>F-test score</a:t>
            </a:r>
            <a:r>
              <a:rPr lang="en-US" sz="1700" b="0" i="0" dirty="0">
                <a:effectLst/>
                <a:latin typeface="Roboto" panose="02000000000000000000" pitchFamily="2" charset="0"/>
              </a:rPr>
              <a:t>: ANOVA assumes the means of all groups are the same, calculates how much the actual means deviate from the assumption, and reports it as the F-test score. A larger score means there is a larger difference between the means.</a:t>
            </a:r>
          </a:p>
          <a:p>
            <a:pPr lvl="1"/>
            <a:endParaRPr lang="en-US" sz="1700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1700" b="1" i="0" dirty="0">
                <a:effectLst/>
                <a:latin typeface="Roboto" panose="02000000000000000000" pitchFamily="2" charset="0"/>
              </a:rPr>
              <a:t>P-value</a:t>
            </a:r>
            <a:r>
              <a:rPr lang="en-US" sz="1700" b="0" i="0" dirty="0">
                <a:effectLst/>
                <a:latin typeface="Roboto" panose="02000000000000000000" pitchFamily="2" charset="0"/>
              </a:rPr>
              <a:t>: P-value tells how statistically significant is our calculated score value.</a:t>
            </a:r>
          </a:p>
          <a:p>
            <a:pPr lvl="1"/>
            <a:endParaRPr lang="en-US" sz="1700" b="0" i="0" dirty="0">
              <a:effectLst/>
              <a:latin typeface="Roboto" panose="02000000000000000000" pitchFamily="2" charset="0"/>
            </a:endParaRPr>
          </a:p>
          <a:p>
            <a:r>
              <a:rPr lang="en-US" sz="1700" b="0" i="0" dirty="0">
                <a:effectLst/>
                <a:latin typeface="Roboto" panose="02000000000000000000" pitchFamily="2" charset="0"/>
              </a:rPr>
              <a:t>If our price variable is strongly correlated with the variable we are analyzing, expect ANOVA to return a sizeable F-test score and a small p-value.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2570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588A5-71C9-4157-A4B4-D7EE323B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inherit"/>
              </a:rPr>
              <a:t>Binning</a:t>
            </a:r>
            <a:br>
              <a:rPr lang="en-US" sz="6000" b="0" i="0" dirty="0">
                <a:solidFill>
                  <a:schemeClr val="bg1"/>
                </a:solidFill>
                <a:effectLst/>
                <a:latin typeface="inherit"/>
              </a:rPr>
            </a:br>
            <a:endParaRPr lang="en-US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E8A911-BB08-407B-981C-22F1CFCF5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00036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00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EA9B-5333-407D-BB3F-46B5BE9B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latin typeface="Roboto" panose="02000000000000000000" pitchFamily="2" charset="0"/>
              </a:rPr>
              <a:t>B</a:t>
            </a:r>
            <a:r>
              <a:rPr lang="en-US" b="0" i="0">
                <a:effectLst/>
                <a:latin typeface="Roboto" panose="02000000000000000000" pitchFamily="2" charset="0"/>
              </a:rPr>
              <a:t>ox plot and outliers</a:t>
            </a:r>
            <a:endParaRPr lang="en-US" dirty="0"/>
          </a:p>
        </p:txBody>
      </p:sp>
      <p:sp>
        <p:nvSpPr>
          <p:cNvPr id="1030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AB24E6F7-E9AF-47E5-9A46-D147C7F8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8714" y="807593"/>
            <a:ext cx="5773627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29F15174-4AF8-4CC9-883A-E32D1BC71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205618"/>
              </p:ext>
            </p:extLst>
          </p:nvPr>
        </p:nvGraphicFramePr>
        <p:xfrm>
          <a:off x="648931" y="2438400"/>
          <a:ext cx="3505494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555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CABC1-5DF6-41FF-B6AC-DCF4BCEC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A147-06CF-4815-AA87-8DC6DBD77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Session-exploratory-data-</a:t>
            </a:r>
            <a:r>
              <a:rPr lang="en-US" dirty="0" err="1">
                <a:hlinkClick r:id="rId2"/>
              </a:rPr>
              <a:t>analysis.ipynb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Colaboratory</a:t>
            </a:r>
            <a:r>
              <a:rPr lang="en-US" dirty="0">
                <a:hlinkClick r:id="rId2"/>
              </a:rPr>
              <a:t> (google.com)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Important link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773392-F155-4BD6-A808-05BFFE10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16833"/>
              </p:ext>
            </p:extLst>
          </p:nvPr>
        </p:nvGraphicFramePr>
        <p:xfrm>
          <a:off x="6541053" y="1919612"/>
          <a:ext cx="4777382" cy="2846071"/>
        </p:xfrm>
        <a:graphic>
          <a:graphicData uri="http://schemas.openxmlformats.org/drawingml/2006/table">
            <a:tbl>
              <a:tblPr/>
              <a:tblGrid>
                <a:gridCol w="2294199">
                  <a:extLst>
                    <a:ext uri="{9D8B030D-6E8A-4147-A177-3AD203B41FA5}">
                      <a16:colId xmlns:a16="http://schemas.microsoft.com/office/drawing/2014/main" val="2949924165"/>
                    </a:ext>
                  </a:extLst>
                </a:gridCol>
                <a:gridCol w="2483183">
                  <a:extLst>
                    <a:ext uri="{9D8B030D-6E8A-4147-A177-3AD203B41FA5}">
                      <a16:colId xmlns:a16="http://schemas.microsoft.com/office/drawing/2014/main" val="3146187749"/>
                    </a:ext>
                  </a:extLst>
                </a:gridCol>
              </a:tblGrid>
              <a:tr h="344525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3"/>
                        </a:rPr>
                        <a:t>1. Data Wrangling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4"/>
                        </a:rPr>
                        <a:t>Python: Introduction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989626"/>
                  </a:ext>
                </a:extLst>
              </a:tr>
              <a:tr h="344525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5"/>
                        </a:rPr>
                        <a:t>Python: Data Wrangling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2. Correct data format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72818"/>
                  </a:ext>
                </a:extLst>
              </a:tr>
              <a:tr h="344525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3. Data Normalization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8"/>
                        </a:rPr>
                        <a:t>4. Exploratory Data Analysis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85399"/>
                  </a:ext>
                </a:extLst>
              </a:tr>
              <a:tr h="56172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9"/>
                        </a:rPr>
                        <a:t>Python: Exploratory Data Analysis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10"/>
                        </a:rPr>
                        <a:t>5. Basics of Grouping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26390"/>
                  </a:ext>
                </a:extLst>
              </a:tr>
              <a:tr h="344525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11"/>
                        </a:rPr>
                        <a:t>6. Model Development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12"/>
                        </a:rPr>
                        <a:t>Python: Model Development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82268"/>
                  </a:ext>
                </a:extLst>
              </a:tr>
              <a:tr h="561723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13"/>
                        </a:rPr>
                        <a:t>7. Model Evaluation and Refinement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14"/>
                        </a:rPr>
                        <a:t>Python: Model Evaluation and Refinement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36183"/>
                  </a:ext>
                </a:extLst>
              </a:tr>
              <a:tr h="344525"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337AB7"/>
                          </a:solidFill>
                          <a:effectLst/>
                          <a:hlinkClick r:id="rId15"/>
                        </a:rPr>
                        <a:t>Python: Feature Selection</a:t>
                      </a:r>
                      <a:endParaRPr lang="en-US" sz="1400">
                        <a:effectLst/>
                      </a:endParaRPr>
                    </a:p>
                  </a:txBody>
                  <a:tcPr marL="48331" marR="48331" marT="48331" marB="48331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498" marR="72498" marT="36248" marB="3624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259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8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77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553451" y="327527"/>
            <a:ext cx="8285747" cy="39228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en" sz="7200" dirty="0">
                <a:solidFill>
                  <a:schemeClr val="bg1"/>
                </a:solidFill>
                <a:latin typeface="Copperplate Gothic Bold" pitchFamily="34" charset="0"/>
              </a:rPr>
              <a:t>Exploratory data analysis</a:t>
            </a:r>
            <a:endParaRPr sz="7200" dirty="0">
              <a:solidFill>
                <a:schemeClr val="bg1"/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676400" y="279400"/>
            <a:ext cx="6477000" cy="147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en" sz="4800" dirty="0">
                <a:solidFill>
                  <a:schemeClr val="bg1"/>
                </a:solidFill>
                <a:latin typeface="Copperplate Gothic Bold" pitchFamily="34" charset="0"/>
              </a:rPr>
              <a:t>AGENDA</a:t>
            </a:r>
            <a:br>
              <a:rPr lang="en" sz="4800" dirty="0">
                <a:solidFill>
                  <a:schemeClr val="bg1"/>
                </a:solidFill>
                <a:latin typeface="Copperplate Gothic Bold" pitchFamily="34" charset="0"/>
              </a:rPr>
            </a:br>
            <a:endParaRPr sz="4800" dirty="0">
              <a:solidFill>
                <a:schemeClr val="bg1"/>
              </a:solidFill>
              <a:latin typeface="Copperplate Gothic Bold" pitchFamily="34" charset="0"/>
            </a:endParaRPr>
          </a:p>
        </p:txBody>
      </p:sp>
      <p:sp>
        <p:nvSpPr>
          <p:cNvPr id="6" name="Google Shape;3836;p13"/>
          <p:cNvSpPr txBox="1">
            <a:spLocks/>
          </p:cNvSpPr>
          <p:nvPr/>
        </p:nvSpPr>
        <p:spPr>
          <a:xfrm>
            <a:off x="1523999" y="2057400"/>
            <a:ext cx="700237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FFC000"/>
                </a:solidFill>
                <a:latin typeface="Copperplate Gothic Bold" pitchFamily="34" charset="0"/>
                <a:ea typeface="Dosis ExtraLight"/>
                <a:cs typeface="Dosis ExtraLight"/>
                <a:sym typeface="Dosis ExtraLight"/>
              </a:rPr>
              <a:t>background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FFC000"/>
                </a:solidFill>
                <a:latin typeface="Copperplate Gothic Bold" pitchFamily="34" charset="0"/>
                <a:ea typeface="Dosis ExtraLight"/>
                <a:cs typeface="Dosis ExtraLight"/>
                <a:sym typeface="Dosis ExtraLight"/>
              </a:rPr>
              <a:t>ANOVA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FFC000"/>
                </a:solidFill>
                <a:latin typeface="Copperplate Gothic Bold" pitchFamily="34" charset="0"/>
                <a:ea typeface="Dosis ExtraLight"/>
                <a:cs typeface="Dosis ExtraLight"/>
                <a:sym typeface="Dosis ExtraLight"/>
              </a:rPr>
              <a:t>CORRELATION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FFC000"/>
                </a:solidFill>
                <a:latin typeface="Copperplate Gothic Bold" pitchFamily="34" charset="0"/>
                <a:ea typeface="Dosis ExtraLight"/>
                <a:cs typeface="Dosis ExtraLight"/>
                <a:sym typeface="Dosis ExtraLight"/>
              </a:rPr>
              <a:t>Descriptive Statistical Analysis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§"/>
              <a:defRPr/>
            </a:pPr>
            <a:endParaRPr lang="en-US" sz="2800" dirty="0">
              <a:solidFill>
                <a:srgbClr val="FFC000"/>
              </a:solidFill>
              <a:latin typeface="Copperplate Gothic Bold" pitchFamily="34" charset="0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4" name="Google Shape;3841;p14"/>
          <p:cNvSpPr txBox="1">
            <a:spLocks/>
          </p:cNvSpPr>
          <p:nvPr/>
        </p:nvSpPr>
        <p:spPr>
          <a:xfrm>
            <a:off x="1524000" y="4724400"/>
            <a:ext cx="6324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>
              <a:buClr>
                <a:schemeClr val="accent2"/>
              </a:buClr>
              <a:buSzPts val="6000"/>
              <a:defRPr/>
            </a:pPr>
            <a:r>
              <a:rPr lang="en-US" sz="3200" b="1" kern="0" dirty="0">
                <a:solidFill>
                  <a:schemeClr val="bg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Pranav A. Nerurkar</a:t>
            </a:r>
            <a:endParaRPr lang="en-US" sz="2400" b="1" kern="0" dirty="0">
              <a:solidFill>
                <a:schemeClr val="bg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A6AB-D502-40B6-897D-4A9F3D6B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96F6-0570-4576-B4F5-A89E337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Acquisition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There are various formats for a dataset, .csv, .json, .xlsx etc. The dataset can be stored in different places, on your local machine or sometimes online.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this section, you will learn how to load a dataset into our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Notebook.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 our case, the Automobile Dataset is an online source, and it is in CSV (comma separated value) format. Let's use this dataset as an example to practice data reading.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source: 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hlinkClick r:id="rId2"/>
              </a:rPr>
              <a:t>https://archive.ics.uci.edu/ml/machine-learning-databases/autos/imports-85.data</a:t>
            </a: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type: csv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Pandas Library is a useful tool that enables us to read various datasets into a data frame; our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notebook platforms have a built-in 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Pandas Library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so that all we need to do is import Pandas without installing.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7CC04-9AEE-47A2-A25F-3CDCD6D0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1A3BAA-54F8-4E1F-A88B-DDE39D022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44553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59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E15A6-6AF0-43FE-BAC6-CCC1F261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Descriptive Statistical Analysis</a:t>
            </a:r>
            <a:br>
              <a:rPr lang="en-US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5CD2-C5E3-455F-9945-96BC5582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This will show:</a:t>
            </a:r>
          </a:p>
          <a:p>
            <a:endParaRPr lang="en-US" b="0" i="0"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>
                <a:effectLst/>
                <a:latin typeface="Roboto" panose="02000000000000000000" pitchFamily="2" charset="0"/>
              </a:rPr>
              <a:t>the count of that variable</a:t>
            </a:r>
          </a:p>
          <a:p>
            <a:pPr lvl="1"/>
            <a:r>
              <a:rPr lang="en-US" b="0" i="0">
                <a:effectLst/>
                <a:latin typeface="Roboto" panose="02000000000000000000" pitchFamily="2" charset="0"/>
              </a:rPr>
              <a:t>the mean</a:t>
            </a:r>
          </a:p>
          <a:p>
            <a:pPr lvl="1"/>
            <a:r>
              <a:rPr lang="en-US" b="0" i="0">
                <a:effectLst/>
                <a:latin typeface="Roboto" panose="02000000000000000000" pitchFamily="2" charset="0"/>
              </a:rPr>
              <a:t>the standard deviation (std)</a:t>
            </a:r>
          </a:p>
          <a:p>
            <a:pPr lvl="1"/>
            <a:r>
              <a:rPr lang="en-US" b="0" i="0">
                <a:effectLst/>
                <a:latin typeface="Roboto" panose="02000000000000000000" pitchFamily="2" charset="0"/>
              </a:rPr>
              <a:t>the minimum value</a:t>
            </a:r>
          </a:p>
          <a:p>
            <a:pPr lvl="1"/>
            <a:r>
              <a:rPr lang="en-US" b="0" i="0">
                <a:effectLst/>
                <a:latin typeface="Roboto" panose="02000000000000000000" pitchFamily="2" charset="0"/>
              </a:rPr>
              <a:t>the IQR (Interquartile Range: 25%, 50% and 75%)</a:t>
            </a:r>
          </a:p>
          <a:p>
            <a:pPr lvl="1"/>
            <a:r>
              <a:rPr lang="en-US" b="0" i="0">
                <a:effectLst/>
                <a:latin typeface="Roboto" panose="02000000000000000000" pitchFamily="2" charset="0"/>
              </a:rPr>
              <a:t>the maximum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5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94107-0338-4635-8640-C36B84B6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Correlation and Causation</a:t>
            </a:r>
            <a:br>
              <a:rPr lang="en-US" sz="40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31CD90-DBBC-4217-8BEE-4E11562A6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50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222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58638-6915-46CB-802A-3E03FD6D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Pearson Correlation</a:t>
            </a:r>
            <a:br>
              <a:rPr lang="en-US" sz="40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BEBCC-161B-493C-9107-89500ADC4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12258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83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C15AA-609E-4675-85F3-13D7863E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i="0">
                <a:effectLst/>
                <a:latin typeface="Roboto" panose="02000000000000000000" pitchFamily="2" charset="0"/>
              </a:rPr>
              <a:t>P-value</a:t>
            </a:r>
            <a:br>
              <a:rPr lang="en-US" sz="4000" b="0" i="0">
                <a:effectLst/>
                <a:latin typeface="Roboto" panose="02000000000000000000" pitchFamily="2" charset="0"/>
              </a:rPr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7D8E-B2C1-4A92-B91F-416591DAE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5157896"/>
          </a:xfrm>
        </p:spPr>
        <p:txBody>
          <a:bodyPr anchor="t">
            <a:normAutofit/>
          </a:bodyPr>
          <a:lstStyle/>
          <a:p>
            <a:r>
              <a:rPr lang="en-US" sz="1900" b="0" i="0" dirty="0">
                <a:effectLst/>
                <a:latin typeface="Roboto" panose="02000000000000000000" pitchFamily="2" charset="0"/>
              </a:rPr>
              <a:t>What is this P-value? The P-value is the probability value that the correlation between these two variables is statistically significant. Normally, we choose a significance level of 0.05, which means that we are 95% confident that the correlation between the variables is significant.</a:t>
            </a:r>
          </a:p>
          <a:p>
            <a:endParaRPr lang="en-US" sz="1900" b="0" i="0" dirty="0">
              <a:effectLst/>
              <a:latin typeface="Roboto" panose="02000000000000000000" pitchFamily="2" charset="0"/>
            </a:endParaRPr>
          </a:p>
          <a:p>
            <a:r>
              <a:rPr lang="en-US" sz="1900" b="0" i="0" dirty="0">
                <a:effectLst/>
                <a:latin typeface="Roboto" panose="02000000000000000000" pitchFamily="2" charset="0"/>
              </a:rPr>
              <a:t>By convention, when the</a:t>
            </a:r>
          </a:p>
          <a:p>
            <a:pPr lvl="1"/>
            <a:r>
              <a:rPr lang="en-US" sz="1900" b="0" i="0" dirty="0">
                <a:effectLst/>
                <a:latin typeface="Roboto" panose="02000000000000000000" pitchFamily="2" charset="0"/>
              </a:rPr>
              <a:t>p-value is &lt; 0.001: we say there is strong evidence that the correlation is significant.</a:t>
            </a:r>
          </a:p>
          <a:p>
            <a:pPr lvl="1"/>
            <a:r>
              <a:rPr lang="en-US" sz="1900" b="0" i="0" dirty="0">
                <a:effectLst/>
                <a:latin typeface="Roboto" panose="02000000000000000000" pitchFamily="2" charset="0"/>
              </a:rPr>
              <a:t>the p-value is &lt; 0.05: there is moderate evidence that the correlation is significant.</a:t>
            </a:r>
          </a:p>
          <a:p>
            <a:pPr lvl="1"/>
            <a:r>
              <a:rPr lang="en-US" sz="1900" b="0" i="0" dirty="0">
                <a:effectLst/>
                <a:latin typeface="Roboto" panose="02000000000000000000" pitchFamily="2" charset="0"/>
              </a:rPr>
              <a:t>the p-value is &lt; 0.1: there is weak evidence that the correlation is significant.</a:t>
            </a:r>
          </a:p>
          <a:p>
            <a:pPr lvl="1"/>
            <a:r>
              <a:rPr lang="en-US" sz="1900" b="0" i="0" dirty="0">
                <a:effectLst/>
                <a:latin typeface="Roboto" panose="02000000000000000000" pitchFamily="2" charset="0"/>
              </a:rPr>
              <a:t>the p-value is &gt; 0.1: there is no evidence that the correlation is significant.</a:t>
            </a:r>
          </a:p>
          <a:p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Widescreen</PresentationFormat>
  <Paragraphs>82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Copperplate Gothic Bold</vt:lpstr>
      <vt:lpstr>Dosis ExtraLight</vt:lpstr>
      <vt:lpstr>inherit</vt:lpstr>
      <vt:lpstr>Roboto</vt:lpstr>
      <vt:lpstr>Wingdings</vt:lpstr>
      <vt:lpstr>Office Theme</vt:lpstr>
      <vt:lpstr>PowerPoint Presentation</vt:lpstr>
      <vt:lpstr>Exploratory data analysis</vt:lpstr>
      <vt:lpstr>AGENDA </vt:lpstr>
      <vt:lpstr>Dataset</vt:lpstr>
      <vt:lpstr>Background</vt:lpstr>
      <vt:lpstr>Descriptive Statistical Analysis </vt:lpstr>
      <vt:lpstr>Correlation and Causation </vt:lpstr>
      <vt:lpstr>Pearson Correlation </vt:lpstr>
      <vt:lpstr>P-value </vt:lpstr>
      <vt:lpstr>ANOVA: Analysis of Variance </vt:lpstr>
      <vt:lpstr>Binning </vt:lpstr>
      <vt:lpstr>Box plot and outliers</vt:lpstr>
      <vt:lpstr>Notebook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upsc fever</dc:creator>
  <cp:lastModifiedBy>upsc fever</cp:lastModifiedBy>
  <cp:revision>21</cp:revision>
  <dcterms:created xsi:type="dcterms:W3CDTF">2021-07-10T08:42:01Z</dcterms:created>
  <dcterms:modified xsi:type="dcterms:W3CDTF">2021-10-08T10:28:33Z</dcterms:modified>
</cp:coreProperties>
</file>