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84" r:id="rId2"/>
    <p:sldId id="286" r:id="rId3"/>
    <p:sldId id="368" r:id="rId4"/>
    <p:sldId id="373" r:id="rId5"/>
    <p:sldId id="374" r:id="rId6"/>
    <p:sldId id="375" r:id="rId7"/>
    <p:sldId id="376" r:id="rId8"/>
    <p:sldId id="377" r:id="rId9"/>
    <p:sldId id="378" r:id="rId10"/>
    <p:sldId id="372" r:id="rId11"/>
    <p:sldId id="3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25" autoAdjust="0"/>
    <p:restoredTop sz="94660"/>
  </p:normalViewPr>
  <p:slideViewPr>
    <p:cSldViewPr snapToGrid="0">
      <p:cViewPr varScale="1">
        <p:scale>
          <a:sx n="79" d="100"/>
          <a:sy n="79" d="100"/>
        </p:scale>
        <p:origin x="79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D144A3-BB76-4426-8FD3-66F41AD7C05E}" type="datetimeFigureOut">
              <a:rPr lang="en-US" smtClean="0"/>
              <a:t>8/19/2022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EAB2B0-92FA-416F-9920-B0B0E29478C9}" type="slidenum">
              <a:rPr lang="en-US" smtClean="0"/>
              <a:t>‹#›</a:t>
            </a:fld>
            <a:endParaRPr lang="en-US"/>
          </a:p>
        </p:txBody>
      </p:sp>
    </p:spTree>
    <p:extLst>
      <p:ext uri="{BB962C8B-B14F-4D97-AF65-F5344CB8AC3E}">
        <p14:creationId xmlns:p14="http://schemas.microsoft.com/office/powerpoint/2010/main" val="2557412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6A289-A063-4D55-B921-18ADD5C5AE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F95296-87D0-4607-86BC-A1A616CACA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ACC374-867C-492C-A3FB-49821C4EEFDC}"/>
              </a:ext>
            </a:extLst>
          </p:cNvPr>
          <p:cNvSpPr>
            <a:spLocks noGrp="1"/>
          </p:cNvSpPr>
          <p:nvPr>
            <p:ph type="dt" sz="half" idx="10"/>
          </p:nvPr>
        </p:nvSpPr>
        <p:spPr/>
        <p:txBody>
          <a:bodyPr/>
          <a:lstStyle/>
          <a:p>
            <a:fld id="{662F1F3E-8B8E-41C1-B258-3D62C493C318}" type="datetimeFigureOut">
              <a:rPr lang="en-US" smtClean="0"/>
              <a:t>8/19/2022</a:t>
            </a:fld>
            <a:endParaRPr lang="en-US"/>
          </a:p>
        </p:txBody>
      </p:sp>
      <p:sp>
        <p:nvSpPr>
          <p:cNvPr id="5" name="Footer Placeholder 4">
            <a:extLst>
              <a:ext uri="{FF2B5EF4-FFF2-40B4-BE49-F238E27FC236}">
                <a16:creationId xmlns:a16="http://schemas.microsoft.com/office/drawing/2014/main" id="{4EF0F86C-77B9-43CF-86B3-232336D701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274130-BB5E-46FF-AF9A-D08FF9D1A091}"/>
              </a:ext>
            </a:extLst>
          </p:cNvPr>
          <p:cNvSpPr>
            <a:spLocks noGrp="1"/>
          </p:cNvSpPr>
          <p:nvPr>
            <p:ph type="sldNum" sz="quarter" idx="12"/>
          </p:nvPr>
        </p:nvSpPr>
        <p:spPr/>
        <p:txBody>
          <a:bodyPr/>
          <a:lstStyle/>
          <a:p>
            <a:fld id="{96C71FFA-2974-4A02-AE21-64F0FBB66D6B}" type="slidenum">
              <a:rPr lang="en-US" smtClean="0"/>
              <a:t>‹#›</a:t>
            </a:fld>
            <a:endParaRPr lang="en-US"/>
          </a:p>
        </p:txBody>
      </p:sp>
    </p:spTree>
    <p:extLst>
      <p:ext uri="{BB962C8B-B14F-4D97-AF65-F5344CB8AC3E}">
        <p14:creationId xmlns:p14="http://schemas.microsoft.com/office/powerpoint/2010/main" val="3066679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C86AF-7648-43D2-95EE-B82670CE95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E12DAD-4931-47C8-9D73-1CDCCF04A6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E775CE-BB1F-46C8-907B-EAA3DC2B9567}"/>
              </a:ext>
            </a:extLst>
          </p:cNvPr>
          <p:cNvSpPr>
            <a:spLocks noGrp="1"/>
          </p:cNvSpPr>
          <p:nvPr>
            <p:ph type="dt" sz="half" idx="10"/>
          </p:nvPr>
        </p:nvSpPr>
        <p:spPr/>
        <p:txBody>
          <a:bodyPr/>
          <a:lstStyle/>
          <a:p>
            <a:fld id="{662F1F3E-8B8E-41C1-B258-3D62C493C318}" type="datetimeFigureOut">
              <a:rPr lang="en-US" smtClean="0"/>
              <a:t>8/19/2022</a:t>
            </a:fld>
            <a:endParaRPr lang="en-US"/>
          </a:p>
        </p:txBody>
      </p:sp>
      <p:sp>
        <p:nvSpPr>
          <p:cNvPr id="5" name="Footer Placeholder 4">
            <a:extLst>
              <a:ext uri="{FF2B5EF4-FFF2-40B4-BE49-F238E27FC236}">
                <a16:creationId xmlns:a16="http://schemas.microsoft.com/office/drawing/2014/main" id="{C1670057-C9D1-484D-85A1-AE9D52E9F6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04B6EC-C1C6-4BE7-BEEF-EC28B37DFA33}"/>
              </a:ext>
            </a:extLst>
          </p:cNvPr>
          <p:cNvSpPr>
            <a:spLocks noGrp="1"/>
          </p:cNvSpPr>
          <p:nvPr>
            <p:ph type="sldNum" sz="quarter" idx="12"/>
          </p:nvPr>
        </p:nvSpPr>
        <p:spPr/>
        <p:txBody>
          <a:bodyPr/>
          <a:lstStyle/>
          <a:p>
            <a:fld id="{96C71FFA-2974-4A02-AE21-64F0FBB66D6B}" type="slidenum">
              <a:rPr lang="en-US" smtClean="0"/>
              <a:t>‹#›</a:t>
            </a:fld>
            <a:endParaRPr lang="en-US"/>
          </a:p>
        </p:txBody>
      </p:sp>
    </p:spTree>
    <p:extLst>
      <p:ext uri="{BB962C8B-B14F-4D97-AF65-F5344CB8AC3E}">
        <p14:creationId xmlns:p14="http://schemas.microsoft.com/office/powerpoint/2010/main" val="2610139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7AC5A5-7FA0-4A7B-9489-0BB0D5DF17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61ADC0-B39B-4021-8F2F-F6B60EF251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4EA57F-850B-4348-BE6B-3F999467368B}"/>
              </a:ext>
            </a:extLst>
          </p:cNvPr>
          <p:cNvSpPr>
            <a:spLocks noGrp="1"/>
          </p:cNvSpPr>
          <p:nvPr>
            <p:ph type="dt" sz="half" idx="10"/>
          </p:nvPr>
        </p:nvSpPr>
        <p:spPr/>
        <p:txBody>
          <a:bodyPr/>
          <a:lstStyle/>
          <a:p>
            <a:fld id="{662F1F3E-8B8E-41C1-B258-3D62C493C318}" type="datetimeFigureOut">
              <a:rPr lang="en-US" smtClean="0"/>
              <a:t>8/19/2022</a:t>
            </a:fld>
            <a:endParaRPr lang="en-US"/>
          </a:p>
        </p:txBody>
      </p:sp>
      <p:sp>
        <p:nvSpPr>
          <p:cNvPr id="5" name="Footer Placeholder 4">
            <a:extLst>
              <a:ext uri="{FF2B5EF4-FFF2-40B4-BE49-F238E27FC236}">
                <a16:creationId xmlns:a16="http://schemas.microsoft.com/office/drawing/2014/main" id="{5A8B37A6-E575-4F70-B874-704D2F73F8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52247A-54D7-4E5F-B76F-90DCEDFCFE52}"/>
              </a:ext>
            </a:extLst>
          </p:cNvPr>
          <p:cNvSpPr>
            <a:spLocks noGrp="1"/>
          </p:cNvSpPr>
          <p:nvPr>
            <p:ph type="sldNum" sz="quarter" idx="12"/>
          </p:nvPr>
        </p:nvSpPr>
        <p:spPr/>
        <p:txBody>
          <a:bodyPr/>
          <a:lstStyle/>
          <a:p>
            <a:fld id="{96C71FFA-2974-4A02-AE21-64F0FBB66D6B}" type="slidenum">
              <a:rPr lang="en-US" smtClean="0"/>
              <a:t>‹#›</a:t>
            </a:fld>
            <a:endParaRPr lang="en-US"/>
          </a:p>
        </p:txBody>
      </p:sp>
    </p:spTree>
    <p:extLst>
      <p:ext uri="{BB962C8B-B14F-4D97-AF65-F5344CB8AC3E}">
        <p14:creationId xmlns:p14="http://schemas.microsoft.com/office/powerpoint/2010/main" val="1656623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16000" y="928567"/>
            <a:ext cx="7195600" cy="15464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a:endParaRPr/>
          </a:p>
        </p:txBody>
      </p:sp>
      <p:grpSp>
        <p:nvGrpSpPr>
          <p:cNvPr id="2" name="Google Shape;11;p2"/>
          <p:cNvGrpSpPr/>
          <p:nvPr/>
        </p:nvGrpSpPr>
        <p:grpSpPr>
          <a:xfrm rot="10800000">
            <a:off x="11607156" y="38264"/>
            <a:ext cx="546843" cy="6781736"/>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3" name="Google Shape;92;p2"/>
          <p:cNvGrpSpPr/>
          <p:nvPr/>
        </p:nvGrpSpPr>
        <p:grpSpPr>
          <a:xfrm rot="10800000">
            <a:off x="8879380" y="38264"/>
            <a:ext cx="3079792" cy="6781736"/>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4" name="Google Shape;212;p2"/>
          <p:cNvGrpSpPr/>
          <p:nvPr/>
        </p:nvGrpSpPr>
        <p:grpSpPr>
          <a:xfrm rot="10800000">
            <a:off x="8489725" y="38264"/>
            <a:ext cx="2690072" cy="6781736"/>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5" name="Google Shape;422;p2"/>
          <p:cNvGrpSpPr/>
          <p:nvPr/>
        </p:nvGrpSpPr>
        <p:grpSpPr>
          <a:xfrm rot="10800000">
            <a:off x="8489725" y="38264"/>
            <a:ext cx="3079760" cy="6781736"/>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352143724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23EAA-D716-4C6D-BE26-4B88EF8700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B8EF4A-470A-4682-B789-274D471ADA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C45557-5C1D-4171-B18D-4ED2C700205C}"/>
              </a:ext>
            </a:extLst>
          </p:cNvPr>
          <p:cNvSpPr>
            <a:spLocks noGrp="1"/>
          </p:cNvSpPr>
          <p:nvPr>
            <p:ph type="dt" sz="half" idx="10"/>
          </p:nvPr>
        </p:nvSpPr>
        <p:spPr/>
        <p:txBody>
          <a:bodyPr/>
          <a:lstStyle/>
          <a:p>
            <a:fld id="{662F1F3E-8B8E-41C1-B258-3D62C493C318}" type="datetimeFigureOut">
              <a:rPr lang="en-US" smtClean="0"/>
              <a:t>8/19/2022</a:t>
            </a:fld>
            <a:endParaRPr lang="en-US"/>
          </a:p>
        </p:txBody>
      </p:sp>
      <p:sp>
        <p:nvSpPr>
          <p:cNvPr id="5" name="Footer Placeholder 4">
            <a:extLst>
              <a:ext uri="{FF2B5EF4-FFF2-40B4-BE49-F238E27FC236}">
                <a16:creationId xmlns:a16="http://schemas.microsoft.com/office/drawing/2014/main" id="{FE4545DE-0FCD-48A6-9216-4C249D611A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7D28A1-327F-4E4A-948E-FB25220541DB}"/>
              </a:ext>
            </a:extLst>
          </p:cNvPr>
          <p:cNvSpPr>
            <a:spLocks noGrp="1"/>
          </p:cNvSpPr>
          <p:nvPr>
            <p:ph type="sldNum" sz="quarter" idx="12"/>
          </p:nvPr>
        </p:nvSpPr>
        <p:spPr/>
        <p:txBody>
          <a:bodyPr/>
          <a:lstStyle/>
          <a:p>
            <a:fld id="{96C71FFA-2974-4A02-AE21-64F0FBB66D6B}" type="slidenum">
              <a:rPr lang="en-US" smtClean="0"/>
              <a:t>‹#›</a:t>
            </a:fld>
            <a:endParaRPr lang="en-US"/>
          </a:p>
        </p:txBody>
      </p:sp>
    </p:spTree>
    <p:extLst>
      <p:ext uri="{BB962C8B-B14F-4D97-AF65-F5344CB8AC3E}">
        <p14:creationId xmlns:p14="http://schemas.microsoft.com/office/powerpoint/2010/main" val="3438835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42641-DEB4-40A8-8B6B-858AC7C3EC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C7EDBA-B363-43BE-8919-A910E990C1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4803AA-B42C-4118-88B1-5075522AF44E}"/>
              </a:ext>
            </a:extLst>
          </p:cNvPr>
          <p:cNvSpPr>
            <a:spLocks noGrp="1"/>
          </p:cNvSpPr>
          <p:nvPr>
            <p:ph type="dt" sz="half" idx="10"/>
          </p:nvPr>
        </p:nvSpPr>
        <p:spPr/>
        <p:txBody>
          <a:bodyPr/>
          <a:lstStyle/>
          <a:p>
            <a:fld id="{662F1F3E-8B8E-41C1-B258-3D62C493C318}" type="datetimeFigureOut">
              <a:rPr lang="en-US" smtClean="0"/>
              <a:t>8/19/2022</a:t>
            </a:fld>
            <a:endParaRPr lang="en-US"/>
          </a:p>
        </p:txBody>
      </p:sp>
      <p:sp>
        <p:nvSpPr>
          <p:cNvPr id="5" name="Footer Placeholder 4">
            <a:extLst>
              <a:ext uri="{FF2B5EF4-FFF2-40B4-BE49-F238E27FC236}">
                <a16:creationId xmlns:a16="http://schemas.microsoft.com/office/drawing/2014/main" id="{FC11801B-8BDC-4C00-8D51-EB3598E029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F90DE4-61EE-49EC-9A83-AF1A69914F08}"/>
              </a:ext>
            </a:extLst>
          </p:cNvPr>
          <p:cNvSpPr>
            <a:spLocks noGrp="1"/>
          </p:cNvSpPr>
          <p:nvPr>
            <p:ph type="sldNum" sz="quarter" idx="12"/>
          </p:nvPr>
        </p:nvSpPr>
        <p:spPr/>
        <p:txBody>
          <a:bodyPr/>
          <a:lstStyle/>
          <a:p>
            <a:fld id="{96C71FFA-2974-4A02-AE21-64F0FBB66D6B}" type="slidenum">
              <a:rPr lang="en-US" smtClean="0"/>
              <a:t>‹#›</a:t>
            </a:fld>
            <a:endParaRPr lang="en-US"/>
          </a:p>
        </p:txBody>
      </p:sp>
    </p:spTree>
    <p:extLst>
      <p:ext uri="{BB962C8B-B14F-4D97-AF65-F5344CB8AC3E}">
        <p14:creationId xmlns:p14="http://schemas.microsoft.com/office/powerpoint/2010/main" val="911858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20BF1-9850-497F-922E-C2455E7EB1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31B8CF-1A5A-4648-9A53-B4239047D0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ADD5A7-3FDA-4C20-BEA9-4C0AA11738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291B9A-D796-4E52-B8C1-3977D31D4A1D}"/>
              </a:ext>
            </a:extLst>
          </p:cNvPr>
          <p:cNvSpPr>
            <a:spLocks noGrp="1"/>
          </p:cNvSpPr>
          <p:nvPr>
            <p:ph type="dt" sz="half" idx="10"/>
          </p:nvPr>
        </p:nvSpPr>
        <p:spPr/>
        <p:txBody>
          <a:bodyPr/>
          <a:lstStyle/>
          <a:p>
            <a:fld id="{662F1F3E-8B8E-41C1-B258-3D62C493C318}" type="datetimeFigureOut">
              <a:rPr lang="en-US" smtClean="0"/>
              <a:t>8/19/2022</a:t>
            </a:fld>
            <a:endParaRPr lang="en-US"/>
          </a:p>
        </p:txBody>
      </p:sp>
      <p:sp>
        <p:nvSpPr>
          <p:cNvPr id="6" name="Footer Placeholder 5">
            <a:extLst>
              <a:ext uri="{FF2B5EF4-FFF2-40B4-BE49-F238E27FC236}">
                <a16:creationId xmlns:a16="http://schemas.microsoft.com/office/drawing/2014/main" id="{DC666B66-85EF-49CF-83FB-E463000A01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E15E09-E226-4E84-9E47-618E332AA70E}"/>
              </a:ext>
            </a:extLst>
          </p:cNvPr>
          <p:cNvSpPr>
            <a:spLocks noGrp="1"/>
          </p:cNvSpPr>
          <p:nvPr>
            <p:ph type="sldNum" sz="quarter" idx="12"/>
          </p:nvPr>
        </p:nvSpPr>
        <p:spPr/>
        <p:txBody>
          <a:bodyPr/>
          <a:lstStyle/>
          <a:p>
            <a:fld id="{96C71FFA-2974-4A02-AE21-64F0FBB66D6B}" type="slidenum">
              <a:rPr lang="en-US" smtClean="0"/>
              <a:t>‹#›</a:t>
            </a:fld>
            <a:endParaRPr lang="en-US"/>
          </a:p>
        </p:txBody>
      </p:sp>
    </p:spTree>
    <p:extLst>
      <p:ext uri="{BB962C8B-B14F-4D97-AF65-F5344CB8AC3E}">
        <p14:creationId xmlns:p14="http://schemas.microsoft.com/office/powerpoint/2010/main" val="680604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1227E-F278-4441-953A-25B4965561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B8DAF1-E723-471C-A28E-8D65628D2A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B21A5D-2154-4D3D-A9C2-5F75A38F46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B081F1-79F2-4AA8-826F-3179415366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DE44D0-9989-441D-814F-CEE59D3F5B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D50E25-4847-4754-88BC-BD7D92A68E2E}"/>
              </a:ext>
            </a:extLst>
          </p:cNvPr>
          <p:cNvSpPr>
            <a:spLocks noGrp="1"/>
          </p:cNvSpPr>
          <p:nvPr>
            <p:ph type="dt" sz="half" idx="10"/>
          </p:nvPr>
        </p:nvSpPr>
        <p:spPr/>
        <p:txBody>
          <a:bodyPr/>
          <a:lstStyle/>
          <a:p>
            <a:fld id="{662F1F3E-8B8E-41C1-B258-3D62C493C318}" type="datetimeFigureOut">
              <a:rPr lang="en-US" smtClean="0"/>
              <a:t>8/19/2022</a:t>
            </a:fld>
            <a:endParaRPr lang="en-US"/>
          </a:p>
        </p:txBody>
      </p:sp>
      <p:sp>
        <p:nvSpPr>
          <p:cNvPr id="8" name="Footer Placeholder 7">
            <a:extLst>
              <a:ext uri="{FF2B5EF4-FFF2-40B4-BE49-F238E27FC236}">
                <a16:creationId xmlns:a16="http://schemas.microsoft.com/office/drawing/2014/main" id="{FC6700BC-B507-42A2-B2BF-BA2863994E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AD1624-F141-4E72-9999-5FFD340D2834}"/>
              </a:ext>
            </a:extLst>
          </p:cNvPr>
          <p:cNvSpPr>
            <a:spLocks noGrp="1"/>
          </p:cNvSpPr>
          <p:nvPr>
            <p:ph type="sldNum" sz="quarter" idx="12"/>
          </p:nvPr>
        </p:nvSpPr>
        <p:spPr/>
        <p:txBody>
          <a:bodyPr/>
          <a:lstStyle/>
          <a:p>
            <a:fld id="{96C71FFA-2974-4A02-AE21-64F0FBB66D6B}" type="slidenum">
              <a:rPr lang="en-US" smtClean="0"/>
              <a:t>‹#›</a:t>
            </a:fld>
            <a:endParaRPr lang="en-US"/>
          </a:p>
        </p:txBody>
      </p:sp>
    </p:spTree>
    <p:extLst>
      <p:ext uri="{BB962C8B-B14F-4D97-AF65-F5344CB8AC3E}">
        <p14:creationId xmlns:p14="http://schemas.microsoft.com/office/powerpoint/2010/main" val="943137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21239-EC47-49B2-9378-0B6D3FD22D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235427-690D-423E-95AF-951C0BCF8B8A}"/>
              </a:ext>
            </a:extLst>
          </p:cNvPr>
          <p:cNvSpPr>
            <a:spLocks noGrp="1"/>
          </p:cNvSpPr>
          <p:nvPr>
            <p:ph type="dt" sz="half" idx="10"/>
          </p:nvPr>
        </p:nvSpPr>
        <p:spPr/>
        <p:txBody>
          <a:bodyPr/>
          <a:lstStyle/>
          <a:p>
            <a:fld id="{662F1F3E-8B8E-41C1-B258-3D62C493C318}" type="datetimeFigureOut">
              <a:rPr lang="en-US" smtClean="0"/>
              <a:t>8/19/2022</a:t>
            </a:fld>
            <a:endParaRPr lang="en-US"/>
          </a:p>
        </p:txBody>
      </p:sp>
      <p:sp>
        <p:nvSpPr>
          <p:cNvPr id="4" name="Footer Placeholder 3">
            <a:extLst>
              <a:ext uri="{FF2B5EF4-FFF2-40B4-BE49-F238E27FC236}">
                <a16:creationId xmlns:a16="http://schemas.microsoft.com/office/drawing/2014/main" id="{D37D2F00-C816-4D87-BC7F-836A510659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D429F5-E2FE-4CB8-BCDF-2EE44655A730}"/>
              </a:ext>
            </a:extLst>
          </p:cNvPr>
          <p:cNvSpPr>
            <a:spLocks noGrp="1"/>
          </p:cNvSpPr>
          <p:nvPr>
            <p:ph type="sldNum" sz="quarter" idx="12"/>
          </p:nvPr>
        </p:nvSpPr>
        <p:spPr/>
        <p:txBody>
          <a:bodyPr/>
          <a:lstStyle/>
          <a:p>
            <a:fld id="{96C71FFA-2974-4A02-AE21-64F0FBB66D6B}" type="slidenum">
              <a:rPr lang="en-US" smtClean="0"/>
              <a:t>‹#›</a:t>
            </a:fld>
            <a:endParaRPr lang="en-US"/>
          </a:p>
        </p:txBody>
      </p:sp>
    </p:spTree>
    <p:extLst>
      <p:ext uri="{BB962C8B-B14F-4D97-AF65-F5344CB8AC3E}">
        <p14:creationId xmlns:p14="http://schemas.microsoft.com/office/powerpoint/2010/main" val="8122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DADD70-72B5-4E90-BAEA-E587BBF6A95C}"/>
              </a:ext>
            </a:extLst>
          </p:cNvPr>
          <p:cNvSpPr>
            <a:spLocks noGrp="1"/>
          </p:cNvSpPr>
          <p:nvPr>
            <p:ph type="dt" sz="half" idx="10"/>
          </p:nvPr>
        </p:nvSpPr>
        <p:spPr/>
        <p:txBody>
          <a:bodyPr/>
          <a:lstStyle/>
          <a:p>
            <a:fld id="{662F1F3E-8B8E-41C1-B258-3D62C493C318}" type="datetimeFigureOut">
              <a:rPr lang="en-US" smtClean="0"/>
              <a:t>8/19/2022</a:t>
            </a:fld>
            <a:endParaRPr lang="en-US"/>
          </a:p>
        </p:txBody>
      </p:sp>
      <p:sp>
        <p:nvSpPr>
          <p:cNvPr id="3" name="Footer Placeholder 2">
            <a:extLst>
              <a:ext uri="{FF2B5EF4-FFF2-40B4-BE49-F238E27FC236}">
                <a16:creationId xmlns:a16="http://schemas.microsoft.com/office/drawing/2014/main" id="{93192C8E-A144-4A0F-BE34-37B6EAE423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A47810-D17B-4D77-8A89-A1A1DA4F42A9}"/>
              </a:ext>
            </a:extLst>
          </p:cNvPr>
          <p:cNvSpPr>
            <a:spLocks noGrp="1"/>
          </p:cNvSpPr>
          <p:nvPr>
            <p:ph type="sldNum" sz="quarter" idx="12"/>
          </p:nvPr>
        </p:nvSpPr>
        <p:spPr/>
        <p:txBody>
          <a:bodyPr/>
          <a:lstStyle/>
          <a:p>
            <a:fld id="{96C71FFA-2974-4A02-AE21-64F0FBB66D6B}" type="slidenum">
              <a:rPr lang="en-US" smtClean="0"/>
              <a:t>‹#›</a:t>
            </a:fld>
            <a:endParaRPr lang="en-US"/>
          </a:p>
        </p:txBody>
      </p:sp>
    </p:spTree>
    <p:extLst>
      <p:ext uri="{BB962C8B-B14F-4D97-AF65-F5344CB8AC3E}">
        <p14:creationId xmlns:p14="http://schemas.microsoft.com/office/powerpoint/2010/main" val="669238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67A72-FE1D-4B2E-96CC-387305D15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E9EFE4-3826-47A5-9BC5-84B5B87C08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7D9FE4-37E3-4DC9-A07A-343183E80D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48C135-B923-4F92-9B63-FD1E6D791790}"/>
              </a:ext>
            </a:extLst>
          </p:cNvPr>
          <p:cNvSpPr>
            <a:spLocks noGrp="1"/>
          </p:cNvSpPr>
          <p:nvPr>
            <p:ph type="dt" sz="half" idx="10"/>
          </p:nvPr>
        </p:nvSpPr>
        <p:spPr/>
        <p:txBody>
          <a:bodyPr/>
          <a:lstStyle/>
          <a:p>
            <a:fld id="{662F1F3E-8B8E-41C1-B258-3D62C493C318}" type="datetimeFigureOut">
              <a:rPr lang="en-US" smtClean="0"/>
              <a:t>8/19/2022</a:t>
            </a:fld>
            <a:endParaRPr lang="en-US"/>
          </a:p>
        </p:txBody>
      </p:sp>
      <p:sp>
        <p:nvSpPr>
          <p:cNvPr id="6" name="Footer Placeholder 5">
            <a:extLst>
              <a:ext uri="{FF2B5EF4-FFF2-40B4-BE49-F238E27FC236}">
                <a16:creationId xmlns:a16="http://schemas.microsoft.com/office/drawing/2014/main" id="{886D2740-3C51-46FC-9C88-6DA67DEE52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317B03-F15A-4F1F-8D40-1CBAF5BAB35A}"/>
              </a:ext>
            </a:extLst>
          </p:cNvPr>
          <p:cNvSpPr>
            <a:spLocks noGrp="1"/>
          </p:cNvSpPr>
          <p:nvPr>
            <p:ph type="sldNum" sz="quarter" idx="12"/>
          </p:nvPr>
        </p:nvSpPr>
        <p:spPr/>
        <p:txBody>
          <a:bodyPr/>
          <a:lstStyle/>
          <a:p>
            <a:fld id="{96C71FFA-2974-4A02-AE21-64F0FBB66D6B}" type="slidenum">
              <a:rPr lang="en-US" smtClean="0"/>
              <a:t>‹#›</a:t>
            </a:fld>
            <a:endParaRPr lang="en-US"/>
          </a:p>
        </p:txBody>
      </p:sp>
    </p:spTree>
    <p:extLst>
      <p:ext uri="{BB962C8B-B14F-4D97-AF65-F5344CB8AC3E}">
        <p14:creationId xmlns:p14="http://schemas.microsoft.com/office/powerpoint/2010/main" val="1001391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C6E8C-33D0-4CE4-A947-CF4B23DC78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B70898-DDCA-4E8B-8550-2A203F8FEE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3C363F-40AA-46DB-9A59-507769FDCE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4110A7-D4A9-44FB-A36E-F58CDCCCBF71}"/>
              </a:ext>
            </a:extLst>
          </p:cNvPr>
          <p:cNvSpPr>
            <a:spLocks noGrp="1"/>
          </p:cNvSpPr>
          <p:nvPr>
            <p:ph type="dt" sz="half" idx="10"/>
          </p:nvPr>
        </p:nvSpPr>
        <p:spPr/>
        <p:txBody>
          <a:bodyPr/>
          <a:lstStyle/>
          <a:p>
            <a:fld id="{662F1F3E-8B8E-41C1-B258-3D62C493C318}" type="datetimeFigureOut">
              <a:rPr lang="en-US" smtClean="0"/>
              <a:t>8/19/2022</a:t>
            </a:fld>
            <a:endParaRPr lang="en-US"/>
          </a:p>
        </p:txBody>
      </p:sp>
      <p:sp>
        <p:nvSpPr>
          <p:cNvPr id="6" name="Footer Placeholder 5">
            <a:extLst>
              <a:ext uri="{FF2B5EF4-FFF2-40B4-BE49-F238E27FC236}">
                <a16:creationId xmlns:a16="http://schemas.microsoft.com/office/drawing/2014/main" id="{09346F07-53AF-42AD-9B50-4780A91EEF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9145ED-6BA2-4671-BBD7-30E0682221C8}"/>
              </a:ext>
            </a:extLst>
          </p:cNvPr>
          <p:cNvSpPr>
            <a:spLocks noGrp="1"/>
          </p:cNvSpPr>
          <p:nvPr>
            <p:ph type="sldNum" sz="quarter" idx="12"/>
          </p:nvPr>
        </p:nvSpPr>
        <p:spPr/>
        <p:txBody>
          <a:bodyPr/>
          <a:lstStyle/>
          <a:p>
            <a:fld id="{96C71FFA-2974-4A02-AE21-64F0FBB66D6B}" type="slidenum">
              <a:rPr lang="en-US" smtClean="0"/>
              <a:t>‹#›</a:t>
            </a:fld>
            <a:endParaRPr lang="en-US"/>
          </a:p>
        </p:txBody>
      </p:sp>
    </p:spTree>
    <p:extLst>
      <p:ext uri="{BB962C8B-B14F-4D97-AF65-F5344CB8AC3E}">
        <p14:creationId xmlns:p14="http://schemas.microsoft.com/office/powerpoint/2010/main" val="2091970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680EA5-C8AB-4380-8D23-762B50F94E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1C53D6-4558-46DB-B65D-FDE3C5B682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A38719-AB41-4431-AD30-0ED95E97A7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2F1F3E-8B8E-41C1-B258-3D62C493C318}" type="datetimeFigureOut">
              <a:rPr lang="en-US" smtClean="0"/>
              <a:t>8/19/2022</a:t>
            </a:fld>
            <a:endParaRPr lang="en-US"/>
          </a:p>
        </p:txBody>
      </p:sp>
      <p:sp>
        <p:nvSpPr>
          <p:cNvPr id="5" name="Footer Placeholder 4">
            <a:extLst>
              <a:ext uri="{FF2B5EF4-FFF2-40B4-BE49-F238E27FC236}">
                <a16:creationId xmlns:a16="http://schemas.microsoft.com/office/drawing/2014/main" id="{7243572A-A16D-4A37-8A2F-DE377184EC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294E515-3494-4869-90E4-172BE940BA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C71FFA-2974-4A02-AE21-64F0FBB66D6B}" type="slidenum">
              <a:rPr lang="en-US" smtClean="0"/>
              <a:t>‹#›</a:t>
            </a:fld>
            <a:endParaRPr lang="en-US"/>
          </a:p>
        </p:txBody>
      </p:sp>
    </p:spTree>
    <p:extLst>
      <p:ext uri="{BB962C8B-B14F-4D97-AF65-F5344CB8AC3E}">
        <p14:creationId xmlns:p14="http://schemas.microsoft.com/office/powerpoint/2010/main" val="3147451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hyperlink" Target="https://archive.ics.uci.edu/ml/machine-learning-databases/autos/imports-85.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rchive.ics.uci.edu/ml/datasets/automobile" TargetMode="External"/><Relationship Id="rId2" Type="http://schemas.openxmlformats.org/officeDocument/2006/relationships/hyperlink" Target="https://colab.research.google.com/drive/1S3hZ99_c-eCQmU3mDyjSHle4KX1j_tMW?usp=shar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pic>
        <p:nvPicPr>
          <p:cNvPr id="2050" name="Picture 2"/>
          <p:cNvPicPr>
            <a:picLocks noChangeAspect="1" noChangeArrowheads="1"/>
          </p:cNvPicPr>
          <p:nvPr/>
        </p:nvPicPr>
        <p:blipFill>
          <a:blip r:embed="rId3"/>
          <a:srcRect l="27773" t="16410" r="28786" b="14413"/>
          <a:stretch>
            <a:fillRect/>
          </a:stretch>
        </p:blipFill>
        <p:spPr bwMode="auto">
          <a:xfrm>
            <a:off x="1524000" y="0"/>
            <a:ext cx="7162800" cy="6858000"/>
          </a:xfrm>
          <a:prstGeom prst="rect">
            <a:avLst/>
          </a:prstGeom>
          <a:ln>
            <a:noFill/>
          </a:ln>
          <a:effectLst>
            <a:softEdge rad="112500"/>
          </a:effec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821B6-370E-4EC9-8C98-3AEDA2DD0FD7}"/>
              </a:ext>
            </a:extLst>
          </p:cNvPr>
          <p:cNvSpPr>
            <a:spLocks noGrp="1"/>
          </p:cNvSpPr>
          <p:nvPr>
            <p:ph type="title"/>
          </p:nvPr>
        </p:nvSpPr>
        <p:spPr/>
        <p:txBody>
          <a:bodyPr/>
          <a:lstStyle/>
          <a:p>
            <a:r>
              <a:rPr lang="en-US" dirty="0"/>
              <a:t>Next class</a:t>
            </a:r>
          </a:p>
        </p:txBody>
      </p:sp>
      <p:sp>
        <p:nvSpPr>
          <p:cNvPr id="3" name="Content Placeholder 2">
            <a:extLst>
              <a:ext uri="{FF2B5EF4-FFF2-40B4-BE49-F238E27FC236}">
                <a16:creationId xmlns:a16="http://schemas.microsoft.com/office/drawing/2014/main" id="{0FE0963B-7C13-48E7-AA07-235FAD917DFC}"/>
              </a:ext>
            </a:extLst>
          </p:cNvPr>
          <p:cNvSpPr>
            <a:spLocks noGrp="1"/>
          </p:cNvSpPr>
          <p:nvPr>
            <p:ph idx="1"/>
          </p:nvPr>
        </p:nvSpPr>
        <p:spPr/>
        <p:txBody>
          <a:bodyPr/>
          <a:lstStyle/>
          <a:p>
            <a:r>
              <a:rPr lang="en-US" b="0" i="0" dirty="0">
                <a:effectLst/>
                <a:latin typeface="Roboto" panose="02000000000000000000" pitchFamily="2" charset="0"/>
              </a:rPr>
              <a:t>Discussion </a:t>
            </a:r>
            <a:r>
              <a:rPr lang="en-US" b="0" i="0">
                <a:effectLst/>
                <a:latin typeface="Roboto" panose="02000000000000000000" pitchFamily="2" charset="0"/>
              </a:rPr>
              <a:t>next class</a:t>
            </a:r>
            <a:endParaRPr lang="en-US" b="0" i="0" dirty="0">
              <a:effectLst/>
              <a:latin typeface="Roboto" panose="02000000000000000000" pitchFamily="2" charset="0"/>
            </a:endParaRPr>
          </a:p>
          <a:p>
            <a:endParaRPr lang="en-US" dirty="0">
              <a:latin typeface="Roboto" panose="02000000000000000000" pitchFamily="2" charset="0"/>
            </a:endParaRPr>
          </a:p>
          <a:p>
            <a:r>
              <a:rPr lang="en-US" dirty="0">
                <a:latin typeface="Roboto" panose="02000000000000000000" pitchFamily="2" charset="0"/>
              </a:rPr>
              <a:t>Upload on </a:t>
            </a:r>
            <a:r>
              <a:rPr lang="en-US" dirty="0" err="1">
                <a:latin typeface="Roboto" panose="02000000000000000000" pitchFamily="2" charset="0"/>
              </a:rPr>
              <a:t>Github</a:t>
            </a:r>
            <a:r>
              <a:rPr lang="en-US" dirty="0">
                <a:latin typeface="Roboto" panose="02000000000000000000" pitchFamily="2" charset="0"/>
              </a:rPr>
              <a:t> </a:t>
            </a:r>
          </a:p>
          <a:p>
            <a:endParaRPr lang="en-US" dirty="0">
              <a:latin typeface="Roboto" panose="02000000000000000000" pitchFamily="2" charset="0"/>
            </a:endParaRPr>
          </a:p>
          <a:p>
            <a:pPr marL="0" indent="0">
              <a:buNone/>
            </a:pPr>
            <a:endParaRPr lang="en-US" dirty="0"/>
          </a:p>
        </p:txBody>
      </p:sp>
    </p:spTree>
    <p:extLst>
      <p:ext uri="{BB962C8B-B14F-4D97-AF65-F5344CB8AC3E}">
        <p14:creationId xmlns:p14="http://schemas.microsoft.com/office/powerpoint/2010/main" val="1419095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3D088-2252-4DA0-A55F-1254D43E6228}"/>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845254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1676400" y="279400"/>
            <a:ext cx="6477000" cy="1473200"/>
          </a:xfrm>
          <a:prstGeom prst="rect">
            <a:avLst/>
          </a:prstGeom>
        </p:spPr>
        <p:txBody>
          <a:bodyPr spcFirstLastPara="1" vert="horz" wrap="square" lIns="91425" tIns="91425" rIns="91425" bIns="91425" rtlCol="0" anchor="t" anchorCtr="0">
            <a:noAutofit/>
          </a:bodyPr>
          <a:lstStyle/>
          <a:p>
            <a:pPr algn="ctr"/>
            <a:r>
              <a:rPr lang="en" sz="4800" dirty="0">
                <a:solidFill>
                  <a:schemeClr val="bg1"/>
                </a:solidFill>
                <a:latin typeface="Copperplate Gothic Bold" pitchFamily="34" charset="0"/>
              </a:rPr>
              <a:t>AGENDA</a:t>
            </a:r>
            <a:br>
              <a:rPr lang="en" sz="4800" dirty="0">
                <a:solidFill>
                  <a:schemeClr val="bg1"/>
                </a:solidFill>
                <a:latin typeface="Copperplate Gothic Bold" pitchFamily="34" charset="0"/>
              </a:rPr>
            </a:br>
            <a:r>
              <a:rPr lang="en" sz="4800" dirty="0">
                <a:solidFill>
                  <a:schemeClr val="bg1"/>
                </a:solidFill>
                <a:latin typeface="Copperplate Gothic Bold" pitchFamily="34" charset="0"/>
              </a:rPr>
              <a:t>Project-I</a:t>
            </a:r>
            <a:endParaRPr sz="4800" dirty="0">
              <a:solidFill>
                <a:schemeClr val="bg1"/>
              </a:solidFill>
              <a:latin typeface="Copperplate Gothic Bold" pitchFamily="34" charset="0"/>
            </a:endParaRPr>
          </a:p>
        </p:txBody>
      </p:sp>
      <p:sp>
        <p:nvSpPr>
          <p:cNvPr id="6" name="Google Shape;3836;p13"/>
          <p:cNvSpPr txBox="1">
            <a:spLocks/>
          </p:cNvSpPr>
          <p:nvPr/>
        </p:nvSpPr>
        <p:spPr>
          <a:xfrm>
            <a:off x="1524000" y="2057400"/>
            <a:ext cx="6324600" cy="2133600"/>
          </a:xfrm>
          <a:prstGeom prst="rect">
            <a:avLst/>
          </a:prstGeom>
          <a:noFill/>
          <a:ln>
            <a:noFill/>
          </a:ln>
        </p:spPr>
        <p:txBody>
          <a:bodyPr spcFirstLastPara="1" wrap="square" lIns="91425" tIns="91425" rIns="91425" bIns="91425" anchor="t" anchorCtr="0">
            <a:noAutofit/>
          </a:bodyPr>
          <a:lstStyle/>
          <a:p>
            <a:pPr>
              <a:buClr>
                <a:schemeClr val="bg2">
                  <a:lumMod val="40000"/>
                  <a:lumOff val="60000"/>
                </a:schemeClr>
              </a:buClr>
              <a:buSzPct val="100000"/>
              <a:buFont typeface="Wingdings" pitchFamily="2" charset="2"/>
              <a:buChar char="§"/>
              <a:defRPr/>
            </a:pPr>
            <a:r>
              <a:rPr lang="en-US" sz="2800" dirty="0">
                <a:solidFill>
                  <a:srgbClr val="FFC000"/>
                </a:solidFill>
                <a:latin typeface="Copperplate Gothic Bold" pitchFamily="34" charset="0"/>
                <a:ea typeface="Dosis ExtraLight"/>
                <a:cs typeface="Dosis ExtraLight"/>
                <a:sym typeface="Dosis ExtraLight"/>
              </a:rPr>
              <a:t>Dataset</a:t>
            </a:r>
          </a:p>
          <a:p>
            <a:pPr>
              <a:buClr>
                <a:schemeClr val="bg2">
                  <a:lumMod val="40000"/>
                  <a:lumOff val="60000"/>
                </a:schemeClr>
              </a:buClr>
              <a:buSzPct val="100000"/>
              <a:buFont typeface="Wingdings" pitchFamily="2" charset="2"/>
              <a:buChar char="§"/>
              <a:defRPr/>
            </a:pPr>
            <a:r>
              <a:rPr lang="en-US" sz="2800" dirty="0">
                <a:solidFill>
                  <a:srgbClr val="FFC000"/>
                </a:solidFill>
                <a:latin typeface="Copperplate Gothic Bold" pitchFamily="34" charset="0"/>
                <a:ea typeface="Dosis ExtraLight"/>
                <a:cs typeface="Dosis ExtraLight"/>
                <a:sym typeface="Dosis ExtraLight"/>
              </a:rPr>
              <a:t>Objectives</a:t>
            </a:r>
          </a:p>
          <a:p>
            <a:pPr>
              <a:buClr>
                <a:schemeClr val="bg2">
                  <a:lumMod val="40000"/>
                  <a:lumOff val="60000"/>
                </a:schemeClr>
              </a:buClr>
              <a:buSzPct val="100000"/>
              <a:buFont typeface="Wingdings" pitchFamily="2" charset="2"/>
              <a:buChar char="§"/>
              <a:defRPr/>
            </a:pPr>
            <a:r>
              <a:rPr lang="en-US" sz="2800" dirty="0">
                <a:solidFill>
                  <a:srgbClr val="FFC000"/>
                </a:solidFill>
                <a:latin typeface="Copperplate Gothic Bold" pitchFamily="34" charset="0"/>
                <a:ea typeface="Dosis ExtraLight"/>
                <a:cs typeface="Dosis ExtraLight"/>
                <a:sym typeface="Dosis ExtraLight"/>
              </a:rPr>
              <a:t>Reporting</a:t>
            </a:r>
          </a:p>
          <a:p>
            <a:pPr>
              <a:buClr>
                <a:schemeClr val="bg2">
                  <a:lumMod val="40000"/>
                  <a:lumOff val="60000"/>
                </a:schemeClr>
              </a:buClr>
              <a:buSzPct val="100000"/>
              <a:buFont typeface="Wingdings" pitchFamily="2" charset="2"/>
              <a:buChar char="§"/>
              <a:defRPr/>
            </a:pPr>
            <a:endParaRPr lang="en-US" sz="2800" dirty="0">
              <a:solidFill>
                <a:srgbClr val="FFC000"/>
              </a:solidFill>
              <a:latin typeface="Copperplate Gothic Bold" pitchFamily="34" charset="0"/>
              <a:ea typeface="Dosis ExtraLight"/>
              <a:cs typeface="Dosis ExtraLight"/>
              <a:sym typeface="Dosis ExtraLight"/>
            </a:endParaRPr>
          </a:p>
        </p:txBody>
      </p:sp>
      <p:sp>
        <p:nvSpPr>
          <p:cNvPr id="4" name="Google Shape;3841;p14"/>
          <p:cNvSpPr txBox="1">
            <a:spLocks/>
          </p:cNvSpPr>
          <p:nvPr/>
        </p:nvSpPr>
        <p:spPr>
          <a:xfrm>
            <a:off x="1524000" y="4724400"/>
            <a:ext cx="6324600" cy="1143200"/>
          </a:xfrm>
          <a:prstGeom prst="rect">
            <a:avLst/>
          </a:prstGeom>
          <a:noFill/>
          <a:ln>
            <a:noFill/>
          </a:ln>
        </p:spPr>
        <p:txBody>
          <a:bodyPr spcFirstLastPara="1" wrap="square" lIns="91425" tIns="91425" rIns="91425" bIns="91425" anchor="b" anchorCtr="0">
            <a:noAutofit/>
          </a:bodyPr>
          <a:lstStyle/>
          <a:p>
            <a:pPr algn="r">
              <a:buClr>
                <a:schemeClr val="accent2"/>
              </a:buClr>
              <a:buSzPts val="6000"/>
              <a:defRPr/>
            </a:pPr>
            <a:r>
              <a:rPr lang="en-US" sz="3200" b="1" kern="0" dirty="0">
                <a:solidFill>
                  <a:schemeClr val="bg1"/>
                </a:solidFill>
                <a:latin typeface="Dosis ExtraLight"/>
                <a:ea typeface="Dosis ExtraLight"/>
                <a:cs typeface="Dosis ExtraLight"/>
                <a:sym typeface="Dosis ExtraLight"/>
              </a:rPr>
              <a:t>Pranav A. Nerurkar</a:t>
            </a:r>
            <a:endParaRPr lang="en-US" sz="2400" b="1" kern="0" dirty="0">
              <a:solidFill>
                <a:schemeClr val="bg1"/>
              </a:solidFill>
              <a:latin typeface="Dosis ExtraLight"/>
              <a:ea typeface="Dosis ExtraLight"/>
              <a:cs typeface="Dosis ExtraLight"/>
              <a:sym typeface="Dosis ExtraLight"/>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CA6AB-D502-40B6-897D-4A9F3D6B26C5}"/>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869C96F6-0570-4576-B4F5-A89E337142FC}"/>
              </a:ext>
            </a:extLst>
          </p:cNvPr>
          <p:cNvSpPr>
            <a:spLocks noGrp="1"/>
          </p:cNvSpPr>
          <p:nvPr>
            <p:ph idx="1"/>
          </p:nvPr>
        </p:nvSpPr>
        <p:spPr/>
        <p:txBody>
          <a:bodyPr>
            <a:normAutofit fontScale="70000" lnSpcReduction="20000"/>
          </a:bodyPr>
          <a:lstStyle/>
          <a:p>
            <a:pPr algn="l"/>
            <a:r>
              <a:rPr lang="en-US" b="0" i="0" dirty="0">
                <a:solidFill>
                  <a:srgbClr val="212121"/>
                </a:solidFill>
                <a:effectLst/>
                <a:latin typeface="Roboto" panose="02000000000000000000" pitchFamily="2" charset="0"/>
              </a:rPr>
              <a:t>Data Acquisition</a:t>
            </a:r>
          </a:p>
          <a:p>
            <a:pPr algn="l"/>
            <a:r>
              <a:rPr lang="en-US" b="0" i="0" dirty="0">
                <a:solidFill>
                  <a:srgbClr val="212121"/>
                </a:solidFill>
                <a:effectLst/>
                <a:latin typeface="Roboto" panose="02000000000000000000" pitchFamily="2" charset="0"/>
              </a:rPr>
              <a:t>There are various formats for a dataset, .csv, .json, .xlsx etc. The dataset can be stored in different places, on your local machine or sometimes online.</a:t>
            </a:r>
            <a:br>
              <a:rPr lang="en-US" b="0" i="0" dirty="0">
                <a:solidFill>
                  <a:srgbClr val="212121"/>
                </a:solidFill>
                <a:effectLst/>
                <a:latin typeface="Roboto" panose="02000000000000000000" pitchFamily="2" charset="0"/>
              </a:rPr>
            </a:br>
            <a:r>
              <a:rPr lang="en-US" b="0" i="0" dirty="0">
                <a:solidFill>
                  <a:srgbClr val="212121"/>
                </a:solidFill>
                <a:effectLst/>
                <a:latin typeface="Roboto" panose="02000000000000000000" pitchFamily="2" charset="0"/>
              </a:rPr>
              <a:t>In this section, you will learn how to load a dataset into our </a:t>
            </a:r>
            <a:r>
              <a:rPr lang="en-US" b="0" i="0" dirty="0" err="1">
                <a:solidFill>
                  <a:srgbClr val="212121"/>
                </a:solidFill>
                <a:effectLst/>
                <a:latin typeface="Roboto" panose="02000000000000000000" pitchFamily="2" charset="0"/>
              </a:rPr>
              <a:t>Jupyter</a:t>
            </a:r>
            <a:r>
              <a:rPr lang="en-US" b="0" i="0" dirty="0">
                <a:solidFill>
                  <a:srgbClr val="212121"/>
                </a:solidFill>
                <a:effectLst/>
                <a:latin typeface="Roboto" panose="02000000000000000000" pitchFamily="2" charset="0"/>
              </a:rPr>
              <a:t> Notebook.</a:t>
            </a:r>
            <a:br>
              <a:rPr lang="en-US" b="0" i="0" dirty="0">
                <a:solidFill>
                  <a:srgbClr val="212121"/>
                </a:solidFill>
                <a:effectLst/>
                <a:latin typeface="Roboto" panose="02000000000000000000" pitchFamily="2" charset="0"/>
              </a:rPr>
            </a:br>
            <a:r>
              <a:rPr lang="en-US" b="0" i="0" dirty="0">
                <a:solidFill>
                  <a:srgbClr val="212121"/>
                </a:solidFill>
                <a:effectLst/>
                <a:latin typeface="Roboto" panose="02000000000000000000" pitchFamily="2" charset="0"/>
              </a:rPr>
              <a:t>In our case, the Automobile Dataset is an online source, and it is in CSV (comma separated value) format. Let's use this dataset as an example to practice data reading.</a:t>
            </a:r>
          </a:p>
          <a:p>
            <a:pPr algn="l">
              <a:buFont typeface="Arial" panose="020B0604020202020204" pitchFamily="34" charset="0"/>
              <a:buChar char="•"/>
            </a:pPr>
            <a:r>
              <a:rPr lang="en-US" b="0" i="0" dirty="0">
                <a:solidFill>
                  <a:srgbClr val="212121"/>
                </a:solidFill>
                <a:effectLst/>
                <a:latin typeface="Roboto" panose="02000000000000000000" pitchFamily="2" charset="0"/>
              </a:rPr>
              <a:t>data source: </a:t>
            </a:r>
            <a:r>
              <a:rPr lang="en-US" b="0" i="0" dirty="0">
                <a:solidFill>
                  <a:srgbClr val="212121"/>
                </a:solidFill>
                <a:effectLst/>
                <a:latin typeface="Roboto" panose="02000000000000000000" pitchFamily="2" charset="0"/>
                <a:hlinkClick r:id="rId2"/>
              </a:rPr>
              <a:t>https://archive.ics.uci.edu/ml/machine-learning-databases/autos/imports-85.data</a:t>
            </a:r>
            <a:endParaRPr lang="en-US" b="0" i="0" dirty="0">
              <a:solidFill>
                <a:srgbClr val="212121"/>
              </a:solidFill>
              <a:effectLst/>
              <a:latin typeface="Roboto" panose="02000000000000000000" pitchFamily="2" charset="0"/>
            </a:endParaRPr>
          </a:p>
          <a:p>
            <a:pPr algn="l">
              <a:buFont typeface="Arial" panose="020B0604020202020204" pitchFamily="34" charset="0"/>
              <a:buChar char="•"/>
            </a:pPr>
            <a:endParaRPr lang="en-US" b="0" i="0" dirty="0">
              <a:solidFill>
                <a:srgbClr val="212121"/>
              </a:solidFill>
              <a:effectLst/>
              <a:latin typeface="Roboto" panose="02000000000000000000" pitchFamily="2" charset="0"/>
            </a:endParaRPr>
          </a:p>
          <a:p>
            <a:pPr algn="l">
              <a:buFont typeface="Arial" panose="020B0604020202020204" pitchFamily="34" charset="0"/>
              <a:buChar char="•"/>
            </a:pPr>
            <a:r>
              <a:rPr lang="en-US" b="0" i="0" dirty="0">
                <a:solidFill>
                  <a:srgbClr val="212121"/>
                </a:solidFill>
                <a:effectLst/>
                <a:latin typeface="Roboto" panose="02000000000000000000" pitchFamily="2" charset="0"/>
              </a:rPr>
              <a:t>data type: csv</a:t>
            </a:r>
          </a:p>
          <a:p>
            <a:endParaRPr lang="en-US" b="0" i="0" dirty="0">
              <a:solidFill>
                <a:srgbClr val="212121"/>
              </a:solidFill>
              <a:effectLst/>
              <a:latin typeface="Roboto" panose="02000000000000000000" pitchFamily="2" charset="0"/>
            </a:endParaRPr>
          </a:p>
          <a:p>
            <a:r>
              <a:rPr lang="en-US" b="0" i="0" dirty="0">
                <a:solidFill>
                  <a:srgbClr val="212121"/>
                </a:solidFill>
                <a:effectLst/>
                <a:latin typeface="Roboto" panose="02000000000000000000" pitchFamily="2" charset="0"/>
              </a:rPr>
              <a:t>The Pandas Library is a useful tool that enables us to read various datasets into a data frame; our </a:t>
            </a:r>
            <a:r>
              <a:rPr lang="en-US" b="0" i="0" dirty="0" err="1">
                <a:solidFill>
                  <a:srgbClr val="212121"/>
                </a:solidFill>
                <a:effectLst/>
                <a:latin typeface="Roboto" panose="02000000000000000000" pitchFamily="2" charset="0"/>
              </a:rPr>
              <a:t>Jupyter</a:t>
            </a:r>
            <a:r>
              <a:rPr lang="en-US" b="0" i="0" dirty="0">
                <a:solidFill>
                  <a:srgbClr val="212121"/>
                </a:solidFill>
                <a:effectLst/>
                <a:latin typeface="Roboto" panose="02000000000000000000" pitchFamily="2" charset="0"/>
              </a:rPr>
              <a:t> notebook platforms have a built-in </a:t>
            </a:r>
            <a:r>
              <a:rPr lang="en-US" b="1" i="0" dirty="0">
                <a:solidFill>
                  <a:srgbClr val="212121"/>
                </a:solidFill>
                <a:effectLst/>
                <a:latin typeface="Roboto" panose="02000000000000000000" pitchFamily="2" charset="0"/>
              </a:rPr>
              <a:t>Pandas Library</a:t>
            </a:r>
            <a:r>
              <a:rPr lang="en-US" b="0" i="0" dirty="0">
                <a:solidFill>
                  <a:srgbClr val="212121"/>
                </a:solidFill>
                <a:effectLst/>
                <a:latin typeface="Roboto" panose="02000000000000000000" pitchFamily="2" charset="0"/>
              </a:rPr>
              <a:t> so that all we need to do is import Pandas without installing.</a:t>
            </a:r>
            <a:endParaRPr lang="en-US" dirty="0"/>
          </a:p>
        </p:txBody>
      </p:sp>
    </p:spTree>
    <p:extLst>
      <p:ext uri="{BB962C8B-B14F-4D97-AF65-F5344CB8AC3E}">
        <p14:creationId xmlns:p14="http://schemas.microsoft.com/office/powerpoint/2010/main" val="2616498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7CC04-9AEE-47A2-A25F-3CDCD6D04DF3}"/>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A7773286-BB8B-4C4A-9B36-105BD9C2CDBE}"/>
              </a:ext>
            </a:extLst>
          </p:cNvPr>
          <p:cNvSpPr>
            <a:spLocks noGrp="1"/>
          </p:cNvSpPr>
          <p:nvPr>
            <p:ph idx="1"/>
          </p:nvPr>
        </p:nvSpPr>
        <p:spPr/>
        <p:txBody>
          <a:bodyPr/>
          <a:lstStyle/>
          <a:p>
            <a:r>
              <a:rPr lang="en-US" dirty="0"/>
              <a:t>Link - </a:t>
            </a:r>
            <a:r>
              <a:rPr lang="en-US" dirty="0">
                <a:hlinkClick r:id="rId2"/>
              </a:rPr>
              <a:t>https://colab.research.google.com/drive/1S3hZ99_c-eCQmU3mDyjSHle4KX1j_tMW?usp=sharing</a:t>
            </a:r>
            <a:endParaRPr lang="en-US" dirty="0"/>
          </a:p>
          <a:p>
            <a:endParaRPr lang="en-US" dirty="0"/>
          </a:p>
          <a:p>
            <a:r>
              <a:rPr lang="en-US" dirty="0"/>
              <a:t>Information and background</a:t>
            </a:r>
          </a:p>
          <a:p>
            <a:r>
              <a:rPr lang="en-US" dirty="0">
                <a:hlinkClick r:id="rId3"/>
              </a:rPr>
              <a:t>UCI Machine Learning Repository: Automobile Data Set</a:t>
            </a:r>
            <a:endParaRPr lang="en-US" dirty="0"/>
          </a:p>
        </p:txBody>
      </p:sp>
    </p:spTree>
    <p:extLst>
      <p:ext uri="{BB962C8B-B14F-4D97-AF65-F5344CB8AC3E}">
        <p14:creationId xmlns:p14="http://schemas.microsoft.com/office/powerpoint/2010/main" val="2908594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7CC04-9AEE-47A2-A25F-3CDCD6D04DF3}"/>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A7773286-BB8B-4C4A-9B36-105BD9C2CDBE}"/>
              </a:ext>
            </a:extLst>
          </p:cNvPr>
          <p:cNvSpPr>
            <a:spLocks noGrp="1"/>
          </p:cNvSpPr>
          <p:nvPr>
            <p:ph idx="1"/>
          </p:nvPr>
        </p:nvSpPr>
        <p:spPr/>
        <p:txBody>
          <a:bodyPr>
            <a:normAutofit fontScale="92500" lnSpcReduction="10000"/>
          </a:bodyPr>
          <a:lstStyle/>
          <a:p>
            <a:r>
              <a:rPr lang="en-US" dirty="0"/>
              <a:t>Handle missing values</a:t>
            </a:r>
          </a:p>
          <a:p>
            <a:r>
              <a:rPr lang="en-US" dirty="0"/>
              <a:t>Bring the columns into correct datatypes</a:t>
            </a:r>
          </a:p>
          <a:p>
            <a:r>
              <a:rPr lang="en-US" dirty="0"/>
              <a:t>Obtain mean, median, mode</a:t>
            </a:r>
          </a:p>
          <a:p>
            <a:pPr algn="l"/>
            <a:r>
              <a:rPr lang="en-US" dirty="0"/>
              <a:t>Convert miles per gallon (mpg) values into liters per 100 km using </a:t>
            </a:r>
            <a:r>
              <a:rPr lang="en-US" b="0" i="0" dirty="0">
                <a:solidFill>
                  <a:srgbClr val="212121"/>
                </a:solidFill>
                <a:effectLst/>
                <a:latin typeface="Roboto" panose="02000000000000000000" pitchFamily="2" charset="0"/>
              </a:rPr>
              <a:t>The formula for unit conversion is L/100km = 235 / mpg</a:t>
            </a:r>
          </a:p>
          <a:p>
            <a:pPr algn="l"/>
            <a:r>
              <a:rPr lang="en-US" dirty="0">
                <a:solidFill>
                  <a:srgbClr val="212121"/>
                </a:solidFill>
                <a:latin typeface="Roboto" panose="02000000000000000000" pitchFamily="2" charset="0"/>
              </a:rPr>
              <a:t>Bring the original column range to uniform range 0-1</a:t>
            </a:r>
            <a:endParaRPr lang="en-US" b="0" i="0" dirty="0">
              <a:solidFill>
                <a:srgbClr val="212121"/>
              </a:solidFill>
              <a:effectLst/>
              <a:latin typeface="Roboto" panose="02000000000000000000" pitchFamily="2" charset="0"/>
            </a:endParaRPr>
          </a:p>
          <a:p>
            <a:r>
              <a:rPr lang="en-US" b="0" i="0" dirty="0">
                <a:solidFill>
                  <a:srgbClr val="212121"/>
                </a:solidFill>
                <a:effectLst/>
                <a:latin typeface="Roboto" panose="02000000000000000000" pitchFamily="2" charset="0"/>
              </a:rPr>
              <a:t>In our dataset, "horsepower" is a real valued variable ranging from 48 to 288, it has 57 unique values. What if we only care about the price difference between cars with high horsepower, medium horsepower, and little horsepower (3 types)? Can we rearrange them into three ‘bins' to simplify analysis?</a:t>
            </a:r>
            <a:endParaRPr lang="en-US" dirty="0"/>
          </a:p>
        </p:txBody>
      </p:sp>
    </p:spTree>
    <p:extLst>
      <p:ext uri="{BB962C8B-B14F-4D97-AF65-F5344CB8AC3E}">
        <p14:creationId xmlns:p14="http://schemas.microsoft.com/office/powerpoint/2010/main" val="926787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7CC04-9AEE-47A2-A25F-3CDCD6D04DF3}"/>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A7773286-BB8B-4C4A-9B36-105BD9C2CDBE}"/>
              </a:ext>
            </a:extLst>
          </p:cNvPr>
          <p:cNvSpPr>
            <a:spLocks noGrp="1"/>
          </p:cNvSpPr>
          <p:nvPr>
            <p:ph idx="1"/>
          </p:nvPr>
        </p:nvSpPr>
        <p:spPr/>
        <p:txBody>
          <a:bodyPr>
            <a:normAutofit/>
          </a:bodyPr>
          <a:lstStyle/>
          <a:p>
            <a:r>
              <a:rPr lang="en-US" b="0" i="0" dirty="0">
                <a:solidFill>
                  <a:srgbClr val="212121"/>
                </a:solidFill>
                <a:effectLst/>
                <a:latin typeface="Roboto" panose="02000000000000000000" pitchFamily="2" charset="0"/>
              </a:rPr>
              <a:t>We see the column "fuel-type" has two unique values, "gas" or "diesel". Regression doesn't understand words, only numbers. To use this attribute in regression analysis, we convert "fuel-type" into indicator variables. Also do this for any other columns?</a:t>
            </a:r>
          </a:p>
          <a:p>
            <a:r>
              <a:rPr lang="en-US" b="0" i="0" dirty="0">
                <a:solidFill>
                  <a:srgbClr val="212121"/>
                </a:solidFill>
                <a:effectLst/>
                <a:latin typeface="Roboto" panose="02000000000000000000" pitchFamily="2" charset="0"/>
              </a:rPr>
              <a:t>Find the correlation between the following columns: bore, </a:t>
            </a:r>
            <a:r>
              <a:rPr lang="en-US" b="0" i="0" dirty="0" err="1">
                <a:solidFill>
                  <a:srgbClr val="212121"/>
                </a:solidFill>
                <a:effectLst/>
                <a:latin typeface="Roboto" panose="02000000000000000000" pitchFamily="2" charset="0"/>
              </a:rPr>
              <a:t>stroke,compression</a:t>
            </a:r>
            <a:r>
              <a:rPr lang="en-US" b="0" i="0" dirty="0">
                <a:solidFill>
                  <a:srgbClr val="212121"/>
                </a:solidFill>
                <a:effectLst/>
                <a:latin typeface="Roboto" panose="02000000000000000000" pitchFamily="2" charset="0"/>
              </a:rPr>
              <a:t>-ratio , and horsepower.</a:t>
            </a:r>
          </a:p>
          <a:p>
            <a:r>
              <a:rPr lang="en-US" b="0" i="0" dirty="0">
                <a:solidFill>
                  <a:srgbClr val="212121"/>
                </a:solidFill>
                <a:effectLst/>
                <a:latin typeface="Roboto" panose="02000000000000000000" pitchFamily="2" charset="0"/>
              </a:rPr>
              <a:t>find the scatterplot of "engine-size" and "price“</a:t>
            </a:r>
          </a:p>
          <a:p>
            <a:r>
              <a:rPr lang="en-US" dirty="0">
                <a:solidFill>
                  <a:srgbClr val="212121"/>
                </a:solidFill>
                <a:latin typeface="Roboto" panose="02000000000000000000" pitchFamily="2" charset="0"/>
              </a:rPr>
              <a:t>Find which variables are suitable predictors of price by using correlation – regression plot or scatterplot</a:t>
            </a:r>
            <a:endParaRPr lang="en-US" dirty="0"/>
          </a:p>
        </p:txBody>
      </p:sp>
    </p:spTree>
    <p:extLst>
      <p:ext uri="{BB962C8B-B14F-4D97-AF65-F5344CB8AC3E}">
        <p14:creationId xmlns:p14="http://schemas.microsoft.com/office/powerpoint/2010/main" val="2103174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7CC04-9AEE-47A2-A25F-3CDCD6D04DF3}"/>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A7773286-BB8B-4C4A-9B36-105BD9C2CDBE}"/>
              </a:ext>
            </a:extLst>
          </p:cNvPr>
          <p:cNvSpPr>
            <a:spLocks noGrp="1"/>
          </p:cNvSpPr>
          <p:nvPr>
            <p:ph idx="1"/>
          </p:nvPr>
        </p:nvSpPr>
        <p:spPr/>
        <p:txBody>
          <a:bodyPr>
            <a:normAutofit lnSpcReduction="10000"/>
          </a:bodyPr>
          <a:lstStyle/>
          <a:p>
            <a:r>
              <a:rPr lang="en-US" dirty="0"/>
              <a:t>Draw a heatmap of correlation between different predictors and check which are correlated</a:t>
            </a:r>
          </a:p>
          <a:p>
            <a:r>
              <a:rPr lang="en-US" b="0" i="0" dirty="0">
                <a:solidFill>
                  <a:srgbClr val="212121"/>
                </a:solidFill>
                <a:effectLst/>
                <a:latin typeface="Roboto" panose="02000000000000000000" pitchFamily="2" charset="0"/>
              </a:rPr>
              <a:t>look at the relationship between "body-style" and "price“ using suitable visualization plot – box plot</a:t>
            </a:r>
          </a:p>
          <a:p>
            <a:r>
              <a:rPr lang="en-US" b="0" i="0" dirty="0">
                <a:solidFill>
                  <a:srgbClr val="212121"/>
                </a:solidFill>
                <a:effectLst/>
                <a:latin typeface="Roboto" panose="02000000000000000000" pitchFamily="2" charset="0"/>
              </a:rPr>
              <a:t>examine engine "engine-location" and "price“ using suitable visualization plot – box plot</a:t>
            </a:r>
            <a:endParaRPr lang="en-US" dirty="0">
              <a:solidFill>
                <a:srgbClr val="212121"/>
              </a:solidFill>
              <a:latin typeface="Roboto" panose="02000000000000000000" pitchFamily="2" charset="0"/>
            </a:endParaRPr>
          </a:p>
          <a:p>
            <a:r>
              <a:rPr lang="en-US" b="0" i="0" dirty="0">
                <a:solidFill>
                  <a:srgbClr val="212121"/>
                </a:solidFill>
                <a:effectLst/>
                <a:latin typeface="Roboto" panose="02000000000000000000" pitchFamily="2" charset="0"/>
              </a:rPr>
              <a:t>examine "drive-wheels" and "price" using suitable visualization plot – box plot</a:t>
            </a:r>
          </a:p>
          <a:p>
            <a:r>
              <a:rPr lang="en-US" b="0" i="0" dirty="0">
                <a:solidFill>
                  <a:srgbClr val="212121"/>
                </a:solidFill>
                <a:effectLst/>
                <a:latin typeface="Roboto" panose="02000000000000000000" pitchFamily="2" charset="0"/>
              </a:rPr>
              <a:t>Use the "</a:t>
            </a:r>
            <a:r>
              <a:rPr lang="en-US" b="0" i="0" dirty="0" err="1">
                <a:solidFill>
                  <a:srgbClr val="212121"/>
                </a:solidFill>
                <a:effectLst/>
                <a:latin typeface="Roboto" panose="02000000000000000000" pitchFamily="2" charset="0"/>
              </a:rPr>
              <a:t>groupby</a:t>
            </a:r>
            <a:r>
              <a:rPr lang="en-US" b="0" i="0" dirty="0">
                <a:solidFill>
                  <a:srgbClr val="212121"/>
                </a:solidFill>
                <a:effectLst/>
                <a:latin typeface="Roboto" panose="02000000000000000000" pitchFamily="2" charset="0"/>
              </a:rPr>
              <a:t>" function to find the average "price" of each car based on "body-style" ?</a:t>
            </a:r>
            <a:endParaRPr lang="en-US" dirty="0"/>
          </a:p>
        </p:txBody>
      </p:sp>
    </p:spTree>
    <p:extLst>
      <p:ext uri="{BB962C8B-B14F-4D97-AF65-F5344CB8AC3E}">
        <p14:creationId xmlns:p14="http://schemas.microsoft.com/office/powerpoint/2010/main" val="447027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7CC04-9AEE-47A2-A25F-3CDCD6D04DF3}"/>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A7773286-BB8B-4C4A-9B36-105BD9C2CDBE}"/>
              </a:ext>
            </a:extLst>
          </p:cNvPr>
          <p:cNvSpPr>
            <a:spLocks noGrp="1"/>
          </p:cNvSpPr>
          <p:nvPr>
            <p:ph idx="1"/>
          </p:nvPr>
        </p:nvSpPr>
        <p:spPr/>
        <p:txBody>
          <a:bodyPr>
            <a:normAutofit/>
          </a:bodyPr>
          <a:lstStyle/>
          <a:p>
            <a:r>
              <a:rPr lang="en-US" b="0" i="0" dirty="0">
                <a:solidFill>
                  <a:srgbClr val="212121"/>
                </a:solidFill>
                <a:effectLst/>
                <a:latin typeface="Roboto" panose="02000000000000000000" pitchFamily="2" charset="0"/>
              </a:rPr>
              <a:t>Use the "</a:t>
            </a:r>
            <a:r>
              <a:rPr lang="en-US" b="0" i="0" dirty="0" err="1">
                <a:solidFill>
                  <a:srgbClr val="212121"/>
                </a:solidFill>
                <a:effectLst/>
                <a:latin typeface="Roboto" panose="02000000000000000000" pitchFamily="2" charset="0"/>
              </a:rPr>
              <a:t>groupby</a:t>
            </a:r>
            <a:r>
              <a:rPr lang="en-US" b="0" i="0" dirty="0">
                <a:solidFill>
                  <a:srgbClr val="212121"/>
                </a:solidFill>
                <a:effectLst/>
                <a:latin typeface="Roboto" panose="02000000000000000000" pitchFamily="2" charset="0"/>
              </a:rPr>
              <a:t>" function to find other interesting knowledge?</a:t>
            </a:r>
          </a:p>
          <a:p>
            <a:r>
              <a:rPr lang="en-US" b="0" i="0" dirty="0">
                <a:solidFill>
                  <a:srgbClr val="212121"/>
                </a:solidFill>
                <a:effectLst/>
                <a:latin typeface="Roboto" panose="02000000000000000000" pitchFamily="2" charset="0"/>
              </a:rPr>
              <a:t>calculate the Pearson Correlation Coefficient and P-value of 'wheel-base' and 'price’.</a:t>
            </a:r>
            <a:endParaRPr lang="en-US" dirty="0">
              <a:solidFill>
                <a:srgbClr val="212121"/>
              </a:solidFill>
              <a:latin typeface="Roboto" panose="02000000000000000000" pitchFamily="2" charset="0"/>
            </a:endParaRPr>
          </a:p>
          <a:p>
            <a:r>
              <a:rPr lang="en-US" b="0" i="0" dirty="0">
                <a:solidFill>
                  <a:srgbClr val="212121"/>
                </a:solidFill>
                <a:effectLst/>
                <a:latin typeface="Roboto" panose="02000000000000000000" pitchFamily="2" charset="0"/>
              </a:rPr>
              <a:t>calculate the Pearson Correlation Coefficient and P-value of 'horsepower' and 'price’.</a:t>
            </a:r>
          </a:p>
          <a:p>
            <a:r>
              <a:rPr lang="en-US" b="0" i="0" dirty="0">
                <a:solidFill>
                  <a:srgbClr val="212121"/>
                </a:solidFill>
                <a:effectLst/>
                <a:latin typeface="Roboto" panose="02000000000000000000" pitchFamily="2" charset="0"/>
              </a:rPr>
              <a:t>calculate the Pearson Correlation Coefficient and P-value of 'length' and 'price’.</a:t>
            </a:r>
            <a:endParaRPr lang="en-US" dirty="0">
              <a:solidFill>
                <a:srgbClr val="212121"/>
              </a:solidFill>
              <a:latin typeface="Roboto" panose="02000000000000000000" pitchFamily="2" charset="0"/>
            </a:endParaRPr>
          </a:p>
          <a:p>
            <a:r>
              <a:rPr lang="en-US" b="0" i="0" dirty="0">
                <a:solidFill>
                  <a:srgbClr val="212121"/>
                </a:solidFill>
                <a:effectLst/>
                <a:latin typeface="Roboto" panose="02000000000000000000" pitchFamily="2" charset="0"/>
              </a:rPr>
              <a:t>calculate the Pearson Correlation Coefficient and P-value of 'width' and 'price':</a:t>
            </a:r>
            <a:endParaRPr lang="en-US" dirty="0"/>
          </a:p>
        </p:txBody>
      </p:sp>
    </p:spTree>
    <p:extLst>
      <p:ext uri="{BB962C8B-B14F-4D97-AF65-F5344CB8AC3E}">
        <p14:creationId xmlns:p14="http://schemas.microsoft.com/office/powerpoint/2010/main" val="3456023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7CC04-9AEE-47A2-A25F-3CDCD6D04DF3}"/>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A7773286-BB8B-4C4A-9B36-105BD9C2CDBE}"/>
              </a:ext>
            </a:extLst>
          </p:cNvPr>
          <p:cNvSpPr>
            <a:spLocks noGrp="1"/>
          </p:cNvSpPr>
          <p:nvPr>
            <p:ph idx="1"/>
          </p:nvPr>
        </p:nvSpPr>
        <p:spPr/>
        <p:txBody>
          <a:bodyPr>
            <a:normAutofit/>
          </a:bodyPr>
          <a:lstStyle/>
          <a:p>
            <a:r>
              <a:rPr lang="en-US" b="0" i="0" dirty="0">
                <a:solidFill>
                  <a:srgbClr val="212121"/>
                </a:solidFill>
                <a:effectLst/>
                <a:latin typeface="Roboto" panose="02000000000000000000" pitchFamily="2" charset="0"/>
              </a:rPr>
              <a:t>calculate the Pearson Correlation Coefficient and P-value of other predictors and 'price’ to find strong evidence of correlation</a:t>
            </a:r>
          </a:p>
          <a:p>
            <a:r>
              <a:rPr lang="en-US" dirty="0">
                <a:solidFill>
                  <a:srgbClr val="212121"/>
                </a:solidFill>
                <a:latin typeface="Roboto" panose="02000000000000000000" pitchFamily="2" charset="0"/>
              </a:rPr>
              <a:t>Use machine/deep learning for prediction of price</a:t>
            </a:r>
            <a:endParaRPr lang="en-US" dirty="0"/>
          </a:p>
        </p:txBody>
      </p:sp>
    </p:spTree>
    <p:extLst>
      <p:ext uri="{BB962C8B-B14F-4D97-AF65-F5344CB8AC3E}">
        <p14:creationId xmlns:p14="http://schemas.microsoft.com/office/powerpoint/2010/main" val="3344155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606</Words>
  <Application>Microsoft Office PowerPoint</Application>
  <PresentationFormat>Widescreen</PresentationFormat>
  <Paragraphs>50</Paragraphs>
  <Slides>11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Copperplate Gothic Bold</vt:lpstr>
      <vt:lpstr>Dosis ExtraLight</vt:lpstr>
      <vt:lpstr>Roboto</vt:lpstr>
      <vt:lpstr>Wingdings</vt:lpstr>
      <vt:lpstr>Office Theme</vt:lpstr>
      <vt:lpstr>PowerPoint Presentation</vt:lpstr>
      <vt:lpstr>AGENDA Project-I</vt:lpstr>
      <vt:lpstr>Dataset</vt:lpstr>
      <vt:lpstr>Background</vt:lpstr>
      <vt:lpstr>Objectives</vt:lpstr>
      <vt:lpstr>Objectives</vt:lpstr>
      <vt:lpstr>Objectives</vt:lpstr>
      <vt:lpstr>Objectives</vt:lpstr>
      <vt:lpstr>Objectives</vt:lpstr>
      <vt:lpstr>Next class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upsc fever</dc:creator>
  <cp:lastModifiedBy>upsc fever</cp:lastModifiedBy>
  <cp:revision>96</cp:revision>
  <dcterms:created xsi:type="dcterms:W3CDTF">2021-07-10T08:42:01Z</dcterms:created>
  <dcterms:modified xsi:type="dcterms:W3CDTF">2022-08-19T13:13:18Z</dcterms:modified>
</cp:coreProperties>
</file>