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4" r:id="rId2"/>
    <p:sldId id="286" r:id="rId3"/>
    <p:sldId id="368" r:id="rId4"/>
    <p:sldId id="369" r:id="rId5"/>
    <p:sldId id="373" r:id="rId6"/>
    <p:sldId id="370" r:id="rId7"/>
    <p:sldId id="374" r:id="rId8"/>
    <p:sldId id="375" r:id="rId9"/>
    <p:sldId id="376" r:id="rId10"/>
    <p:sldId id="377" r:id="rId11"/>
    <p:sldId id="378" r:id="rId12"/>
    <p:sldId id="3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p:scale>
          <a:sx n="90" d="100"/>
          <a:sy n="90" d="100"/>
        </p:scale>
        <p:origin x="346"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144A3-BB76-4426-8FD3-66F41AD7C05E}" type="datetimeFigureOut">
              <a:rPr lang="en-US" smtClean="0"/>
              <a:t>9/7/2021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AB2B0-92FA-416F-9920-B0B0E29478C9}" type="slidenum">
              <a:rPr lang="en-US" smtClean="0"/>
              <a:t>‹#›</a:t>
            </a:fld>
            <a:endParaRPr lang="en-US"/>
          </a:p>
        </p:txBody>
      </p:sp>
    </p:spTree>
    <p:extLst>
      <p:ext uri="{BB962C8B-B14F-4D97-AF65-F5344CB8AC3E}">
        <p14:creationId xmlns:p14="http://schemas.microsoft.com/office/powerpoint/2010/main" val="255741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A289-A063-4D55-B921-18ADD5C5AE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F95296-87D0-4607-86BC-A1A616CAC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ACC374-867C-492C-A3FB-49821C4EEFDC}"/>
              </a:ext>
            </a:extLst>
          </p:cNvPr>
          <p:cNvSpPr>
            <a:spLocks noGrp="1"/>
          </p:cNvSpPr>
          <p:nvPr>
            <p:ph type="dt" sz="half" idx="10"/>
          </p:nvPr>
        </p:nvSpPr>
        <p:spPr/>
        <p:txBody>
          <a:bodyPr/>
          <a:lstStyle/>
          <a:p>
            <a:fld id="{662F1F3E-8B8E-41C1-B258-3D62C493C318}" type="datetimeFigureOut">
              <a:rPr lang="en-US" smtClean="0"/>
              <a:t>9/7/2021</a:t>
            </a:fld>
            <a:endParaRPr lang="en-US"/>
          </a:p>
        </p:txBody>
      </p:sp>
      <p:sp>
        <p:nvSpPr>
          <p:cNvPr id="5" name="Footer Placeholder 4">
            <a:extLst>
              <a:ext uri="{FF2B5EF4-FFF2-40B4-BE49-F238E27FC236}">
                <a16:creationId xmlns:a16="http://schemas.microsoft.com/office/drawing/2014/main" id="{4EF0F86C-77B9-43CF-86B3-232336D70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74130-BB5E-46FF-AF9A-D08FF9D1A091}"/>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306667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86AF-7648-43D2-95EE-B82670CE95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E12DAD-4931-47C8-9D73-1CDCCF04A6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775CE-BB1F-46C8-907B-EAA3DC2B9567}"/>
              </a:ext>
            </a:extLst>
          </p:cNvPr>
          <p:cNvSpPr>
            <a:spLocks noGrp="1"/>
          </p:cNvSpPr>
          <p:nvPr>
            <p:ph type="dt" sz="half" idx="10"/>
          </p:nvPr>
        </p:nvSpPr>
        <p:spPr/>
        <p:txBody>
          <a:bodyPr/>
          <a:lstStyle/>
          <a:p>
            <a:fld id="{662F1F3E-8B8E-41C1-B258-3D62C493C318}" type="datetimeFigureOut">
              <a:rPr lang="en-US" smtClean="0"/>
              <a:t>9/7/2021</a:t>
            </a:fld>
            <a:endParaRPr lang="en-US"/>
          </a:p>
        </p:txBody>
      </p:sp>
      <p:sp>
        <p:nvSpPr>
          <p:cNvPr id="5" name="Footer Placeholder 4">
            <a:extLst>
              <a:ext uri="{FF2B5EF4-FFF2-40B4-BE49-F238E27FC236}">
                <a16:creationId xmlns:a16="http://schemas.microsoft.com/office/drawing/2014/main" id="{C1670057-C9D1-484D-85A1-AE9D52E9F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4B6EC-C1C6-4BE7-BEEF-EC28B37DFA33}"/>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261013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AC5A5-7FA0-4A7B-9489-0BB0D5DF17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61ADC0-B39B-4021-8F2F-F6B60EF25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EA57F-850B-4348-BE6B-3F999467368B}"/>
              </a:ext>
            </a:extLst>
          </p:cNvPr>
          <p:cNvSpPr>
            <a:spLocks noGrp="1"/>
          </p:cNvSpPr>
          <p:nvPr>
            <p:ph type="dt" sz="half" idx="10"/>
          </p:nvPr>
        </p:nvSpPr>
        <p:spPr/>
        <p:txBody>
          <a:bodyPr/>
          <a:lstStyle/>
          <a:p>
            <a:fld id="{662F1F3E-8B8E-41C1-B258-3D62C493C318}" type="datetimeFigureOut">
              <a:rPr lang="en-US" smtClean="0"/>
              <a:t>9/7/2021</a:t>
            </a:fld>
            <a:endParaRPr lang="en-US"/>
          </a:p>
        </p:txBody>
      </p:sp>
      <p:sp>
        <p:nvSpPr>
          <p:cNvPr id="5" name="Footer Placeholder 4">
            <a:extLst>
              <a:ext uri="{FF2B5EF4-FFF2-40B4-BE49-F238E27FC236}">
                <a16:creationId xmlns:a16="http://schemas.microsoft.com/office/drawing/2014/main" id="{5A8B37A6-E575-4F70-B874-704D2F73F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2247A-54D7-4E5F-B76F-90DCEDFCFE52}"/>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1656623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16000" y="928567"/>
            <a:ext cx="71956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2" name="Google Shape;11;p2"/>
          <p:cNvGrpSpPr/>
          <p:nvPr/>
        </p:nvGrpSpPr>
        <p:grpSpPr>
          <a:xfrm rot="10800000">
            <a:off x="11607156" y="38264"/>
            <a:ext cx="546843" cy="6781736"/>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 name="Google Shape;92;p2"/>
          <p:cNvGrpSpPr/>
          <p:nvPr/>
        </p:nvGrpSpPr>
        <p:grpSpPr>
          <a:xfrm rot="10800000">
            <a:off x="8879380" y="38264"/>
            <a:ext cx="3079792" cy="6781736"/>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 name="Google Shape;212;p2"/>
          <p:cNvGrpSpPr/>
          <p:nvPr/>
        </p:nvGrpSpPr>
        <p:grpSpPr>
          <a:xfrm rot="10800000">
            <a:off x="8489725" y="38264"/>
            <a:ext cx="2690072" cy="6781736"/>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 name="Google Shape;422;p2"/>
          <p:cNvGrpSpPr/>
          <p:nvPr/>
        </p:nvGrpSpPr>
        <p:grpSpPr>
          <a:xfrm rot="10800000">
            <a:off x="8489725" y="38264"/>
            <a:ext cx="3079760" cy="6781736"/>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5214372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3EAA-D716-4C6D-BE26-4B88EF8700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B8EF4A-470A-4682-B789-274D471ADA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45557-5C1D-4171-B18D-4ED2C700205C}"/>
              </a:ext>
            </a:extLst>
          </p:cNvPr>
          <p:cNvSpPr>
            <a:spLocks noGrp="1"/>
          </p:cNvSpPr>
          <p:nvPr>
            <p:ph type="dt" sz="half" idx="10"/>
          </p:nvPr>
        </p:nvSpPr>
        <p:spPr/>
        <p:txBody>
          <a:bodyPr/>
          <a:lstStyle/>
          <a:p>
            <a:fld id="{662F1F3E-8B8E-41C1-B258-3D62C493C318}" type="datetimeFigureOut">
              <a:rPr lang="en-US" smtClean="0"/>
              <a:t>9/7/2021</a:t>
            </a:fld>
            <a:endParaRPr lang="en-US"/>
          </a:p>
        </p:txBody>
      </p:sp>
      <p:sp>
        <p:nvSpPr>
          <p:cNvPr id="5" name="Footer Placeholder 4">
            <a:extLst>
              <a:ext uri="{FF2B5EF4-FFF2-40B4-BE49-F238E27FC236}">
                <a16:creationId xmlns:a16="http://schemas.microsoft.com/office/drawing/2014/main" id="{FE4545DE-0FCD-48A6-9216-4C249D611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D28A1-327F-4E4A-948E-FB25220541DB}"/>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343883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2641-DEB4-40A8-8B6B-858AC7C3EC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C7EDBA-B363-43BE-8919-A910E990C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4803AA-B42C-4118-88B1-5075522AF44E}"/>
              </a:ext>
            </a:extLst>
          </p:cNvPr>
          <p:cNvSpPr>
            <a:spLocks noGrp="1"/>
          </p:cNvSpPr>
          <p:nvPr>
            <p:ph type="dt" sz="half" idx="10"/>
          </p:nvPr>
        </p:nvSpPr>
        <p:spPr/>
        <p:txBody>
          <a:bodyPr/>
          <a:lstStyle/>
          <a:p>
            <a:fld id="{662F1F3E-8B8E-41C1-B258-3D62C493C318}" type="datetimeFigureOut">
              <a:rPr lang="en-US" smtClean="0"/>
              <a:t>9/7/2021</a:t>
            </a:fld>
            <a:endParaRPr lang="en-US"/>
          </a:p>
        </p:txBody>
      </p:sp>
      <p:sp>
        <p:nvSpPr>
          <p:cNvPr id="5" name="Footer Placeholder 4">
            <a:extLst>
              <a:ext uri="{FF2B5EF4-FFF2-40B4-BE49-F238E27FC236}">
                <a16:creationId xmlns:a16="http://schemas.microsoft.com/office/drawing/2014/main" id="{FC11801B-8BDC-4C00-8D51-EB3598E02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90DE4-61EE-49EC-9A83-AF1A69914F08}"/>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91185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0BF1-9850-497F-922E-C2455E7EB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31B8CF-1A5A-4648-9A53-B4239047D0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ADD5A7-3FDA-4C20-BEA9-4C0AA11738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291B9A-D796-4E52-B8C1-3977D31D4A1D}"/>
              </a:ext>
            </a:extLst>
          </p:cNvPr>
          <p:cNvSpPr>
            <a:spLocks noGrp="1"/>
          </p:cNvSpPr>
          <p:nvPr>
            <p:ph type="dt" sz="half" idx="10"/>
          </p:nvPr>
        </p:nvSpPr>
        <p:spPr/>
        <p:txBody>
          <a:bodyPr/>
          <a:lstStyle/>
          <a:p>
            <a:fld id="{662F1F3E-8B8E-41C1-B258-3D62C493C318}" type="datetimeFigureOut">
              <a:rPr lang="en-US" smtClean="0"/>
              <a:t>9/7/2021</a:t>
            </a:fld>
            <a:endParaRPr lang="en-US"/>
          </a:p>
        </p:txBody>
      </p:sp>
      <p:sp>
        <p:nvSpPr>
          <p:cNvPr id="6" name="Footer Placeholder 5">
            <a:extLst>
              <a:ext uri="{FF2B5EF4-FFF2-40B4-BE49-F238E27FC236}">
                <a16:creationId xmlns:a16="http://schemas.microsoft.com/office/drawing/2014/main" id="{DC666B66-85EF-49CF-83FB-E463000A0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15E09-E226-4E84-9E47-618E332AA70E}"/>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680604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227E-F278-4441-953A-25B4965561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B8DAF1-E723-471C-A28E-8D65628D2A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B21A5D-2154-4D3D-A9C2-5F75A38F4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B081F1-79F2-4AA8-826F-317941536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DE44D0-9989-441D-814F-CEE59D3F5B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D50E25-4847-4754-88BC-BD7D92A68E2E}"/>
              </a:ext>
            </a:extLst>
          </p:cNvPr>
          <p:cNvSpPr>
            <a:spLocks noGrp="1"/>
          </p:cNvSpPr>
          <p:nvPr>
            <p:ph type="dt" sz="half" idx="10"/>
          </p:nvPr>
        </p:nvSpPr>
        <p:spPr/>
        <p:txBody>
          <a:bodyPr/>
          <a:lstStyle/>
          <a:p>
            <a:fld id="{662F1F3E-8B8E-41C1-B258-3D62C493C318}" type="datetimeFigureOut">
              <a:rPr lang="en-US" smtClean="0"/>
              <a:t>9/7/2021</a:t>
            </a:fld>
            <a:endParaRPr lang="en-US"/>
          </a:p>
        </p:txBody>
      </p:sp>
      <p:sp>
        <p:nvSpPr>
          <p:cNvPr id="8" name="Footer Placeholder 7">
            <a:extLst>
              <a:ext uri="{FF2B5EF4-FFF2-40B4-BE49-F238E27FC236}">
                <a16:creationId xmlns:a16="http://schemas.microsoft.com/office/drawing/2014/main" id="{FC6700BC-B507-42A2-B2BF-BA2863994E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AD1624-F141-4E72-9999-5FFD340D2834}"/>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94313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1239-EC47-49B2-9378-0B6D3FD22D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235427-690D-423E-95AF-951C0BCF8B8A}"/>
              </a:ext>
            </a:extLst>
          </p:cNvPr>
          <p:cNvSpPr>
            <a:spLocks noGrp="1"/>
          </p:cNvSpPr>
          <p:nvPr>
            <p:ph type="dt" sz="half" idx="10"/>
          </p:nvPr>
        </p:nvSpPr>
        <p:spPr/>
        <p:txBody>
          <a:bodyPr/>
          <a:lstStyle/>
          <a:p>
            <a:fld id="{662F1F3E-8B8E-41C1-B258-3D62C493C318}" type="datetimeFigureOut">
              <a:rPr lang="en-US" smtClean="0"/>
              <a:t>9/7/2021</a:t>
            </a:fld>
            <a:endParaRPr lang="en-US"/>
          </a:p>
        </p:txBody>
      </p:sp>
      <p:sp>
        <p:nvSpPr>
          <p:cNvPr id="4" name="Footer Placeholder 3">
            <a:extLst>
              <a:ext uri="{FF2B5EF4-FFF2-40B4-BE49-F238E27FC236}">
                <a16:creationId xmlns:a16="http://schemas.microsoft.com/office/drawing/2014/main" id="{D37D2F00-C816-4D87-BC7F-836A510659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D429F5-E2FE-4CB8-BCDF-2EE44655A730}"/>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8122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DADD70-72B5-4E90-BAEA-E587BBF6A95C}"/>
              </a:ext>
            </a:extLst>
          </p:cNvPr>
          <p:cNvSpPr>
            <a:spLocks noGrp="1"/>
          </p:cNvSpPr>
          <p:nvPr>
            <p:ph type="dt" sz="half" idx="10"/>
          </p:nvPr>
        </p:nvSpPr>
        <p:spPr/>
        <p:txBody>
          <a:bodyPr/>
          <a:lstStyle/>
          <a:p>
            <a:fld id="{662F1F3E-8B8E-41C1-B258-3D62C493C318}" type="datetimeFigureOut">
              <a:rPr lang="en-US" smtClean="0"/>
              <a:t>9/7/2021</a:t>
            </a:fld>
            <a:endParaRPr lang="en-US"/>
          </a:p>
        </p:txBody>
      </p:sp>
      <p:sp>
        <p:nvSpPr>
          <p:cNvPr id="3" name="Footer Placeholder 2">
            <a:extLst>
              <a:ext uri="{FF2B5EF4-FFF2-40B4-BE49-F238E27FC236}">
                <a16:creationId xmlns:a16="http://schemas.microsoft.com/office/drawing/2014/main" id="{93192C8E-A144-4A0F-BE34-37B6EAE423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A47810-D17B-4D77-8A89-A1A1DA4F42A9}"/>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669238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7A72-FE1D-4B2E-96CC-387305D1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E9EFE4-3826-47A5-9BC5-84B5B87C0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7D9FE4-37E3-4DC9-A07A-343183E80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8C135-B923-4F92-9B63-FD1E6D791790}"/>
              </a:ext>
            </a:extLst>
          </p:cNvPr>
          <p:cNvSpPr>
            <a:spLocks noGrp="1"/>
          </p:cNvSpPr>
          <p:nvPr>
            <p:ph type="dt" sz="half" idx="10"/>
          </p:nvPr>
        </p:nvSpPr>
        <p:spPr/>
        <p:txBody>
          <a:bodyPr/>
          <a:lstStyle/>
          <a:p>
            <a:fld id="{662F1F3E-8B8E-41C1-B258-3D62C493C318}" type="datetimeFigureOut">
              <a:rPr lang="en-US" smtClean="0"/>
              <a:t>9/7/2021</a:t>
            </a:fld>
            <a:endParaRPr lang="en-US"/>
          </a:p>
        </p:txBody>
      </p:sp>
      <p:sp>
        <p:nvSpPr>
          <p:cNvPr id="6" name="Footer Placeholder 5">
            <a:extLst>
              <a:ext uri="{FF2B5EF4-FFF2-40B4-BE49-F238E27FC236}">
                <a16:creationId xmlns:a16="http://schemas.microsoft.com/office/drawing/2014/main" id="{886D2740-3C51-46FC-9C88-6DA67DEE52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17B03-F15A-4F1F-8D40-1CBAF5BAB35A}"/>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100139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6E8C-33D0-4CE4-A947-CF4B23DC7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B70898-DDCA-4E8B-8550-2A203F8FE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3C363F-40AA-46DB-9A59-507769FDC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4110A7-D4A9-44FB-A36E-F58CDCCCBF71}"/>
              </a:ext>
            </a:extLst>
          </p:cNvPr>
          <p:cNvSpPr>
            <a:spLocks noGrp="1"/>
          </p:cNvSpPr>
          <p:nvPr>
            <p:ph type="dt" sz="half" idx="10"/>
          </p:nvPr>
        </p:nvSpPr>
        <p:spPr/>
        <p:txBody>
          <a:bodyPr/>
          <a:lstStyle/>
          <a:p>
            <a:fld id="{662F1F3E-8B8E-41C1-B258-3D62C493C318}" type="datetimeFigureOut">
              <a:rPr lang="en-US" smtClean="0"/>
              <a:t>9/7/2021</a:t>
            </a:fld>
            <a:endParaRPr lang="en-US"/>
          </a:p>
        </p:txBody>
      </p:sp>
      <p:sp>
        <p:nvSpPr>
          <p:cNvPr id="6" name="Footer Placeholder 5">
            <a:extLst>
              <a:ext uri="{FF2B5EF4-FFF2-40B4-BE49-F238E27FC236}">
                <a16:creationId xmlns:a16="http://schemas.microsoft.com/office/drawing/2014/main" id="{09346F07-53AF-42AD-9B50-4780A91EE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145ED-6BA2-4671-BBD7-30E0682221C8}"/>
              </a:ext>
            </a:extLst>
          </p:cNvPr>
          <p:cNvSpPr>
            <a:spLocks noGrp="1"/>
          </p:cNvSpPr>
          <p:nvPr>
            <p:ph type="sldNum" sz="quarter" idx="12"/>
          </p:nvPr>
        </p:nvSpPr>
        <p:spPr/>
        <p:txBody>
          <a:bodyPr/>
          <a:lstStyle/>
          <a:p>
            <a:fld id="{96C71FFA-2974-4A02-AE21-64F0FBB66D6B}" type="slidenum">
              <a:rPr lang="en-US" smtClean="0"/>
              <a:t>‹#›</a:t>
            </a:fld>
            <a:endParaRPr lang="en-US"/>
          </a:p>
        </p:txBody>
      </p:sp>
    </p:spTree>
    <p:extLst>
      <p:ext uri="{BB962C8B-B14F-4D97-AF65-F5344CB8AC3E}">
        <p14:creationId xmlns:p14="http://schemas.microsoft.com/office/powerpoint/2010/main" val="2091970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680EA5-C8AB-4380-8D23-762B50F94E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1C53D6-4558-46DB-B65D-FDE3C5B682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38719-AB41-4431-AD30-0ED95E97A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F1F3E-8B8E-41C1-B258-3D62C493C318}" type="datetimeFigureOut">
              <a:rPr lang="en-US" smtClean="0"/>
              <a:t>9/7/2021</a:t>
            </a:fld>
            <a:endParaRPr lang="en-US"/>
          </a:p>
        </p:txBody>
      </p:sp>
      <p:sp>
        <p:nvSpPr>
          <p:cNvPr id="5" name="Footer Placeholder 4">
            <a:extLst>
              <a:ext uri="{FF2B5EF4-FFF2-40B4-BE49-F238E27FC236}">
                <a16:creationId xmlns:a16="http://schemas.microsoft.com/office/drawing/2014/main" id="{7243572A-A16D-4A37-8A2F-DE377184E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94E515-3494-4869-90E4-172BE940BA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71FFA-2974-4A02-AE21-64F0FBB66D6B}" type="slidenum">
              <a:rPr lang="en-US" smtClean="0"/>
              <a:t>‹#›</a:t>
            </a:fld>
            <a:endParaRPr lang="en-US"/>
          </a:p>
        </p:txBody>
      </p:sp>
    </p:spTree>
    <p:extLst>
      <p:ext uri="{BB962C8B-B14F-4D97-AF65-F5344CB8AC3E}">
        <p14:creationId xmlns:p14="http://schemas.microsoft.com/office/powerpoint/2010/main" val="3147451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www.un.org/en/development/desa/population/migration/data/empirical2/migrationflows.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pic>
        <p:nvPicPr>
          <p:cNvPr id="2050" name="Picture 2"/>
          <p:cNvPicPr>
            <a:picLocks noChangeAspect="1" noChangeArrowheads="1"/>
          </p:cNvPicPr>
          <p:nvPr/>
        </p:nvPicPr>
        <p:blipFill>
          <a:blip r:embed="rId3"/>
          <a:srcRect l="27773" t="16410" r="28786" b="14413"/>
          <a:stretch>
            <a:fillRect/>
          </a:stretch>
        </p:blipFill>
        <p:spPr bwMode="auto">
          <a:xfrm>
            <a:off x="1524000" y="0"/>
            <a:ext cx="7162800" cy="6858000"/>
          </a:xfrm>
          <a:prstGeom prst="rect">
            <a:avLst/>
          </a:prstGeom>
          <a:ln>
            <a:noFill/>
          </a:ln>
          <a:effectLst>
            <a:softEdge rad="112500"/>
          </a:effec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A9CB-D37B-4146-BBF6-8283E190EEC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1971180-CC95-492E-B4EF-4D790141EF63}"/>
              </a:ext>
            </a:extLst>
          </p:cNvPr>
          <p:cNvSpPr>
            <a:spLocks noGrp="1"/>
          </p:cNvSpPr>
          <p:nvPr>
            <p:ph idx="1"/>
          </p:nvPr>
        </p:nvSpPr>
        <p:spPr/>
        <p:txBody>
          <a:bodyPr>
            <a:normAutofit/>
          </a:bodyPr>
          <a:lstStyle/>
          <a:p>
            <a:r>
              <a:rPr lang="en-US" i="0" dirty="0">
                <a:solidFill>
                  <a:srgbClr val="212121"/>
                </a:solidFill>
                <a:effectLst/>
                <a:latin typeface="Roboto" panose="02000000000000000000" pitchFamily="2" charset="0"/>
              </a:rPr>
              <a:t>Brazil suffered the Samba Effect where the Brazilian real (currency) dropped nearly 35% in 1999. There was a fear of a South American financial crisis as many South American countries were heavily dependent on industrial exports from Brazil. The Brazilian government subsequently adopted an austerity program, and the economy slowly recovered over the years, culminating in a surge in 2010. </a:t>
            </a:r>
          </a:p>
          <a:p>
            <a:endParaRPr lang="en-US" dirty="0">
              <a:solidFill>
                <a:srgbClr val="212121"/>
              </a:solidFill>
              <a:latin typeface="Roboto" panose="02000000000000000000" pitchFamily="2" charset="0"/>
            </a:endParaRPr>
          </a:p>
          <a:p>
            <a:r>
              <a:rPr lang="en-US" i="0" dirty="0">
                <a:solidFill>
                  <a:srgbClr val="212121"/>
                </a:solidFill>
                <a:effectLst/>
                <a:latin typeface="Roboto" panose="02000000000000000000" pitchFamily="2" charset="0"/>
              </a:rPr>
              <a:t>Check if the immigration data reflect these events?</a:t>
            </a:r>
            <a:endParaRPr lang="en-US" dirty="0"/>
          </a:p>
        </p:txBody>
      </p:sp>
    </p:spTree>
    <p:extLst>
      <p:ext uri="{BB962C8B-B14F-4D97-AF65-F5344CB8AC3E}">
        <p14:creationId xmlns:p14="http://schemas.microsoft.com/office/powerpoint/2010/main" val="106866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A9CB-D37B-4146-BBF6-8283E190EEC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1971180-CC95-492E-B4EF-4D790141EF63}"/>
              </a:ext>
            </a:extLst>
          </p:cNvPr>
          <p:cNvSpPr>
            <a:spLocks noGrp="1"/>
          </p:cNvSpPr>
          <p:nvPr>
            <p:ph idx="1"/>
          </p:nvPr>
        </p:nvSpPr>
        <p:spPr/>
        <p:txBody>
          <a:bodyPr>
            <a:normAutofit/>
          </a:bodyPr>
          <a:lstStyle/>
          <a:p>
            <a:r>
              <a:rPr lang="en-US" b="1" i="0" dirty="0">
                <a:solidFill>
                  <a:srgbClr val="212121"/>
                </a:solidFill>
                <a:effectLst/>
                <a:latin typeface="Roboto" panose="02000000000000000000" pitchFamily="2" charset="0"/>
              </a:rPr>
              <a:t>Question</a:t>
            </a:r>
            <a:r>
              <a:rPr lang="en-US" b="0" i="0" dirty="0">
                <a:solidFill>
                  <a:srgbClr val="212121"/>
                </a:solidFill>
                <a:effectLst/>
                <a:latin typeface="Roboto" panose="02000000000000000000" pitchFamily="2" charset="0"/>
              </a:rPr>
              <a:t>: Previously in this lab, we created box plots to compare immigration from China and India to Canada. Create bubble plots of immigration from China and India to visualize any differences with time from 1980 to 2013. </a:t>
            </a:r>
            <a:endParaRPr lang="en-US" dirty="0"/>
          </a:p>
        </p:txBody>
      </p:sp>
    </p:spTree>
    <p:extLst>
      <p:ext uri="{BB962C8B-B14F-4D97-AF65-F5344CB8AC3E}">
        <p14:creationId xmlns:p14="http://schemas.microsoft.com/office/powerpoint/2010/main" val="1845745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D088-2252-4DA0-A55F-1254D43E622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84525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1676400" y="279400"/>
            <a:ext cx="6477000" cy="1473200"/>
          </a:xfrm>
          <a:prstGeom prst="rect">
            <a:avLst/>
          </a:prstGeom>
        </p:spPr>
        <p:txBody>
          <a:bodyPr spcFirstLastPara="1" vert="horz" wrap="square" lIns="91425" tIns="91425" rIns="91425" bIns="91425" rtlCol="0" anchor="t" anchorCtr="0">
            <a:noAutofit/>
          </a:bodyPr>
          <a:lstStyle/>
          <a:p>
            <a:pPr algn="ctr"/>
            <a:r>
              <a:rPr lang="en" sz="4800" dirty="0">
                <a:solidFill>
                  <a:schemeClr val="bg1"/>
                </a:solidFill>
                <a:latin typeface="Copperplate Gothic Bold" pitchFamily="34" charset="0"/>
              </a:rPr>
              <a:t>AGENDA</a:t>
            </a:r>
            <a:br>
              <a:rPr lang="en" sz="4800" dirty="0">
                <a:solidFill>
                  <a:schemeClr val="bg1"/>
                </a:solidFill>
                <a:latin typeface="Copperplate Gothic Bold" pitchFamily="34" charset="0"/>
              </a:rPr>
            </a:br>
            <a:r>
              <a:rPr lang="en" sz="4800" dirty="0">
                <a:solidFill>
                  <a:schemeClr val="bg1"/>
                </a:solidFill>
                <a:latin typeface="Copperplate Gothic Bold" pitchFamily="34" charset="0"/>
              </a:rPr>
              <a:t>Project-III</a:t>
            </a:r>
            <a:endParaRPr sz="4800" dirty="0">
              <a:solidFill>
                <a:schemeClr val="bg1"/>
              </a:solidFill>
              <a:latin typeface="Copperplate Gothic Bold" pitchFamily="34" charset="0"/>
            </a:endParaRPr>
          </a:p>
        </p:txBody>
      </p:sp>
      <p:sp>
        <p:nvSpPr>
          <p:cNvPr id="6" name="Google Shape;3836;p13"/>
          <p:cNvSpPr txBox="1">
            <a:spLocks/>
          </p:cNvSpPr>
          <p:nvPr/>
        </p:nvSpPr>
        <p:spPr>
          <a:xfrm>
            <a:off x="1524000" y="2057400"/>
            <a:ext cx="6324600" cy="2133600"/>
          </a:xfrm>
          <a:prstGeom prst="rect">
            <a:avLst/>
          </a:prstGeom>
          <a:noFill/>
          <a:ln>
            <a:noFill/>
          </a:ln>
        </p:spPr>
        <p:txBody>
          <a:bodyPr spcFirstLastPara="1" wrap="square" lIns="91425" tIns="91425" rIns="91425" bIns="91425" anchor="t" anchorCtr="0">
            <a:noAutofit/>
          </a:bodyPr>
          <a:lstStyle/>
          <a:p>
            <a:pPr>
              <a:buClr>
                <a:schemeClr val="bg2">
                  <a:lumMod val="40000"/>
                  <a:lumOff val="60000"/>
                </a:schemeClr>
              </a:buClr>
              <a:buSzPct val="100000"/>
              <a:buFont typeface="Wingdings" pitchFamily="2" charset="2"/>
              <a:buChar char="§"/>
              <a:defRPr/>
            </a:pPr>
            <a:r>
              <a:rPr lang="en-US" sz="2800" dirty="0">
                <a:solidFill>
                  <a:srgbClr val="FFC000"/>
                </a:solidFill>
                <a:latin typeface="Copperplate Gothic Bold" pitchFamily="34" charset="0"/>
                <a:ea typeface="Dosis ExtraLight"/>
                <a:cs typeface="Dosis ExtraLight"/>
                <a:sym typeface="Dosis ExtraLight"/>
              </a:rPr>
              <a:t>Dataset</a:t>
            </a:r>
          </a:p>
          <a:p>
            <a:pPr>
              <a:buClr>
                <a:schemeClr val="bg2">
                  <a:lumMod val="40000"/>
                  <a:lumOff val="60000"/>
                </a:schemeClr>
              </a:buClr>
              <a:buSzPct val="100000"/>
              <a:buFont typeface="Wingdings" pitchFamily="2" charset="2"/>
              <a:buChar char="§"/>
              <a:defRPr/>
            </a:pPr>
            <a:r>
              <a:rPr lang="en-US" sz="2800" dirty="0">
                <a:solidFill>
                  <a:srgbClr val="FFC000"/>
                </a:solidFill>
                <a:latin typeface="Copperplate Gothic Bold" pitchFamily="34" charset="0"/>
                <a:ea typeface="Dosis ExtraLight"/>
                <a:cs typeface="Dosis ExtraLight"/>
                <a:sym typeface="Dosis ExtraLight"/>
              </a:rPr>
              <a:t>Objectives</a:t>
            </a:r>
          </a:p>
          <a:p>
            <a:pPr>
              <a:buClr>
                <a:schemeClr val="bg2">
                  <a:lumMod val="40000"/>
                  <a:lumOff val="60000"/>
                </a:schemeClr>
              </a:buClr>
              <a:buSzPct val="100000"/>
              <a:buFont typeface="Wingdings" pitchFamily="2" charset="2"/>
              <a:buChar char="§"/>
              <a:defRPr/>
            </a:pPr>
            <a:r>
              <a:rPr lang="en-US" sz="2800" dirty="0">
                <a:solidFill>
                  <a:srgbClr val="FFC000"/>
                </a:solidFill>
                <a:latin typeface="Copperplate Gothic Bold" pitchFamily="34" charset="0"/>
                <a:ea typeface="Dosis ExtraLight"/>
                <a:cs typeface="Dosis ExtraLight"/>
                <a:sym typeface="Dosis ExtraLight"/>
              </a:rPr>
              <a:t>Reporting</a:t>
            </a:r>
          </a:p>
          <a:p>
            <a:pPr>
              <a:buClr>
                <a:schemeClr val="bg2">
                  <a:lumMod val="40000"/>
                  <a:lumOff val="60000"/>
                </a:schemeClr>
              </a:buClr>
              <a:buSzPct val="100000"/>
              <a:buFont typeface="Wingdings" pitchFamily="2" charset="2"/>
              <a:buChar char="§"/>
              <a:defRPr/>
            </a:pPr>
            <a:endParaRPr lang="en-US" sz="2800" dirty="0">
              <a:solidFill>
                <a:srgbClr val="FFC000"/>
              </a:solidFill>
              <a:latin typeface="Copperplate Gothic Bold" pitchFamily="34" charset="0"/>
              <a:ea typeface="Dosis ExtraLight"/>
              <a:cs typeface="Dosis ExtraLight"/>
              <a:sym typeface="Dosis ExtraLight"/>
            </a:endParaRPr>
          </a:p>
        </p:txBody>
      </p:sp>
      <p:sp>
        <p:nvSpPr>
          <p:cNvPr id="4" name="Google Shape;3841;p14"/>
          <p:cNvSpPr txBox="1">
            <a:spLocks/>
          </p:cNvSpPr>
          <p:nvPr/>
        </p:nvSpPr>
        <p:spPr>
          <a:xfrm>
            <a:off x="1524000" y="4724400"/>
            <a:ext cx="6324600" cy="1143200"/>
          </a:xfrm>
          <a:prstGeom prst="rect">
            <a:avLst/>
          </a:prstGeom>
          <a:noFill/>
          <a:ln>
            <a:noFill/>
          </a:ln>
        </p:spPr>
        <p:txBody>
          <a:bodyPr spcFirstLastPara="1" wrap="square" lIns="91425" tIns="91425" rIns="91425" bIns="91425" anchor="b" anchorCtr="0">
            <a:noAutofit/>
          </a:bodyPr>
          <a:lstStyle/>
          <a:p>
            <a:pPr algn="r">
              <a:buClr>
                <a:schemeClr val="accent2"/>
              </a:buClr>
              <a:buSzPts val="6000"/>
              <a:defRPr/>
            </a:pPr>
            <a:r>
              <a:rPr lang="en-US" sz="3200" b="1" kern="0" dirty="0">
                <a:solidFill>
                  <a:schemeClr val="bg1"/>
                </a:solidFill>
                <a:latin typeface="Dosis ExtraLight"/>
                <a:ea typeface="Dosis ExtraLight"/>
                <a:cs typeface="Dosis ExtraLight"/>
                <a:sym typeface="Dosis ExtraLight"/>
              </a:rPr>
              <a:t>Pranav A. Nerurkar</a:t>
            </a:r>
            <a:endParaRPr lang="en-US" sz="2400" b="1" kern="0" dirty="0">
              <a:solidFill>
                <a:schemeClr val="bg1"/>
              </a:solidFill>
              <a:latin typeface="Dosis ExtraLight"/>
              <a:ea typeface="Dosis ExtraLight"/>
              <a:cs typeface="Dosis ExtraLight"/>
              <a:sym typeface="Dosis ExtraLigh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A6AB-D502-40B6-897D-4A9F3D6B26C5}"/>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869C96F6-0570-4576-B4F5-A89E337142FC}"/>
              </a:ext>
            </a:extLst>
          </p:cNvPr>
          <p:cNvSpPr>
            <a:spLocks noGrp="1"/>
          </p:cNvSpPr>
          <p:nvPr>
            <p:ph idx="1"/>
          </p:nvPr>
        </p:nvSpPr>
        <p:spPr/>
        <p:txBody>
          <a:bodyPr>
            <a:normAutofit fontScale="85000" lnSpcReduction="20000"/>
          </a:bodyPr>
          <a:lstStyle/>
          <a:p>
            <a:pPr algn="l"/>
            <a:r>
              <a:rPr lang="en-US" b="0" i="0" dirty="0">
                <a:solidFill>
                  <a:srgbClr val="212121"/>
                </a:solidFill>
                <a:effectLst/>
                <a:latin typeface="Roboto" panose="02000000000000000000" pitchFamily="2" charset="0"/>
              </a:rPr>
              <a:t>The Dataset: Immigration to Canada from 1980 to 2013</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Dataset Source: International migration flows to and from selected countries - The 2015 revision.</a:t>
            </a:r>
          </a:p>
          <a:p>
            <a:pPr algn="l"/>
            <a:r>
              <a:rPr lang="en-US" dirty="0">
                <a:hlinkClick r:id="rId2"/>
              </a:rPr>
              <a:t>United Nations, Department of Economic and Social Affairs, Population Division</a:t>
            </a:r>
            <a:endParaRPr lang="en-US" dirty="0"/>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The dataset contains annual data on the flows of international immigrants as recorded by the countries of destination. The data presents both inflows and outflows according to the place of birth, citizenship or place of previous / next residence both for foreigners and nationals. The current version presents data pertaining to 45 countries.</a:t>
            </a:r>
          </a:p>
          <a:p>
            <a:pPr algn="l"/>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In this project, we will focus on the Canadian immigration data.</a:t>
            </a:r>
            <a:endParaRPr lang="en-US" dirty="0"/>
          </a:p>
        </p:txBody>
      </p:sp>
    </p:spTree>
    <p:extLst>
      <p:ext uri="{BB962C8B-B14F-4D97-AF65-F5344CB8AC3E}">
        <p14:creationId xmlns:p14="http://schemas.microsoft.com/office/powerpoint/2010/main" val="261649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A9CB-D37B-4146-BBF6-8283E190EECF}"/>
              </a:ext>
            </a:extLst>
          </p:cNvPr>
          <p:cNvSpPr>
            <a:spLocks noGrp="1"/>
          </p:cNvSpPr>
          <p:nvPr>
            <p:ph type="title"/>
          </p:nvPr>
        </p:nvSpPr>
        <p:spPr/>
        <p:txBody>
          <a:bodyPr/>
          <a:lstStyle/>
          <a:p>
            <a:r>
              <a:rPr lang="en-US" dirty="0"/>
              <a:t>Data steps</a:t>
            </a:r>
          </a:p>
        </p:txBody>
      </p:sp>
      <p:sp>
        <p:nvSpPr>
          <p:cNvPr id="3" name="Content Placeholder 2">
            <a:extLst>
              <a:ext uri="{FF2B5EF4-FFF2-40B4-BE49-F238E27FC236}">
                <a16:creationId xmlns:a16="http://schemas.microsoft.com/office/drawing/2014/main" id="{81971180-CC95-492E-B4EF-4D790141EF63}"/>
              </a:ext>
            </a:extLst>
          </p:cNvPr>
          <p:cNvSpPr>
            <a:spLocks noGrp="1"/>
          </p:cNvSpPr>
          <p:nvPr>
            <p:ph idx="1"/>
          </p:nvPr>
        </p:nvSpPr>
        <p:spPr/>
        <p:txBody>
          <a:bodyPr>
            <a:normAutofit/>
          </a:bodyPr>
          <a:lstStyle/>
          <a:p>
            <a:pPr algn="l">
              <a:buFont typeface="+mj-lt"/>
              <a:buAutoNum type="arabicPeriod"/>
            </a:pPr>
            <a:r>
              <a:rPr lang="en-US" b="0" i="0" dirty="0">
                <a:solidFill>
                  <a:srgbClr val="212121"/>
                </a:solidFill>
                <a:effectLst/>
                <a:latin typeface="Roboto" panose="02000000000000000000" pitchFamily="2" charset="0"/>
              </a:rPr>
              <a:t>Step 1: Gather Data</a:t>
            </a:r>
          </a:p>
          <a:p>
            <a:pPr algn="l">
              <a:buFont typeface="+mj-lt"/>
              <a:buAutoNum type="arabicPeriod"/>
            </a:pPr>
            <a:r>
              <a:rPr lang="en-US" b="0" i="0" dirty="0">
                <a:solidFill>
                  <a:srgbClr val="212121"/>
                </a:solidFill>
                <a:effectLst/>
                <a:latin typeface="Roboto" panose="02000000000000000000" pitchFamily="2" charset="0"/>
              </a:rPr>
              <a:t>Step 2.5: Choose a Model </a:t>
            </a:r>
          </a:p>
          <a:p>
            <a:pPr algn="l">
              <a:buFont typeface="+mj-lt"/>
              <a:buAutoNum type="arabicPeriod"/>
            </a:pPr>
            <a:r>
              <a:rPr lang="en-US" b="0" i="0" dirty="0">
                <a:solidFill>
                  <a:srgbClr val="212121"/>
                </a:solidFill>
                <a:effectLst/>
                <a:latin typeface="Roboto" panose="02000000000000000000" pitchFamily="2" charset="0"/>
              </a:rPr>
              <a:t>Step 3: Prepare Your Data</a:t>
            </a:r>
          </a:p>
          <a:p>
            <a:pPr algn="l">
              <a:buFont typeface="+mj-lt"/>
              <a:buAutoNum type="arabicPeriod"/>
            </a:pPr>
            <a:endParaRPr lang="en-US" dirty="0">
              <a:solidFill>
                <a:srgbClr val="212121"/>
              </a:solidFill>
              <a:latin typeface="Roboto" panose="02000000000000000000" pitchFamily="2" charset="0"/>
            </a:endParaRPr>
          </a:p>
          <a:p>
            <a:pPr algn="l">
              <a:buFont typeface="+mj-lt"/>
              <a:buAutoNum type="arabicPeriod"/>
            </a:pPr>
            <a:endParaRPr lang="en-US" b="0" i="0" dirty="0">
              <a:solidFill>
                <a:srgbClr val="212121"/>
              </a:solidFill>
              <a:effectLst/>
              <a:latin typeface="Roboto" panose="02000000000000000000" pitchFamily="2" charset="0"/>
            </a:endParaRPr>
          </a:p>
          <a:p>
            <a:pPr marL="0" indent="0" algn="l">
              <a:buNone/>
            </a:pPr>
            <a:r>
              <a:rPr lang="en-US" dirty="0">
                <a:solidFill>
                  <a:srgbClr val="212121"/>
                </a:solidFill>
                <a:latin typeface="Roboto" panose="02000000000000000000" pitchFamily="2" charset="0"/>
              </a:rPr>
              <a:t>Dataset </a:t>
            </a:r>
            <a:r>
              <a:rPr lang="en-US" dirty="0" err="1">
                <a:solidFill>
                  <a:srgbClr val="212121"/>
                </a:solidFill>
                <a:latin typeface="Roboto" panose="02000000000000000000" pitchFamily="2" charset="0"/>
              </a:rPr>
              <a:t>colab</a:t>
            </a:r>
            <a:r>
              <a:rPr lang="en-US" dirty="0">
                <a:solidFill>
                  <a:srgbClr val="212121"/>
                </a:solidFill>
                <a:latin typeface="Roboto" panose="02000000000000000000" pitchFamily="2" charset="0"/>
              </a:rPr>
              <a:t> link:</a:t>
            </a:r>
          </a:p>
          <a:p>
            <a:pPr marL="0" indent="0" algn="l">
              <a:buNone/>
            </a:pPr>
            <a:r>
              <a:rPr lang="en-US" b="0" i="0">
                <a:solidFill>
                  <a:srgbClr val="212121"/>
                </a:solidFill>
                <a:effectLst/>
                <a:latin typeface="Roboto" panose="02000000000000000000" pitchFamily="2" charset="0"/>
              </a:rPr>
              <a:t>https://colab.research.google.com/drive/1_S4G7DWN02H8TpJM45BG-lX3m_wlV2YH?usp=sharing</a:t>
            </a:r>
            <a:endParaRPr lang="en-US" b="0" i="0" dirty="0">
              <a:solidFill>
                <a:srgbClr val="21212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113979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65F6-5287-4787-9DF0-070E76E76E9D}"/>
              </a:ext>
            </a:extLst>
          </p:cNvPr>
          <p:cNvSpPr>
            <a:spLocks noGrp="1"/>
          </p:cNvSpPr>
          <p:nvPr>
            <p:ph type="title"/>
          </p:nvPr>
        </p:nvSpPr>
        <p:spPr/>
        <p:txBody>
          <a:bodyPr/>
          <a:lstStyle/>
          <a:p>
            <a:r>
              <a:rPr lang="en-US" dirty="0"/>
              <a:t>Objective - Collect Key Metrics</a:t>
            </a:r>
            <a:br>
              <a:rPr lang="en-US" dirty="0"/>
            </a:br>
            <a:endParaRPr lang="en-US" dirty="0"/>
          </a:p>
        </p:txBody>
      </p:sp>
      <p:sp>
        <p:nvSpPr>
          <p:cNvPr id="3" name="Content Placeholder 2">
            <a:extLst>
              <a:ext uri="{FF2B5EF4-FFF2-40B4-BE49-F238E27FC236}">
                <a16:creationId xmlns:a16="http://schemas.microsoft.com/office/drawing/2014/main" id="{63DCEFA3-018E-4865-9D84-6CB971ED6F9D}"/>
              </a:ext>
            </a:extLst>
          </p:cNvPr>
          <p:cNvSpPr>
            <a:spLocks noGrp="1"/>
          </p:cNvSpPr>
          <p:nvPr>
            <p:ph idx="1"/>
          </p:nvPr>
        </p:nvSpPr>
        <p:spPr>
          <a:xfrm>
            <a:off x="838200" y="1690687"/>
            <a:ext cx="10515600" cy="4802187"/>
          </a:xfrm>
        </p:spPr>
        <p:txBody>
          <a:bodyPr>
            <a:normAutofit/>
          </a:bodyPr>
          <a:lstStyle/>
          <a:p>
            <a:r>
              <a:rPr lang="en-US" sz="4000" b="0" i="0" dirty="0">
                <a:solidFill>
                  <a:srgbClr val="212121"/>
                </a:solidFill>
                <a:effectLst/>
                <a:latin typeface="Roboto" panose="02000000000000000000" pitchFamily="2" charset="0"/>
              </a:rPr>
              <a:t>Let's view the number of immigrants from Japan (row 87) for the following scenarios:</a:t>
            </a:r>
          </a:p>
          <a:p>
            <a:endParaRPr lang="en-US" sz="4000" dirty="0">
              <a:solidFill>
                <a:srgbClr val="212121"/>
              </a:solidFill>
              <a:latin typeface="Roboto" panose="02000000000000000000" pitchFamily="2" charset="0"/>
            </a:endParaRPr>
          </a:p>
          <a:p>
            <a:pPr marL="0" indent="0">
              <a:buNone/>
            </a:pPr>
            <a:r>
              <a:rPr lang="en-US" sz="4000" b="0" i="0" dirty="0">
                <a:solidFill>
                  <a:srgbClr val="212121"/>
                </a:solidFill>
                <a:effectLst/>
                <a:latin typeface="Roboto" panose="02000000000000000000" pitchFamily="2" charset="0"/>
              </a:rPr>
              <a:t>1. The full row data (all columns) </a:t>
            </a:r>
          </a:p>
          <a:p>
            <a:pPr marL="0" indent="0">
              <a:buNone/>
            </a:pPr>
            <a:r>
              <a:rPr lang="en-US" sz="4000" b="0" i="0" dirty="0">
                <a:solidFill>
                  <a:srgbClr val="212121"/>
                </a:solidFill>
                <a:effectLst/>
                <a:latin typeface="Roboto" panose="02000000000000000000" pitchFamily="2" charset="0"/>
              </a:rPr>
              <a:t>2. For year 2013 </a:t>
            </a:r>
          </a:p>
          <a:p>
            <a:pPr marL="0" indent="0">
              <a:buNone/>
            </a:pPr>
            <a:r>
              <a:rPr lang="en-US" sz="4000" b="0" i="0" dirty="0">
                <a:solidFill>
                  <a:srgbClr val="212121"/>
                </a:solidFill>
                <a:effectLst/>
                <a:latin typeface="Roboto" panose="02000000000000000000" pitchFamily="2" charset="0"/>
              </a:rPr>
              <a:t>3. For years 1980 to 1985</a:t>
            </a:r>
            <a:endParaRPr lang="en-US" dirty="0"/>
          </a:p>
        </p:txBody>
      </p:sp>
    </p:spTree>
    <p:extLst>
      <p:ext uri="{BB962C8B-B14F-4D97-AF65-F5344CB8AC3E}">
        <p14:creationId xmlns:p14="http://schemas.microsoft.com/office/powerpoint/2010/main" val="3830306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A9CB-D37B-4146-BBF6-8283E190EEC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1971180-CC95-492E-B4EF-4D790141EF63}"/>
              </a:ext>
            </a:extLst>
          </p:cNvPr>
          <p:cNvSpPr>
            <a:spLocks noGrp="1"/>
          </p:cNvSpPr>
          <p:nvPr>
            <p:ph idx="1"/>
          </p:nvPr>
        </p:nvSpPr>
        <p:spPr/>
        <p:txBody>
          <a:bodyPr>
            <a:normAutofit/>
          </a:bodyPr>
          <a:lstStyle/>
          <a:p>
            <a:r>
              <a:rPr lang="en-US" dirty="0"/>
              <a:t>In 2010, Haiti suffered a catastrophic magnitude 7.0 earthquake. The quake caused widespread devastation and loss of life and </a:t>
            </a:r>
            <a:r>
              <a:rPr lang="en-US" dirty="0" err="1"/>
              <a:t>aout</a:t>
            </a:r>
            <a:r>
              <a:rPr lang="en-US" dirty="0"/>
              <a:t> three million people were affected by this natural disaster. As part of Canada's humanitarian effort, the Government of Canada stepped up its effort in accepting refugees from Haiti. We can quickly visualize this effort using a Line plot:</a:t>
            </a:r>
          </a:p>
          <a:p>
            <a:endParaRPr lang="en-US" dirty="0"/>
          </a:p>
          <a:p>
            <a:r>
              <a:rPr lang="en-US" dirty="0"/>
              <a:t>Question: Plot a line graph of immigration from Haiti using </a:t>
            </a:r>
            <a:r>
              <a:rPr lang="en-US" dirty="0" err="1"/>
              <a:t>df.plot</a:t>
            </a:r>
            <a:r>
              <a:rPr lang="en-US" dirty="0"/>
              <a:t>().</a:t>
            </a:r>
          </a:p>
        </p:txBody>
      </p:sp>
    </p:spTree>
    <p:extLst>
      <p:ext uri="{BB962C8B-B14F-4D97-AF65-F5344CB8AC3E}">
        <p14:creationId xmlns:p14="http://schemas.microsoft.com/office/powerpoint/2010/main" val="227216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A9CB-D37B-4146-BBF6-8283E190EEC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1971180-CC95-492E-B4EF-4D790141EF63}"/>
              </a:ext>
            </a:extLst>
          </p:cNvPr>
          <p:cNvSpPr>
            <a:spLocks noGrp="1"/>
          </p:cNvSpPr>
          <p:nvPr>
            <p:ph idx="1"/>
          </p:nvPr>
        </p:nvSpPr>
        <p:spPr/>
        <p:txBody>
          <a:bodyPr>
            <a:normAutofit fontScale="92500" lnSpcReduction="10000"/>
          </a:bodyPr>
          <a:lstStyle/>
          <a:p>
            <a:r>
              <a:rPr lang="en-US" b="1" i="0" dirty="0">
                <a:solidFill>
                  <a:srgbClr val="212121"/>
                </a:solidFill>
                <a:effectLst/>
                <a:latin typeface="Roboto" panose="02000000000000000000" pitchFamily="2" charset="0"/>
              </a:rPr>
              <a:t>Question:</a:t>
            </a:r>
            <a:r>
              <a:rPr lang="en-US" b="0" i="0" dirty="0">
                <a:solidFill>
                  <a:srgbClr val="212121"/>
                </a:solidFill>
                <a:effectLst/>
                <a:latin typeface="Roboto" panose="02000000000000000000" pitchFamily="2" charset="0"/>
              </a:rPr>
              <a:t> Let's compare the number of immigrants from India and China from 1980 to 2013.</a:t>
            </a:r>
          </a:p>
          <a:p>
            <a:endParaRPr lang="en-US" dirty="0">
              <a:solidFill>
                <a:srgbClr val="212121"/>
              </a:solidFill>
              <a:latin typeface="Roboto" panose="02000000000000000000" pitchFamily="2" charset="0"/>
            </a:endParaRPr>
          </a:p>
          <a:p>
            <a:r>
              <a:rPr lang="en-US" b="1" i="0" dirty="0">
                <a:solidFill>
                  <a:srgbClr val="212121"/>
                </a:solidFill>
                <a:effectLst/>
                <a:latin typeface="Roboto" panose="02000000000000000000" pitchFamily="2" charset="0"/>
              </a:rPr>
              <a:t>Question:</a:t>
            </a:r>
            <a:r>
              <a:rPr lang="en-US" b="0" i="0" dirty="0">
                <a:solidFill>
                  <a:srgbClr val="212121"/>
                </a:solidFill>
                <a:effectLst/>
                <a:latin typeface="Roboto" panose="02000000000000000000" pitchFamily="2" charset="0"/>
              </a:rPr>
              <a:t> Compare the trend of top 5 countries that contributed the most to immigration to Canada.</a:t>
            </a:r>
          </a:p>
          <a:p>
            <a:endParaRPr lang="en-US" dirty="0">
              <a:solidFill>
                <a:srgbClr val="212121"/>
              </a:solidFill>
              <a:latin typeface="Roboto" panose="02000000000000000000" pitchFamily="2" charset="0"/>
            </a:endParaRPr>
          </a:p>
          <a:p>
            <a:r>
              <a:rPr lang="en-US" b="1" i="0" dirty="0">
                <a:solidFill>
                  <a:srgbClr val="212121"/>
                </a:solidFill>
                <a:effectLst/>
                <a:latin typeface="Roboto" panose="02000000000000000000" pitchFamily="2" charset="0"/>
              </a:rPr>
              <a:t>Question:</a:t>
            </a:r>
            <a:r>
              <a:rPr lang="en-US" b="0" i="0" dirty="0">
                <a:solidFill>
                  <a:srgbClr val="212121"/>
                </a:solidFill>
                <a:effectLst/>
                <a:latin typeface="Roboto" panose="02000000000000000000" pitchFamily="2" charset="0"/>
              </a:rPr>
              <a:t> Using a pie chart, explore the proportion (percentage) of new immigrants grouped by continents in the year 2013.</a:t>
            </a:r>
          </a:p>
          <a:p>
            <a:endParaRPr lang="en-US" dirty="0">
              <a:solidFill>
                <a:srgbClr val="212121"/>
              </a:solidFill>
              <a:latin typeface="Roboto" panose="02000000000000000000" pitchFamily="2" charset="0"/>
            </a:endParaRPr>
          </a:p>
          <a:p>
            <a:r>
              <a:rPr lang="en-US" b="1" i="0" dirty="0">
                <a:solidFill>
                  <a:srgbClr val="212121"/>
                </a:solidFill>
                <a:effectLst/>
                <a:latin typeface="Roboto" panose="02000000000000000000" pitchFamily="2" charset="0"/>
              </a:rPr>
              <a:t>Question:</a:t>
            </a:r>
            <a:r>
              <a:rPr lang="en-US" b="0" i="0" dirty="0">
                <a:solidFill>
                  <a:srgbClr val="212121"/>
                </a:solidFill>
                <a:effectLst/>
                <a:latin typeface="Roboto" panose="02000000000000000000" pitchFamily="2" charset="0"/>
              </a:rPr>
              <a:t> Compare the distribution of the number of new immigrants from India and China for the period 1980 - 2013.</a:t>
            </a:r>
          </a:p>
          <a:p>
            <a:endParaRPr lang="en-US" dirty="0">
              <a:solidFill>
                <a:srgbClr val="212121"/>
              </a:solidFill>
              <a:latin typeface="Roboto" panose="02000000000000000000" pitchFamily="2" charset="0"/>
            </a:endParaRPr>
          </a:p>
          <a:p>
            <a:endParaRPr lang="en-US" dirty="0"/>
          </a:p>
        </p:txBody>
      </p:sp>
    </p:spTree>
    <p:extLst>
      <p:ext uri="{BB962C8B-B14F-4D97-AF65-F5344CB8AC3E}">
        <p14:creationId xmlns:p14="http://schemas.microsoft.com/office/powerpoint/2010/main" val="253762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A9CB-D37B-4146-BBF6-8283E190EEC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1971180-CC95-492E-B4EF-4D790141EF63}"/>
              </a:ext>
            </a:extLst>
          </p:cNvPr>
          <p:cNvSpPr>
            <a:spLocks noGrp="1"/>
          </p:cNvSpPr>
          <p:nvPr>
            <p:ph idx="1"/>
          </p:nvPr>
        </p:nvSpPr>
        <p:spPr/>
        <p:txBody>
          <a:bodyPr>
            <a:normAutofit/>
          </a:bodyPr>
          <a:lstStyle/>
          <a:p>
            <a:r>
              <a:rPr lang="en-US" b="1" i="0" dirty="0">
                <a:solidFill>
                  <a:srgbClr val="212121"/>
                </a:solidFill>
                <a:effectLst/>
                <a:latin typeface="Roboto" panose="02000000000000000000" pitchFamily="2" charset="0"/>
              </a:rPr>
              <a:t>Question: </a:t>
            </a:r>
            <a:r>
              <a:rPr lang="en-US" i="0" dirty="0">
                <a:solidFill>
                  <a:srgbClr val="212121"/>
                </a:solidFill>
                <a:effectLst/>
                <a:latin typeface="Roboto" panose="02000000000000000000" pitchFamily="2" charset="0"/>
              </a:rPr>
              <a:t>Create a box plot to visualize the distribution of the top 15 countries (based on total immigration) grouped by the decades 1980s, 1990s, and 2000s.</a:t>
            </a:r>
            <a:endParaRPr lang="en-US" dirty="0">
              <a:solidFill>
                <a:srgbClr val="212121"/>
              </a:solidFill>
              <a:latin typeface="Roboto" panose="02000000000000000000" pitchFamily="2" charset="0"/>
            </a:endParaRPr>
          </a:p>
          <a:p>
            <a:endParaRPr lang="en-US" dirty="0"/>
          </a:p>
          <a:p>
            <a:endParaRPr lang="en-US" dirty="0"/>
          </a:p>
          <a:p>
            <a:r>
              <a:rPr lang="en-US" b="1" i="0" dirty="0">
                <a:solidFill>
                  <a:srgbClr val="212121"/>
                </a:solidFill>
                <a:effectLst/>
                <a:latin typeface="Roboto" panose="02000000000000000000" pitchFamily="2" charset="0"/>
              </a:rPr>
              <a:t>Question</a:t>
            </a:r>
            <a:r>
              <a:rPr lang="en-US" b="0" i="0" dirty="0">
                <a:solidFill>
                  <a:srgbClr val="212121"/>
                </a:solidFill>
                <a:effectLst/>
                <a:latin typeface="Roboto" panose="02000000000000000000" pitchFamily="2" charset="0"/>
              </a:rPr>
              <a:t>: Create a scatter plot of the total immigration from Denmark, Norway, and Sweden to Canada from 1980 to 2013?</a:t>
            </a:r>
            <a:endParaRPr lang="en-US" dirty="0"/>
          </a:p>
        </p:txBody>
      </p:sp>
    </p:spTree>
    <p:extLst>
      <p:ext uri="{BB962C8B-B14F-4D97-AF65-F5344CB8AC3E}">
        <p14:creationId xmlns:p14="http://schemas.microsoft.com/office/powerpoint/2010/main" val="359552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A9CB-D37B-4146-BBF6-8283E190EEC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1971180-CC95-492E-B4EF-4D790141EF63}"/>
              </a:ext>
            </a:extLst>
          </p:cNvPr>
          <p:cNvSpPr>
            <a:spLocks noGrp="1"/>
          </p:cNvSpPr>
          <p:nvPr>
            <p:ph idx="1"/>
          </p:nvPr>
        </p:nvSpPr>
        <p:spPr/>
        <p:txBody>
          <a:bodyPr>
            <a:normAutofit fontScale="92500" lnSpcReduction="20000"/>
          </a:bodyPr>
          <a:lstStyle/>
          <a:p>
            <a:r>
              <a:rPr lang="en-US" i="0" dirty="0">
                <a:solidFill>
                  <a:srgbClr val="212121"/>
                </a:solidFill>
                <a:effectLst/>
                <a:latin typeface="Roboto" panose="02000000000000000000" pitchFamily="2" charset="0"/>
              </a:rPr>
              <a:t>Let's start by analyzing the effect of Argentina's great depression.</a:t>
            </a:r>
          </a:p>
          <a:p>
            <a:endParaRPr lang="en-US" i="0" dirty="0">
              <a:solidFill>
                <a:srgbClr val="212121"/>
              </a:solidFill>
              <a:effectLst/>
              <a:latin typeface="Roboto" panose="02000000000000000000" pitchFamily="2" charset="0"/>
            </a:endParaRPr>
          </a:p>
          <a:p>
            <a:r>
              <a:rPr lang="en-US" i="0" dirty="0">
                <a:solidFill>
                  <a:srgbClr val="212121"/>
                </a:solidFill>
                <a:effectLst/>
                <a:latin typeface="Roboto" panose="02000000000000000000" pitchFamily="2" charset="0"/>
              </a:rPr>
              <a:t>Argentina suffered a great depression from 1998 - 2002, which caused widespread unemployment, riots, the fall of the government, and a default on the country's foreign debt. In terms of income, over 50% of Argentines were poor, and seven out of ten Argentine children were poor at the depth of the crisis in 2002.</a:t>
            </a:r>
          </a:p>
          <a:p>
            <a:endParaRPr lang="en-US" i="0" dirty="0">
              <a:solidFill>
                <a:srgbClr val="212121"/>
              </a:solidFill>
              <a:effectLst/>
              <a:latin typeface="Roboto" panose="02000000000000000000" pitchFamily="2" charset="0"/>
            </a:endParaRPr>
          </a:p>
          <a:p>
            <a:r>
              <a:rPr lang="en-US" i="0" dirty="0">
                <a:solidFill>
                  <a:srgbClr val="212121"/>
                </a:solidFill>
                <a:effectLst/>
                <a:latin typeface="Roboto" panose="02000000000000000000" pitchFamily="2" charset="0"/>
              </a:rPr>
              <a:t>Let's analyze the effect of this crisis, and compare Argentina's immigration to that of it's </a:t>
            </a:r>
            <a:r>
              <a:rPr lang="en-US" i="0" dirty="0" err="1">
                <a:solidFill>
                  <a:srgbClr val="212121"/>
                </a:solidFill>
                <a:effectLst/>
                <a:latin typeface="Roboto" panose="02000000000000000000" pitchFamily="2" charset="0"/>
              </a:rPr>
              <a:t>neighbour</a:t>
            </a:r>
            <a:r>
              <a:rPr lang="en-US" i="0" dirty="0">
                <a:solidFill>
                  <a:srgbClr val="212121"/>
                </a:solidFill>
                <a:effectLst/>
                <a:latin typeface="Roboto" panose="02000000000000000000" pitchFamily="2" charset="0"/>
              </a:rPr>
              <a:t> Brazil. Let's do that using a bubble plot of immigration from Brazil and Argentina for the years 1980 - 2013. We will set the weights for the bubble as the normalized value of the population for each year.</a:t>
            </a:r>
            <a:endParaRPr lang="en-US" dirty="0"/>
          </a:p>
        </p:txBody>
      </p:sp>
    </p:spTree>
    <p:extLst>
      <p:ext uri="{BB962C8B-B14F-4D97-AF65-F5344CB8AC3E}">
        <p14:creationId xmlns:p14="http://schemas.microsoft.com/office/powerpoint/2010/main" val="1189255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Words>
  <Application>Microsoft Office PowerPoint</Application>
  <PresentationFormat>Widescreen</PresentationFormat>
  <Paragraphs>58</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Copperplate Gothic Bold</vt:lpstr>
      <vt:lpstr>Dosis ExtraLight</vt:lpstr>
      <vt:lpstr>Roboto</vt:lpstr>
      <vt:lpstr>Wingdings</vt:lpstr>
      <vt:lpstr>Office Theme</vt:lpstr>
      <vt:lpstr>PowerPoint Presentation</vt:lpstr>
      <vt:lpstr>AGENDA Project-III</vt:lpstr>
      <vt:lpstr>Dataset</vt:lpstr>
      <vt:lpstr>Data steps</vt:lpstr>
      <vt:lpstr>Objective - Collect Key Metrics </vt:lpstr>
      <vt:lpstr>Objective</vt:lpstr>
      <vt:lpstr>Objective</vt:lpstr>
      <vt:lpstr>Objective</vt:lpstr>
      <vt:lpstr>Objective</vt:lpstr>
      <vt:lpstr>Objective</vt:lpstr>
      <vt:lpstr>Objective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upsc fever</dc:creator>
  <cp:lastModifiedBy>upsc fever</cp:lastModifiedBy>
  <cp:revision>92</cp:revision>
  <dcterms:created xsi:type="dcterms:W3CDTF">2021-07-10T08:42:01Z</dcterms:created>
  <dcterms:modified xsi:type="dcterms:W3CDTF">2021-09-07T10:31:23Z</dcterms:modified>
</cp:coreProperties>
</file>