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51"/>
  </p:notesMasterIdLst>
  <p:sldIdLst>
    <p:sldId id="279" r:id="rId5"/>
    <p:sldId id="280" r:id="rId6"/>
    <p:sldId id="281" r:id="rId7"/>
    <p:sldId id="282" r:id="rId8"/>
    <p:sldId id="283" r:id="rId9"/>
    <p:sldId id="284" r:id="rId10"/>
    <p:sldId id="285" r:id="rId11"/>
    <p:sldId id="286" r:id="rId12"/>
    <p:sldId id="287" r:id="rId13"/>
    <p:sldId id="288" r:id="rId14"/>
    <p:sldId id="289" r:id="rId15"/>
    <p:sldId id="290" r:id="rId16"/>
    <p:sldId id="291" r:id="rId17"/>
    <p:sldId id="292" r:id="rId18"/>
    <p:sldId id="293" r:id="rId19"/>
    <p:sldId id="294" r:id="rId20"/>
    <p:sldId id="295" r:id="rId21"/>
    <p:sldId id="296" r:id="rId22"/>
    <p:sldId id="297" r:id="rId23"/>
    <p:sldId id="298" r:id="rId24"/>
    <p:sldId id="300" r:id="rId25"/>
    <p:sldId id="301" r:id="rId26"/>
    <p:sldId id="302" r:id="rId27"/>
    <p:sldId id="303" r:id="rId28"/>
    <p:sldId id="320" r:id="rId29"/>
    <p:sldId id="321" r:id="rId30"/>
    <p:sldId id="322" r:id="rId31"/>
    <p:sldId id="304" r:id="rId32"/>
    <p:sldId id="305" r:id="rId33"/>
    <p:sldId id="299" r:id="rId34"/>
    <p:sldId id="306" r:id="rId35"/>
    <p:sldId id="307" r:id="rId36"/>
    <p:sldId id="308" r:id="rId37"/>
    <p:sldId id="309" r:id="rId38"/>
    <p:sldId id="310" r:id="rId39"/>
    <p:sldId id="311" r:id="rId40"/>
    <p:sldId id="312" r:id="rId41"/>
    <p:sldId id="313" r:id="rId42"/>
    <p:sldId id="314" r:id="rId43"/>
    <p:sldId id="315" r:id="rId44"/>
    <p:sldId id="316" r:id="rId45"/>
    <p:sldId id="317" r:id="rId46"/>
    <p:sldId id="318" r:id="rId47"/>
    <p:sldId id="319" r:id="rId48"/>
    <p:sldId id="256" r:id="rId49"/>
    <p:sldId id="275" r:id="rId5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718"/>
  </p:normalViewPr>
  <p:slideViewPr>
    <p:cSldViewPr snapToGrid="0">
      <p:cViewPr varScale="1">
        <p:scale>
          <a:sx n="63" d="100"/>
          <a:sy n="63" d="100"/>
        </p:scale>
        <p:origin x="804" y="76"/>
      </p:cViewPr>
      <p:guideLst/>
    </p:cSldViewPr>
  </p:slideViewPr>
  <p:notesTextViewPr>
    <p:cViewPr>
      <p:scale>
        <a:sx n="1" d="1"/>
        <a:sy n="1" d="1"/>
      </p:scale>
      <p:origin x="0" y="0"/>
    </p:cViewPr>
  </p:notesTextViewPr>
  <p:sorterViewPr>
    <p:cViewPr>
      <p:scale>
        <a:sx n="126" d="100"/>
        <a:sy n="12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presProps" Target="presProps.xml"/><Relationship Id="rId5" Type="http://schemas.openxmlformats.org/officeDocument/2006/relationships/slide" Target="slides/slide1.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tableStyles" Target="tableStyles.xml"/><Relationship Id="rId8" Type="http://schemas.openxmlformats.org/officeDocument/2006/relationships/slide" Target="slides/slide4.xml"/><Relationship Id="rId51" Type="http://schemas.openxmlformats.org/officeDocument/2006/relationships/notesMaster" Target="notesMasters/notesMaster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microsoft.com/office/2018/10/relationships/authors" Target="authors.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87ADD9-2083-264C-A652-8D52D02F7E72}" type="datetimeFigureOut">
              <a:rPr lang="en-US" smtClean="0"/>
              <a:t>2/17/2024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DC217-DF71-1A49-B3EA-559F1F43B0FF}" type="slidenum">
              <a:rPr lang="en-US" smtClean="0"/>
              <a:t>‹#›</a:t>
            </a:fld>
            <a:endParaRPr lang="en-US" dirty="0"/>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3" y="1122363"/>
            <a:ext cx="7096933"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9500507" cy="806675"/>
          </a:xfrm>
        </p:spPr>
        <p:txBody>
          <a:bodyPr>
            <a:noAutofit/>
          </a:bodyPr>
          <a:lstStyle>
            <a:lvl1pPr marL="0" indent="0" algn="l">
              <a:buNone/>
              <a:defRPr sz="32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a:extLst>
              <a:ext uri="{FF2B5EF4-FFF2-40B4-BE49-F238E27FC236}">
                <a16:creationId xmlns:a16="http://schemas.microsoft.com/office/drawing/2014/main" id="{902465C8-266D-104C-9C49-323DF4A8277E}"/>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10">
            <a:extLst>
              <a:ext uri="{FF2B5EF4-FFF2-40B4-BE49-F238E27FC236}">
                <a16:creationId xmlns:a16="http://schemas.microsoft.com/office/drawing/2014/main" id="{37979A1C-BF60-B345-A664-2E4F7A3461E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8">
            <a:extLst>
              <a:ext uri="{FF2B5EF4-FFF2-40B4-BE49-F238E27FC236}">
                <a16:creationId xmlns:a16="http://schemas.microsoft.com/office/drawing/2014/main" id="{58080B3E-915C-2D4C-8608-596E1BFD6387}"/>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419"/>
            <a:ext cx="3927573" cy="3165022"/>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9E240E8A-950E-7946-826C-415CB5DACA43}"/>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meline">
    <p:bg>
      <p:bgPr>
        <a:solidFill>
          <a:schemeClr val="accent1"/>
        </a:solidFill>
        <a:effectLst/>
      </p:bgPr>
    </p:bg>
    <p:spTree>
      <p:nvGrpSpPr>
        <p:cNvPr id="1" name=""/>
        <p:cNvGrpSpPr/>
        <p:nvPr/>
      </p:nvGrpSpPr>
      <p:grpSpPr>
        <a:xfrm>
          <a:off x="0" y="0"/>
          <a:ext cx="0" cy="0"/>
          <a:chOff x="0" y="0"/>
          <a:chExt cx="0" cy="0"/>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solidFill>
                  <a:schemeClr val="bg1"/>
                </a:solidFill>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solidFill>
                  <a:schemeClr val="bg1"/>
                </a:solidFill>
                <a:latin typeface="+mn-lt"/>
              </a:defRPr>
            </a:lvl1pPr>
            <a:lvl2pPr marL="457200" indent="0">
              <a:buNone/>
              <a:defRPr>
                <a:solidFill>
                  <a:schemeClr val="bg1"/>
                </a:solidFill>
                <a:latin typeface="+mn-lt"/>
              </a:defRPr>
            </a:lvl2pPr>
            <a:lvl3pPr marL="914400" indent="0">
              <a:buNone/>
              <a:defRPr>
                <a:solidFill>
                  <a:schemeClr val="bg1"/>
                </a:solidFill>
                <a:latin typeface="+mn-lt"/>
              </a:defRPr>
            </a:lvl3pPr>
            <a:lvl4pPr marL="1371600" indent="0">
              <a:buNone/>
              <a:defRPr>
                <a:solidFill>
                  <a:schemeClr val="bg1"/>
                </a:solidFill>
                <a:latin typeface="+mn-lt"/>
              </a:defRPr>
            </a:lvl4pPr>
            <a:lvl5pPr marL="1828800" indent="0">
              <a:buNone/>
              <a:defRPr>
                <a:solidFill>
                  <a:schemeClr val="bg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AE46C21D-EBB5-4F3D-B06D-166777189317}" type="datetime1">
              <a:rPr lang="en-US" smtClean="0"/>
              <a:t>2/17/2024</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5692755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2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1DFFEA26-EB1D-498C-95CD-1ECE586790AA}" type="datetime1">
              <a:rPr lang="en-US" smtClean="0"/>
              <a:t>2/17/2024</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6283235"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6283235"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319127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3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1" y="2526318"/>
            <a:ext cx="3218688"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rot="5400000">
            <a:off x="8580896" y="0"/>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a:off x="-2364"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rot="5400000" flipH="1">
            <a:off x="11258144" y="5924144"/>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2587417"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67114"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539842EE-D56F-4F18-94E7-094CEF23F906}" type="datetime1">
              <a:rPr lang="en-US" smtClean="0"/>
              <a:t>2/17/2024</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4683787"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4683788"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2">
            <a:extLst>
              <a:ext uri="{FF2B5EF4-FFF2-40B4-BE49-F238E27FC236}">
                <a16:creationId xmlns:a16="http://schemas.microsoft.com/office/drawing/2014/main" id="{43D62993-A055-DF4F-9286-4FFE3A5C7FD7}"/>
              </a:ext>
            </a:extLst>
          </p:cNvPr>
          <p:cNvSpPr>
            <a:spLocks noGrp="1"/>
          </p:cNvSpPr>
          <p:nvPr>
            <p:ph idx="13"/>
          </p:nvPr>
        </p:nvSpPr>
        <p:spPr>
          <a:xfrm>
            <a:off x="8200082"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Content Placeholder 2">
            <a:extLst>
              <a:ext uri="{FF2B5EF4-FFF2-40B4-BE49-F238E27FC236}">
                <a16:creationId xmlns:a16="http://schemas.microsoft.com/office/drawing/2014/main" id="{A896DA2E-4448-254C-86D1-9E16E63CC6A0}"/>
              </a:ext>
            </a:extLst>
          </p:cNvPr>
          <p:cNvSpPr>
            <a:spLocks noGrp="1"/>
          </p:cNvSpPr>
          <p:nvPr>
            <p:ph idx="14"/>
          </p:nvPr>
        </p:nvSpPr>
        <p:spPr>
          <a:xfrm>
            <a:off x="820008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569764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End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122363"/>
            <a:ext cx="6220278"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6220277" cy="2247219"/>
          </a:xfrm>
        </p:spPr>
        <p:txBody>
          <a:bodyPr>
            <a:noAutofit/>
          </a:bodyPr>
          <a:lstStyle>
            <a:lvl1pPr marL="0" indent="0" algn="l">
              <a:buNone/>
              <a:defRPr sz="28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8264426"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685939"/>
            <a:ext cx="3927573" cy="3178856"/>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16">
            <a:extLst>
              <a:ext uri="{FF2B5EF4-FFF2-40B4-BE49-F238E27FC236}">
                <a16:creationId xmlns:a16="http://schemas.microsoft.com/office/drawing/2014/main" id="{39563C76-BC00-DE47-88F5-C24D3CE3325A}"/>
              </a:ext>
            </a:extLst>
          </p:cNvPr>
          <p:cNvSpPr/>
          <p:nvPr userDrawn="1"/>
        </p:nvSpPr>
        <p:spPr>
          <a:xfrm>
            <a:off x="10228214"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544706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17467"/>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45B08281-154C-4FEF-A6DF-18BA3AC0F374}" type="datetime1">
              <a:rPr lang="en-US" smtClean="0"/>
              <a:t>2/17/2024</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14">
            <a:extLst>
              <a:ext uri="{FF2B5EF4-FFF2-40B4-BE49-F238E27FC236}">
                <a16:creationId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Title 1">
            <a:extLst>
              <a:ext uri="{FF2B5EF4-FFF2-40B4-BE49-F238E27FC236}">
                <a16:creationId xmlns:a16="http://schemas.microsoft.com/office/drawing/2014/main" id="{5E932F0D-7FC3-634B-932C-3625C16C8DE2}"/>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1167492" y="2653167"/>
            <a:ext cx="9779183" cy="3436483"/>
          </a:xfrm>
        </p:spPr>
        <p:txBody>
          <a:bodyPr>
            <a:noAutofit/>
          </a:bodyPr>
          <a:lstStyle>
            <a:lvl1pPr marL="0" indent="0">
              <a:lnSpc>
                <a:spcPct val="150000"/>
              </a:lnSpc>
              <a:buNone/>
              <a:defRPr sz="2400">
                <a:solidFill>
                  <a:schemeClr val="bg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fld id="{04D857D4-BD7E-4A06-844B-AAD504F1114F}" type="datetime1">
              <a:rPr lang="en-US" smtClean="0"/>
              <a:t>2/17/2024</a:t>
            </a:fld>
            <a:endParaRPr lang="en-US" dirty="0"/>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802635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title">
    <p:spTree>
      <p:nvGrpSpPr>
        <p:cNvPr id="1" name=""/>
        <p:cNvGrpSpPr/>
        <p:nvPr/>
      </p:nvGrpSpPr>
      <p:grpSpPr>
        <a:xfrm>
          <a:off x="0" y="0"/>
          <a:ext cx="0" cy="0"/>
          <a:chOff x="0" y="0"/>
          <a:chExt cx="0" cy="0"/>
        </a:xfrm>
      </p:grpSpPr>
      <p:sp>
        <p:nvSpPr>
          <p:cNvPr id="23" name="Freeform 22">
            <a:extLst>
              <a:ext uri="{FF2B5EF4-FFF2-40B4-BE49-F238E27FC236}">
                <a16:creationId xmlns:a16="http://schemas.microsoft.com/office/drawing/2014/main" id="{067EACEC-C2DD-EA42-8504-176673AD1F20}"/>
              </a:ext>
            </a:extLst>
          </p:cNvPr>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059400"/>
            <a:ext cx="6245912" cy="2387600"/>
          </a:xfrm>
        </p:spPr>
        <p:txBody>
          <a:bodyPr anchor="b">
            <a:noAutofit/>
          </a:bodyPr>
          <a:lstStyle>
            <a:lvl1pPr algn="l">
              <a:defRPr sz="6000" b="1">
                <a:solidFill>
                  <a:schemeClr val="bg1"/>
                </a:solidFill>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4" y="3539075"/>
            <a:ext cx="6245912" cy="1406101"/>
          </a:xfrm>
        </p:spPr>
        <p:txBody>
          <a:bodyPr>
            <a:noAutofit/>
          </a:bodyPr>
          <a:lstStyle>
            <a:lvl1pPr marL="0" indent="0" algn="l">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grpSp>
        <p:nvGrpSpPr>
          <p:cNvPr id="6" name="Group 5">
            <a:extLst>
              <a:ext uri="{FF2B5EF4-FFF2-40B4-BE49-F238E27FC236}">
                <a16:creationId xmlns:a16="http://schemas.microsoft.com/office/drawing/2014/main" id="{89843C7E-5704-7A46-8974-F3BFA42E7310}"/>
              </a:ext>
            </a:extLst>
          </p:cNvPr>
          <p:cNvGrpSpPr/>
          <p:nvPr userDrawn="1"/>
        </p:nvGrpSpPr>
        <p:grpSpPr>
          <a:xfrm rot="16200000">
            <a:off x="8286528" y="2207195"/>
            <a:ext cx="3032351" cy="2443610"/>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7" name="Freeform 16">
            <a:extLst>
              <a:ext uri="{FF2B5EF4-FFF2-40B4-BE49-F238E27FC236}">
                <a16:creationId xmlns:a16="http://schemas.microsoft.com/office/drawing/2014/main" id="{0B179973-08D2-EF40-B516-35E75E906394}"/>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17">
            <a:extLst>
              <a:ext uri="{FF2B5EF4-FFF2-40B4-BE49-F238E27FC236}">
                <a16:creationId xmlns:a16="http://schemas.microsoft.com/office/drawing/2014/main" id="{6C811FF3-E48A-194D-8022-65F8C3A17449}"/>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986529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Grap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916AFA50-87A4-4E99-B112-8C6B1DFB84B2}" type="datetime1">
              <a:rPr lang="en-US" smtClean="0"/>
              <a:t>2/17/2024</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Utkarsh Minds</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69781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Chart 2">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3"/>
            <a:ext cx="9779182" cy="336681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6B3905CA-BF0F-4A1B-AA0D-85E42F5D5A85}" type="datetime1">
              <a:rPr lang="en-US" smtClean="0"/>
              <a:t>2/17/2024</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190945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a:xfrm>
            <a:off x="1798721" y="1684338"/>
            <a:ext cx="8594558" cy="2810460"/>
          </a:xfrm>
        </p:spPr>
        <p:txBody>
          <a:bodyPr>
            <a:noAutofit/>
          </a:bodyPr>
          <a:lstStyle>
            <a:lvl1pPr algn="ctr">
              <a:lnSpc>
                <a:spcPct val="100000"/>
              </a:lnSpc>
              <a:defRPr sz="4600">
                <a:solidFill>
                  <a:schemeClr val="bg1"/>
                </a:solidFill>
                <a:latin typeface="+mj-lt"/>
              </a:defRPr>
            </a:lvl1pPr>
          </a:lstStyle>
          <a:p>
            <a:r>
              <a:rPr lang="en-US"/>
              <a:t>Click to edit Master title style</a:t>
            </a:r>
            <a:endParaRPr lang="en-US" dirty="0"/>
          </a:p>
        </p:txBody>
      </p:sp>
      <p:sp>
        <p:nvSpPr>
          <p:cNvPr id="8" name="Text Placeholder 7">
            <a:extLst>
              <a:ext uri="{FF2B5EF4-FFF2-40B4-BE49-F238E27FC236}">
                <a16:creationId xmlns:a16="http://schemas.microsoft.com/office/drawing/2014/main" id="{4C91C146-F9A8-9A4C-9508-8590923B8D9A}"/>
              </a:ext>
            </a:extLst>
          </p:cNvPr>
          <p:cNvSpPr>
            <a:spLocks noGrp="1"/>
          </p:cNvSpPr>
          <p:nvPr>
            <p:ph type="body" sz="quarter" idx="13" hasCustomPrompt="1"/>
          </p:nvPr>
        </p:nvSpPr>
        <p:spPr>
          <a:xfrm>
            <a:off x="381000" y="519405"/>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10" name="Text Placeholder 9">
            <a:extLst>
              <a:ext uri="{FF2B5EF4-FFF2-40B4-BE49-F238E27FC236}">
                <a16:creationId xmlns:a16="http://schemas.microsoft.com/office/drawing/2014/main" id="{322D6C2B-78AC-DD47-9289-067C968B06C1}"/>
              </a:ext>
            </a:extLst>
          </p:cNvPr>
          <p:cNvSpPr>
            <a:spLocks noGrp="1"/>
          </p:cNvSpPr>
          <p:nvPr>
            <p:ph type="body" sz="quarter" idx="14"/>
          </p:nvPr>
        </p:nvSpPr>
        <p:spPr>
          <a:xfrm>
            <a:off x="6881813" y="4494213"/>
            <a:ext cx="3511550" cy="679450"/>
          </a:xfrm>
        </p:spPr>
        <p:txBody>
          <a:bodyPr>
            <a:noAutofit/>
          </a:bodyPr>
          <a:lstStyle>
            <a:lvl1pPr marL="0" indent="0" algn="r">
              <a:buNone/>
              <a:defRPr sz="2000">
                <a:solidFill>
                  <a:schemeClr val="bg1"/>
                </a:solidFill>
                <a:latin typeface="+mn-lt"/>
              </a:defRPr>
            </a:lvl1pPr>
            <a:lvl2pPr marL="457200" indent="0" algn="r">
              <a:buNone/>
              <a:defRPr sz="1800">
                <a:solidFill>
                  <a:schemeClr val="bg1"/>
                </a:solidFill>
                <a:latin typeface="Tenorite" pitchFamily="2" charset="0"/>
              </a:defRPr>
            </a:lvl2pPr>
            <a:lvl3pPr marL="914400" indent="0" algn="r">
              <a:buNone/>
              <a:defRPr sz="1600">
                <a:solidFill>
                  <a:schemeClr val="bg1"/>
                </a:solidFill>
                <a:latin typeface="Tenorite" pitchFamily="2" charset="0"/>
              </a:defRPr>
            </a:lvl3pPr>
            <a:lvl4pPr marL="1371600" indent="0" algn="r">
              <a:buNone/>
              <a:defRPr sz="1400">
                <a:solidFill>
                  <a:schemeClr val="bg1"/>
                </a:solidFill>
                <a:latin typeface="Tenorite" pitchFamily="2" charset="0"/>
              </a:defRPr>
            </a:lvl4pPr>
            <a:lvl5pPr marL="1828800" indent="0" algn="r">
              <a:buNone/>
              <a:defRPr sz="1400">
                <a:solidFill>
                  <a:schemeClr val="bg1"/>
                </a:solidFill>
                <a:latin typeface="Tenorite" pitchFamily="2" charset="0"/>
              </a:defRPr>
            </a:lvl5pPr>
          </a:lstStyle>
          <a:p>
            <a:pPr lvl="0"/>
            <a:r>
              <a:rPr lang="en-US"/>
              <a:t>Click to edit Master text styles</a:t>
            </a:r>
          </a:p>
        </p:txBody>
      </p:sp>
      <p:sp>
        <p:nvSpPr>
          <p:cNvPr id="9" name="Text Placeholder 7">
            <a:extLst>
              <a:ext uri="{FF2B5EF4-FFF2-40B4-BE49-F238E27FC236}">
                <a16:creationId xmlns:a16="http://schemas.microsoft.com/office/drawing/2014/main" id="{612193CD-03AD-D74D-A5CD-747A9B53F49A}"/>
              </a:ext>
            </a:extLst>
          </p:cNvPr>
          <p:cNvSpPr>
            <a:spLocks noGrp="1"/>
          </p:cNvSpPr>
          <p:nvPr>
            <p:ph type="body" sz="quarter" idx="15" hasCustomPrompt="1"/>
          </p:nvPr>
        </p:nvSpPr>
        <p:spPr>
          <a:xfrm>
            <a:off x="10609104" y="3399692"/>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noAutofit/>
          </a:bodyPr>
          <a:lstStyle>
            <a:lvl1pPr>
              <a:defRPr>
                <a:solidFill>
                  <a:schemeClr val="accent2"/>
                </a:solidFill>
                <a:latin typeface="+mn-lt"/>
              </a:defRPr>
            </a:lvl1pPr>
          </a:lstStyle>
          <a:p>
            <a:fld id="{D3DA9A77-60C0-4BB8-898D-2828EE4073AD}" type="datetime1">
              <a:rPr lang="en-US" smtClean="0"/>
              <a:t>2/17/2024</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noAutofit/>
          </a:bodyPr>
          <a:lstStyle>
            <a:lvl1pPr>
              <a:defRPr>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28C225EC-F6EF-1144-834A-F0B91974AA41}"/>
              </a:ext>
            </a:extLst>
          </p:cNvPr>
          <p:cNvSpPr/>
          <p:nvPr userDrawn="1"/>
        </p:nvSpPr>
        <p:spPr>
          <a:xfrm>
            <a:off x="0" y="-1664"/>
            <a:ext cx="9857012" cy="68596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itle 1">
            <a:extLst>
              <a:ext uri="{FF2B5EF4-FFF2-40B4-BE49-F238E27FC236}">
                <a16:creationId xmlns:a16="http://schemas.microsoft.com/office/drawing/2014/main" id="{1E40CEAF-B1BB-174E-A798-3BA60D9C0458}"/>
              </a:ext>
            </a:extLst>
          </p:cNvPr>
          <p:cNvSpPr>
            <a:spLocks noGrp="1"/>
          </p:cNvSpPr>
          <p:nvPr>
            <p:ph type="title"/>
          </p:nvPr>
        </p:nvSpPr>
        <p:spPr>
          <a:xfrm>
            <a:off x="750430" y="381000"/>
            <a:ext cx="8401624"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0" name="Text Placeholder 28">
            <a:extLst>
              <a:ext uri="{FF2B5EF4-FFF2-40B4-BE49-F238E27FC236}">
                <a16:creationId xmlns:a16="http://schemas.microsoft.com/office/drawing/2014/main" id="{CC3A7E03-4F06-4380-90A1-845651EEA3C0}"/>
              </a:ext>
            </a:extLst>
          </p:cNvPr>
          <p:cNvSpPr>
            <a:spLocks noGrp="1"/>
          </p:cNvSpPr>
          <p:nvPr>
            <p:ph type="body" sz="quarter" idx="17" hasCustomPrompt="1"/>
          </p:nvPr>
        </p:nvSpPr>
        <p:spPr>
          <a:xfrm>
            <a:off x="2123351" y="2426400"/>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1" name="Text Placeholder 28">
            <a:extLst>
              <a:ext uri="{FF2B5EF4-FFF2-40B4-BE49-F238E27FC236}">
                <a16:creationId xmlns:a16="http://schemas.microsoft.com/office/drawing/2014/main" id="{31AF5791-727B-438A-A7EF-5D132167C89B}"/>
              </a:ext>
            </a:extLst>
          </p:cNvPr>
          <p:cNvSpPr>
            <a:spLocks noGrp="1"/>
          </p:cNvSpPr>
          <p:nvPr>
            <p:ph type="body" sz="quarter" idx="18" hasCustomPrompt="1"/>
          </p:nvPr>
        </p:nvSpPr>
        <p:spPr>
          <a:xfrm>
            <a:off x="2123350" y="2811646"/>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7" name="Picture Placeholder 23">
            <a:extLst>
              <a:ext uri="{FF2B5EF4-FFF2-40B4-BE49-F238E27FC236}">
                <a16:creationId xmlns:a16="http://schemas.microsoft.com/office/drawing/2014/main" id="{9ABA5222-6FD6-405B-8AC8-18022C36590F}"/>
              </a:ext>
            </a:extLst>
          </p:cNvPr>
          <p:cNvSpPr>
            <a:spLocks noGrp="1"/>
          </p:cNvSpPr>
          <p:nvPr>
            <p:ph type="pic" sz="quarter" idx="14"/>
          </p:nvPr>
        </p:nvSpPr>
        <p:spPr>
          <a:xfrm>
            <a:off x="5495813"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2" name="Text Placeholder 28">
            <a:extLst>
              <a:ext uri="{FF2B5EF4-FFF2-40B4-BE49-F238E27FC236}">
                <a16:creationId xmlns:a16="http://schemas.microsoft.com/office/drawing/2014/main" id="{A1A33FCF-D2EB-478E-8679-428657895F76}"/>
              </a:ext>
            </a:extLst>
          </p:cNvPr>
          <p:cNvSpPr>
            <a:spLocks noGrp="1"/>
          </p:cNvSpPr>
          <p:nvPr>
            <p:ph type="body" sz="quarter" idx="19" hasCustomPrompt="1"/>
          </p:nvPr>
        </p:nvSpPr>
        <p:spPr>
          <a:xfrm>
            <a:off x="6870817" y="242256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3" name="Text Placeholder 28">
            <a:extLst>
              <a:ext uri="{FF2B5EF4-FFF2-40B4-BE49-F238E27FC236}">
                <a16:creationId xmlns:a16="http://schemas.microsoft.com/office/drawing/2014/main" id="{55274EF8-F641-41B2-89C1-FD94AFA48684}"/>
              </a:ext>
            </a:extLst>
          </p:cNvPr>
          <p:cNvSpPr>
            <a:spLocks noGrp="1"/>
          </p:cNvSpPr>
          <p:nvPr>
            <p:ph type="body" sz="quarter" idx="20" hasCustomPrompt="1"/>
          </p:nvPr>
        </p:nvSpPr>
        <p:spPr>
          <a:xfrm>
            <a:off x="6870816" y="280781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8" name="Picture Placeholder 23">
            <a:extLst>
              <a:ext uri="{FF2B5EF4-FFF2-40B4-BE49-F238E27FC236}">
                <a16:creationId xmlns:a16="http://schemas.microsoft.com/office/drawing/2014/main" id="{124DE785-775F-4AE4-94B3-FA728188EBA5}"/>
              </a:ext>
            </a:extLst>
          </p:cNvPr>
          <p:cNvSpPr>
            <a:spLocks noGrp="1"/>
          </p:cNvSpPr>
          <p:nvPr>
            <p:ph type="pic" sz="quarter" idx="15"/>
          </p:nvPr>
        </p:nvSpPr>
        <p:spPr>
          <a:xfrm>
            <a:off x="750429"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4" name="Text Placeholder 28">
            <a:extLst>
              <a:ext uri="{FF2B5EF4-FFF2-40B4-BE49-F238E27FC236}">
                <a16:creationId xmlns:a16="http://schemas.microsoft.com/office/drawing/2014/main" id="{5A429D4E-B795-4E55-852E-9E161F9EBD36}"/>
              </a:ext>
            </a:extLst>
          </p:cNvPr>
          <p:cNvSpPr>
            <a:spLocks noGrp="1"/>
          </p:cNvSpPr>
          <p:nvPr>
            <p:ph type="body" sz="quarter" idx="21" hasCustomPrompt="1"/>
          </p:nvPr>
        </p:nvSpPr>
        <p:spPr>
          <a:xfrm>
            <a:off x="2123351"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5" name="Text Placeholder 28">
            <a:extLst>
              <a:ext uri="{FF2B5EF4-FFF2-40B4-BE49-F238E27FC236}">
                <a16:creationId xmlns:a16="http://schemas.microsoft.com/office/drawing/2014/main" id="{41D297CB-52EE-4DE4-AEAC-CD4AAF2BF17B}"/>
              </a:ext>
            </a:extLst>
          </p:cNvPr>
          <p:cNvSpPr>
            <a:spLocks noGrp="1"/>
          </p:cNvSpPr>
          <p:nvPr>
            <p:ph type="body" sz="quarter" idx="22" hasCustomPrompt="1"/>
          </p:nvPr>
        </p:nvSpPr>
        <p:spPr>
          <a:xfrm>
            <a:off x="2123350"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9" name="Picture Placeholder 23">
            <a:extLst>
              <a:ext uri="{FF2B5EF4-FFF2-40B4-BE49-F238E27FC236}">
                <a16:creationId xmlns:a16="http://schemas.microsoft.com/office/drawing/2014/main" id="{F5694B35-7776-4DB9-9EB7-3AF076EC357D}"/>
              </a:ext>
            </a:extLst>
          </p:cNvPr>
          <p:cNvSpPr>
            <a:spLocks noGrp="1"/>
          </p:cNvSpPr>
          <p:nvPr>
            <p:ph type="pic" sz="quarter" idx="16"/>
          </p:nvPr>
        </p:nvSpPr>
        <p:spPr>
          <a:xfrm>
            <a:off x="5495813"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6" name="Text Placeholder 28">
            <a:extLst>
              <a:ext uri="{FF2B5EF4-FFF2-40B4-BE49-F238E27FC236}">
                <a16:creationId xmlns:a16="http://schemas.microsoft.com/office/drawing/2014/main" id="{AD7B736B-3A10-499F-8F23-4437982C8231}"/>
              </a:ext>
            </a:extLst>
          </p:cNvPr>
          <p:cNvSpPr>
            <a:spLocks noGrp="1"/>
          </p:cNvSpPr>
          <p:nvPr>
            <p:ph type="body" sz="quarter" idx="23" hasCustomPrompt="1"/>
          </p:nvPr>
        </p:nvSpPr>
        <p:spPr>
          <a:xfrm>
            <a:off x="6870817"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7" name="Text Placeholder 28">
            <a:extLst>
              <a:ext uri="{FF2B5EF4-FFF2-40B4-BE49-F238E27FC236}">
                <a16:creationId xmlns:a16="http://schemas.microsoft.com/office/drawing/2014/main" id="{07165540-290D-4A38-87DE-F52B05BD6A1A}"/>
              </a:ext>
            </a:extLst>
          </p:cNvPr>
          <p:cNvSpPr>
            <a:spLocks noGrp="1"/>
          </p:cNvSpPr>
          <p:nvPr>
            <p:ph type="body" sz="quarter" idx="24" hasCustomPrompt="1"/>
          </p:nvPr>
        </p:nvSpPr>
        <p:spPr>
          <a:xfrm>
            <a:off x="6870816"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a:xfrm>
            <a:off x="381000" y="6356350"/>
            <a:ext cx="1569803" cy="365125"/>
          </a:xfrm>
        </p:spPr>
        <p:txBody>
          <a:bodyPr>
            <a:noAutofit/>
          </a:bodyPr>
          <a:lstStyle>
            <a:lvl1pPr>
              <a:defRPr>
                <a:solidFill>
                  <a:schemeClr val="accent3"/>
                </a:solidFill>
                <a:latin typeface="+mn-lt"/>
              </a:defRPr>
            </a:lvl1pPr>
          </a:lstStyle>
          <a:p>
            <a:fld id="{C1F30CD5-42B1-4614-9F46-5D29928CC2DB}" type="datetime1">
              <a:rPr lang="en-US" smtClean="0"/>
              <a:t>2/17/2024</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a:xfrm>
            <a:off x="2871106" y="6356350"/>
            <a:ext cx="4114800" cy="365125"/>
          </a:xfrm>
        </p:spPr>
        <p:txBody>
          <a:bodyPr>
            <a:noAutofit/>
          </a:bodyPr>
          <a:lstStyle>
            <a:lvl1pPr>
              <a:defRPr>
                <a:solidFill>
                  <a:schemeClr val="accent3"/>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a:xfrm>
            <a:off x="8332334" y="6356350"/>
            <a:ext cx="1167495"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
        <p:nvSpPr>
          <p:cNvPr id="19" name="Freeform 18">
            <a:extLst>
              <a:ext uri="{FF2B5EF4-FFF2-40B4-BE49-F238E27FC236}">
                <a16:creationId xmlns:a16="http://schemas.microsoft.com/office/drawing/2014/main" id="{AAB3BC7E-B34F-EF47-B125-1574C5484E22}"/>
              </a:ext>
            </a:extLst>
          </p:cNvPr>
          <p:cNvSpPr/>
          <p:nvPr userDrawn="1"/>
        </p:nvSpPr>
        <p:spPr>
          <a:xfrm rot="16200000" flipV="1">
            <a:off x="9499940" y="355410"/>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Freeform 20">
            <a:extLst>
              <a:ext uri="{FF2B5EF4-FFF2-40B4-BE49-F238E27FC236}">
                <a16:creationId xmlns:a16="http://schemas.microsoft.com/office/drawing/2014/main" id="{7CBC82D0-4F72-C649-8B7F-D4B087957B6C}"/>
              </a:ext>
            </a:extLst>
          </p:cNvPr>
          <p:cNvSpPr/>
          <p:nvPr userDrawn="1"/>
        </p:nvSpPr>
        <p:spPr>
          <a:xfrm flipH="1">
            <a:off x="10866436" y="1879977"/>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24">
            <a:extLst>
              <a:ext uri="{FF2B5EF4-FFF2-40B4-BE49-F238E27FC236}">
                <a16:creationId xmlns:a16="http://schemas.microsoft.com/office/drawing/2014/main" id="{9383F23A-D872-2A4C-B386-A9D269BE694D}"/>
              </a:ext>
            </a:extLst>
          </p:cNvPr>
          <p:cNvSpPr/>
          <p:nvPr userDrawn="1"/>
        </p:nvSpPr>
        <p:spPr>
          <a:xfrm>
            <a:off x="11024507" y="-1664"/>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Oval 25">
            <a:extLst>
              <a:ext uri="{FF2B5EF4-FFF2-40B4-BE49-F238E27FC236}">
                <a16:creationId xmlns:a16="http://schemas.microsoft.com/office/drawing/2014/main" id="{9221FFDB-AAE2-5943-97A1-82D66AE05DB4}"/>
              </a:ext>
            </a:extLst>
          </p:cNvPr>
          <p:cNvSpPr/>
          <p:nvPr userDrawn="1"/>
        </p:nvSpPr>
        <p:spPr>
          <a:xfrm>
            <a:off x="10334091" y="2737752"/>
            <a:ext cx="1380830" cy="138083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7" name="Freeform 26">
            <a:extLst>
              <a:ext uri="{FF2B5EF4-FFF2-40B4-BE49-F238E27FC236}">
                <a16:creationId xmlns:a16="http://schemas.microsoft.com/office/drawing/2014/main" id="{2E58EEF7-63CA-A845-BAC4-9D3BE05918B5}"/>
              </a:ext>
            </a:extLst>
          </p:cNvPr>
          <p:cNvSpPr/>
          <p:nvPr userDrawn="1"/>
        </p:nvSpPr>
        <p:spPr>
          <a:xfrm rot="16200000" flipH="1">
            <a:off x="10667432" y="5333432"/>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757A4624-D8ED-2E4B-AF8C-00DFA6A72D5F}"/>
              </a:ext>
            </a:extLst>
          </p:cNvPr>
          <p:cNvSpPr/>
          <p:nvPr userDrawn="1"/>
        </p:nvSpPr>
        <p:spPr>
          <a:xfrm flipV="1">
            <a:off x="9857012" y="3651505"/>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Freeform 28">
            <a:extLst>
              <a:ext uri="{FF2B5EF4-FFF2-40B4-BE49-F238E27FC236}">
                <a16:creationId xmlns:a16="http://schemas.microsoft.com/office/drawing/2014/main" id="{DF312EF8-91BE-5946-BE31-8CFE107A2FEA}"/>
              </a:ext>
            </a:extLst>
          </p:cNvPr>
          <p:cNvSpPr/>
          <p:nvPr userDrawn="1"/>
        </p:nvSpPr>
        <p:spPr>
          <a:xfrm flipH="1" flipV="1">
            <a:off x="9857013" y="4976359"/>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154419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hole team">
    <p:bg>
      <p:bgPr>
        <a:solidFill>
          <a:schemeClr val="accent2"/>
        </a:solidFill>
        <a:effectLst/>
      </p:bgPr>
    </p:bg>
    <p:spTree>
      <p:nvGrpSpPr>
        <p:cNvPr id="1" name=""/>
        <p:cNvGrpSpPr/>
        <p:nvPr/>
      </p:nvGrpSpPr>
      <p:grpSpPr>
        <a:xfrm>
          <a:off x="0" y="0"/>
          <a:ext cx="0" cy="0"/>
          <a:chOff x="0" y="0"/>
          <a:chExt cx="0" cy="0"/>
        </a:xfrm>
      </p:grpSpPr>
      <p:sp>
        <p:nvSpPr>
          <p:cNvPr id="54" name="Title 1">
            <a:extLst>
              <a:ext uri="{FF2B5EF4-FFF2-40B4-BE49-F238E27FC236}">
                <a16:creationId xmlns:a16="http://schemas.microsoft.com/office/drawing/2014/main" id="{6825B690-1AD7-4243-AC42-D2CF19B7B02C}"/>
              </a:ext>
            </a:extLst>
          </p:cNvPr>
          <p:cNvSpPr>
            <a:spLocks noGrp="1"/>
          </p:cNvSpPr>
          <p:nvPr>
            <p:ph type="title"/>
          </p:nvPr>
        </p:nvSpPr>
        <p:spPr>
          <a:xfrm>
            <a:off x="750430" y="381000"/>
            <a:ext cx="10678142"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1" name="Text Placeholder 28">
            <a:extLst>
              <a:ext uri="{FF2B5EF4-FFF2-40B4-BE49-F238E27FC236}">
                <a16:creationId xmlns:a16="http://schemas.microsoft.com/office/drawing/2014/main" id="{1825005B-0520-EC49-9A5C-554CB700387B}"/>
              </a:ext>
            </a:extLst>
          </p:cNvPr>
          <p:cNvSpPr>
            <a:spLocks noGrp="1"/>
          </p:cNvSpPr>
          <p:nvPr>
            <p:ph type="body" sz="quarter" idx="17" hasCustomPrompt="1"/>
          </p:nvPr>
        </p:nvSpPr>
        <p:spPr>
          <a:xfrm>
            <a:off x="750430"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2" name="Text Placeholder 28">
            <a:extLst>
              <a:ext uri="{FF2B5EF4-FFF2-40B4-BE49-F238E27FC236}">
                <a16:creationId xmlns:a16="http://schemas.microsoft.com/office/drawing/2014/main" id="{B6697B92-AF89-2C46-BC1E-6CB47E8EA421}"/>
              </a:ext>
            </a:extLst>
          </p:cNvPr>
          <p:cNvSpPr>
            <a:spLocks noGrp="1"/>
          </p:cNvSpPr>
          <p:nvPr>
            <p:ph type="body" sz="quarter" idx="18" hasCustomPrompt="1"/>
          </p:nvPr>
        </p:nvSpPr>
        <p:spPr>
          <a:xfrm>
            <a:off x="750429"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3" name="Picture Placeholder 23">
            <a:extLst>
              <a:ext uri="{FF2B5EF4-FFF2-40B4-BE49-F238E27FC236}">
                <a16:creationId xmlns:a16="http://schemas.microsoft.com/office/drawing/2014/main" id="{FA9FEBB0-45F1-DF45-89C4-B343F8B20BA0}"/>
              </a:ext>
            </a:extLst>
          </p:cNvPr>
          <p:cNvSpPr>
            <a:spLocks noGrp="1"/>
          </p:cNvSpPr>
          <p:nvPr>
            <p:ph type="pic" sz="quarter" idx="28"/>
          </p:nvPr>
        </p:nvSpPr>
        <p:spPr>
          <a:xfrm>
            <a:off x="354939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4" name="Text Placeholder 28">
            <a:extLst>
              <a:ext uri="{FF2B5EF4-FFF2-40B4-BE49-F238E27FC236}">
                <a16:creationId xmlns:a16="http://schemas.microsoft.com/office/drawing/2014/main" id="{EF331731-A7FC-C245-A9C1-0B1A2E994DB6}"/>
              </a:ext>
            </a:extLst>
          </p:cNvPr>
          <p:cNvSpPr>
            <a:spLocks noGrp="1"/>
          </p:cNvSpPr>
          <p:nvPr>
            <p:ph type="body" sz="quarter" idx="29" hasCustomPrompt="1"/>
          </p:nvPr>
        </p:nvSpPr>
        <p:spPr>
          <a:xfrm>
            <a:off x="354939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5" name="Text Placeholder 28">
            <a:extLst>
              <a:ext uri="{FF2B5EF4-FFF2-40B4-BE49-F238E27FC236}">
                <a16:creationId xmlns:a16="http://schemas.microsoft.com/office/drawing/2014/main" id="{313B974E-E762-EE48-B2DF-C8F10DF73444}"/>
              </a:ext>
            </a:extLst>
          </p:cNvPr>
          <p:cNvSpPr>
            <a:spLocks noGrp="1"/>
          </p:cNvSpPr>
          <p:nvPr>
            <p:ph type="body" sz="quarter" idx="30" hasCustomPrompt="1"/>
          </p:nvPr>
        </p:nvSpPr>
        <p:spPr>
          <a:xfrm>
            <a:off x="354939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6" name="Picture Placeholder 23">
            <a:extLst>
              <a:ext uri="{FF2B5EF4-FFF2-40B4-BE49-F238E27FC236}">
                <a16:creationId xmlns:a16="http://schemas.microsoft.com/office/drawing/2014/main" id="{8BA62E8C-79E6-D245-B706-FFB1E051B2D6}"/>
              </a:ext>
            </a:extLst>
          </p:cNvPr>
          <p:cNvSpPr>
            <a:spLocks noGrp="1"/>
          </p:cNvSpPr>
          <p:nvPr>
            <p:ph type="pic" sz="quarter" idx="31"/>
          </p:nvPr>
        </p:nvSpPr>
        <p:spPr>
          <a:xfrm>
            <a:off x="634836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7" name="Text Placeholder 28">
            <a:extLst>
              <a:ext uri="{FF2B5EF4-FFF2-40B4-BE49-F238E27FC236}">
                <a16:creationId xmlns:a16="http://schemas.microsoft.com/office/drawing/2014/main" id="{4199EE50-5386-0446-8ADA-23C1B0D6EA4F}"/>
              </a:ext>
            </a:extLst>
          </p:cNvPr>
          <p:cNvSpPr>
            <a:spLocks noGrp="1"/>
          </p:cNvSpPr>
          <p:nvPr>
            <p:ph type="body" sz="quarter" idx="32" hasCustomPrompt="1"/>
          </p:nvPr>
        </p:nvSpPr>
        <p:spPr>
          <a:xfrm>
            <a:off x="634836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8" name="Text Placeholder 28">
            <a:extLst>
              <a:ext uri="{FF2B5EF4-FFF2-40B4-BE49-F238E27FC236}">
                <a16:creationId xmlns:a16="http://schemas.microsoft.com/office/drawing/2014/main" id="{478AB5CA-B5A5-934D-BF51-1485953A703D}"/>
              </a:ext>
            </a:extLst>
          </p:cNvPr>
          <p:cNvSpPr>
            <a:spLocks noGrp="1"/>
          </p:cNvSpPr>
          <p:nvPr>
            <p:ph type="body" sz="quarter" idx="33" hasCustomPrompt="1"/>
          </p:nvPr>
        </p:nvSpPr>
        <p:spPr>
          <a:xfrm>
            <a:off x="634836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9" name="Picture Placeholder 23">
            <a:extLst>
              <a:ext uri="{FF2B5EF4-FFF2-40B4-BE49-F238E27FC236}">
                <a16:creationId xmlns:a16="http://schemas.microsoft.com/office/drawing/2014/main" id="{3D78BE06-1FC7-3C43-BD15-F4137B564B58}"/>
              </a:ext>
            </a:extLst>
          </p:cNvPr>
          <p:cNvSpPr>
            <a:spLocks noGrp="1"/>
          </p:cNvSpPr>
          <p:nvPr>
            <p:ph type="pic" sz="quarter" idx="34"/>
          </p:nvPr>
        </p:nvSpPr>
        <p:spPr>
          <a:xfrm>
            <a:off x="9147335"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0" name="Text Placeholder 28">
            <a:extLst>
              <a:ext uri="{FF2B5EF4-FFF2-40B4-BE49-F238E27FC236}">
                <a16:creationId xmlns:a16="http://schemas.microsoft.com/office/drawing/2014/main" id="{14F01FCC-4797-0343-8739-20331C751C18}"/>
              </a:ext>
            </a:extLst>
          </p:cNvPr>
          <p:cNvSpPr>
            <a:spLocks noGrp="1"/>
          </p:cNvSpPr>
          <p:nvPr>
            <p:ph type="body" sz="quarter" idx="35" hasCustomPrompt="1"/>
          </p:nvPr>
        </p:nvSpPr>
        <p:spPr>
          <a:xfrm>
            <a:off x="9147336"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1" name="Text Placeholder 28">
            <a:extLst>
              <a:ext uri="{FF2B5EF4-FFF2-40B4-BE49-F238E27FC236}">
                <a16:creationId xmlns:a16="http://schemas.microsoft.com/office/drawing/2014/main" id="{33FBE6CA-EC7A-1A4B-ADA3-6B78F2DE09C2}"/>
              </a:ext>
            </a:extLst>
          </p:cNvPr>
          <p:cNvSpPr>
            <a:spLocks noGrp="1"/>
          </p:cNvSpPr>
          <p:nvPr>
            <p:ph type="body" sz="quarter" idx="36" hasCustomPrompt="1"/>
          </p:nvPr>
        </p:nvSpPr>
        <p:spPr>
          <a:xfrm>
            <a:off x="9147335"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2" name="Picture Placeholder 23">
            <a:extLst>
              <a:ext uri="{FF2B5EF4-FFF2-40B4-BE49-F238E27FC236}">
                <a16:creationId xmlns:a16="http://schemas.microsoft.com/office/drawing/2014/main" id="{6DD7CCE4-AD48-B64F-909E-F88961FBDFC5}"/>
              </a:ext>
            </a:extLst>
          </p:cNvPr>
          <p:cNvSpPr>
            <a:spLocks noGrp="1"/>
          </p:cNvSpPr>
          <p:nvPr>
            <p:ph type="pic" sz="quarter" idx="37"/>
          </p:nvPr>
        </p:nvSpPr>
        <p:spPr>
          <a:xfrm>
            <a:off x="750429"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3" name="Text Placeholder 28">
            <a:extLst>
              <a:ext uri="{FF2B5EF4-FFF2-40B4-BE49-F238E27FC236}">
                <a16:creationId xmlns:a16="http://schemas.microsoft.com/office/drawing/2014/main" id="{C076E7E2-3D95-EA47-BF86-444615F1F141}"/>
              </a:ext>
            </a:extLst>
          </p:cNvPr>
          <p:cNvSpPr>
            <a:spLocks noGrp="1"/>
          </p:cNvSpPr>
          <p:nvPr>
            <p:ph type="body" sz="quarter" idx="38" hasCustomPrompt="1"/>
          </p:nvPr>
        </p:nvSpPr>
        <p:spPr>
          <a:xfrm>
            <a:off x="750430"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4" name="Text Placeholder 28">
            <a:extLst>
              <a:ext uri="{FF2B5EF4-FFF2-40B4-BE49-F238E27FC236}">
                <a16:creationId xmlns:a16="http://schemas.microsoft.com/office/drawing/2014/main" id="{612499D2-373C-3940-97A5-FCA8B245BE45}"/>
              </a:ext>
            </a:extLst>
          </p:cNvPr>
          <p:cNvSpPr>
            <a:spLocks noGrp="1"/>
          </p:cNvSpPr>
          <p:nvPr>
            <p:ph type="body" sz="quarter" idx="39" hasCustomPrompt="1"/>
          </p:nvPr>
        </p:nvSpPr>
        <p:spPr>
          <a:xfrm>
            <a:off x="750429"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5" name="Picture Placeholder 23">
            <a:extLst>
              <a:ext uri="{FF2B5EF4-FFF2-40B4-BE49-F238E27FC236}">
                <a16:creationId xmlns:a16="http://schemas.microsoft.com/office/drawing/2014/main" id="{24B34D6D-4F7E-3942-B8D7-9970BDE53C10}"/>
              </a:ext>
            </a:extLst>
          </p:cNvPr>
          <p:cNvSpPr>
            <a:spLocks noGrp="1"/>
          </p:cNvSpPr>
          <p:nvPr>
            <p:ph type="pic" sz="quarter" idx="40"/>
          </p:nvPr>
        </p:nvSpPr>
        <p:spPr>
          <a:xfrm>
            <a:off x="354939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6" name="Text Placeholder 28">
            <a:extLst>
              <a:ext uri="{FF2B5EF4-FFF2-40B4-BE49-F238E27FC236}">
                <a16:creationId xmlns:a16="http://schemas.microsoft.com/office/drawing/2014/main" id="{D34EDB1D-7E85-D242-B6AE-F6D6907D325A}"/>
              </a:ext>
            </a:extLst>
          </p:cNvPr>
          <p:cNvSpPr>
            <a:spLocks noGrp="1"/>
          </p:cNvSpPr>
          <p:nvPr>
            <p:ph type="body" sz="quarter" idx="41" hasCustomPrompt="1"/>
          </p:nvPr>
        </p:nvSpPr>
        <p:spPr>
          <a:xfrm>
            <a:off x="354939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7" name="Text Placeholder 28">
            <a:extLst>
              <a:ext uri="{FF2B5EF4-FFF2-40B4-BE49-F238E27FC236}">
                <a16:creationId xmlns:a16="http://schemas.microsoft.com/office/drawing/2014/main" id="{3E3BFFF0-114B-6D42-B5E0-8020AC2E26BF}"/>
              </a:ext>
            </a:extLst>
          </p:cNvPr>
          <p:cNvSpPr>
            <a:spLocks noGrp="1"/>
          </p:cNvSpPr>
          <p:nvPr>
            <p:ph type="body" sz="quarter" idx="42" hasCustomPrompt="1"/>
          </p:nvPr>
        </p:nvSpPr>
        <p:spPr>
          <a:xfrm>
            <a:off x="354939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8" name="Picture Placeholder 23">
            <a:extLst>
              <a:ext uri="{FF2B5EF4-FFF2-40B4-BE49-F238E27FC236}">
                <a16:creationId xmlns:a16="http://schemas.microsoft.com/office/drawing/2014/main" id="{EB4488EE-E854-724E-95AE-B9943EE249EA}"/>
              </a:ext>
            </a:extLst>
          </p:cNvPr>
          <p:cNvSpPr>
            <a:spLocks noGrp="1"/>
          </p:cNvSpPr>
          <p:nvPr>
            <p:ph type="pic" sz="quarter" idx="43"/>
          </p:nvPr>
        </p:nvSpPr>
        <p:spPr>
          <a:xfrm>
            <a:off x="634836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9" name="Text Placeholder 28">
            <a:extLst>
              <a:ext uri="{FF2B5EF4-FFF2-40B4-BE49-F238E27FC236}">
                <a16:creationId xmlns:a16="http://schemas.microsoft.com/office/drawing/2014/main" id="{C5551B4D-583E-D644-9069-EC096CE76F50}"/>
              </a:ext>
            </a:extLst>
          </p:cNvPr>
          <p:cNvSpPr>
            <a:spLocks noGrp="1"/>
          </p:cNvSpPr>
          <p:nvPr>
            <p:ph type="body" sz="quarter" idx="44" hasCustomPrompt="1"/>
          </p:nvPr>
        </p:nvSpPr>
        <p:spPr>
          <a:xfrm>
            <a:off x="634836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0" name="Text Placeholder 28">
            <a:extLst>
              <a:ext uri="{FF2B5EF4-FFF2-40B4-BE49-F238E27FC236}">
                <a16:creationId xmlns:a16="http://schemas.microsoft.com/office/drawing/2014/main" id="{E30C4783-1643-2243-BB4F-E99E04D9216B}"/>
              </a:ext>
            </a:extLst>
          </p:cNvPr>
          <p:cNvSpPr>
            <a:spLocks noGrp="1"/>
          </p:cNvSpPr>
          <p:nvPr>
            <p:ph type="body" sz="quarter" idx="45" hasCustomPrompt="1"/>
          </p:nvPr>
        </p:nvSpPr>
        <p:spPr>
          <a:xfrm>
            <a:off x="634836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51" name="Picture Placeholder 23">
            <a:extLst>
              <a:ext uri="{FF2B5EF4-FFF2-40B4-BE49-F238E27FC236}">
                <a16:creationId xmlns:a16="http://schemas.microsoft.com/office/drawing/2014/main" id="{7BBADCE0-02E8-3249-8CBA-17D3783DFE70}"/>
              </a:ext>
            </a:extLst>
          </p:cNvPr>
          <p:cNvSpPr>
            <a:spLocks noGrp="1"/>
          </p:cNvSpPr>
          <p:nvPr>
            <p:ph type="pic" sz="quarter" idx="46"/>
          </p:nvPr>
        </p:nvSpPr>
        <p:spPr>
          <a:xfrm>
            <a:off x="9147335"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52" name="Text Placeholder 28">
            <a:extLst>
              <a:ext uri="{FF2B5EF4-FFF2-40B4-BE49-F238E27FC236}">
                <a16:creationId xmlns:a16="http://schemas.microsoft.com/office/drawing/2014/main" id="{8D294C40-97E4-FF4F-8A02-10FC7D0EE8B0}"/>
              </a:ext>
            </a:extLst>
          </p:cNvPr>
          <p:cNvSpPr>
            <a:spLocks noGrp="1"/>
          </p:cNvSpPr>
          <p:nvPr>
            <p:ph type="body" sz="quarter" idx="47" hasCustomPrompt="1"/>
          </p:nvPr>
        </p:nvSpPr>
        <p:spPr>
          <a:xfrm>
            <a:off x="9147336"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3" name="Text Placeholder 28">
            <a:extLst>
              <a:ext uri="{FF2B5EF4-FFF2-40B4-BE49-F238E27FC236}">
                <a16:creationId xmlns:a16="http://schemas.microsoft.com/office/drawing/2014/main" id="{8B38241F-01B5-574C-A827-67C6352C463C}"/>
              </a:ext>
            </a:extLst>
          </p:cNvPr>
          <p:cNvSpPr>
            <a:spLocks noGrp="1"/>
          </p:cNvSpPr>
          <p:nvPr>
            <p:ph type="body" sz="quarter" idx="48" hasCustomPrompt="1"/>
          </p:nvPr>
        </p:nvSpPr>
        <p:spPr>
          <a:xfrm>
            <a:off x="9147335"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18" name="Date Placeholder 17">
            <a:extLst>
              <a:ext uri="{FF2B5EF4-FFF2-40B4-BE49-F238E27FC236}">
                <a16:creationId xmlns:a16="http://schemas.microsoft.com/office/drawing/2014/main" id="{30445668-2DC5-E84C-8B16-922BC95F13F2}"/>
              </a:ext>
            </a:extLst>
          </p:cNvPr>
          <p:cNvSpPr>
            <a:spLocks noGrp="1"/>
          </p:cNvSpPr>
          <p:nvPr>
            <p:ph type="dt" sz="half" idx="25"/>
          </p:nvPr>
        </p:nvSpPr>
        <p:spPr/>
        <p:txBody>
          <a:bodyPr>
            <a:noAutofit/>
          </a:bodyPr>
          <a:lstStyle>
            <a:lvl1pPr>
              <a:defRPr>
                <a:solidFill>
                  <a:schemeClr val="accent3"/>
                </a:solidFill>
                <a:latin typeface="+mn-lt"/>
              </a:defRPr>
            </a:lvl1pPr>
          </a:lstStyle>
          <a:p>
            <a:fld id="{EE6020E3-D95B-4E55-964F-4B1A98BDAA6F}" type="datetime1">
              <a:rPr lang="en-US" smtClean="0"/>
              <a:t>2/17/2024</a:t>
            </a:fld>
            <a:endParaRPr lang="en-US" dirty="0"/>
          </a:p>
        </p:txBody>
      </p:sp>
      <p:sp>
        <p:nvSpPr>
          <p:cNvPr id="22" name="Footer Placeholder 21">
            <a:extLst>
              <a:ext uri="{FF2B5EF4-FFF2-40B4-BE49-F238E27FC236}">
                <a16:creationId xmlns:a16="http://schemas.microsoft.com/office/drawing/2014/main" id="{D9227732-A878-814C-8621-64ED1B2CCF9F}"/>
              </a:ext>
            </a:extLst>
          </p:cNvPr>
          <p:cNvSpPr>
            <a:spLocks noGrp="1"/>
          </p:cNvSpPr>
          <p:nvPr>
            <p:ph type="ftr" sz="quarter" idx="26"/>
          </p:nvPr>
        </p:nvSpPr>
        <p:spPr/>
        <p:txBody>
          <a:bodyPr>
            <a:noAutofit/>
          </a:bodyPr>
          <a:lstStyle>
            <a:lvl1pPr>
              <a:defRPr>
                <a:solidFill>
                  <a:schemeClr val="accent3"/>
                </a:solidFill>
                <a:latin typeface="+mn-lt"/>
              </a:defRPr>
            </a:lvl1pPr>
          </a:lstStyle>
          <a:p>
            <a:r>
              <a:rPr lang="en-US" dirty="0"/>
              <a:t>PRESENTATION TITLE</a:t>
            </a:r>
          </a:p>
        </p:txBody>
      </p:sp>
      <p:sp>
        <p:nvSpPr>
          <p:cNvPr id="23" name="Slide Number Placeholder 22">
            <a:extLst>
              <a:ext uri="{FF2B5EF4-FFF2-40B4-BE49-F238E27FC236}">
                <a16:creationId xmlns:a16="http://schemas.microsoft.com/office/drawing/2014/main" id="{CE9F02AC-6DFB-0C47-BC8E-4B0594007F33}"/>
              </a:ext>
            </a:extLst>
          </p:cNvPr>
          <p:cNvSpPr>
            <a:spLocks noGrp="1"/>
          </p:cNvSpPr>
          <p:nvPr>
            <p:ph type="sldNum" sz="quarter" idx="27"/>
          </p:nvPr>
        </p:nvSpPr>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005721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tx2"/>
                </a:solidFill>
                <a:latin typeface="+mn-lt"/>
              </a:defRPr>
            </a:lvl1pPr>
          </a:lstStyle>
          <a:p>
            <a:fld id="{FC9A72C8-1C87-42EF-8A11-BF6DFA19ED8B}" type="datetime1">
              <a:rPr lang="en-US" smtClean="0"/>
              <a:t>2/17/2024</a:t>
            </a:fld>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a:defRPr sz="1200">
                <a:solidFill>
                  <a:schemeClr val="tx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9" r:id="rId4"/>
    <p:sldLayoutId id="2147483660" r:id="rId5"/>
    <p:sldLayoutId id="2147483661" r:id="rId6"/>
    <p:sldLayoutId id="2147483654" r:id="rId7"/>
    <p:sldLayoutId id="2147483658" r:id="rId8"/>
    <p:sldLayoutId id="2147483662" r:id="rId9"/>
    <p:sldLayoutId id="2147483663" r:id="rId10"/>
    <p:sldLayoutId id="2147483664" r:id="rId11"/>
    <p:sldLayoutId id="2147483665" r:id="rId12"/>
    <p:sldLayoutId id="2147483666" r:id="rId13"/>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peterstatistics.com/CrashCourse/References.html#zedeck2014"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hyperlink" Target="https://peterstatistics.com/CrashCourse/References.html#cohen1988"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hyperlink" Target="mailto:helpdesk@utkarshminds.com" TargetMode="Externa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hyperlink" Target="https://peterstatistics.com/CrashCourse/References.html#mann1991" TargetMode="External"/><Relationship Id="rId2" Type="http://schemas.openxmlformats.org/officeDocument/2006/relationships/hyperlink" Target="https://peterstatistics.com/CrashCourse/References.html#wright2009" TargetMode="External"/><Relationship Id="rId1" Type="http://schemas.openxmlformats.org/officeDocument/2006/relationships/slideLayout" Target="../slideLayouts/slideLayout2.xml"/><Relationship Id="rId5" Type="http://schemas.openxmlformats.org/officeDocument/2006/relationships/hyperlink" Target="https://peterstatistics.com/CrashCourse/References.html#zedeck2014" TargetMode="External"/><Relationship Id="rId4" Type="http://schemas.openxmlformats.org/officeDocument/2006/relationships/hyperlink" Target="https://peterstatistics.com/CrashCourse/References.html#upton2014"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peterstatistics.com/CrashCourse/References.html#upton2014"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peterstatistics.com/CrashCourse/References.html#zedeck2014"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A logo of a book and apple&#10;&#10;Description automatically generated">
            <a:extLst>
              <a:ext uri="{FF2B5EF4-FFF2-40B4-BE49-F238E27FC236}">
                <a16:creationId xmlns:a16="http://schemas.microsoft.com/office/drawing/2014/main" id="{3C62EEB6-8FA3-2CF3-BD89-63E0C978CB69}"/>
              </a:ext>
            </a:extLst>
          </p:cNvPr>
          <p:cNvPicPr>
            <a:picLocks noChangeAspect="1"/>
          </p:cNvPicPr>
          <p:nvPr/>
        </p:nvPicPr>
        <p:blipFill>
          <a:blip r:embed="rId2"/>
          <a:stretch>
            <a:fillRect/>
          </a:stretch>
        </p:blipFill>
        <p:spPr>
          <a:xfrm>
            <a:off x="1077295" y="146050"/>
            <a:ext cx="6367462" cy="4222750"/>
          </a:xfrm>
          <a:prstGeom prst="rect">
            <a:avLst/>
          </a:prstGeom>
        </p:spPr>
      </p:pic>
    </p:spTree>
    <p:extLst>
      <p:ext uri="{BB962C8B-B14F-4D97-AF65-F5344CB8AC3E}">
        <p14:creationId xmlns:p14="http://schemas.microsoft.com/office/powerpoint/2010/main" val="6961443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06D10-2525-2DFB-1AAC-D67A50DBF744}"/>
              </a:ext>
            </a:extLst>
          </p:cNvPr>
          <p:cNvSpPr>
            <a:spLocks noGrp="1"/>
          </p:cNvSpPr>
          <p:nvPr>
            <p:ph type="title"/>
          </p:nvPr>
        </p:nvSpPr>
        <p:spPr>
          <a:xfrm>
            <a:off x="1167491" y="238761"/>
            <a:ext cx="9779183" cy="533400"/>
          </a:xfrm>
        </p:spPr>
        <p:txBody>
          <a:bodyPr/>
          <a:lstStyle/>
          <a:p>
            <a:r>
              <a:rPr lang="en-US" dirty="0">
                <a:solidFill>
                  <a:srgbClr val="000000"/>
                </a:solidFill>
                <a:latin typeface="Times New Roman" panose="02020603050405020304" pitchFamily="18" charset="0"/>
              </a:rPr>
              <a:t>S</a:t>
            </a:r>
            <a:r>
              <a:rPr lang="en-US" b="1" i="0" dirty="0">
                <a:solidFill>
                  <a:srgbClr val="000000"/>
                </a:solidFill>
                <a:effectLst/>
                <a:latin typeface="Times New Roman" panose="02020603050405020304" pitchFamily="18" charset="0"/>
              </a:rPr>
              <a:t>tatistics</a:t>
            </a:r>
            <a:endParaRPr lang="en-IN" dirty="0"/>
          </a:p>
        </p:txBody>
      </p:sp>
      <p:sp>
        <p:nvSpPr>
          <p:cNvPr id="3" name="Content Placeholder 2">
            <a:extLst>
              <a:ext uri="{FF2B5EF4-FFF2-40B4-BE49-F238E27FC236}">
                <a16:creationId xmlns:a16="http://schemas.microsoft.com/office/drawing/2014/main" id="{06E7DD0B-2F10-5144-CA92-D500E5E2EB4B}"/>
              </a:ext>
            </a:extLst>
          </p:cNvPr>
          <p:cNvSpPr>
            <a:spLocks noGrp="1"/>
          </p:cNvSpPr>
          <p:nvPr>
            <p:ph idx="1"/>
          </p:nvPr>
        </p:nvSpPr>
        <p:spPr>
          <a:xfrm>
            <a:off x="1206409" y="899867"/>
            <a:ext cx="5519511" cy="3366815"/>
          </a:xfrm>
        </p:spPr>
        <p:txBody>
          <a:bodyPr/>
          <a:lstStyle/>
          <a:p>
            <a:pPr algn="l"/>
            <a:r>
              <a:rPr lang="en-US" b="0" i="0" dirty="0">
                <a:solidFill>
                  <a:srgbClr val="000000"/>
                </a:solidFill>
                <a:effectLst/>
                <a:latin typeface="Times New Roman" panose="02020603050405020304" pitchFamily="18" charset="0"/>
              </a:rPr>
              <a:t>It is important though how you obtain your sample.</a:t>
            </a:r>
          </a:p>
          <a:p>
            <a:pPr algn="l"/>
            <a:endParaRPr lang="en-US" dirty="0">
              <a:solidFill>
                <a:srgbClr val="000000"/>
              </a:solidFill>
              <a:latin typeface="Times New Roman" panose="02020603050405020304" pitchFamily="18" charset="0"/>
            </a:endParaRPr>
          </a:p>
          <a:p>
            <a:pPr algn="l"/>
            <a:r>
              <a:rPr lang="en-US" b="0" i="0" dirty="0">
                <a:solidFill>
                  <a:srgbClr val="000000"/>
                </a:solidFill>
                <a:effectLst/>
                <a:latin typeface="Times New Roman" panose="02020603050405020304" pitchFamily="18" charset="0"/>
              </a:rPr>
              <a:t>Different methods exist to do this and these are known as </a:t>
            </a:r>
            <a:r>
              <a:rPr lang="en-US" b="1" i="0" dirty="0">
                <a:solidFill>
                  <a:srgbClr val="000000"/>
                </a:solidFill>
                <a:effectLst/>
                <a:latin typeface="Times New Roman" panose="02020603050405020304" pitchFamily="18" charset="0"/>
              </a:rPr>
              <a:t>sampling</a:t>
            </a:r>
            <a:r>
              <a:rPr lang="en-US" b="0" i="0" dirty="0">
                <a:solidFill>
                  <a:srgbClr val="000000"/>
                </a:solidFill>
                <a:effectLst/>
                <a:latin typeface="Times New Roman" panose="02020603050405020304" pitchFamily="18" charset="0"/>
              </a:rPr>
              <a:t> techniques: “the process of selecting a limited number of units from a larger set for a study” </a:t>
            </a:r>
            <a:r>
              <a:rPr lang="en-US" b="0" i="0" u="none" strike="noStrike" dirty="0">
                <a:solidFill>
                  <a:srgbClr val="000000"/>
                </a:solidFill>
                <a:effectLst/>
                <a:latin typeface="Times New Roman" panose="02020603050405020304" pitchFamily="18" charset="0"/>
                <a:hlinkClick r:id="rId2"/>
              </a:rPr>
              <a:t>(</a:t>
            </a:r>
            <a:r>
              <a:rPr lang="en-US" b="0" i="0" u="none" strike="noStrike" dirty="0" err="1">
                <a:solidFill>
                  <a:srgbClr val="000000"/>
                </a:solidFill>
                <a:effectLst/>
                <a:latin typeface="Times New Roman" panose="02020603050405020304" pitchFamily="18" charset="0"/>
                <a:hlinkClick r:id="rId2"/>
              </a:rPr>
              <a:t>Zedeck</a:t>
            </a:r>
            <a:r>
              <a:rPr lang="en-US" b="0" i="0" u="none" strike="noStrike" dirty="0">
                <a:solidFill>
                  <a:srgbClr val="000000"/>
                </a:solidFill>
                <a:effectLst/>
                <a:latin typeface="Times New Roman" panose="02020603050405020304" pitchFamily="18" charset="0"/>
                <a:hlinkClick r:id="rId2"/>
              </a:rPr>
              <a:t>, 2014, p. 322)</a:t>
            </a:r>
            <a:r>
              <a:rPr lang="en-US" b="0" i="0" dirty="0">
                <a:solidFill>
                  <a:srgbClr val="000000"/>
                </a:solidFill>
                <a:effectLst/>
                <a:latin typeface="Times New Roman" panose="02020603050405020304" pitchFamily="18" charset="0"/>
              </a:rPr>
              <a:t>.</a:t>
            </a:r>
          </a:p>
          <a:p>
            <a:pPr algn="l"/>
            <a:endParaRPr lang="en-US" b="0" i="0" dirty="0">
              <a:solidFill>
                <a:srgbClr val="000000"/>
              </a:solidFill>
              <a:effectLst/>
              <a:latin typeface="Times New Roman" panose="02020603050405020304" pitchFamily="18" charset="0"/>
            </a:endParaRPr>
          </a:p>
          <a:p>
            <a:pPr algn="l"/>
            <a:r>
              <a:rPr lang="en-US" b="0" i="0" dirty="0">
                <a:solidFill>
                  <a:srgbClr val="000000"/>
                </a:solidFill>
                <a:effectLst/>
                <a:latin typeface="Times New Roman" panose="02020603050405020304" pitchFamily="18" charset="0"/>
              </a:rPr>
              <a:t>Figure 2 shows how the terms population, sampling, sample, and inference relate to each other.</a:t>
            </a:r>
          </a:p>
          <a:p>
            <a:pPr algn="ctr"/>
            <a:endParaRPr lang="en-IN" dirty="0"/>
          </a:p>
        </p:txBody>
      </p:sp>
      <p:sp>
        <p:nvSpPr>
          <p:cNvPr id="5" name="Slide Number Placeholder 4">
            <a:extLst>
              <a:ext uri="{FF2B5EF4-FFF2-40B4-BE49-F238E27FC236}">
                <a16:creationId xmlns:a16="http://schemas.microsoft.com/office/drawing/2014/main" id="{8C416BF9-9193-70E3-CB12-D9879B846E08}"/>
              </a:ext>
            </a:extLst>
          </p:cNvPr>
          <p:cNvSpPr>
            <a:spLocks noGrp="1"/>
          </p:cNvSpPr>
          <p:nvPr>
            <p:ph type="sldNum" sz="quarter" idx="4"/>
          </p:nvPr>
        </p:nvSpPr>
        <p:spPr/>
        <p:txBody>
          <a:bodyPr/>
          <a:lstStyle/>
          <a:p>
            <a:fld id="{294A09A9-5501-47C1-A89A-A340965A2BE2}" type="slidenum">
              <a:rPr lang="en-US" smtClean="0"/>
              <a:pPr/>
              <a:t>10</a:t>
            </a:fld>
            <a:endParaRPr lang="en-US" dirty="0"/>
          </a:p>
        </p:txBody>
      </p:sp>
      <p:pic>
        <p:nvPicPr>
          <p:cNvPr id="6" name="Picture 5">
            <a:extLst>
              <a:ext uri="{FF2B5EF4-FFF2-40B4-BE49-F238E27FC236}">
                <a16:creationId xmlns:a16="http://schemas.microsoft.com/office/drawing/2014/main" id="{C8950510-36E7-D206-CB49-927AC847A3F5}"/>
              </a:ext>
            </a:extLst>
          </p:cNvPr>
          <p:cNvPicPr>
            <a:picLocks noChangeAspect="1"/>
          </p:cNvPicPr>
          <p:nvPr/>
        </p:nvPicPr>
        <p:blipFill>
          <a:blip r:embed="rId3"/>
          <a:stretch>
            <a:fillRect/>
          </a:stretch>
        </p:blipFill>
        <p:spPr>
          <a:xfrm>
            <a:off x="7070090" y="1745297"/>
            <a:ext cx="4044950" cy="3546453"/>
          </a:xfrm>
          <a:prstGeom prst="rect">
            <a:avLst/>
          </a:prstGeom>
        </p:spPr>
      </p:pic>
    </p:spTree>
    <p:extLst>
      <p:ext uri="{BB962C8B-B14F-4D97-AF65-F5344CB8AC3E}">
        <p14:creationId xmlns:p14="http://schemas.microsoft.com/office/powerpoint/2010/main" val="39265525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06D10-2525-2DFB-1AAC-D67A50DBF744}"/>
              </a:ext>
            </a:extLst>
          </p:cNvPr>
          <p:cNvSpPr>
            <a:spLocks noGrp="1"/>
          </p:cNvSpPr>
          <p:nvPr>
            <p:ph type="title"/>
          </p:nvPr>
        </p:nvSpPr>
        <p:spPr>
          <a:xfrm>
            <a:off x="1167491" y="238761"/>
            <a:ext cx="9779183" cy="533400"/>
          </a:xfrm>
        </p:spPr>
        <p:txBody>
          <a:bodyPr/>
          <a:lstStyle/>
          <a:p>
            <a:r>
              <a:rPr lang="en-US" dirty="0">
                <a:solidFill>
                  <a:srgbClr val="000000"/>
                </a:solidFill>
                <a:latin typeface="Times New Roman" panose="02020603050405020304" pitchFamily="18" charset="0"/>
              </a:rPr>
              <a:t>S</a:t>
            </a:r>
            <a:r>
              <a:rPr lang="en-US" b="1" i="0" dirty="0">
                <a:solidFill>
                  <a:srgbClr val="000000"/>
                </a:solidFill>
                <a:effectLst/>
                <a:latin typeface="Times New Roman" panose="02020603050405020304" pitchFamily="18" charset="0"/>
              </a:rPr>
              <a:t>tatistics</a:t>
            </a:r>
            <a:endParaRPr lang="en-IN" dirty="0"/>
          </a:p>
        </p:txBody>
      </p:sp>
      <p:sp>
        <p:nvSpPr>
          <p:cNvPr id="3" name="Content Placeholder 2">
            <a:extLst>
              <a:ext uri="{FF2B5EF4-FFF2-40B4-BE49-F238E27FC236}">
                <a16:creationId xmlns:a16="http://schemas.microsoft.com/office/drawing/2014/main" id="{06E7DD0B-2F10-5144-CA92-D500E5E2EB4B}"/>
              </a:ext>
            </a:extLst>
          </p:cNvPr>
          <p:cNvSpPr>
            <a:spLocks noGrp="1"/>
          </p:cNvSpPr>
          <p:nvPr>
            <p:ph idx="1"/>
          </p:nvPr>
        </p:nvSpPr>
        <p:spPr>
          <a:xfrm>
            <a:off x="968964" y="1249681"/>
            <a:ext cx="10254071" cy="3366815"/>
          </a:xfrm>
        </p:spPr>
        <p:txBody>
          <a:bodyPr/>
          <a:lstStyle/>
          <a:p>
            <a:pPr algn="l"/>
            <a:r>
              <a:rPr lang="en-US" b="0" i="0" dirty="0">
                <a:solidFill>
                  <a:srgbClr val="000000"/>
                </a:solidFill>
                <a:effectLst/>
                <a:latin typeface="Times New Roman" panose="02020603050405020304" pitchFamily="18" charset="0"/>
              </a:rPr>
              <a:t>Especially in the inferential statistics a lot of calculations are done, and with it come many formulas. </a:t>
            </a:r>
          </a:p>
          <a:p>
            <a:pPr algn="l"/>
            <a:endParaRPr lang="en-US" dirty="0">
              <a:solidFill>
                <a:srgbClr val="000000"/>
              </a:solidFill>
              <a:latin typeface="Times New Roman" panose="02020603050405020304" pitchFamily="18" charset="0"/>
            </a:endParaRPr>
          </a:p>
          <a:p>
            <a:pPr algn="l"/>
            <a:r>
              <a:rPr lang="en-US" b="0" i="0" dirty="0">
                <a:solidFill>
                  <a:srgbClr val="000000"/>
                </a:solidFill>
                <a:effectLst/>
                <a:latin typeface="Times New Roman" panose="02020603050405020304" pitchFamily="18" charset="0"/>
              </a:rPr>
              <a:t>These formulas are also implemented in various statistical software programs (like R, SPSS, </a:t>
            </a:r>
            <a:r>
              <a:rPr lang="en-US" b="0" i="0" dirty="0" err="1">
                <a:solidFill>
                  <a:srgbClr val="000000"/>
                </a:solidFill>
                <a:effectLst/>
                <a:latin typeface="Times New Roman" panose="02020603050405020304" pitchFamily="18" charset="0"/>
              </a:rPr>
              <a:t>MiniTab</a:t>
            </a:r>
            <a:r>
              <a:rPr lang="en-US" b="0" i="0" dirty="0">
                <a:solidFill>
                  <a:srgbClr val="000000"/>
                </a:solidFill>
                <a:effectLst/>
                <a:latin typeface="Times New Roman" panose="02020603050405020304" pitchFamily="18" charset="0"/>
              </a:rPr>
              <a:t>, and also Excel). </a:t>
            </a:r>
          </a:p>
          <a:p>
            <a:pPr algn="l"/>
            <a:endParaRPr lang="en-US" dirty="0">
              <a:solidFill>
                <a:srgbClr val="000000"/>
              </a:solidFill>
              <a:latin typeface="Times New Roman" panose="02020603050405020304" pitchFamily="18" charset="0"/>
            </a:endParaRPr>
          </a:p>
          <a:p>
            <a:pPr algn="l"/>
            <a:r>
              <a:rPr lang="en-US" b="0" i="0" dirty="0">
                <a:solidFill>
                  <a:srgbClr val="000000"/>
                </a:solidFill>
                <a:effectLst/>
                <a:latin typeface="Times New Roman" panose="02020603050405020304" pitchFamily="18" charset="0"/>
              </a:rPr>
              <a:t>I would call Statistics that deals with the formula itself, the calculation and the proof, </a:t>
            </a:r>
            <a:r>
              <a:rPr lang="en-US" b="1" i="0" dirty="0">
                <a:solidFill>
                  <a:srgbClr val="000000"/>
                </a:solidFill>
                <a:effectLst/>
                <a:latin typeface="Times New Roman" panose="02020603050405020304" pitchFamily="18" charset="0"/>
              </a:rPr>
              <a:t>mathematical statistics</a:t>
            </a:r>
            <a:r>
              <a:rPr lang="en-US" b="0" i="0" dirty="0">
                <a:solidFill>
                  <a:srgbClr val="000000"/>
                </a:solidFill>
                <a:effectLst/>
                <a:latin typeface="Times New Roman" panose="02020603050405020304" pitchFamily="18" charset="0"/>
              </a:rPr>
              <a:t>, while if the focus is on the interpretation of the result, I’d call it </a:t>
            </a:r>
            <a:r>
              <a:rPr lang="en-US" b="1" i="0" dirty="0">
                <a:solidFill>
                  <a:srgbClr val="000000"/>
                </a:solidFill>
                <a:effectLst/>
                <a:latin typeface="Times New Roman" panose="02020603050405020304" pitchFamily="18" charset="0"/>
              </a:rPr>
              <a:t>applied statistics</a:t>
            </a:r>
            <a:r>
              <a:rPr lang="en-US" b="0" i="0" dirty="0">
                <a:solidFill>
                  <a:srgbClr val="000000"/>
                </a:solidFill>
                <a:effectLst/>
                <a:latin typeface="Times New Roman" panose="02020603050405020304" pitchFamily="18" charset="0"/>
              </a:rPr>
              <a:t>.</a:t>
            </a:r>
          </a:p>
        </p:txBody>
      </p:sp>
      <p:sp>
        <p:nvSpPr>
          <p:cNvPr id="5" name="Slide Number Placeholder 4">
            <a:extLst>
              <a:ext uri="{FF2B5EF4-FFF2-40B4-BE49-F238E27FC236}">
                <a16:creationId xmlns:a16="http://schemas.microsoft.com/office/drawing/2014/main" id="{8C416BF9-9193-70E3-CB12-D9879B846E08}"/>
              </a:ext>
            </a:extLst>
          </p:cNvPr>
          <p:cNvSpPr>
            <a:spLocks noGrp="1"/>
          </p:cNvSpPr>
          <p:nvPr>
            <p:ph type="sldNum" sz="quarter" idx="4"/>
          </p:nvPr>
        </p:nvSpPr>
        <p:spPr/>
        <p:txBody>
          <a:bodyPr/>
          <a:lstStyle/>
          <a:p>
            <a:fld id="{294A09A9-5501-47C1-A89A-A340965A2BE2}" type="slidenum">
              <a:rPr lang="en-US" smtClean="0"/>
              <a:pPr/>
              <a:t>11</a:t>
            </a:fld>
            <a:endParaRPr lang="en-US" dirty="0"/>
          </a:p>
        </p:txBody>
      </p:sp>
    </p:spTree>
    <p:extLst>
      <p:ext uri="{BB962C8B-B14F-4D97-AF65-F5344CB8AC3E}">
        <p14:creationId xmlns:p14="http://schemas.microsoft.com/office/powerpoint/2010/main" val="2900284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06D10-2525-2DFB-1AAC-D67A50DBF744}"/>
              </a:ext>
            </a:extLst>
          </p:cNvPr>
          <p:cNvSpPr>
            <a:spLocks noGrp="1"/>
          </p:cNvSpPr>
          <p:nvPr>
            <p:ph type="title"/>
          </p:nvPr>
        </p:nvSpPr>
        <p:spPr>
          <a:xfrm>
            <a:off x="1167491" y="238761"/>
            <a:ext cx="9779183" cy="533400"/>
          </a:xfrm>
        </p:spPr>
        <p:txBody>
          <a:bodyPr/>
          <a:lstStyle/>
          <a:p>
            <a:r>
              <a:rPr lang="en-US" dirty="0">
                <a:solidFill>
                  <a:srgbClr val="000000"/>
                </a:solidFill>
                <a:latin typeface="Times New Roman" panose="02020603050405020304" pitchFamily="18" charset="0"/>
              </a:rPr>
              <a:t>S</a:t>
            </a:r>
            <a:r>
              <a:rPr lang="en-US" b="1" i="0" dirty="0">
                <a:solidFill>
                  <a:srgbClr val="000000"/>
                </a:solidFill>
                <a:effectLst/>
                <a:latin typeface="Times New Roman" panose="02020603050405020304" pitchFamily="18" charset="0"/>
              </a:rPr>
              <a:t>tatistical terms</a:t>
            </a:r>
            <a:endParaRPr lang="en-IN" dirty="0"/>
          </a:p>
        </p:txBody>
      </p:sp>
      <p:sp>
        <p:nvSpPr>
          <p:cNvPr id="3" name="Content Placeholder 2">
            <a:extLst>
              <a:ext uri="{FF2B5EF4-FFF2-40B4-BE49-F238E27FC236}">
                <a16:creationId xmlns:a16="http://schemas.microsoft.com/office/drawing/2014/main" id="{06E7DD0B-2F10-5144-CA92-D500E5E2EB4B}"/>
              </a:ext>
            </a:extLst>
          </p:cNvPr>
          <p:cNvSpPr>
            <a:spLocks noGrp="1"/>
          </p:cNvSpPr>
          <p:nvPr>
            <p:ph idx="1"/>
          </p:nvPr>
        </p:nvSpPr>
        <p:spPr>
          <a:xfrm>
            <a:off x="968964" y="1249681"/>
            <a:ext cx="10254071" cy="3366815"/>
          </a:xfrm>
        </p:spPr>
        <p:txBody>
          <a:bodyPr/>
          <a:lstStyle/>
          <a:p>
            <a:pPr algn="l"/>
            <a:r>
              <a:rPr lang="en-US" b="0" i="0" dirty="0">
                <a:solidFill>
                  <a:srgbClr val="000000"/>
                </a:solidFill>
                <a:effectLst/>
                <a:latin typeface="Times New Roman" panose="02020603050405020304" pitchFamily="18" charset="0"/>
              </a:rPr>
              <a:t>The first term is used to indicate what or whom you are collecting data about, and known as cases (or sometimes units, or observations). </a:t>
            </a:r>
          </a:p>
          <a:p>
            <a:pPr algn="l"/>
            <a:endParaRPr lang="en-US" dirty="0">
              <a:solidFill>
                <a:srgbClr val="000000"/>
              </a:solidFill>
              <a:latin typeface="Times New Roman" panose="02020603050405020304" pitchFamily="18" charset="0"/>
            </a:endParaRPr>
          </a:p>
          <a:p>
            <a:pPr algn="l"/>
            <a:r>
              <a:rPr lang="en-US" b="0" i="0" dirty="0">
                <a:solidFill>
                  <a:srgbClr val="000000"/>
                </a:solidFill>
                <a:effectLst/>
                <a:latin typeface="Times New Roman" panose="02020603050405020304" pitchFamily="18" charset="0"/>
              </a:rPr>
              <a:t>With a survey you collect data about respondents, so respondents will be your cases. </a:t>
            </a:r>
          </a:p>
          <a:p>
            <a:pPr algn="l"/>
            <a:endParaRPr lang="en-US" dirty="0">
              <a:solidFill>
                <a:srgbClr val="000000"/>
              </a:solidFill>
              <a:latin typeface="Times New Roman" panose="02020603050405020304" pitchFamily="18" charset="0"/>
            </a:endParaRPr>
          </a:p>
          <a:p>
            <a:pPr algn="l"/>
            <a:r>
              <a:rPr lang="en-US" b="0" i="0" dirty="0">
                <a:solidFill>
                  <a:srgbClr val="000000"/>
                </a:solidFill>
                <a:effectLst/>
                <a:latin typeface="Times New Roman" panose="02020603050405020304" pitchFamily="18" charset="0"/>
              </a:rPr>
              <a:t>If you would collect the average daily temperature in your city, then every day will be a case, if you collect the revenue of various companies in your industry in 2016, then every company is a case.</a:t>
            </a:r>
          </a:p>
          <a:p>
            <a:pPr algn="l"/>
            <a:r>
              <a:rPr lang="en-US" b="0" i="0" dirty="0">
                <a:solidFill>
                  <a:srgbClr val="000000"/>
                </a:solidFill>
                <a:effectLst/>
                <a:latin typeface="Times New Roman" panose="02020603050405020304" pitchFamily="18" charset="0"/>
              </a:rPr>
              <a:t> Cases are therefore a more general term than respondents. Respondents are always cases, but cases are not always respondents.</a:t>
            </a:r>
          </a:p>
          <a:p>
            <a:pPr algn="l"/>
            <a:endParaRPr lang="en-US" b="0" i="0" dirty="0">
              <a:solidFill>
                <a:srgbClr val="000000"/>
              </a:solidFill>
              <a:effectLst/>
              <a:latin typeface="Times New Roman" panose="02020603050405020304" pitchFamily="18" charset="0"/>
            </a:endParaRPr>
          </a:p>
        </p:txBody>
      </p:sp>
      <p:sp>
        <p:nvSpPr>
          <p:cNvPr id="5" name="Slide Number Placeholder 4">
            <a:extLst>
              <a:ext uri="{FF2B5EF4-FFF2-40B4-BE49-F238E27FC236}">
                <a16:creationId xmlns:a16="http://schemas.microsoft.com/office/drawing/2014/main" id="{8C416BF9-9193-70E3-CB12-D9879B846E08}"/>
              </a:ext>
            </a:extLst>
          </p:cNvPr>
          <p:cNvSpPr>
            <a:spLocks noGrp="1"/>
          </p:cNvSpPr>
          <p:nvPr>
            <p:ph type="sldNum" sz="quarter" idx="4"/>
          </p:nvPr>
        </p:nvSpPr>
        <p:spPr/>
        <p:txBody>
          <a:bodyPr/>
          <a:lstStyle/>
          <a:p>
            <a:fld id="{294A09A9-5501-47C1-A89A-A340965A2BE2}" type="slidenum">
              <a:rPr lang="en-US" smtClean="0"/>
              <a:pPr/>
              <a:t>12</a:t>
            </a:fld>
            <a:endParaRPr lang="en-US" dirty="0"/>
          </a:p>
        </p:txBody>
      </p:sp>
    </p:spTree>
    <p:extLst>
      <p:ext uri="{BB962C8B-B14F-4D97-AF65-F5344CB8AC3E}">
        <p14:creationId xmlns:p14="http://schemas.microsoft.com/office/powerpoint/2010/main" val="38580108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06D10-2525-2DFB-1AAC-D67A50DBF744}"/>
              </a:ext>
            </a:extLst>
          </p:cNvPr>
          <p:cNvSpPr>
            <a:spLocks noGrp="1"/>
          </p:cNvSpPr>
          <p:nvPr>
            <p:ph type="title"/>
          </p:nvPr>
        </p:nvSpPr>
        <p:spPr>
          <a:xfrm>
            <a:off x="1167491" y="238761"/>
            <a:ext cx="9779183" cy="533400"/>
          </a:xfrm>
        </p:spPr>
        <p:txBody>
          <a:bodyPr/>
          <a:lstStyle/>
          <a:p>
            <a:r>
              <a:rPr lang="en-US" dirty="0">
                <a:solidFill>
                  <a:srgbClr val="000000"/>
                </a:solidFill>
                <a:latin typeface="Times New Roman" panose="02020603050405020304" pitchFamily="18" charset="0"/>
              </a:rPr>
              <a:t>S</a:t>
            </a:r>
            <a:r>
              <a:rPr lang="en-US" b="1" i="0" dirty="0">
                <a:solidFill>
                  <a:srgbClr val="000000"/>
                </a:solidFill>
                <a:effectLst/>
                <a:latin typeface="Times New Roman" panose="02020603050405020304" pitchFamily="18" charset="0"/>
              </a:rPr>
              <a:t>tatistical terms</a:t>
            </a:r>
            <a:endParaRPr lang="en-IN" dirty="0"/>
          </a:p>
        </p:txBody>
      </p:sp>
      <p:sp>
        <p:nvSpPr>
          <p:cNvPr id="3" name="Content Placeholder 2">
            <a:extLst>
              <a:ext uri="{FF2B5EF4-FFF2-40B4-BE49-F238E27FC236}">
                <a16:creationId xmlns:a16="http://schemas.microsoft.com/office/drawing/2014/main" id="{06E7DD0B-2F10-5144-CA92-D500E5E2EB4B}"/>
              </a:ext>
            </a:extLst>
          </p:cNvPr>
          <p:cNvSpPr>
            <a:spLocks noGrp="1"/>
          </p:cNvSpPr>
          <p:nvPr>
            <p:ph idx="1"/>
          </p:nvPr>
        </p:nvSpPr>
        <p:spPr>
          <a:xfrm>
            <a:off x="930046" y="772161"/>
            <a:ext cx="10254071" cy="3366815"/>
          </a:xfrm>
        </p:spPr>
        <p:txBody>
          <a:bodyPr/>
          <a:lstStyle/>
          <a:p>
            <a:pPr algn="l"/>
            <a:r>
              <a:rPr lang="en-US" b="0" i="0" dirty="0">
                <a:solidFill>
                  <a:srgbClr val="000000"/>
                </a:solidFill>
                <a:effectLst/>
                <a:latin typeface="Times New Roman" panose="02020603050405020304" pitchFamily="18" charset="0"/>
              </a:rPr>
              <a:t>From each case we want to know a few things. These things we want to know are called variables: the things we would like to know from each case.</a:t>
            </a:r>
          </a:p>
          <a:p>
            <a:pPr algn="l"/>
            <a:endParaRPr lang="en-US" b="0" i="0" dirty="0">
              <a:solidFill>
                <a:srgbClr val="000000"/>
              </a:solidFill>
              <a:effectLst/>
              <a:latin typeface="Times New Roman" panose="02020603050405020304" pitchFamily="18" charset="0"/>
            </a:endParaRPr>
          </a:p>
          <a:p>
            <a:pPr algn="l"/>
            <a:r>
              <a:rPr lang="en-US" b="0" i="0" dirty="0">
                <a:solidFill>
                  <a:srgbClr val="000000"/>
                </a:solidFill>
                <a:effectLst/>
                <a:latin typeface="Times New Roman" panose="02020603050405020304" pitchFamily="18" charset="0"/>
              </a:rPr>
              <a:t>To illustrate this, let’s imagine we have the following survey:</a:t>
            </a:r>
          </a:p>
          <a:p>
            <a:pPr algn="l"/>
            <a:endParaRPr lang="en-US" b="0" i="0" dirty="0">
              <a:solidFill>
                <a:srgbClr val="000000"/>
              </a:solidFill>
              <a:effectLst/>
              <a:latin typeface="Times New Roman" panose="02020603050405020304" pitchFamily="18" charset="0"/>
            </a:endParaRPr>
          </a:p>
          <a:p>
            <a:pPr algn="l"/>
            <a:r>
              <a:rPr lang="en-US" b="0" i="0" dirty="0">
                <a:solidFill>
                  <a:srgbClr val="000000"/>
                </a:solidFill>
                <a:effectLst/>
                <a:latin typeface="Times New Roman" panose="02020603050405020304" pitchFamily="18" charset="0"/>
              </a:rPr>
              <a:t>What is your gender? O Male O Female</a:t>
            </a:r>
          </a:p>
          <a:p>
            <a:pPr algn="l"/>
            <a:endParaRPr lang="en-US" b="0" i="0" dirty="0">
              <a:solidFill>
                <a:srgbClr val="000000"/>
              </a:solidFill>
              <a:effectLst/>
              <a:latin typeface="Times New Roman" panose="02020603050405020304" pitchFamily="18" charset="0"/>
            </a:endParaRPr>
          </a:p>
          <a:p>
            <a:pPr algn="l"/>
            <a:r>
              <a:rPr lang="en-US" b="0" i="0" dirty="0">
                <a:solidFill>
                  <a:srgbClr val="000000"/>
                </a:solidFill>
                <a:effectLst/>
                <a:latin typeface="Times New Roman" panose="02020603050405020304" pitchFamily="18" charset="0"/>
              </a:rPr>
              <a:t>In this survey each question is a variable. Usually the variable is given an abbreviation, in the example survey these might be gender, age, name and opinion.</a:t>
            </a:r>
          </a:p>
        </p:txBody>
      </p:sp>
      <p:sp>
        <p:nvSpPr>
          <p:cNvPr id="5" name="Slide Number Placeholder 4">
            <a:extLst>
              <a:ext uri="{FF2B5EF4-FFF2-40B4-BE49-F238E27FC236}">
                <a16:creationId xmlns:a16="http://schemas.microsoft.com/office/drawing/2014/main" id="{8C416BF9-9193-70E3-CB12-D9879B846E08}"/>
              </a:ext>
            </a:extLst>
          </p:cNvPr>
          <p:cNvSpPr>
            <a:spLocks noGrp="1"/>
          </p:cNvSpPr>
          <p:nvPr>
            <p:ph type="sldNum" sz="quarter" idx="4"/>
          </p:nvPr>
        </p:nvSpPr>
        <p:spPr/>
        <p:txBody>
          <a:bodyPr/>
          <a:lstStyle/>
          <a:p>
            <a:fld id="{294A09A9-5501-47C1-A89A-A340965A2BE2}" type="slidenum">
              <a:rPr lang="en-US" smtClean="0"/>
              <a:pPr/>
              <a:t>13</a:t>
            </a:fld>
            <a:endParaRPr lang="en-US" dirty="0"/>
          </a:p>
        </p:txBody>
      </p:sp>
    </p:spTree>
    <p:extLst>
      <p:ext uri="{BB962C8B-B14F-4D97-AF65-F5344CB8AC3E}">
        <p14:creationId xmlns:p14="http://schemas.microsoft.com/office/powerpoint/2010/main" val="37571750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06D10-2525-2DFB-1AAC-D67A50DBF744}"/>
              </a:ext>
            </a:extLst>
          </p:cNvPr>
          <p:cNvSpPr>
            <a:spLocks noGrp="1"/>
          </p:cNvSpPr>
          <p:nvPr>
            <p:ph type="title"/>
          </p:nvPr>
        </p:nvSpPr>
        <p:spPr>
          <a:xfrm>
            <a:off x="1167491" y="238761"/>
            <a:ext cx="9779183" cy="533400"/>
          </a:xfrm>
        </p:spPr>
        <p:txBody>
          <a:bodyPr/>
          <a:lstStyle/>
          <a:p>
            <a:r>
              <a:rPr lang="en-US" dirty="0">
                <a:solidFill>
                  <a:srgbClr val="000000"/>
                </a:solidFill>
                <a:latin typeface="Times New Roman" panose="02020603050405020304" pitchFamily="18" charset="0"/>
              </a:rPr>
              <a:t>S</a:t>
            </a:r>
            <a:r>
              <a:rPr lang="en-US" b="1" i="0" dirty="0">
                <a:solidFill>
                  <a:srgbClr val="000000"/>
                </a:solidFill>
                <a:effectLst/>
                <a:latin typeface="Times New Roman" panose="02020603050405020304" pitchFamily="18" charset="0"/>
              </a:rPr>
              <a:t>tatistical terms</a:t>
            </a:r>
            <a:endParaRPr lang="en-IN" dirty="0"/>
          </a:p>
        </p:txBody>
      </p:sp>
      <p:sp>
        <p:nvSpPr>
          <p:cNvPr id="3" name="Content Placeholder 2">
            <a:extLst>
              <a:ext uri="{FF2B5EF4-FFF2-40B4-BE49-F238E27FC236}">
                <a16:creationId xmlns:a16="http://schemas.microsoft.com/office/drawing/2014/main" id="{06E7DD0B-2F10-5144-CA92-D500E5E2EB4B}"/>
              </a:ext>
            </a:extLst>
          </p:cNvPr>
          <p:cNvSpPr>
            <a:spLocks noGrp="1"/>
          </p:cNvSpPr>
          <p:nvPr>
            <p:ph idx="1"/>
          </p:nvPr>
        </p:nvSpPr>
        <p:spPr>
          <a:xfrm>
            <a:off x="930046" y="772161"/>
            <a:ext cx="10254071" cy="3366815"/>
          </a:xfrm>
        </p:spPr>
        <p:txBody>
          <a:bodyPr/>
          <a:lstStyle/>
          <a:p>
            <a:pPr algn="l"/>
            <a:r>
              <a:rPr lang="en-US" b="0" i="0" dirty="0">
                <a:solidFill>
                  <a:srgbClr val="000000"/>
                </a:solidFill>
                <a:effectLst/>
                <a:latin typeface="Times New Roman" panose="02020603050405020304" pitchFamily="18" charset="0"/>
              </a:rPr>
              <a:t>Note that a variable is something that can vary. The possible variations of a variable are known as the </a:t>
            </a:r>
            <a:r>
              <a:rPr lang="en-US" b="1" i="0" dirty="0">
                <a:solidFill>
                  <a:srgbClr val="000000"/>
                </a:solidFill>
                <a:effectLst/>
                <a:latin typeface="Times New Roman" panose="02020603050405020304" pitchFamily="18" charset="0"/>
              </a:rPr>
              <a:t>values</a:t>
            </a:r>
            <a:r>
              <a:rPr lang="en-US" b="0" i="0" dirty="0">
                <a:solidFill>
                  <a:srgbClr val="000000"/>
                </a:solidFill>
                <a:effectLst/>
                <a:latin typeface="Times New Roman" panose="02020603050405020304" pitchFamily="18" charset="0"/>
              </a:rPr>
              <a:t>. </a:t>
            </a:r>
          </a:p>
          <a:p>
            <a:pPr algn="l"/>
            <a:endParaRPr lang="en-US" dirty="0">
              <a:solidFill>
                <a:srgbClr val="000000"/>
              </a:solidFill>
              <a:latin typeface="Times New Roman" panose="02020603050405020304" pitchFamily="18" charset="0"/>
            </a:endParaRPr>
          </a:p>
          <a:p>
            <a:pPr algn="l"/>
            <a:r>
              <a:rPr lang="en-US" b="0" i="0" dirty="0">
                <a:solidFill>
                  <a:srgbClr val="000000"/>
                </a:solidFill>
                <a:effectLst/>
                <a:latin typeface="Times New Roman" panose="02020603050405020304" pitchFamily="18" charset="0"/>
              </a:rPr>
              <a:t>For the variables in the example survey the values for </a:t>
            </a:r>
            <a:r>
              <a:rPr lang="en-US" b="0" i="1" dirty="0">
                <a:solidFill>
                  <a:srgbClr val="000000"/>
                </a:solidFill>
                <a:effectLst/>
                <a:latin typeface="Times New Roman" panose="02020603050405020304" pitchFamily="18" charset="0"/>
              </a:rPr>
              <a:t>gender</a:t>
            </a:r>
            <a:r>
              <a:rPr lang="en-US" b="0" i="0" dirty="0">
                <a:solidFill>
                  <a:srgbClr val="000000"/>
                </a:solidFill>
                <a:effectLst/>
                <a:latin typeface="Times New Roman" panose="02020603050405020304" pitchFamily="18" charset="0"/>
              </a:rPr>
              <a:t> would be ‘male’ and ‘female’, for </a:t>
            </a:r>
            <a:r>
              <a:rPr lang="en-US" b="0" i="1" dirty="0">
                <a:solidFill>
                  <a:srgbClr val="000000"/>
                </a:solidFill>
                <a:effectLst/>
                <a:latin typeface="Times New Roman" panose="02020603050405020304" pitchFamily="18" charset="0"/>
              </a:rPr>
              <a:t>age</a:t>
            </a:r>
            <a:r>
              <a:rPr lang="en-US" b="0" i="0" dirty="0">
                <a:solidFill>
                  <a:srgbClr val="000000"/>
                </a:solidFill>
                <a:effectLst/>
                <a:latin typeface="Times New Roman" panose="02020603050405020304" pitchFamily="18" charset="0"/>
              </a:rPr>
              <a:t> any number above 0, for </a:t>
            </a:r>
            <a:r>
              <a:rPr lang="en-US" b="0" i="1" dirty="0">
                <a:solidFill>
                  <a:srgbClr val="000000"/>
                </a:solidFill>
                <a:effectLst/>
                <a:latin typeface="Times New Roman" panose="02020603050405020304" pitchFamily="18" charset="0"/>
              </a:rPr>
              <a:t>name</a:t>
            </a:r>
            <a:r>
              <a:rPr lang="en-US" b="0" i="0" dirty="0">
                <a:solidFill>
                  <a:srgbClr val="000000"/>
                </a:solidFill>
                <a:effectLst/>
                <a:latin typeface="Times New Roman" panose="02020603050405020304" pitchFamily="18" charset="0"/>
              </a:rPr>
              <a:t> all possible names and for </a:t>
            </a:r>
            <a:r>
              <a:rPr lang="en-US" b="0" i="1" dirty="0">
                <a:solidFill>
                  <a:srgbClr val="000000"/>
                </a:solidFill>
                <a:effectLst/>
                <a:latin typeface="Times New Roman" panose="02020603050405020304" pitchFamily="18" charset="0"/>
              </a:rPr>
              <a:t>opinion</a:t>
            </a:r>
            <a:r>
              <a:rPr lang="en-US" b="0" i="0" dirty="0">
                <a:solidFill>
                  <a:srgbClr val="000000"/>
                </a:solidFill>
                <a:effectLst/>
                <a:latin typeface="Times New Roman" panose="02020603050405020304" pitchFamily="18" charset="0"/>
              </a:rPr>
              <a:t> the options ‘very boring’, ‘boring’, ‘interesting’ and ‘very interesting’.</a:t>
            </a:r>
          </a:p>
          <a:p>
            <a:pPr algn="l"/>
            <a:endParaRPr lang="en-US" b="0" i="0" dirty="0">
              <a:solidFill>
                <a:srgbClr val="000000"/>
              </a:solidFill>
              <a:effectLst/>
              <a:latin typeface="Times New Roman" panose="02020603050405020304" pitchFamily="18" charset="0"/>
            </a:endParaRPr>
          </a:p>
          <a:p>
            <a:pPr algn="l"/>
            <a:r>
              <a:rPr lang="en-US" b="0" i="0" dirty="0">
                <a:solidFill>
                  <a:srgbClr val="000000"/>
                </a:solidFill>
                <a:effectLst/>
                <a:latin typeface="Times New Roman" panose="02020603050405020304" pitchFamily="18" charset="0"/>
              </a:rPr>
              <a:t>These values are often assigned a letter or a number, e.g. </a:t>
            </a:r>
            <a:r>
              <a:rPr lang="en-US" b="0" i="1" dirty="0">
                <a:solidFill>
                  <a:srgbClr val="000000"/>
                </a:solidFill>
                <a:effectLst/>
                <a:latin typeface="Times New Roman" panose="02020603050405020304" pitchFamily="18" charset="0"/>
              </a:rPr>
              <a:t>m = male</a:t>
            </a:r>
            <a:r>
              <a:rPr lang="en-US" b="0" i="0" dirty="0">
                <a:solidFill>
                  <a:srgbClr val="000000"/>
                </a:solidFill>
                <a:effectLst/>
                <a:latin typeface="Times New Roman" panose="02020603050405020304" pitchFamily="18" charset="0"/>
              </a:rPr>
              <a:t> and </a:t>
            </a:r>
            <a:r>
              <a:rPr lang="en-US" b="0" i="1" dirty="0">
                <a:solidFill>
                  <a:srgbClr val="000000"/>
                </a:solidFill>
                <a:effectLst/>
                <a:latin typeface="Times New Roman" panose="02020603050405020304" pitchFamily="18" charset="0"/>
              </a:rPr>
              <a:t>f = female</a:t>
            </a:r>
            <a:r>
              <a:rPr lang="en-US" b="0" i="0" dirty="0">
                <a:solidFill>
                  <a:srgbClr val="000000"/>
                </a:solidFill>
                <a:effectLst/>
                <a:latin typeface="Times New Roman" panose="02020603050405020304" pitchFamily="18" charset="0"/>
              </a:rPr>
              <a:t>, or </a:t>
            </a:r>
            <a:r>
              <a:rPr lang="en-US" b="0" i="1" dirty="0">
                <a:solidFill>
                  <a:srgbClr val="000000"/>
                </a:solidFill>
                <a:effectLst/>
                <a:latin typeface="Times New Roman" panose="02020603050405020304" pitchFamily="18" charset="0"/>
              </a:rPr>
              <a:t>0 = male</a:t>
            </a:r>
            <a:r>
              <a:rPr lang="en-US" b="0" i="0" dirty="0">
                <a:solidFill>
                  <a:srgbClr val="000000"/>
                </a:solidFill>
                <a:effectLst/>
                <a:latin typeface="Times New Roman" panose="02020603050405020304" pitchFamily="18" charset="0"/>
              </a:rPr>
              <a:t> and </a:t>
            </a:r>
            <a:r>
              <a:rPr lang="en-US" b="0" i="1" dirty="0">
                <a:solidFill>
                  <a:srgbClr val="000000"/>
                </a:solidFill>
                <a:effectLst/>
                <a:latin typeface="Times New Roman" panose="02020603050405020304" pitchFamily="18" charset="0"/>
              </a:rPr>
              <a:t>1 = female</a:t>
            </a:r>
            <a:r>
              <a:rPr lang="en-US" b="0" i="0" dirty="0">
                <a:solidFill>
                  <a:srgbClr val="000000"/>
                </a:solidFill>
                <a:effectLst/>
                <a:latin typeface="Times New Roman" panose="02020603050405020304" pitchFamily="18" charset="0"/>
              </a:rPr>
              <a:t>. This is known as </a:t>
            </a:r>
            <a:r>
              <a:rPr lang="en-US" b="1" i="0" dirty="0">
                <a:solidFill>
                  <a:srgbClr val="000000"/>
                </a:solidFill>
                <a:effectLst/>
                <a:latin typeface="Times New Roman" panose="02020603050405020304" pitchFamily="18" charset="0"/>
              </a:rPr>
              <a:t>coding</a:t>
            </a:r>
            <a:r>
              <a:rPr lang="en-US" b="0" i="0" dirty="0">
                <a:solidFill>
                  <a:srgbClr val="000000"/>
                </a:solidFill>
                <a:effectLst/>
                <a:latin typeface="Times New Roman" panose="02020603050405020304" pitchFamily="18" charset="0"/>
              </a:rPr>
              <a:t>: assigning a letter(s) or number(s) to represent the value. For open ended questions no coding is required.</a:t>
            </a:r>
          </a:p>
          <a:p>
            <a:pPr algn="l"/>
            <a:endParaRPr lang="en-US" b="0" i="0" dirty="0">
              <a:solidFill>
                <a:srgbClr val="000000"/>
              </a:solidFill>
              <a:effectLst/>
              <a:latin typeface="Times New Roman" panose="02020603050405020304" pitchFamily="18" charset="0"/>
            </a:endParaRPr>
          </a:p>
        </p:txBody>
      </p:sp>
      <p:sp>
        <p:nvSpPr>
          <p:cNvPr id="5" name="Slide Number Placeholder 4">
            <a:extLst>
              <a:ext uri="{FF2B5EF4-FFF2-40B4-BE49-F238E27FC236}">
                <a16:creationId xmlns:a16="http://schemas.microsoft.com/office/drawing/2014/main" id="{8C416BF9-9193-70E3-CB12-D9879B846E08}"/>
              </a:ext>
            </a:extLst>
          </p:cNvPr>
          <p:cNvSpPr>
            <a:spLocks noGrp="1"/>
          </p:cNvSpPr>
          <p:nvPr>
            <p:ph type="sldNum" sz="quarter" idx="4"/>
          </p:nvPr>
        </p:nvSpPr>
        <p:spPr/>
        <p:txBody>
          <a:bodyPr/>
          <a:lstStyle/>
          <a:p>
            <a:fld id="{294A09A9-5501-47C1-A89A-A340965A2BE2}" type="slidenum">
              <a:rPr lang="en-US" smtClean="0"/>
              <a:pPr/>
              <a:t>14</a:t>
            </a:fld>
            <a:endParaRPr lang="en-US" dirty="0"/>
          </a:p>
        </p:txBody>
      </p:sp>
    </p:spTree>
    <p:extLst>
      <p:ext uri="{BB962C8B-B14F-4D97-AF65-F5344CB8AC3E}">
        <p14:creationId xmlns:p14="http://schemas.microsoft.com/office/powerpoint/2010/main" val="26812838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06D10-2525-2DFB-1AAC-D67A50DBF744}"/>
              </a:ext>
            </a:extLst>
          </p:cNvPr>
          <p:cNvSpPr>
            <a:spLocks noGrp="1"/>
          </p:cNvSpPr>
          <p:nvPr>
            <p:ph type="title"/>
          </p:nvPr>
        </p:nvSpPr>
        <p:spPr>
          <a:xfrm>
            <a:off x="1167491" y="238761"/>
            <a:ext cx="9779183" cy="533400"/>
          </a:xfrm>
        </p:spPr>
        <p:txBody>
          <a:bodyPr/>
          <a:lstStyle/>
          <a:p>
            <a:r>
              <a:rPr lang="en-US" dirty="0">
                <a:solidFill>
                  <a:srgbClr val="000000"/>
                </a:solidFill>
                <a:latin typeface="Times New Roman" panose="02020603050405020304" pitchFamily="18" charset="0"/>
              </a:rPr>
              <a:t>S</a:t>
            </a:r>
            <a:r>
              <a:rPr lang="en-US" b="1" i="0" dirty="0">
                <a:solidFill>
                  <a:srgbClr val="000000"/>
                </a:solidFill>
                <a:effectLst/>
                <a:latin typeface="Times New Roman" panose="02020603050405020304" pitchFamily="18" charset="0"/>
              </a:rPr>
              <a:t>tatistical terms</a:t>
            </a:r>
            <a:endParaRPr lang="en-IN" dirty="0"/>
          </a:p>
        </p:txBody>
      </p:sp>
      <p:sp>
        <p:nvSpPr>
          <p:cNvPr id="3" name="Content Placeholder 2">
            <a:extLst>
              <a:ext uri="{FF2B5EF4-FFF2-40B4-BE49-F238E27FC236}">
                <a16:creationId xmlns:a16="http://schemas.microsoft.com/office/drawing/2014/main" id="{06E7DD0B-2F10-5144-CA92-D500E5E2EB4B}"/>
              </a:ext>
            </a:extLst>
          </p:cNvPr>
          <p:cNvSpPr>
            <a:spLocks noGrp="1"/>
          </p:cNvSpPr>
          <p:nvPr>
            <p:ph idx="1"/>
          </p:nvPr>
        </p:nvSpPr>
        <p:spPr>
          <a:xfrm>
            <a:off x="930046" y="772161"/>
            <a:ext cx="10254071" cy="3366815"/>
          </a:xfrm>
        </p:spPr>
        <p:txBody>
          <a:bodyPr/>
          <a:lstStyle/>
          <a:p>
            <a:pPr algn="l"/>
            <a:endParaRPr lang="en-US" b="0" i="0" dirty="0">
              <a:solidFill>
                <a:srgbClr val="000000"/>
              </a:solidFill>
              <a:effectLst/>
              <a:latin typeface="Times New Roman" panose="02020603050405020304" pitchFamily="18" charset="0"/>
            </a:endParaRPr>
          </a:p>
          <a:p>
            <a:pPr algn="l"/>
            <a:r>
              <a:rPr lang="en-US" b="0" i="0" dirty="0">
                <a:solidFill>
                  <a:srgbClr val="000000"/>
                </a:solidFill>
                <a:effectLst/>
                <a:latin typeface="Times New Roman" panose="02020603050405020304" pitchFamily="18" charset="0"/>
              </a:rPr>
              <a:t>In Table 1 the conversion of the example survey into variables, values and coding. This is sometimes referred to as a </a:t>
            </a:r>
            <a:r>
              <a:rPr lang="en-US" b="1" i="0" dirty="0">
                <a:solidFill>
                  <a:srgbClr val="000000"/>
                </a:solidFill>
                <a:effectLst/>
                <a:latin typeface="Times New Roman" panose="02020603050405020304" pitchFamily="18" charset="0"/>
              </a:rPr>
              <a:t>codebook</a:t>
            </a:r>
            <a:r>
              <a:rPr lang="en-US" b="0" i="0" dirty="0">
                <a:solidFill>
                  <a:srgbClr val="000000"/>
                </a:solidFill>
                <a:effectLst/>
                <a:latin typeface="Times New Roman" panose="02020603050405020304" pitchFamily="18" charset="0"/>
              </a:rPr>
              <a:t>.</a:t>
            </a:r>
          </a:p>
          <a:p>
            <a:pPr algn="l"/>
            <a:endParaRPr lang="en-US" dirty="0">
              <a:solidFill>
                <a:srgbClr val="000000"/>
              </a:solidFill>
              <a:latin typeface="Times New Roman" panose="02020603050405020304" pitchFamily="18" charset="0"/>
            </a:endParaRPr>
          </a:p>
          <a:p>
            <a:pPr algn="l"/>
            <a:endParaRPr lang="en-US" b="0" i="0" dirty="0">
              <a:solidFill>
                <a:srgbClr val="000000"/>
              </a:solidFill>
              <a:effectLst/>
              <a:latin typeface="Times New Roman" panose="02020603050405020304" pitchFamily="18" charset="0"/>
            </a:endParaRPr>
          </a:p>
          <a:p>
            <a:pPr algn="l"/>
            <a:endParaRPr lang="en-US" dirty="0">
              <a:solidFill>
                <a:srgbClr val="000000"/>
              </a:solidFill>
              <a:latin typeface="Times New Roman" panose="02020603050405020304" pitchFamily="18" charset="0"/>
            </a:endParaRPr>
          </a:p>
          <a:p>
            <a:pPr algn="l"/>
            <a:endParaRPr lang="en-US" b="0" i="0" dirty="0">
              <a:solidFill>
                <a:srgbClr val="000000"/>
              </a:solidFill>
              <a:effectLst/>
              <a:latin typeface="Times New Roman" panose="02020603050405020304" pitchFamily="18" charset="0"/>
            </a:endParaRPr>
          </a:p>
          <a:p>
            <a:pPr algn="l"/>
            <a:r>
              <a:rPr lang="en-US" b="0" i="0" dirty="0">
                <a:solidFill>
                  <a:srgbClr val="000000"/>
                </a:solidFill>
                <a:effectLst/>
                <a:latin typeface="Times New Roman" panose="02020603050405020304" pitchFamily="18" charset="0"/>
              </a:rPr>
              <a:t>Note that the variable description is either a longer description of the name of the variable, or sometimes the entire question as it was asked on the survey.</a:t>
            </a:r>
          </a:p>
          <a:p>
            <a:pPr algn="l"/>
            <a:r>
              <a:rPr lang="en-US" b="0" i="0" dirty="0">
                <a:solidFill>
                  <a:srgbClr val="000000"/>
                </a:solidFill>
                <a:effectLst/>
                <a:latin typeface="Times New Roman" panose="02020603050405020304" pitchFamily="18" charset="0"/>
              </a:rPr>
              <a:t>The last term connected to this is a score. A </a:t>
            </a:r>
            <a:r>
              <a:rPr lang="en-US" b="1" i="0" dirty="0">
                <a:solidFill>
                  <a:srgbClr val="000000"/>
                </a:solidFill>
                <a:effectLst/>
                <a:latin typeface="Times New Roman" panose="02020603050405020304" pitchFamily="18" charset="0"/>
              </a:rPr>
              <a:t>score</a:t>
            </a:r>
            <a:r>
              <a:rPr lang="en-US" b="0" i="0" dirty="0">
                <a:solidFill>
                  <a:srgbClr val="000000"/>
                </a:solidFill>
                <a:effectLst/>
                <a:latin typeface="Times New Roman" panose="02020603050405020304" pitchFamily="18" charset="0"/>
              </a:rPr>
              <a:t> is the value (or assigned code) for a single case on a single variable.</a:t>
            </a:r>
          </a:p>
          <a:p>
            <a:pPr algn="l"/>
            <a:endParaRPr lang="en-US" b="0" i="0" dirty="0">
              <a:solidFill>
                <a:srgbClr val="000000"/>
              </a:solidFill>
              <a:effectLst/>
              <a:latin typeface="Times New Roman" panose="02020603050405020304" pitchFamily="18" charset="0"/>
            </a:endParaRPr>
          </a:p>
          <a:p>
            <a:pPr algn="l"/>
            <a:endParaRPr lang="en-US" b="0" i="0" dirty="0">
              <a:solidFill>
                <a:srgbClr val="000000"/>
              </a:solidFill>
              <a:effectLst/>
              <a:latin typeface="Times New Roman" panose="02020603050405020304" pitchFamily="18" charset="0"/>
            </a:endParaRPr>
          </a:p>
          <a:p>
            <a:pPr algn="l"/>
            <a:endParaRPr lang="en-US" b="0" i="0" dirty="0">
              <a:solidFill>
                <a:srgbClr val="000000"/>
              </a:solidFill>
              <a:effectLst/>
              <a:latin typeface="Times New Roman" panose="02020603050405020304" pitchFamily="18" charset="0"/>
            </a:endParaRPr>
          </a:p>
          <a:p>
            <a:pPr algn="l"/>
            <a:endParaRPr lang="en-US" b="0" i="0" dirty="0">
              <a:solidFill>
                <a:srgbClr val="000000"/>
              </a:solidFill>
              <a:effectLst/>
              <a:latin typeface="Times New Roman" panose="02020603050405020304" pitchFamily="18" charset="0"/>
            </a:endParaRPr>
          </a:p>
        </p:txBody>
      </p:sp>
      <p:sp>
        <p:nvSpPr>
          <p:cNvPr id="5" name="Slide Number Placeholder 4">
            <a:extLst>
              <a:ext uri="{FF2B5EF4-FFF2-40B4-BE49-F238E27FC236}">
                <a16:creationId xmlns:a16="http://schemas.microsoft.com/office/drawing/2014/main" id="{8C416BF9-9193-70E3-CB12-D9879B846E08}"/>
              </a:ext>
            </a:extLst>
          </p:cNvPr>
          <p:cNvSpPr>
            <a:spLocks noGrp="1"/>
          </p:cNvSpPr>
          <p:nvPr>
            <p:ph type="sldNum" sz="quarter" idx="4"/>
          </p:nvPr>
        </p:nvSpPr>
        <p:spPr/>
        <p:txBody>
          <a:bodyPr/>
          <a:lstStyle/>
          <a:p>
            <a:fld id="{294A09A9-5501-47C1-A89A-A340965A2BE2}" type="slidenum">
              <a:rPr lang="en-US" smtClean="0"/>
              <a:pPr/>
              <a:t>15</a:t>
            </a:fld>
            <a:endParaRPr lang="en-US" dirty="0"/>
          </a:p>
        </p:txBody>
      </p:sp>
      <p:pic>
        <p:nvPicPr>
          <p:cNvPr id="9" name="Picture 8" descr="A black text on a white background&#10;&#10;Description automatically generated">
            <a:extLst>
              <a:ext uri="{FF2B5EF4-FFF2-40B4-BE49-F238E27FC236}">
                <a16:creationId xmlns:a16="http://schemas.microsoft.com/office/drawing/2014/main" id="{33195FAD-4E8B-3AC5-B2C4-7B5253811E80}"/>
              </a:ext>
            </a:extLst>
          </p:cNvPr>
          <p:cNvPicPr>
            <a:picLocks noChangeAspect="1"/>
          </p:cNvPicPr>
          <p:nvPr/>
        </p:nvPicPr>
        <p:blipFill>
          <a:blip r:embed="rId2"/>
          <a:stretch>
            <a:fillRect/>
          </a:stretch>
        </p:blipFill>
        <p:spPr>
          <a:xfrm>
            <a:off x="1007883" y="2300556"/>
            <a:ext cx="5791498" cy="1911448"/>
          </a:xfrm>
          <a:prstGeom prst="rect">
            <a:avLst/>
          </a:prstGeom>
        </p:spPr>
      </p:pic>
      <p:pic>
        <p:nvPicPr>
          <p:cNvPr id="11" name="Picture 10" descr="A close-up of a name&#10;&#10;Description automatically generated">
            <a:extLst>
              <a:ext uri="{FF2B5EF4-FFF2-40B4-BE49-F238E27FC236}">
                <a16:creationId xmlns:a16="http://schemas.microsoft.com/office/drawing/2014/main" id="{78AA42B5-90EC-85AF-A9D4-B7E05FCC921D}"/>
              </a:ext>
            </a:extLst>
          </p:cNvPr>
          <p:cNvPicPr>
            <a:picLocks noChangeAspect="1"/>
          </p:cNvPicPr>
          <p:nvPr/>
        </p:nvPicPr>
        <p:blipFill>
          <a:blip r:embed="rId3"/>
          <a:stretch>
            <a:fillRect/>
          </a:stretch>
        </p:blipFill>
        <p:spPr>
          <a:xfrm>
            <a:off x="7334314" y="3055575"/>
            <a:ext cx="3314870" cy="819192"/>
          </a:xfrm>
          <a:prstGeom prst="rect">
            <a:avLst/>
          </a:prstGeom>
        </p:spPr>
      </p:pic>
    </p:spTree>
    <p:extLst>
      <p:ext uri="{BB962C8B-B14F-4D97-AF65-F5344CB8AC3E}">
        <p14:creationId xmlns:p14="http://schemas.microsoft.com/office/powerpoint/2010/main" val="26636597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06D10-2525-2DFB-1AAC-D67A50DBF744}"/>
              </a:ext>
            </a:extLst>
          </p:cNvPr>
          <p:cNvSpPr>
            <a:spLocks noGrp="1"/>
          </p:cNvSpPr>
          <p:nvPr>
            <p:ph type="title"/>
          </p:nvPr>
        </p:nvSpPr>
        <p:spPr>
          <a:xfrm>
            <a:off x="1167491" y="238761"/>
            <a:ext cx="9779183" cy="533400"/>
          </a:xfrm>
        </p:spPr>
        <p:txBody>
          <a:bodyPr/>
          <a:lstStyle/>
          <a:p>
            <a:r>
              <a:rPr lang="en-US" dirty="0">
                <a:solidFill>
                  <a:srgbClr val="000000"/>
                </a:solidFill>
                <a:latin typeface="Times New Roman" panose="02020603050405020304" pitchFamily="18" charset="0"/>
              </a:rPr>
              <a:t>S</a:t>
            </a:r>
            <a:r>
              <a:rPr lang="en-US" b="1" i="0" dirty="0">
                <a:solidFill>
                  <a:srgbClr val="000000"/>
                </a:solidFill>
                <a:effectLst/>
                <a:latin typeface="Times New Roman" panose="02020603050405020304" pitchFamily="18" charset="0"/>
              </a:rPr>
              <a:t>tatistical terms</a:t>
            </a:r>
            <a:endParaRPr lang="en-IN" dirty="0"/>
          </a:p>
        </p:txBody>
      </p:sp>
      <p:sp>
        <p:nvSpPr>
          <p:cNvPr id="3" name="Content Placeholder 2">
            <a:extLst>
              <a:ext uri="{FF2B5EF4-FFF2-40B4-BE49-F238E27FC236}">
                <a16:creationId xmlns:a16="http://schemas.microsoft.com/office/drawing/2014/main" id="{06E7DD0B-2F10-5144-CA92-D500E5E2EB4B}"/>
              </a:ext>
            </a:extLst>
          </p:cNvPr>
          <p:cNvSpPr>
            <a:spLocks noGrp="1"/>
          </p:cNvSpPr>
          <p:nvPr>
            <p:ph idx="1"/>
          </p:nvPr>
        </p:nvSpPr>
        <p:spPr>
          <a:xfrm>
            <a:off x="930046" y="772161"/>
            <a:ext cx="10254071" cy="3366815"/>
          </a:xfrm>
        </p:spPr>
        <p:txBody>
          <a:bodyPr/>
          <a:lstStyle/>
          <a:p>
            <a:pPr algn="l"/>
            <a:r>
              <a:rPr lang="en-US" b="0" i="0" dirty="0">
                <a:solidFill>
                  <a:srgbClr val="000000"/>
                </a:solidFill>
                <a:effectLst/>
                <a:latin typeface="Times New Roman" panose="02020603050405020304" pitchFamily="18" charset="0"/>
              </a:rPr>
              <a:t>Stevens (1946) classified variables based on which basic operations can be performed on them, and created four so-called measurement levels: </a:t>
            </a:r>
            <a:r>
              <a:rPr lang="en-US" b="1" i="0" dirty="0">
                <a:solidFill>
                  <a:srgbClr val="000000"/>
                </a:solidFill>
                <a:effectLst/>
                <a:latin typeface="Times New Roman" panose="02020603050405020304" pitchFamily="18" charset="0"/>
              </a:rPr>
              <a:t>nominal, ordinal, interval and ratio</a:t>
            </a:r>
            <a:r>
              <a:rPr lang="en-US" b="0" i="0" dirty="0">
                <a:solidFill>
                  <a:srgbClr val="000000"/>
                </a:solidFill>
                <a:effectLst/>
                <a:latin typeface="Times New Roman" panose="02020603050405020304" pitchFamily="18" charset="0"/>
              </a:rPr>
              <a:t>.</a:t>
            </a:r>
          </a:p>
          <a:p>
            <a:pPr algn="l"/>
            <a:endParaRPr lang="en-US" dirty="0">
              <a:solidFill>
                <a:srgbClr val="000000"/>
              </a:solidFill>
              <a:latin typeface="Times New Roman" panose="02020603050405020304" pitchFamily="18" charset="0"/>
            </a:endParaRPr>
          </a:p>
          <a:p>
            <a:pPr algn="l"/>
            <a:r>
              <a:rPr lang="en-US" b="0" i="0" dirty="0">
                <a:solidFill>
                  <a:srgbClr val="000000"/>
                </a:solidFill>
                <a:effectLst/>
                <a:latin typeface="Times New Roman" panose="02020603050405020304" pitchFamily="18" charset="0"/>
              </a:rPr>
              <a:t> I will combine interval and ratio into one category called scale (which is something SPSS also does). </a:t>
            </a:r>
          </a:p>
          <a:p>
            <a:pPr algn="l"/>
            <a:endParaRPr lang="en-US" b="0" i="0" dirty="0">
              <a:solidFill>
                <a:srgbClr val="000000"/>
              </a:solidFill>
              <a:effectLst/>
              <a:latin typeface="Times New Roman" panose="02020603050405020304" pitchFamily="18" charset="0"/>
            </a:endParaRPr>
          </a:p>
          <a:p>
            <a:pPr algn="l"/>
            <a:r>
              <a:rPr lang="en-US" b="0" i="0" dirty="0">
                <a:solidFill>
                  <a:srgbClr val="000000"/>
                </a:solidFill>
                <a:effectLst/>
                <a:latin typeface="Times New Roman" panose="02020603050405020304" pitchFamily="18" charset="0"/>
              </a:rPr>
              <a:t>A variable is said to have a nominal measurement level, if the values are non-numeric and have no logical order (besides perhaps alphabetical). The variable gender for example has a nominal measurement level, since the order of the possible values can be in any way you want (although there are many discussions sometimes about it :-)). Also open questions that ask for text are nominal, for example first name.</a:t>
            </a:r>
          </a:p>
        </p:txBody>
      </p:sp>
      <p:sp>
        <p:nvSpPr>
          <p:cNvPr id="5" name="Slide Number Placeholder 4">
            <a:extLst>
              <a:ext uri="{FF2B5EF4-FFF2-40B4-BE49-F238E27FC236}">
                <a16:creationId xmlns:a16="http://schemas.microsoft.com/office/drawing/2014/main" id="{8C416BF9-9193-70E3-CB12-D9879B846E08}"/>
              </a:ext>
            </a:extLst>
          </p:cNvPr>
          <p:cNvSpPr>
            <a:spLocks noGrp="1"/>
          </p:cNvSpPr>
          <p:nvPr>
            <p:ph type="sldNum" sz="quarter" idx="4"/>
          </p:nvPr>
        </p:nvSpPr>
        <p:spPr/>
        <p:txBody>
          <a:bodyPr/>
          <a:lstStyle/>
          <a:p>
            <a:fld id="{294A09A9-5501-47C1-A89A-A340965A2BE2}" type="slidenum">
              <a:rPr lang="en-US" smtClean="0"/>
              <a:pPr/>
              <a:t>16</a:t>
            </a:fld>
            <a:endParaRPr lang="en-US" dirty="0"/>
          </a:p>
        </p:txBody>
      </p:sp>
    </p:spTree>
    <p:extLst>
      <p:ext uri="{BB962C8B-B14F-4D97-AF65-F5344CB8AC3E}">
        <p14:creationId xmlns:p14="http://schemas.microsoft.com/office/powerpoint/2010/main" val="19469919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06D10-2525-2DFB-1AAC-D67A50DBF744}"/>
              </a:ext>
            </a:extLst>
          </p:cNvPr>
          <p:cNvSpPr>
            <a:spLocks noGrp="1"/>
          </p:cNvSpPr>
          <p:nvPr>
            <p:ph type="title"/>
          </p:nvPr>
        </p:nvSpPr>
        <p:spPr>
          <a:xfrm>
            <a:off x="1167491" y="238761"/>
            <a:ext cx="9779183" cy="533400"/>
          </a:xfrm>
        </p:spPr>
        <p:txBody>
          <a:bodyPr/>
          <a:lstStyle/>
          <a:p>
            <a:r>
              <a:rPr lang="en-US" dirty="0">
                <a:solidFill>
                  <a:srgbClr val="000000"/>
                </a:solidFill>
                <a:latin typeface="Times New Roman" panose="02020603050405020304" pitchFamily="18" charset="0"/>
              </a:rPr>
              <a:t>S</a:t>
            </a:r>
            <a:r>
              <a:rPr lang="en-US" b="1" i="0" dirty="0">
                <a:solidFill>
                  <a:srgbClr val="000000"/>
                </a:solidFill>
                <a:effectLst/>
                <a:latin typeface="Times New Roman" panose="02020603050405020304" pitchFamily="18" charset="0"/>
              </a:rPr>
              <a:t>tatistical terms</a:t>
            </a:r>
            <a:endParaRPr lang="en-IN" dirty="0"/>
          </a:p>
        </p:txBody>
      </p:sp>
      <p:sp>
        <p:nvSpPr>
          <p:cNvPr id="3" name="Content Placeholder 2">
            <a:extLst>
              <a:ext uri="{FF2B5EF4-FFF2-40B4-BE49-F238E27FC236}">
                <a16:creationId xmlns:a16="http://schemas.microsoft.com/office/drawing/2014/main" id="{06E7DD0B-2F10-5144-CA92-D500E5E2EB4B}"/>
              </a:ext>
            </a:extLst>
          </p:cNvPr>
          <p:cNvSpPr>
            <a:spLocks noGrp="1"/>
          </p:cNvSpPr>
          <p:nvPr>
            <p:ph idx="1"/>
          </p:nvPr>
        </p:nvSpPr>
        <p:spPr>
          <a:xfrm>
            <a:off x="930046" y="772161"/>
            <a:ext cx="10254071" cy="3366815"/>
          </a:xfrm>
        </p:spPr>
        <p:txBody>
          <a:bodyPr/>
          <a:lstStyle/>
          <a:p>
            <a:pPr algn="l"/>
            <a:r>
              <a:rPr lang="en-US" b="0" i="0" dirty="0">
                <a:solidFill>
                  <a:srgbClr val="000000"/>
                </a:solidFill>
                <a:effectLst/>
                <a:latin typeface="Times New Roman" panose="02020603050405020304" pitchFamily="18" charset="0"/>
              </a:rPr>
              <a:t>If the values are non-numerical, but do have a logical order to them, the measurement level is ordinal. </a:t>
            </a:r>
          </a:p>
          <a:p>
            <a:pPr algn="l"/>
            <a:endParaRPr lang="en-US" dirty="0">
              <a:solidFill>
                <a:srgbClr val="000000"/>
              </a:solidFill>
              <a:latin typeface="Times New Roman" panose="02020603050405020304" pitchFamily="18" charset="0"/>
            </a:endParaRPr>
          </a:p>
          <a:p>
            <a:pPr algn="l"/>
            <a:r>
              <a:rPr lang="en-US" b="0" i="0" dirty="0">
                <a:solidFill>
                  <a:srgbClr val="000000"/>
                </a:solidFill>
                <a:effectLst/>
                <a:latin typeface="Times New Roman" panose="02020603050405020304" pitchFamily="18" charset="0"/>
              </a:rPr>
              <a:t>For example a variable that uses the options 'fully disagree', 'disagree', 'agree', 'fully agree', is ordinal. Note that it is about the original values being non-numerical. </a:t>
            </a:r>
          </a:p>
          <a:p>
            <a:pPr algn="l"/>
            <a:endParaRPr lang="en-US" dirty="0">
              <a:solidFill>
                <a:srgbClr val="000000"/>
              </a:solidFill>
              <a:latin typeface="Times New Roman" panose="02020603050405020304" pitchFamily="18" charset="0"/>
            </a:endParaRPr>
          </a:p>
          <a:p>
            <a:pPr algn="l"/>
            <a:r>
              <a:rPr lang="en-US" b="0" i="0" dirty="0">
                <a:solidFill>
                  <a:srgbClr val="000000"/>
                </a:solidFill>
                <a:effectLst/>
                <a:latin typeface="Times New Roman" panose="02020603050405020304" pitchFamily="18" charset="0"/>
              </a:rPr>
              <a:t>Often with ordinal variables the values are coded with numbers (e.g. 1 = fully disagree to 5 = fully agree), but this would still be ordinal, since the original values are non-numerical. </a:t>
            </a:r>
          </a:p>
          <a:p>
            <a:pPr algn="l"/>
            <a:endParaRPr lang="en-US" dirty="0">
              <a:solidFill>
                <a:srgbClr val="000000"/>
              </a:solidFill>
              <a:latin typeface="Times New Roman" panose="02020603050405020304" pitchFamily="18" charset="0"/>
            </a:endParaRPr>
          </a:p>
          <a:p>
            <a:pPr algn="l"/>
            <a:r>
              <a:rPr lang="en-US" b="0" i="0" dirty="0">
                <a:solidFill>
                  <a:srgbClr val="000000"/>
                </a:solidFill>
                <a:effectLst/>
                <a:latin typeface="Times New Roman" panose="02020603050405020304" pitchFamily="18" charset="0"/>
              </a:rPr>
              <a:t>Also numbers that have been categorized create an ordinal measurement level, so for example age category (e.g. 0 &lt; 20, 20 &lt; 30, etc.) would be ordinal.</a:t>
            </a:r>
          </a:p>
          <a:p>
            <a:pPr algn="l"/>
            <a:endParaRPr lang="en-US" b="0" i="0" dirty="0">
              <a:solidFill>
                <a:srgbClr val="000000"/>
              </a:solidFill>
              <a:effectLst/>
              <a:latin typeface="Times New Roman" panose="02020603050405020304" pitchFamily="18" charset="0"/>
            </a:endParaRPr>
          </a:p>
        </p:txBody>
      </p:sp>
      <p:sp>
        <p:nvSpPr>
          <p:cNvPr id="5" name="Slide Number Placeholder 4">
            <a:extLst>
              <a:ext uri="{FF2B5EF4-FFF2-40B4-BE49-F238E27FC236}">
                <a16:creationId xmlns:a16="http://schemas.microsoft.com/office/drawing/2014/main" id="{8C416BF9-9193-70E3-CB12-D9879B846E08}"/>
              </a:ext>
            </a:extLst>
          </p:cNvPr>
          <p:cNvSpPr>
            <a:spLocks noGrp="1"/>
          </p:cNvSpPr>
          <p:nvPr>
            <p:ph type="sldNum" sz="quarter" idx="4"/>
          </p:nvPr>
        </p:nvSpPr>
        <p:spPr/>
        <p:txBody>
          <a:bodyPr/>
          <a:lstStyle/>
          <a:p>
            <a:fld id="{294A09A9-5501-47C1-A89A-A340965A2BE2}" type="slidenum">
              <a:rPr lang="en-US" smtClean="0"/>
              <a:pPr/>
              <a:t>17</a:t>
            </a:fld>
            <a:endParaRPr lang="en-US" dirty="0"/>
          </a:p>
        </p:txBody>
      </p:sp>
    </p:spTree>
    <p:extLst>
      <p:ext uri="{BB962C8B-B14F-4D97-AF65-F5344CB8AC3E}">
        <p14:creationId xmlns:p14="http://schemas.microsoft.com/office/powerpoint/2010/main" val="15729298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06D10-2525-2DFB-1AAC-D67A50DBF744}"/>
              </a:ext>
            </a:extLst>
          </p:cNvPr>
          <p:cNvSpPr>
            <a:spLocks noGrp="1"/>
          </p:cNvSpPr>
          <p:nvPr>
            <p:ph type="title"/>
          </p:nvPr>
        </p:nvSpPr>
        <p:spPr>
          <a:xfrm>
            <a:off x="1167491" y="238761"/>
            <a:ext cx="9779183" cy="533400"/>
          </a:xfrm>
        </p:spPr>
        <p:txBody>
          <a:bodyPr/>
          <a:lstStyle/>
          <a:p>
            <a:r>
              <a:rPr lang="en-US" dirty="0">
                <a:solidFill>
                  <a:srgbClr val="000000"/>
                </a:solidFill>
                <a:latin typeface="Times New Roman" panose="02020603050405020304" pitchFamily="18" charset="0"/>
              </a:rPr>
              <a:t>S</a:t>
            </a:r>
            <a:r>
              <a:rPr lang="en-US" b="1" i="0" dirty="0">
                <a:solidFill>
                  <a:srgbClr val="000000"/>
                </a:solidFill>
                <a:effectLst/>
                <a:latin typeface="Times New Roman" panose="02020603050405020304" pitchFamily="18" charset="0"/>
              </a:rPr>
              <a:t>tatistical terms</a:t>
            </a:r>
            <a:endParaRPr lang="en-IN" dirty="0"/>
          </a:p>
        </p:txBody>
      </p:sp>
      <p:sp>
        <p:nvSpPr>
          <p:cNvPr id="3" name="Content Placeholder 2">
            <a:extLst>
              <a:ext uri="{FF2B5EF4-FFF2-40B4-BE49-F238E27FC236}">
                <a16:creationId xmlns:a16="http://schemas.microsoft.com/office/drawing/2014/main" id="{06E7DD0B-2F10-5144-CA92-D500E5E2EB4B}"/>
              </a:ext>
            </a:extLst>
          </p:cNvPr>
          <p:cNvSpPr>
            <a:spLocks noGrp="1"/>
          </p:cNvSpPr>
          <p:nvPr>
            <p:ph idx="1"/>
          </p:nvPr>
        </p:nvSpPr>
        <p:spPr>
          <a:xfrm>
            <a:off x="930046" y="772161"/>
            <a:ext cx="10254071" cy="3366815"/>
          </a:xfrm>
        </p:spPr>
        <p:txBody>
          <a:bodyPr/>
          <a:lstStyle/>
          <a:p>
            <a:pPr algn="l"/>
            <a:r>
              <a:rPr lang="en-US" b="0" i="0" dirty="0">
                <a:solidFill>
                  <a:srgbClr val="000000"/>
                </a:solidFill>
                <a:effectLst/>
                <a:latin typeface="Times New Roman" panose="02020603050405020304" pitchFamily="18" charset="0"/>
              </a:rPr>
              <a:t>In case you do have real numbers the measurement level will be scale (interval and ratio). So for example when asked to fill out your age, the variable age will have a scale measurement level. </a:t>
            </a:r>
          </a:p>
          <a:p>
            <a:pPr algn="l"/>
            <a:endParaRPr lang="en-US" dirty="0">
              <a:solidFill>
                <a:srgbClr val="000000"/>
              </a:solidFill>
              <a:latin typeface="Times New Roman" panose="02020603050405020304" pitchFamily="18" charset="0"/>
            </a:endParaRPr>
          </a:p>
          <a:p>
            <a:pPr algn="l"/>
            <a:r>
              <a:rPr lang="en-US" b="0" i="0" dirty="0">
                <a:solidFill>
                  <a:srgbClr val="000000"/>
                </a:solidFill>
                <a:effectLst/>
                <a:latin typeface="Times New Roman" panose="02020603050405020304" pitchFamily="18" charset="0"/>
              </a:rPr>
              <a:t>With 'real' numbers I mean that a phone number for example is not really a number on which you can perform calculations (adding the digits of a phone number might be fun but there it has no meaningful interpretation), so a phone number would be considered nominal since there is not really a logical order.</a:t>
            </a:r>
          </a:p>
          <a:p>
            <a:pPr algn="l"/>
            <a:endParaRPr lang="en-US" b="0" i="0" dirty="0">
              <a:solidFill>
                <a:srgbClr val="000000"/>
              </a:solidFill>
              <a:effectLst/>
              <a:latin typeface="Times New Roman" panose="02020603050405020304" pitchFamily="18" charset="0"/>
            </a:endParaRPr>
          </a:p>
          <a:p>
            <a:pPr algn="l"/>
            <a:r>
              <a:rPr lang="en-US" b="0" i="0" dirty="0">
                <a:solidFill>
                  <a:srgbClr val="000000"/>
                </a:solidFill>
                <a:effectLst/>
                <a:latin typeface="Times New Roman" panose="02020603050405020304" pitchFamily="18" charset="0"/>
              </a:rPr>
              <a:t>For example if we ask people their phone number, then although we could calculate an average phone number, it would not make any sense. There is also not any particular order in these phone numbers, so the measurement level would be nominal.</a:t>
            </a:r>
          </a:p>
        </p:txBody>
      </p:sp>
      <p:sp>
        <p:nvSpPr>
          <p:cNvPr id="5" name="Slide Number Placeholder 4">
            <a:extLst>
              <a:ext uri="{FF2B5EF4-FFF2-40B4-BE49-F238E27FC236}">
                <a16:creationId xmlns:a16="http://schemas.microsoft.com/office/drawing/2014/main" id="{8C416BF9-9193-70E3-CB12-D9879B846E08}"/>
              </a:ext>
            </a:extLst>
          </p:cNvPr>
          <p:cNvSpPr>
            <a:spLocks noGrp="1"/>
          </p:cNvSpPr>
          <p:nvPr>
            <p:ph type="sldNum" sz="quarter" idx="4"/>
          </p:nvPr>
        </p:nvSpPr>
        <p:spPr/>
        <p:txBody>
          <a:bodyPr/>
          <a:lstStyle/>
          <a:p>
            <a:fld id="{294A09A9-5501-47C1-A89A-A340965A2BE2}" type="slidenum">
              <a:rPr lang="en-US" smtClean="0"/>
              <a:pPr/>
              <a:t>18</a:t>
            </a:fld>
            <a:endParaRPr lang="en-US" dirty="0"/>
          </a:p>
        </p:txBody>
      </p:sp>
    </p:spTree>
    <p:extLst>
      <p:ext uri="{BB962C8B-B14F-4D97-AF65-F5344CB8AC3E}">
        <p14:creationId xmlns:p14="http://schemas.microsoft.com/office/powerpoint/2010/main" val="31954001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06D10-2525-2DFB-1AAC-D67A50DBF744}"/>
              </a:ext>
            </a:extLst>
          </p:cNvPr>
          <p:cNvSpPr>
            <a:spLocks noGrp="1"/>
          </p:cNvSpPr>
          <p:nvPr>
            <p:ph type="title"/>
          </p:nvPr>
        </p:nvSpPr>
        <p:spPr>
          <a:xfrm>
            <a:off x="1167491" y="238761"/>
            <a:ext cx="9779183" cy="533400"/>
          </a:xfrm>
        </p:spPr>
        <p:txBody>
          <a:bodyPr/>
          <a:lstStyle/>
          <a:p>
            <a:r>
              <a:rPr lang="en-US" dirty="0">
                <a:solidFill>
                  <a:srgbClr val="000000"/>
                </a:solidFill>
                <a:latin typeface="Times New Roman" panose="02020603050405020304" pitchFamily="18" charset="0"/>
              </a:rPr>
              <a:t>S</a:t>
            </a:r>
            <a:r>
              <a:rPr lang="en-US" b="1" i="0" dirty="0">
                <a:solidFill>
                  <a:srgbClr val="000000"/>
                </a:solidFill>
                <a:effectLst/>
                <a:latin typeface="Times New Roman" panose="02020603050405020304" pitchFamily="18" charset="0"/>
              </a:rPr>
              <a:t>tatistical terms</a:t>
            </a:r>
            <a:endParaRPr lang="en-IN" dirty="0"/>
          </a:p>
        </p:txBody>
      </p:sp>
      <p:sp>
        <p:nvSpPr>
          <p:cNvPr id="3" name="Content Placeholder 2">
            <a:extLst>
              <a:ext uri="{FF2B5EF4-FFF2-40B4-BE49-F238E27FC236}">
                <a16:creationId xmlns:a16="http://schemas.microsoft.com/office/drawing/2014/main" id="{06E7DD0B-2F10-5144-CA92-D500E5E2EB4B}"/>
              </a:ext>
            </a:extLst>
          </p:cNvPr>
          <p:cNvSpPr>
            <a:spLocks noGrp="1"/>
          </p:cNvSpPr>
          <p:nvPr>
            <p:ph idx="1"/>
          </p:nvPr>
        </p:nvSpPr>
        <p:spPr>
          <a:xfrm>
            <a:off x="930046" y="772161"/>
            <a:ext cx="10254071" cy="3366815"/>
          </a:xfrm>
        </p:spPr>
        <p:txBody>
          <a:bodyPr/>
          <a:lstStyle/>
          <a:p>
            <a:pPr algn="l"/>
            <a:endParaRPr lang="en-US" b="0" i="0" dirty="0">
              <a:solidFill>
                <a:srgbClr val="000000"/>
              </a:solidFill>
              <a:effectLst/>
              <a:latin typeface="Times New Roman" panose="02020603050405020304" pitchFamily="18" charset="0"/>
            </a:endParaRPr>
          </a:p>
          <a:p>
            <a:pPr algn="l"/>
            <a:r>
              <a:rPr lang="en-US" b="0" i="0" dirty="0">
                <a:solidFill>
                  <a:srgbClr val="000000"/>
                </a:solidFill>
                <a:effectLst/>
                <a:latin typeface="Times New Roman" panose="02020603050405020304" pitchFamily="18" charset="0"/>
              </a:rPr>
              <a:t>A special type of variable is a binary variable, also known as dichotomous (Warner, 2013; Weinberg &amp; Abramowitz, 2008), or Bernoulli (Nelson, Coffin, &amp; Copeland, 2003) . </a:t>
            </a:r>
          </a:p>
          <a:p>
            <a:pPr algn="l"/>
            <a:endParaRPr lang="en-US" dirty="0">
              <a:solidFill>
                <a:srgbClr val="000000"/>
              </a:solidFill>
              <a:latin typeface="Times New Roman" panose="02020603050405020304" pitchFamily="18" charset="0"/>
            </a:endParaRPr>
          </a:p>
          <a:p>
            <a:pPr algn="l"/>
            <a:r>
              <a:rPr lang="en-US" b="0" i="0" dirty="0">
                <a:solidFill>
                  <a:srgbClr val="000000"/>
                </a:solidFill>
                <a:effectLst/>
                <a:latin typeface="Times New Roman" panose="02020603050405020304" pitchFamily="18" charset="0"/>
              </a:rPr>
              <a:t>A variable is binary if it only has two possible outcomes (e.g. pass/fail, on/off, male/female, right/wrong, etc.). </a:t>
            </a:r>
          </a:p>
          <a:p>
            <a:pPr algn="l"/>
            <a:endParaRPr lang="en-US" dirty="0">
              <a:solidFill>
                <a:srgbClr val="000000"/>
              </a:solidFill>
              <a:latin typeface="Times New Roman" panose="02020603050405020304" pitchFamily="18" charset="0"/>
            </a:endParaRPr>
          </a:p>
          <a:p>
            <a:pPr algn="l"/>
            <a:r>
              <a:rPr lang="en-US" b="0" i="0" dirty="0">
                <a:solidFill>
                  <a:srgbClr val="000000"/>
                </a:solidFill>
                <a:effectLst/>
                <a:latin typeface="Times New Roman" panose="02020603050405020304" pitchFamily="18" charset="0"/>
              </a:rPr>
              <a:t>Note that strictly speaking a binary variable can be considered nominal, ordinal, interval, and ratio. </a:t>
            </a:r>
          </a:p>
          <a:p>
            <a:pPr algn="l"/>
            <a:endParaRPr lang="en-US" dirty="0">
              <a:solidFill>
                <a:srgbClr val="000000"/>
              </a:solidFill>
              <a:latin typeface="Times New Roman" panose="02020603050405020304" pitchFamily="18" charset="0"/>
            </a:endParaRPr>
          </a:p>
          <a:p>
            <a:pPr algn="l"/>
            <a:r>
              <a:rPr lang="en-US" b="0" i="0" dirty="0">
                <a:solidFill>
                  <a:srgbClr val="000000"/>
                </a:solidFill>
                <a:effectLst/>
                <a:latin typeface="Times New Roman" panose="02020603050405020304" pitchFamily="18" charset="0"/>
              </a:rPr>
              <a:t>Since there are only two options to choose from. In most cases it is often considered as a nominal variable.</a:t>
            </a:r>
          </a:p>
          <a:p>
            <a:pPr algn="l"/>
            <a:endParaRPr lang="en-US" b="0" i="0" dirty="0">
              <a:solidFill>
                <a:srgbClr val="000000"/>
              </a:solidFill>
              <a:effectLst/>
              <a:latin typeface="Times New Roman" panose="02020603050405020304" pitchFamily="18" charset="0"/>
            </a:endParaRPr>
          </a:p>
        </p:txBody>
      </p:sp>
      <p:sp>
        <p:nvSpPr>
          <p:cNvPr id="5" name="Slide Number Placeholder 4">
            <a:extLst>
              <a:ext uri="{FF2B5EF4-FFF2-40B4-BE49-F238E27FC236}">
                <a16:creationId xmlns:a16="http://schemas.microsoft.com/office/drawing/2014/main" id="{8C416BF9-9193-70E3-CB12-D9879B846E08}"/>
              </a:ext>
            </a:extLst>
          </p:cNvPr>
          <p:cNvSpPr>
            <a:spLocks noGrp="1"/>
          </p:cNvSpPr>
          <p:nvPr>
            <p:ph type="sldNum" sz="quarter" idx="4"/>
          </p:nvPr>
        </p:nvSpPr>
        <p:spPr/>
        <p:txBody>
          <a:bodyPr/>
          <a:lstStyle/>
          <a:p>
            <a:fld id="{294A09A9-5501-47C1-A89A-A340965A2BE2}" type="slidenum">
              <a:rPr lang="en-US" smtClean="0"/>
              <a:pPr/>
              <a:t>19</a:t>
            </a:fld>
            <a:endParaRPr lang="en-US" dirty="0"/>
          </a:p>
        </p:txBody>
      </p:sp>
    </p:spTree>
    <p:extLst>
      <p:ext uri="{BB962C8B-B14F-4D97-AF65-F5344CB8AC3E}">
        <p14:creationId xmlns:p14="http://schemas.microsoft.com/office/powerpoint/2010/main" val="36382841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97A977-298B-FAD6-7038-C5D9F16B9C8E}"/>
              </a:ext>
            </a:extLst>
          </p:cNvPr>
          <p:cNvSpPr>
            <a:spLocks noGrp="1"/>
          </p:cNvSpPr>
          <p:nvPr>
            <p:ph type="title"/>
          </p:nvPr>
        </p:nvSpPr>
        <p:spPr/>
        <p:txBody>
          <a:bodyPr/>
          <a:lstStyle/>
          <a:p>
            <a:r>
              <a:rPr lang="en-IN" dirty="0"/>
              <a:t>Table of contents</a:t>
            </a:r>
          </a:p>
        </p:txBody>
      </p:sp>
      <p:sp>
        <p:nvSpPr>
          <p:cNvPr id="3" name="Content Placeholder 2">
            <a:extLst>
              <a:ext uri="{FF2B5EF4-FFF2-40B4-BE49-F238E27FC236}">
                <a16:creationId xmlns:a16="http://schemas.microsoft.com/office/drawing/2014/main" id="{B038F406-1FC5-9F77-2D84-C4247F6FBCC1}"/>
              </a:ext>
            </a:extLst>
          </p:cNvPr>
          <p:cNvSpPr>
            <a:spLocks noGrp="1"/>
          </p:cNvSpPr>
          <p:nvPr>
            <p:ph idx="1"/>
          </p:nvPr>
        </p:nvSpPr>
        <p:spPr/>
        <p:txBody>
          <a:bodyPr/>
          <a:lstStyle/>
          <a:p>
            <a:pPr marL="457200" indent="-457200">
              <a:buFont typeface="Arial" panose="020B0604020202020204" pitchFamily="34" charset="0"/>
              <a:buChar char="•"/>
            </a:pPr>
            <a:r>
              <a:rPr lang="en-IN" dirty="0"/>
              <a:t>Related terms</a:t>
            </a:r>
          </a:p>
          <a:p>
            <a:pPr marL="457200" indent="-457200">
              <a:buFont typeface="Arial" panose="020B0604020202020204" pitchFamily="34" charset="0"/>
              <a:buChar char="•"/>
            </a:pPr>
            <a:r>
              <a:rPr lang="en-IN" dirty="0"/>
              <a:t>Cases, scores, variables, values</a:t>
            </a:r>
          </a:p>
          <a:p>
            <a:pPr marL="457200" indent="-457200">
              <a:buFont typeface="Arial" panose="020B0604020202020204" pitchFamily="34" charset="0"/>
              <a:buChar char="•"/>
            </a:pPr>
            <a:r>
              <a:rPr lang="en-IN" dirty="0"/>
              <a:t>Types of variables </a:t>
            </a:r>
          </a:p>
          <a:p>
            <a:pPr marL="457200" indent="-457200">
              <a:buFont typeface="Arial" panose="020B0604020202020204" pitchFamily="34" charset="0"/>
              <a:buChar char="•"/>
            </a:pPr>
            <a:r>
              <a:rPr lang="en-IN" dirty="0"/>
              <a:t>Null and alternate hypothesis</a:t>
            </a:r>
          </a:p>
          <a:p>
            <a:pPr marL="457200" indent="-457200">
              <a:buFont typeface="Arial" panose="020B0604020202020204" pitchFamily="34" charset="0"/>
              <a:buChar char="•"/>
            </a:pPr>
            <a:r>
              <a:rPr lang="en-IN" dirty="0"/>
              <a:t>Binomial test</a:t>
            </a:r>
          </a:p>
          <a:p>
            <a:pPr marL="457200" indent="-457200">
              <a:buFont typeface="Arial" panose="020B0604020202020204" pitchFamily="34" charset="0"/>
              <a:buChar char="•"/>
            </a:pPr>
            <a:r>
              <a:rPr lang="en-IN" dirty="0"/>
              <a:t>Cohen g</a:t>
            </a:r>
          </a:p>
          <a:p>
            <a:pPr marL="457200" indent="-457200">
              <a:buFont typeface="Arial" panose="020B0604020202020204" pitchFamily="34" charset="0"/>
              <a:buChar char="•"/>
            </a:pPr>
            <a:endParaRPr lang="en-IN" dirty="0"/>
          </a:p>
        </p:txBody>
      </p:sp>
      <p:sp>
        <p:nvSpPr>
          <p:cNvPr id="4" name="Footer Placeholder 3">
            <a:extLst>
              <a:ext uri="{FF2B5EF4-FFF2-40B4-BE49-F238E27FC236}">
                <a16:creationId xmlns:a16="http://schemas.microsoft.com/office/drawing/2014/main" id="{CF7BEE01-844F-48EE-3E11-DC05366EF5FC}"/>
              </a:ext>
            </a:extLst>
          </p:cNvPr>
          <p:cNvSpPr>
            <a:spLocks noGrp="1"/>
          </p:cNvSpPr>
          <p:nvPr>
            <p:ph type="ftr" sz="quarter" idx="3"/>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1037760-55D7-5556-C9A9-2B4760C220BE}"/>
              </a:ext>
            </a:extLst>
          </p:cNvPr>
          <p:cNvSpPr>
            <a:spLocks noGrp="1"/>
          </p:cNvSpPr>
          <p:nvPr>
            <p:ph type="sldNum" sz="quarter" idx="4"/>
          </p:nvPr>
        </p:nvSpPr>
        <p:spPr/>
        <p:txBody>
          <a:bodyPr/>
          <a:lstStyle/>
          <a:p>
            <a:fld id="{294A09A9-5501-47C1-A89A-A340965A2BE2}" type="slidenum">
              <a:rPr lang="en-US" smtClean="0"/>
              <a:pPr/>
              <a:t>2</a:t>
            </a:fld>
            <a:endParaRPr lang="en-US" dirty="0"/>
          </a:p>
        </p:txBody>
      </p:sp>
    </p:spTree>
    <p:extLst>
      <p:ext uri="{BB962C8B-B14F-4D97-AF65-F5344CB8AC3E}">
        <p14:creationId xmlns:p14="http://schemas.microsoft.com/office/powerpoint/2010/main" val="907585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06D10-2525-2DFB-1AAC-D67A50DBF744}"/>
              </a:ext>
            </a:extLst>
          </p:cNvPr>
          <p:cNvSpPr>
            <a:spLocks noGrp="1"/>
          </p:cNvSpPr>
          <p:nvPr>
            <p:ph type="title"/>
          </p:nvPr>
        </p:nvSpPr>
        <p:spPr>
          <a:xfrm>
            <a:off x="1167491" y="238761"/>
            <a:ext cx="9779183" cy="533400"/>
          </a:xfrm>
        </p:spPr>
        <p:txBody>
          <a:bodyPr/>
          <a:lstStyle/>
          <a:p>
            <a:r>
              <a:rPr lang="en-US" dirty="0">
                <a:solidFill>
                  <a:srgbClr val="000000"/>
                </a:solidFill>
                <a:latin typeface="Times New Roman" panose="02020603050405020304" pitchFamily="18" charset="0"/>
              </a:rPr>
              <a:t>S</a:t>
            </a:r>
            <a:r>
              <a:rPr lang="en-US" b="1" i="0" dirty="0">
                <a:solidFill>
                  <a:srgbClr val="000000"/>
                </a:solidFill>
                <a:effectLst/>
                <a:latin typeface="Times New Roman" panose="02020603050405020304" pitchFamily="18" charset="0"/>
              </a:rPr>
              <a:t>tatistical terms</a:t>
            </a:r>
            <a:endParaRPr lang="en-IN" dirty="0"/>
          </a:p>
        </p:txBody>
      </p:sp>
      <p:sp>
        <p:nvSpPr>
          <p:cNvPr id="3" name="Content Placeholder 2">
            <a:extLst>
              <a:ext uri="{FF2B5EF4-FFF2-40B4-BE49-F238E27FC236}">
                <a16:creationId xmlns:a16="http://schemas.microsoft.com/office/drawing/2014/main" id="{06E7DD0B-2F10-5144-CA92-D500E5E2EB4B}"/>
              </a:ext>
            </a:extLst>
          </p:cNvPr>
          <p:cNvSpPr>
            <a:spLocks noGrp="1"/>
          </p:cNvSpPr>
          <p:nvPr>
            <p:ph idx="1"/>
          </p:nvPr>
        </p:nvSpPr>
        <p:spPr>
          <a:xfrm>
            <a:off x="930046" y="772161"/>
            <a:ext cx="10254071" cy="3366815"/>
          </a:xfrm>
        </p:spPr>
        <p:txBody>
          <a:bodyPr/>
          <a:lstStyle/>
          <a:p>
            <a:pPr algn="l"/>
            <a:r>
              <a:rPr lang="en-US" b="0" i="0" dirty="0">
                <a:solidFill>
                  <a:srgbClr val="000000"/>
                </a:solidFill>
                <a:effectLst/>
                <a:latin typeface="Times New Roman" panose="02020603050405020304" pitchFamily="18" charset="0"/>
              </a:rPr>
              <a:t>Although the classification from Stevens (nominal, ordinal, interval and ratio) works well for many variables, there are some that are difficult to determine. </a:t>
            </a:r>
          </a:p>
          <a:p>
            <a:pPr algn="l"/>
            <a:endParaRPr lang="en-US" dirty="0">
              <a:solidFill>
                <a:srgbClr val="000000"/>
              </a:solidFill>
              <a:latin typeface="Times New Roman" panose="02020603050405020304" pitchFamily="18" charset="0"/>
            </a:endParaRPr>
          </a:p>
          <a:p>
            <a:pPr algn="l"/>
            <a:r>
              <a:rPr lang="en-US" b="0" i="0" dirty="0">
                <a:solidFill>
                  <a:srgbClr val="000000"/>
                </a:solidFill>
                <a:effectLst/>
                <a:latin typeface="Times New Roman" panose="02020603050405020304" pitchFamily="18" charset="0"/>
              </a:rPr>
              <a:t>Especially cyclic measurements, like for example weekdays. Weekdays (Monday to Sunday) are not numbers, so it is not interval or ratio. There seems to be a logical ordering, so ordinal might actually be a good first guess. </a:t>
            </a:r>
          </a:p>
          <a:p>
            <a:pPr algn="l"/>
            <a:endParaRPr lang="en-US" dirty="0">
              <a:solidFill>
                <a:srgbClr val="000000"/>
              </a:solidFill>
              <a:latin typeface="Times New Roman" panose="02020603050405020304" pitchFamily="18" charset="0"/>
            </a:endParaRPr>
          </a:p>
          <a:p>
            <a:pPr algn="l"/>
            <a:r>
              <a:rPr lang="en-US" b="0" i="0" dirty="0">
                <a:solidFill>
                  <a:srgbClr val="000000"/>
                </a:solidFill>
                <a:effectLst/>
                <a:latin typeface="Times New Roman" panose="02020603050405020304" pitchFamily="18" charset="0"/>
              </a:rPr>
              <a:t>However, what is this order then? Some will argue that a week starts on Monday, while others might say on Sunday. So, although there is an order, the starting point is not clear. Unfortunately, there is no consensus on what these cyclical types of variables should be. It can depend on the actual analysis that you want to perform with it.</a:t>
            </a:r>
          </a:p>
          <a:p>
            <a:pPr algn="l"/>
            <a:endParaRPr lang="en-US" b="0" i="0" dirty="0">
              <a:solidFill>
                <a:srgbClr val="000000"/>
              </a:solidFill>
              <a:effectLst/>
              <a:latin typeface="Times New Roman" panose="02020603050405020304" pitchFamily="18" charset="0"/>
            </a:endParaRPr>
          </a:p>
        </p:txBody>
      </p:sp>
      <p:sp>
        <p:nvSpPr>
          <p:cNvPr id="5" name="Slide Number Placeholder 4">
            <a:extLst>
              <a:ext uri="{FF2B5EF4-FFF2-40B4-BE49-F238E27FC236}">
                <a16:creationId xmlns:a16="http://schemas.microsoft.com/office/drawing/2014/main" id="{8C416BF9-9193-70E3-CB12-D9879B846E08}"/>
              </a:ext>
            </a:extLst>
          </p:cNvPr>
          <p:cNvSpPr>
            <a:spLocks noGrp="1"/>
          </p:cNvSpPr>
          <p:nvPr>
            <p:ph type="sldNum" sz="quarter" idx="4"/>
          </p:nvPr>
        </p:nvSpPr>
        <p:spPr/>
        <p:txBody>
          <a:bodyPr/>
          <a:lstStyle/>
          <a:p>
            <a:fld id="{294A09A9-5501-47C1-A89A-A340965A2BE2}" type="slidenum">
              <a:rPr lang="en-US" smtClean="0"/>
              <a:pPr/>
              <a:t>20</a:t>
            </a:fld>
            <a:endParaRPr lang="en-US" dirty="0"/>
          </a:p>
        </p:txBody>
      </p:sp>
    </p:spTree>
    <p:extLst>
      <p:ext uri="{BB962C8B-B14F-4D97-AF65-F5344CB8AC3E}">
        <p14:creationId xmlns:p14="http://schemas.microsoft.com/office/powerpoint/2010/main" val="7559549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3873B-5289-FB81-3A71-F036DBA4B1F5}"/>
              </a:ext>
            </a:extLst>
          </p:cNvPr>
          <p:cNvSpPr>
            <a:spLocks noGrp="1"/>
          </p:cNvSpPr>
          <p:nvPr>
            <p:ph type="title"/>
          </p:nvPr>
        </p:nvSpPr>
        <p:spPr>
          <a:xfrm>
            <a:off x="1167492" y="381001"/>
            <a:ext cx="9779183" cy="939800"/>
          </a:xfrm>
        </p:spPr>
        <p:txBody>
          <a:bodyPr/>
          <a:lstStyle/>
          <a:p>
            <a:r>
              <a:rPr lang="en-IN" b="1" i="0" dirty="0">
                <a:solidFill>
                  <a:srgbClr val="000000"/>
                </a:solidFill>
                <a:effectLst/>
                <a:latin typeface="Times New Roman" panose="02020603050405020304" pitchFamily="18" charset="0"/>
              </a:rPr>
              <a:t>Significance</a:t>
            </a:r>
            <a:br>
              <a:rPr lang="en-IN" b="1" i="0" dirty="0">
                <a:solidFill>
                  <a:srgbClr val="000000"/>
                </a:solidFill>
                <a:effectLst/>
                <a:latin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43AC0AEE-14FE-A988-4AEB-AB2EFEF310C8}"/>
              </a:ext>
            </a:extLst>
          </p:cNvPr>
          <p:cNvSpPr>
            <a:spLocks noGrp="1"/>
          </p:cNvSpPr>
          <p:nvPr>
            <p:ph idx="1"/>
          </p:nvPr>
        </p:nvSpPr>
        <p:spPr>
          <a:xfrm>
            <a:off x="1167493" y="802641"/>
            <a:ext cx="9779182" cy="4581642"/>
          </a:xfrm>
        </p:spPr>
        <p:txBody>
          <a:bodyPr/>
          <a:lstStyle/>
          <a:p>
            <a:r>
              <a:rPr lang="en-US" b="1" i="0" dirty="0">
                <a:solidFill>
                  <a:srgbClr val="000000"/>
                </a:solidFill>
                <a:effectLst/>
                <a:latin typeface="Times New Roman" panose="02020603050405020304" pitchFamily="18" charset="0"/>
              </a:rPr>
              <a:t>significance</a:t>
            </a:r>
            <a:r>
              <a:rPr lang="en-US" b="0" i="0" dirty="0">
                <a:solidFill>
                  <a:srgbClr val="000000"/>
                </a:solidFill>
                <a:effectLst/>
                <a:latin typeface="Times New Roman" panose="02020603050405020304" pitchFamily="18" charset="0"/>
              </a:rPr>
              <a:t>, which can be defined as: the probability of a </a:t>
            </a:r>
            <a:r>
              <a:rPr lang="en-US" b="0" i="0" dirty="0">
                <a:solidFill>
                  <a:srgbClr val="FF0000"/>
                </a:solidFill>
                <a:effectLst/>
                <a:latin typeface="Times New Roman" panose="02020603050405020304" pitchFamily="18" charset="0"/>
              </a:rPr>
              <a:t>result as in the sample</a:t>
            </a:r>
            <a:r>
              <a:rPr lang="en-US" b="0" i="0" dirty="0">
                <a:solidFill>
                  <a:srgbClr val="000000"/>
                </a:solidFill>
                <a:effectLst/>
                <a:latin typeface="Times New Roman" panose="02020603050405020304" pitchFamily="18" charset="0"/>
              </a:rPr>
              <a:t>, </a:t>
            </a:r>
            <a:r>
              <a:rPr lang="en-US" b="0" i="0" dirty="0">
                <a:solidFill>
                  <a:srgbClr val="0000FF"/>
                </a:solidFill>
                <a:effectLst/>
                <a:latin typeface="Times New Roman" panose="02020603050405020304" pitchFamily="18" charset="0"/>
              </a:rPr>
              <a:t>or even more extreme</a:t>
            </a:r>
            <a:r>
              <a:rPr lang="en-US" b="0" i="0" dirty="0">
                <a:solidFill>
                  <a:srgbClr val="000000"/>
                </a:solidFill>
                <a:effectLst/>
                <a:latin typeface="Times New Roman" panose="02020603050405020304" pitchFamily="18" charset="0"/>
              </a:rPr>
              <a:t>, if the </a:t>
            </a:r>
            <a:r>
              <a:rPr lang="en-US" b="0" i="0" dirty="0">
                <a:solidFill>
                  <a:srgbClr val="FF8000"/>
                </a:solidFill>
                <a:effectLst/>
                <a:latin typeface="Times New Roman" panose="02020603050405020304" pitchFamily="18" charset="0"/>
              </a:rPr>
              <a:t>assumption about the population</a:t>
            </a:r>
            <a:r>
              <a:rPr lang="en-US" b="0" i="0" dirty="0">
                <a:solidFill>
                  <a:srgbClr val="000000"/>
                </a:solidFill>
                <a:effectLst/>
                <a:latin typeface="Times New Roman" panose="02020603050405020304" pitchFamily="18" charset="0"/>
              </a:rPr>
              <a:t> would be true</a:t>
            </a:r>
          </a:p>
          <a:p>
            <a:endParaRPr lang="en-US" dirty="0">
              <a:solidFill>
                <a:srgbClr val="000000"/>
              </a:solidFill>
              <a:latin typeface="Times New Roman" panose="02020603050405020304" pitchFamily="18" charset="0"/>
            </a:endParaRPr>
          </a:p>
          <a:p>
            <a:r>
              <a:rPr lang="en-US" b="0" i="0" dirty="0">
                <a:solidFill>
                  <a:srgbClr val="000000"/>
                </a:solidFill>
                <a:effectLst/>
                <a:latin typeface="Times New Roman" panose="02020603050405020304" pitchFamily="18" charset="0"/>
              </a:rPr>
              <a:t>What is important here is that with a survey you only have taken one sample out of many possible samples that could have been taken out of a population. </a:t>
            </a:r>
          </a:p>
          <a:p>
            <a:endParaRPr lang="en-US" dirty="0">
              <a:solidFill>
                <a:srgbClr val="000000"/>
              </a:solidFill>
              <a:latin typeface="Times New Roman" panose="02020603050405020304" pitchFamily="18" charset="0"/>
            </a:endParaRPr>
          </a:p>
          <a:p>
            <a:r>
              <a:rPr lang="en-US" b="0" i="0" dirty="0">
                <a:solidFill>
                  <a:srgbClr val="000000"/>
                </a:solidFill>
                <a:effectLst/>
                <a:latin typeface="Times New Roman" panose="02020603050405020304" pitchFamily="18" charset="0"/>
              </a:rPr>
              <a:t>What we would like to know is; what can be said about the entire population based on a single sample from that population (without having to take all possible samples)? </a:t>
            </a:r>
          </a:p>
          <a:p>
            <a:endParaRPr lang="en-US" dirty="0">
              <a:solidFill>
                <a:srgbClr val="000000"/>
              </a:solidFill>
              <a:latin typeface="Times New Roman" panose="02020603050405020304" pitchFamily="18" charset="0"/>
            </a:endParaRPr>
          </a:p>
          <a:p>
            <a:r>
              <a:rPr lang="en-US" b="0" i="0" dirty="0">
                <a:solidFill>
                  <a:srgbClr val="000000"/>
                </a:solidFill>
                <a:effectLst/>
                <a:latin typeface="Times New Roman" panose="02020603050405020304" pitchFamily="18" charset="0"/>
              </a:rPr>
              <a:t>To answer this, one approach is to use the significance.</a:t>
            </a:r>
            <a:endParaRPr lang="en-IN" dirty="0"/>
          </a:p>
        </p:txBody>
      </p:sp>
      <p:sp>
        <p:nvSpPr>
          <p:cNvPr id="4" name="Footer Placeholder 3">
            <a:extLst>
              <a:ext uri="{FF2B5EF4-FFF2-40B4-BE49-F238E27FC236}">
                <a16:creationId xmlns:a16="http://schemas.microsoft.com/office/drawing/2014/main" id="{B692BD22-6E84-177D-B137-CC6D12FB6601}"/>
              </a:ext>
            </a:extLst>
          </p:cNvPr>
          <p:cNvSpPr>
            <a:spLocks noGrp="1"/>
          </p:cNvSpPr>
          <p:nvPr>
            <p:ph type="ftr" sz="quarter" idx="3"/>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D1A580EE-1D86-C314-453D-802F69C23298}"/>
              </a:ext>
            </a:extLst>
          </p:cNvPr>
          <p:cNvSpPr>
            <a:spLocks noGrp="1"/>
          </p:cNvSpPr>
          <p:nvPr>
            <p:ph type="sldNum" sz="quarter" idx="4"/>
          </p:nvPr>
        </p:nvSpPr>
        <p:spPr/>
        <p:txBody>
          <a:bodyPr/>
          <a:lstStyle/>
          <a:p>
            <a:fld id="{294A09A9-5501-47C1-A89A-A340965A2BE2}" type="slidenum">
              <a:rPr lang="en-US" smtClean="0"/>
              <a:pPr/>
              <a:t>21</a:t>
            </a:fld>
            <a:endParaRPr lang="en-US" dirty="0"/>
          </a:p>
        </p:txBody>
      </p:sp>
    </p:spTree>
    <p:extLst>
      <p:ext uri="{BB962C8B-B14F-4D97-AF65-F5344CB8AC3E}">
        <p14:creationId xmlns:p14="http://schemas.microsoft.com/office/powerpoint/2010/main" val="13303257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3873B-5289-FB81-3A71-F036DBA4B1F5}"/>
              </a:ext>
            </a:extLst>
          </p:cNvPr>
          <p:cNvSpPr>
            <a:spLocks noGrp="1"/>
          </p:cNvSpPr>
          <p:nvPr>
            <p:ph type="title"/>
          </p:nvPr>
        </p:nvSpPr>
        <p:spPr>
          <a:xfrm>
            <a:off x="1167492" y="381001"/>
            <a:ext cx="9779183" cy="279399"/>
          </a:xfrm>
        </p:spPr>
        <p:txBody>
          <a:bodyPr/>
          <a:lstStyle/>
          <a:p>
            <a:pPr algn="l"/>
            <a:r>
              <a:rPr lang="en-IN" b="1" i="0" dirty="0">
                <a:solidFill>
                  <a:srgbClr val="000000"/>
                </a:solidFill>
                <a:effectLst/>
                <a:latin typeface="Times New Roman" panose="02020603050405020304" pitchFamily="18" charset="0"/>
              </a:rPr>
              <a:t>Significance example</a:t>
            </a:r>
          </a:p>
        </p:txBody>
      </p:sp>
      <p:sp>
        <p:nvSpPr>
          <p:cNvPr id="3" name="Content Placeholder 2">
            <a:extLst>
              <a:ext uri="{FF2B5EF4-FFF2-40B4-BE49-F238E27FC236}">
                <a16:creationId xmlns:a16="http://schemas.microsoft.com/office/drawing/2014/main" id="{43AC0AEE-14FE-A988-4AEB-AB2EFEF310C8}"/>
              </a:ext>
            </a:extLst>
          </p:cNvPr>
          <p:cNvSpPr>
            <a:spLocks noGrp="1"/>
          </p:cNvSpPr>
          <p:nvPr>
            <p:ph idx="1"/>
          </p:nvPr>
        </p:nvSpPr>
        <p:spPr>
          <a:xfrm>
            <a:off x="1167493" y="802641"/>
            <a:ext cx="9779182" cy="4581642"/>
          </a:xfrm>
        </p:spPr>
        <p:txBody>
          <a:bodyPr/>
          <a:lstStyle/>
          <a:p>
            <a:r>
              <a:rPr lang="en-US" b="0" i="0" dirty="0">
                <a:solidFill>
                  <a:srgbClr val="000000"/>
                </a:solidFill>
                <a:effectLst/>
                <a:latin typeface="Times New Roman" panose="02020603050405020304" pitchFamily="18" charset="0"/>
              </a:rPr>
              <a:t>I have two coins (A and B). I’ve flipped each coin 200 times. Coin A resulted in 190 times head (and 10 times tail), Coin B resulted in 92 times head (and 108 times tail). Which coin do you think might be fair (fair is an equal chance of head and tail)?</a:t>
            </a:r>
          </a:p>
          <a:p>
            <a:endParaRPr lang="en-US" dirty="0">
              <a:solidFill>
                <a:srgbClr val="000000"/>
              </a:solidFill>
              <a:latin typeface="Times New Roman" panose="02020603050405020304" pitchFamily="18" charset="0"/>
            </a:endParaRPr>
          </a:p>
          <a:p>
            <a:pPr algn="l"/>
            <a:r>
              <a:rPr lang="en-US" b="0" i="0" dirty="0">
                <a:solidFill>
                  <a:srgbClr val="000000"/>
                </a:solidFill>
                <a:effectLst/>
                <a:latin typeface="Times New Roman" panose="02020603050405020304" pitchFamily="18" charset="0"/>
              </a:rPr>
              <a:t>Our </a:t>
            </a:r>
            <a:r>
              <a:rPr lang="en-US" b="0" i="0" dirty="0">
                <a:solidFill>
                  <a:srgbClr val="FF8000"/>
                </a:solidFill>
                <a:effectLst/>
                <a:latin typeface="Times New Roman" panose="02020603050405020304" pitchFamily="18" charset="0"/>
              </a:rPr>
              <a:t>assumption about the population</a:t>
            </a:r>
            <a:r>
              <a:rPr lang="en-US" b="0" i="0" dirty="0">
                <a:solidFill>
                  <a:srgbClr val="000000"/>
                </a:solidFill>
                <a:effectLst/>
                <a:latin typeface="Times New Roman" panose="02020603050405020304" pitchFamily="18" charset="0"/>
              </a:rPr>
              <a:t>, is that the coin is fair. The 90 and 8 from point 4 were our </a:t>
            </a:r>
            <a:r>
              <a:rPr lang="en-US" b="0" i="0" dirty="0">
                <a:solidFill>
                  <a:srgbClr val="FF0000"/>
                </a:solidFill>
                <a:effectLst/>
                <a:latin typeface="Times New Roman" panose="02020603050405020304" pitchFamily="18" charset="0"/>
              </a:rPr>
              <a:t>‘result as in the sample’</a:t>
            </a:r>
            <a:r>
              <a:rPr lang="en-US" b="0" i="0" dirty="0">
                <a:solidFill>
                  <a:srgbClr val="000000"/>
                </a:solidFill>
                <a:effectLst/>
                <a:latin typeface="Times New Roman" panose="02020603050405020304" pitchFamily="18" charset="0"/>
              </a:rPr>
              <a:t>. Now the chances for a deviation of exactly 90 is very low, and also the chance for a deviation of exactly 8 is very low. We are actually interested in the chance of a deviation of 90 or more, and of a deviation of 8 or more. This is the </a:t>
            </a:r>
            <a:r>
              <a:rPr lang="en-US" b="0" i="0" dirty="0">
                <a:solidFill>
                  <a:srgbClr val="0000FF"/>
                </a:solidFill>
                <a:effectLst/>
                <a:latin typeface="Times New Roman" panose="02020603050405020304" pitchFamily="18" charset="0"/>
              </a:rPr>
              <a:t>‘or even more extreme’</a:t>
            </a:r>
            <a:r>
              <a:rPr lang="en-US" b="0" i="0" dirty="0">
                <a:solidFill>
                  <a:srgbClr val="000000"/>
                </a:solidFill>
                <a:effectLst/>
                <a:latin typeface="Times New Roman" panose="02020603050405020304" pitchFamily="18" charset="0"/>
              </a:rPr>
              <a:t> in the definition of significance.</a:t>
            </a:r>
          </a:p>
          <a:p>
            <a:endParaRPr lang="en-IN" dirty="0"/>
          </a:p>
        </p:txBody>
      </p:sp>
      <p:sp>
        <p:nvSpPr>
          <p:cNvPr id="4" name="Footer Placeholder 3">
            <a:extLst>
              <a:ext uri="{FF2B5EF4-FFF2-40B4-BE49-F238E27FC236}">
                <a16:creationId xmlns:a16="http://schemas.microsoft.com/office/drawing/2014/main" id="{B692BD22-6E84-177D-B137-CC6D12FB6601}"/>
              </a:ext>
            </a:extLst>
          </p:cNvPr>
          <p:cNvSpPr>
            <a:spLocks noGrp="1"/>
          </p:cNvSpPr>
          <p:nvPr>
            <p:ph type="ftr" sz="quarter" idx="3"/>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D1A580EE-1D86-C314-453D-802F69C23298}"/>
              </a:ext>
            </a:extLst>
          </p:cNvPr>
          <p:cNvSpPr>
            <a:spLocks noGrp="1"/>
          </p:cNvSpPr>
          <p:nvPr>
            <p:ph type="sldNum" sz="quarter" idx="4"/>
          </p:nvPr>
        </p:nvSpPr>
        <p:spPr/>
        <p:txBody>
          <a:bodyPr/>
          <a:lstStyle/>
          <a:p>
            <a:fld id="{294A09A9-5501-47C1-A89A-A340965A2BE2}" type="slidenum">
              <a:rPr lang="en-US" smtClean="0"/>
              <a:pPr/>
              <a:t>22</a:t>
            </a:fld>
            <a:endParaRPr lang="en-US" dirty="0"/>
          </a:p>
        </p:txBody>
      </p:sp>
    </p:spTree>
    <p:extLst>
      <p:ext uri="{BB962C8B-B14F-4D97-AF65-F5344CB8AC3E}">
        <p14:creationId xmlns:p14="http://schemas.microsoft.com/office/powerpoint/2010/main" val="23826039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3873B-5289-FB81-3A71-F036DBA4B1F5}"/>
              </a:ext>
            </a:extLst>
          </p:cNvPr>
          <p:cNvSpPr>
            <a:spLocks noGrp="1"/>
          </p:cNvSpPr>
          <p:nvPr>
            <p:ph type="title"/>
          </p:nvPr>
        </p:nvSpPr>
        <p:spPr>
          <a:xfrm>
            <a:off x="1167492" y="381001"/>
            <a:ext cx="9779183" cy="279399"/>
          </a:xfrm>
        </p:spPr>
        <p:txBody>
          <a:bodyPr/>
          <a:lstStyle/>
          <a:p>
            <a:pPr algn="l"/>
            <a:r>
              <a:rPr lang="en-IN" b="1" i="0" dirty="0">
                <a:solidFill>
                  <a:srgbClr val="000000"/>
                </a:solidFill>
                <a:effectLst/>
                <a:latin typeface="Times New Roman" panose="02020603050405020304" pitchFamily="18" charset="0"/>
              </a:rPr>
              <a:t>Significance example</a:t>
            </a:r>
          </a:p>
        </p:txBody>
      </p:sp>
      <p:sp>
        <p:nvSpPr>
          <p:cNvPr id="3" name="Content Placeholder 2">
            <a:extLst>
              <a:ext uri="{FF2B5EF4-FFF2-40B4-BE49-F238E27FC236}">
                <a16:creationId xmlns:a16="http://schemas.microsoft.com/office/drawing/2014/main" id="{43AC0AEE-14FE-A988-4AEB-AB2EFEF310C8}"/>
              </a:ext>
            </a:extLst>
          </p:cNvPr>
          <p:cNvSpPr>
            <a:spLocks noGrp="1"/>
          </p:cNvSpPr>
          <p:nvPr>
            <p:ph idx="1"/>
          </p:nvPr>
        </p:nvSpPr>
        <p:spPr>
          <a:xfrm>
            <a:off x="1167493" y="802641"/>
            <a:ext cx="9779182" cy="4581642"/>
          </a:xfrm>
        </p:spPr>
        <p:txBody>
          <a:bodyPr/>
          <a:lstStyle/>
          <a:p>
            <a:pPr algn="l"/>
            <a:r>
              <a:rPr lang="en-US" b="0" i="0" dirty="0">
                <a:solidFill>
                  <a:srgbClr val="000000"/>
                </a:solidFill>
                <a:effectLst/>
                <a:latin typeface="Times New Roman" panose="02020603050405020304" pitchFamily="18" charset="0"/>
              </a:rPr>
              <a:t>How these chances are calculated is not so important right now, but the chance of a deviation of 8 or more is almost 30%, while the chance of a deviation of 90 or more is almost 0%. </a:t>
            </a:r>
          </a:p>
          <a:p>
            <a:pPr algn="l"/>
            <a:endParaRPr lang="en-US" dirty="0">
              <a:solidFill>
                <a:srgbClr val="000000"/>
              </a:solidFill>
              <a:latin typeface="Times New Roman" panose="02020603050405020304" pitchFamily="18" charset="0"/>
            </a:endParaRPr>
          </a:p>
          <a:p>
            <a:pPr algn="l"/>
            <a:r>
              <a:rPr lang="en-US" b="0" i="0" dirty="0">
                <a:solidFill>
                  <a:srgbClr val="000000"/>
                </a:solidFill>
                <a:effectLst/>
                <a:latin typeface="Times New Roman" panose="02020603050405020304" pitchFamily="18" charset="0"/>
              </a:rPr>
              <a:t>The deviation of 8 or more is likely to occur if the coin is fair, but 90 or more isn’t. It does not mean that a deviation of 90 or more is completely not possible, it is just very unlikely if the coin is fair.</a:t>
            </a:r>
          </a:p>
          <a:p>
            <a:pPr algn="l"/>
            <a:endParaRPr lang="en-US" b="0" i="0" dirty="0">
              <a:solidFill>
                <a:srgbClr val="000000"/>
              </a:solidFill>
              <a:effectLst/>
              <a:latin typeface="Times New Roman" panose="02020603050405020304" pitchFamily="18" charset="0"/>
            </a:endParaRPr>
          </a:p>
          <a:p>
            <a:pPr algn="l"/>
            <a:r>
              <a:rPr lang="en-US" b="0" i="0" dirty="0">
                <a:solidFill>
                  <a:srgbClr val="000000"/>
                </a:solidFill>
                <a:effectLst/>
                <a:latin typeface="Times New Roman" panose="02020603050405020304" pitchFamily="18" charset="0"/>
              </a:rPr>
              <a:t>The chances (the 30% and near 0%) are the significances. It is the chance of a deviation as in the sample, or even more extreme, if the coin is fair.</a:t>
            </a:r>
          </a:p>
          <a:p>
            <a:endParaRPr lang="en-IN" dirty="0"/>
          </a:p>
        </p:txBody>
      </p:sp>
      <p:sp>
        <p:nvSpPr>
          <p:cNvPr id="4" name="Footer Placeholder 3">
            <a:extLst>
              <a:ext uri="{FF2B5EF4-FFF2-40B4-BE49-F238E27FC236}">
                <a16:creationId xmlns:a16="http://schemas.microsoft.com/office/drawing/2014/main" id="{B692BD22-6E84-177D-B137-CC6D12FB6601}"/>
              </a:ext>
            </a:extLst>
          </p:cNvPr>
          <p:cNvSpPr>
            <a:spLocks noGrp="1"/>
          </p:cNvSpPr>
          <p:nvPr>
            <p:ph type="ftr" sz="quarter" idx="3"/>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D1A580EE-1D86-C314-453D-802F69C23298}"/>
              </a:ext>
            </a:extLst>
          </p:cNvPr>
          <p:cNvSpPr>
            <a:spLocks noGrp="1"/>
          </p:cNvSpPr>
          <p:nvPr>
            <p:ph type="sldNum" sz="quarter" idx="4"/>
          </p:nvPr>
        </p:nvSpPr>
        <p:spPr/>
        <p:txBody>
          <a:bodyPr/>
          <a:lstStyle/>
          <a:p>
            <a:fld id="{294A09A9-5501-47C1-A89A-A340965A2BE2}" type="slidenum">
              <a:rPr lang="en-US" smtClean="0"/>
              <a:pPr/>
              <a:t>23</a:t>
            </a:fld>
            <a:endParaRPr lang="en-US" dirty="0"/>
          </a:p>
        </p:txBody>
      </p:sp>
    </p:spTree>
    <p:extLst>
      <p:ext uri="{BB962C8B-B14F-4D97-AF65-F5344CB8AC3E}">
        <p14:creationId xmlns:p14="http://schemas.microsoft.com/office/powerpoint/2010/main" val="33648186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3873B-5289-FB81-3A71-F036DBA4B1F5}"/>
              </a:ext>
            </a:extLst>
          </p:cNvPr>
          <p:cNvSpPr>
            <a:spLocks noGrp="1"/>
          </p:cNvSpPr>
          <p:nvPr>
            <p:ph type="title"/>
          </p:nvPr>
        </p:nvSpPr>
        <p:spPr>
          <a:xfrm>
            <a:off x="1167492" y="381000"/>
            <a:ext cx="9779183" cy="1325563"/>
          </a:xfrm>
        </p:spPr>
        <p:txBody>
          <a:bodyPr anchor="b">
            <a:normAutofit/>
          </a:bodyPr>
          <a:lstStyle/>
          <a:p>
            <a:r>
              <a:rPr lang="en-IN" b="1" i="0">
                <a:effectLst/>
              </a:rPr>
              <a:t>Significance example</a:t>
            </a:r>
          </a:p>
        </p:txBody>
      </p:sp>
      <p:pic>
        <p:nvPicPr>
          <p:cNvPr id="5122" name="Picture 2" descr="Understanding Type-I and Type-II Errors in Hypothesis Testing | by Deepak  Chopra | Talking Data Science | Towards AI">
            <a:extLst>
              <a:ext uri="{FF2B5EF4-FFF2-40B4-BE49-F238E27FC236}">
                <a16:creationId xmlns:a16="http://schemas.microsoft.com/office/drawing/2014/main" id="{3C96DECD-2B21-FFAD-6192-55436085AC70}"/>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36402" y="2452686"/>
            <a:ext cx="7055850" cy="4268789"/>
          </a:xfrm>
          <a:prstGeom prst="rect">
            <a:avLst/>
          </a:prstGeom>
          <a:solidFill>
            <a:srgbClr val="FFFFFF"/>
          </a:solidFill>
        </p:spPr>
      </p:pic>
      <p:sp>
        <p:nvSpPr>
          <p:cNvPr id="4" name="Footer Placeholder 3">
            <a:extLst>
              <a:ext uri="{FF2B5EF4-FFF2-40B4-BE49-F238E27FC236}">
                <a16:creationId xmlns:a16="http://schemas.microsoft.com/office/drawing/2014/main" id="{B692BD22-6E84-177D-B137-CC6D12FB6601}"/>
              </a:ext>
            </a:extLst>
          </p:cNvPr>
          <p:cNvSpPr>
            <a:spLocks noGrp="1"/>
          </p:cNvSpPr>
          <p:nvPr>
            <p:ph type="ftr" sz="quarter" idx="3"/>
          </p:nvPr>
        </p:nvSpPr>
        <p:spPr>
          <a:xfrm>
            <a:off x="4038600" y="6356350"/>
            <a:ext cx="4114800" cy="365125"/>
          </a:xfrm>
        </p:spPr>
        <p:txBody>
          <a:bodyPr anchor="ctr">
            <a:normAutofit/>
          </a:bodyPr>
          <a:lstStyle/>
          <a:p>
            <a:pPr>
              <a:spcAft>
                <a:spcPts val="600"/>
              </a:spcAft>
            </a:pPr>
            <a:r>
              <a:rPr lang="en-US"/>
              <a:t>PRESENTATION TITLE</a:t>
            </a:r>
          </a:p>
        </p:txBody>
      </p:sp>
      <p:sp>
        <p:nvSpPr>
          <p:cNvPr id="5" name="Slide Number Placeholder 4">
            <a:extLst>
              <a:ext uri="{FF2B5EF4-FFF2-40B4-BE49-F238E27FC236}">
                <a16:creationId xmlns:a16="http://schemas.microsoft.com/office/drawing/2014/main" id="{D1A580EE-1D86-C314-453D-802F69C23298}"/>
              </a:ext>
            </a:extLst>
          </p:cNvPr>
          <p:cNvSpPr>
            <a:spLocks noGrp="1"/>
          </p:cNvSpPr>
          <p:nvPr>
            <p:ph type="sldNum" sz="quarter" idx="4"/>
          </p:nvPr>
        </p:nvSpPr>
        <p:spPr>
          <a:xfrm>
            <a:off x="10153276" y="6356350"/>
            <a:ext cx="1657723" cy="365125"/>
          </a:xfrm>
        </p:spPr>
        <p:txBody>
          <a:bodyPr anchor="ctr">
            <a:normAutofit/>
          </a:bodyPr>
          <a:lstStyle/>
          <a:p>
            <a:pPr>
              <a:spcAft>
                <a:spcPts val="600"/>
              </a:spcAft>
            </a:pPr>
            <a:fld id="{294A09A9-5501-47C1-A89A-A340965A2BE2}" type="slidenum">
              <a:rPr lang="en-US" smtClean="0"/>
              <a:pPr>
                <a:spcAft>
                  <a:spcPts val="600"/>
                </a:spcAft>
              </a:pPr>
              <a:t>24</a:t>
            </a:fld>
            <a:endParaRPr lang="en-US"/>
          </a:p>
        </p:txBody>
      </p:sp>
      <p:sp>
        <p:nvSpPr>
          <p:cNvPr id="3" name="TextBox 2">
            <a:extLst>
              <a:ext uri="{FF2B5EF4-FFF2-40B4-BE49-F238E27FC236}">
                <a16:creationId xmlns:a16="http://schemas.microsoft.com/office/drawing/2014/main" id="{B229F0B2-5E69-D9D2-544B-7FBB36145384}"/>
              </a:ext>
            </a:extLst>
          </p:cNvPr>
          <p:cNvSpPr txBox="1"/>
          <p:nvPr/>
        </p:nvSpPr>
        <p:spPr>
          <a:xfrm>
            <a:off x="7782560" y="1446133"/>
            <a:ext cx="3708030" cy="2585323"/>
          </a:xfrm>
          <a:prstGeom prst="rect">
            <a:avLst/>
          </a:prstGeom>
          <a:noFill/>
        </p:spPr>
        <p:txBody>
          <a:bodyPr wrap="square" rtlCol="0">
            <a:spAutoFit/>
          </a:bodyPr>
          <a:lstStyle/>
          <a:p>
            <a:pPr algn="l">
              <a:buFont typeface="Arial" panose="020B0604020202020204" pitchFamily="34" charset="0"/>
              <a:buChar char="•"/>
            </a:pPr>
            <a:r>
              <a:rPr lang="en-US" b="0" i="0" dirty="0">
                <a:solidFill>
                  <a:srgbClr val="374151"/>
                </a:solidFill>
                <a:effectLst/>
                <a:latin typeface="Söhne"/>
              </a:rPr>
              <a:t>Null Hypothesis (H₀): The lucky charm has no effect on your test scores.</a:t>
            </a:r>
          </a:p>
          <a:p>
            <a:pPr algn="l">
              <a:buFont typeface="Arial" panose="020B0604020202020204" pitchFamily="34" charset="0"/>
              <a:buChar char="•"/>
            </a:pPr>
            <a:endParaRPr lang="en-US"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Alternate Hypothesis (H₁): The lucky charm does have an effect, and your test scores are better when you use it.</a:t>
            </a:r>
          </a:p>
          <a:p>
            <a:endParaRPr lang="en-IN" dirty="0"/>
          </a:p>
        </p:txBody>
      </p:sp>
      <p:sp>
        <p:nvSpPr>
          <p:cNvPr id="7" name="Rectangle 1">
            <a:extLst>
              <a:ext uri="{FF2B5EF4-FFF2-40B4-BE49-F238E27FC236}">
                <a16:creationId xmlns:a16="http://schemas.microsoft.com/office/drawing/2014/main" id="{465A2A23-9BB9-4214-C3B5-969D6611CC8D}"/>
              </a:ext>
            </a:extLst>
          </p:cNvPr>
          <p:cNvSpPr>
            <a:spLocks noChangeArrowheads="1"/>
          </p:cNvSpPr>
          <p:nvPr/>
        </p:nvSpPr>
        <p:spPr bwMode="auto">
          <a:xfrm>
            <a:off x="7782560" y="3767962"/>
            <a:ext cx="3783728" cy="26166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98375" rIns="0" bIns="19837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Söhne"/>
              </a:rPr>
              <a:t>In Hindi:</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rgbClr val="000000"/>
              </a:solidFill>
              <a:effectLst/>
              <a:latin typeface="Söhne"/>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rgbClr val="000000"/>
                </a:solidFill>
                <a:effectLst/>
                <a:latin typeface="Söhne"/>
              </a:rPr>
              <a:t>Significant:</a:t>
            </a:r>
            <a:r>
              <a:rPr kumimoji="0" lang="hi-IN" altLang="en-US" sz="1800" b="0" i="0" u="none" strike="noStrike" cap="none" normalizeH="0" baseline="0" dirty="0">
                <a:ln>
                  <a:noFill/>
                </a:ln>
                <a:solidFill>
                  <a:srgbClr val="000000"/>
                </a:solidFill>
                <a:effectLst/>
                <a:latin typeface="Söhne"/>
                <a:cs typeface="Mangal" panose="02040503050203030202" pitchFamily="18" charset="0"/>
              </a:rPr>
              <a:t> महत्वपूर्ण </a:t>
            </a:r>
            <a:r>
              <a:rPr kumimoji="0" lang="en-US" altLang="en-US" sz="1800" b="0" i="0" u="none" strike="noStrike" cap="none" normalizeH="0" baseline="0" dirty="0">
                <a:ln>
                  <a:noFill/>
                </a:ln>
                <a:solidFill>
                  <a:srgbClr val="000000"/>
                </a:solidFill>
                <a:effectLst/>
                <a:latin typeface="Söhne"/>
                <a:cs typeface="Mangal" panose="02040503050203030202" pitchFamily="18" charset="0"/>
              </a:rPr>
              <a:t>(</a:t>
            </a:r>
            <a:r>
              <a:rPr kumimoji="0" lang="en-US" altLang="en-US" sz="1800" b="0" i="0" u="none" strike="noStrike" cap="none" normalizeH="0" baseline="0" dirty="0" err="1">
                <a:ln>
                  <a:noFill/>
                </a:ln>
                <a:solidFill>
                  <a:srgbClr val="000000"/>
                </a:solidFill>
                <a:effectLst/>
                <a:latin typeface="Söhne"/>
                <a:cs typeface="Mangal" panose="02040503050203030202" pitchFamily="18" charset="0"/>
              </a:rPr>
              <a:t>Mahatvapurna</a:t>
            </a:r>
            <a:r>
              <a:rPr kumimoji="0" lang="en-US" altLang="en-US" sz="1800" b="0" i="0" u="none" strike="noStrike" cap="none" normalizeH="0" baseline="0" dirty="0">
                <a:ln>
                  <a:noFill/>
                </a:ln>
                <a:solidFill>
                  <a:srgbClr val="000000"/>
                </a:solidFill>
                <a:effectLst/>
                <a:latin typeface="Söhne"/>
                <a:cs typeface="Mangal" panose="02040503050203030202" pitchFamily="18" charset="0"/>
              </a:rPr>
              <a: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rgbClr val="000000"/>
              </a:solidFill>
              <a:effectLst/>
              <a:latin typeface="Söhne"/>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Söhne"/>
              </a:rPr>
              <a:t>In Marathi:</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rgbClr val="000000"/>
              </a:solidFill>
              <a:effectLst/>
              <a:latin typeface="Söhne"/>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rgbClr val="000000"/>
                </a:solidFill>
                <a:effectLst/>
                <a:latin typeface="Söhne"/>
              </a:rPr>
              <a:t>Significant:</a:t>
            </a:r>
            <a:r>
              <a:rPr kumimoji="0" lang="hi-IN" altLang="en-US" sz="1800" b="0" i="0" u="none" strike="noStrike" cap="none" normalizeH="0" baseline="0" dirty="0">
                <a:ln>
                  <a:noFill/>
                </a:ln>
                <a:solidFill>
                  <a:srgbClr val="000000"/>
                </a:solidFill>
                <a:effectLst/>
                <a:latin typeface="Söhne"/>
                <a:cs typeface="Mangal" panose="02040503050203030202" pitchFamily="18" charset="0"/>
              </a:rPr>
              <a:t> महत्त्वाचं </a:t>
            </a:r>
            <a:r>
              <a:rPr kumimoji="0" lang="en-US" altLang="en-US" sz="1800" b="0" i="0" u="none" strike="noStrike" cap="none" normalizeH="0" baseline="0" dirty="0">
                <a:ln>
                  <a:noFill/>
                </a:ln>
                <a:solidFill>
                  <a:srgbClr val="000000"/>
                </a:solidFill>
                <a:effectLst/>
                <a:latin typeface="Söhne"/>
                <a:cs typeface="Mangal" panose="02040503050203030202" pitchFamily="18" charset="0"/>
              </a:rPr>
              <a:t>(</a:t>
            </a:r>
            <a:r>
              <a:rPr kumimoji="0" lang="en-US" altLang="en-US" sz="1800" b="0" i="0" u="none" strike="noStrike" cap="none" normalizeH="0" baseline="0" dirty="0" err="1">
                <a:ln>
                  <a:noFill/>
                </a:ln>
                <a:solidFill>
                  <a:srgbClr val="000000"/>
                </a:solidFill>
                <a:effectLst/>
                <a:latin typeface="Söhne"/>
                <a:cs typeface="Mangal" panose="02040503050203030202" pitchFamily="18" charset="0"/>
              </a:rPr>
              <a:t>Mahattvach</a:t>
            </a:r>
            <a:r>
              <a:rPr kumimoji="0" lang="en-US" altLang="en-US" sz="1800" b="0" i="0" u="none" strike="noStrike" cap="none" normalizeH="0" baseline="0" dirty="0">
                <a:ln>
                  <a:noFill/>
                </a:ln>
                <a:solidFill>
                  <a:srgbClr val="000000"/>
                </a:solidFill>
                <a:effectLst/>
                <a:latin typeface="Söhne"/>
                <a:cs typeface="Mangal" panose="02040503050203030202" pitchFamily="18" charset="0"/>
              </a:rPr>
              <a:t>)</a:t>
            </a:r>
            <a:endParaRPr kumimoji="0" lang="en-US" altLang="en-US" sz="1800" b="0" i="0" u="none" strike="noStrike" cap="none" normalizeH="0" baseline="0" dirty="0">
              <a:ln>
                <a:noFill/>
              </a:ln>
              <a:solidFill>
                <a:srgbClr val="000000"/>
              </a:solidFill>
              <a:effectLst/>
              <a:latin typeface="Söhne"/>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2">
            <a:extLst>
              <a:ext uri="{FF2B5EF4-FFF2-40B4-BE49-F238E27FC236}">
                <a16:creationId xmlns:a16="http://schemas.microsoft.com/office/drawing/2014/main" id="{00DA1074-64A3-666B-BB6C-01F1AF3F214F}"/>
              </a:ext>
            </a:extLst>
          </p:cNvPr>
          <p:cNvSpPr>
            <a:spLocks noChangeArrowheads="1"/>
          </p:cNvSpPr>
          <p:nvPr/>
        </p:nvSpPr>
        <p:spPr bwMode="auto">
          <a:xfrm>
            <a:off x="7782560" y="4847669"/>
            <a:ext cx="3683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603451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3EEC3B-008D-122B-5A9E-D2BAB6BE1AAF}"/>
              </a:ext>
            </a:extLst>
          </p:cNvPr>
          <p:cNvSpPr>
            <a:spLocks noGrp="1"/>
          </p:cNvSpPr>
          <p:nvPr>
            <p:ph type="title"/>
          </p:nvPr>
        </p:nvSpPr>
        <p:spPr/>
        <p:txBody>
          <a:bodyPr/>
          <a:lstStyle/>
          <a:p>
            <a:r>
              <a:rPr lang="en-IN" dirty="0"/>
              <a:t>Empirical and Chebyshev rule</a:t>
            </a:r>
          </a:p>
        </p:txBody>
      </p:sp>
      <p:sp>
        <p:nvSpPr>
          <p:cNvPr id="3" name="Content Placeholder 2">
            <a:extLst>
              <a:ext uri="{FF2B5EF4-FFF2-40B4-BE49-F238E27FC236}">
                <a16:creationId xmlns:a16="http://schemas.microsoft.com/office/drawing/2014/main" id="{BF63FC1E-862D-A41E-0B8F-B9D673587664}"/>
              </a:ext>
            </a:extLst>
          </p:cNvPr>
          <p:cNvSpPr>
            <a:spLocks noGrp="1"/>
          </p:cNvSpPr>
          <p:nvPr>
            <p:ph idx="1"/>
          </p:nvPr>
        </p:nvSpPr>
        <p:spPr/>
        <p:txBody>
          <a:bodyPr/>
          <a:lstStyle/>
          <a:p>
            <a:endParaRPr lang="en-IN" dirty="0"/>
          </a:p>
        </p:txBody>
      </p:sp>
      <p:sp>
        <p:nvSpPr>
          <p:cNvPr id="4" name="Footer Placeholder 3">
            <a:extLst>
              <a:ext uri="{FF2B5EF4-FFF2-40B4-BE49-F238E27FC236}">
                <a16:creationId xmlns:a16="http://schemas.microsoft.com/office/drawing/2014/main" id="{8E14F63E-D787-A365-C20F-DDBBB0F8E7E2}"/>
              </a:ext>
            </a:extLst>
          </p:cNvPr>
          <p:cNvSpPr>
            <a:spLocks noGrp="1"/>
          </p:cNvSpPr>
          <p:nvPr>
            <p:ph type="ftr" sz="quarter" idx="3"/>
          </p:nvPr>
        </p:nvSpPr>
        <p:spPr/>
        <p:txBody>
          <a:bodyPr/>
          <a:lstStyle/>
          <a:p>
            <a:r>
              <a:rPr lang="en-US"/>
              <a:t>Utkarsh Minds</a:t>
            </a:r>
            <a:endParaRPr lang="en-US" dirty="0"/>
          </a:p>
        </p:txBody>
      </p:sp>
      <p:sp>
        <p:nvSpPr>
          <p:cNvPr id="5" name="Slide Number Placeholder 4">
            <a:extLst>
              <a:ext uri="{FF2B5EF4-FFF2-40B4-BE49-F238E27FC236}">
                <a16:creationId xmlns:a16="http://schemas.microsoft.com/office/drawing/2014/main" id="{6B371616-C9E3-4A9C-899B-BCBCABAF4602}"/>
              </a:ext>
            </a:extLst>
          </p:cNvPr>
          <p:cNvSpPr>
            <a:spLocks noGrp="1"/>
          </p:cNvSpPr>
          <p:nvPr>
            <p:ph type="sldNum" sz="quarter" idx="4"/>
          </p:nvPr>
        </p:nvSpPr>
        <p:spPr/>
        <p:txBody>
          <a:bodyPr/>
          <a:lstStyle/>
          <a:p>
            <a:fld id="{294A09A9-5501-47C1-A89A-A340965A2BE2}" type="slidenum">
              <a:rPr lang="en-US" smtClean="0"/>
              <a:pPr/>
              <a:t>25</a:t>
            </a:fld>
            <a:endParaRPr lang="en-US" dirty="0"/>
          </a:p>
        </p:txBody>
      </p:sp>
      <p:pic>
        <p:nvPicPr>
          <p:cNvPr id="1026" name="Picture 2">
            <a:extLst>
              <a:ext uri="{FF2B5EF4-FFF2-40B4-BE49-F238E27FC236}">
                <a16:creationId xmlns:a16="http://schemas.microsoft.com/office/drawing/2014/main" id="{7098C17F-5885-B485-1DFB-8B8E631621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6000" y="1950720"/>
            <a:ext cx="10190480" cy="47707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57729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CA4FCD-D6B8-8C1A-00F7-F0AD8D537F4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84C661E-B087-EFDE-6B9E-178C1D5285E5}"/>
              </a:ext>
            </a:extLst>
          </p:cNvPr>
          <p:cNvSpPr>
            <a:spLocks noGrp="1"/>
          </p:cNvSpPr>
          <p:nvPr>
            <p:ph type="title"/>
          </p:nvPr>
        </p:nvSpPr>
        <p:spPr>
          <a:xfrm>
            <a:off x="1167492" y="381001"/>
            <a:ext cx="9779183" cy="381000"/>
          </a:xfrm>
        </p:spPr>
        <p:txBody>
          <a:bodyPr/>
          <a:lstStyle/>
          <a:p>
            <a:r>
              <a:rPr lang="en-IN" dirty="0"/>
              <a:t>Empirical and Chebyshev rule</a:t>
            </a:r>
          </a:p>
        </p:txBody>
      </p:sp>
      <p:sp>
        <p:nvSpPr>
          <p:cNvPr id="3" name="Content Placeholder 2">
            <a:extLst>
              <a:ext uri="{FF2B5EF4-FFF2-40B4-BE49-F238E27FC236}">
                <a16:creationId xmlns:a16="http://schemas.microsoft.com/office/drawing/2014/main" id="{2E1635E0-F68B-5454-6D2D-B1F8437704A6}"/>
              </a:ext>
            </a:extLst>
          </p:cNvPr>
          <p:cNvSpPr>
            <a:spLocks noGrp="1"/>
          </p:cNvSpPr>
          <p:nvPr>
            <p:ph idx="1"/>
          </p:nvPr>
        </p:nvSpPr>
        <p:spPr>
          <a:xfrm>
            <a:off x="1206409" y="990281"/>
            <a:ext cx="9779182" cy="3366815"/>
          </a:xfrm>
        </p:spPr>
        <p:txBody>
          <a:bodyPr/>
          <a:lstStyle/>
          <a:p>
            <a:pPr algn="l"/>
            <a:r>
              <a:rPr lang="en-US" b="1" i="0" dirty="0">
                <a:solidFill>
                  <a:srgbClr val="3C4043"/>
                </a:solidFill>
                <a:effectLst/>
                <a:latin typeface="Inter"/>
              </a:rPr>
              <a:t>The Empirical rule</a:t>
            </a:r>
            <a:endParaRPr lang="en-US" b="0" i="0" dirty="0">
              <a:solidFill>
                <a:srgbClr val="3C4043"/>
              </a:solidFill>
              <a:effectLst/>
              <a:latin typeface="Inter"/>
            </a:endParaRPr>
          </a:p>
          <a:p>
            <a:pPr algn="l">
              <a:buFont typeface="Arial" panose="020B0604020202020204" pitchFamily="34" charset="0"/>
              <a:buChar char="•"/>
            </a:pPr>
            <a:r>
              <a:rPr lang="en-US" b="0" i="0" dirty="0">
                <a:solidFill>
                  <a:srgbClr val="3C4043"/>
                </a:solidFill>
                <a:effectLst/>
                <a:latin typeface="Inter"/>
              </a:rPr>
              <a:t>Approximately 68% of the data lie within one standard deviation of the mean, that is, in the interval with endpoints x¯±s for samples and with endpoints </a:t>
            </a:r>
            <a:r>
              <a:rPr lang="en-US" b="0" i="0" dirty="0" err="1">
                <a:solidFill>
                  <a:srgbClr val="3C4043"/>
                </a:solidFill>
                <a:effectLst/>
                <a:latin typeface="Inter"/>
              </a:rPr>
              <a:t>μ±σ</a:t>
            </a:r>
            <a:r>
              <a:rPr lang="en-US" b="0" i="0" dirty="0">
                <a:solidFill>
                  <a:srgbClr val="3C4043"/>
                </a:solidFill>
                <a:effectLst/>
                <a:latin typeface="Inter"/>
              </a:rPr>
              <a:t> for populations; if a data set has an approximately bell-shaped relative frequency histogram.</a:t>
            </a:r>
          </a:p>
          <a:p>
            <a:pPr algn="l">
              <a:buFont typeface="Arial" panose="020B0604020202020204" pitchFamily="34" charset="0"/>
              <a:buChar char="•"/>
            </a:pPr>
            <a:r>
              <a:rPr lang="en-US" b="0" i="0" dirty="0">
                <a:solidFill>
                  <a:srgbClr val="3C4043"/>
                </a:solidFill>
                <a:effectLst/>
                <a:latin typeface="Inter"/>
              </a:rPr>
              <a:t>Approximately 95% of the data lie within two standard deviations of the mean, that is, in the interval with endpoints x¯±2s for samples and with endpoints μ±2σ for populations; and</a:t>
            </a:r>
          </a:p>
          <a:p>
            <a:pPr algn="l">
              <a:buFont typeface="Arial" panose="020B0604020202020204" pitchFamily="34" charset="0"/>
              <a:buChar char="•"/>
            </a:pPr>
            <a:r>
              <a:rPr lang="en-US" b="0" i="0" dirty="0">
                <a:solidFill>
                  <a:srgbClr val="3C4043"/>
                </a:solidFill>
                <a:effectLst/>
                <a:latin typeface="Inter"/>
              </a:rPr>
              <a:t>Approximately 99.7% of the data lies within three standard deviations of the mean, that is, in the interval with endpoints x¯±3s for samples and with endpoints μ±3σ for populations.</a:t>
            </a:r>
          </a:p>
          <a:p>
            <a:endParaRPr lang="en-IN" dirty="0"/>
          </a:p>
        </p:txBody>
      </p:sp>
      <p:sp>
        <p:nvSpPr>
          <p:cNvPr id="4" name="Footer Placeholder 3">
            <a:extLst>
              <a:ext uri="{FF2B5EF4-FFF2-40B4-BE49-F238E27FC236}">
                <a16:creationId xmlns:a16="http://schemas.microsoft.com/office/drawing/2014/main" id="{E2E503E3-0E12-4FE8-09F5-F27F8E3FB4B0}"/>
              </a:ext>
            </a:extLst>
          </p:cNvPr>
          <p:cNvSpPr>
            <a:spLocks noGrp="1"/>
          </p:cNvSpPr>
          <p:nvPr>
            <p:ph type="ftr" sz="quarter" idx="3"/>
          </p:nvPr>
        </p:nvSpPr>
        <p:spPr/>
        <p:txBody>
          <a:bodyPr/>
          <a:lstStyle/>
          <a:p>
            <a:r>
              <a:rPr lang="en-US"/>
              <a:t>Utkarsh Minds</a:t>
            </a:r>
            <a:endParaRPr lang="en-US" dirty="0"/>
          </a:p>
        </p:txBody>
      </p:sp>
      <p:sp>
        <p:nvSpPr>
          <p:cNvPr id="5" name="Slide Number Placeholder 4">
            <a:extLst>
              <a:ext uri="{FF2B5EF4-FFF2-40B4-BE49-F238E27FC236}">
                <a16:creationId xmlns:a16="http://schemas.microsoft.com/office/drawing/2014/main" id="{2C0A748A-B29E-3418-DFC8-5EDACACFE219}"/>
              </a:ext>
            </a:extLst>
          </p:cNvPr>
          <p:cNvSpPr>
            <a:spLocks noGrp="1"/>
          </p:cNvSpPr>
          <p:nvPr>
            <p:ph type="sldNum" sz="quarter" idx="4"/>
          </p:nvPr>
        </p:nvSpPr>
        <p:spPr/>
        <p:txBody>
          <a:bodyPr/>
          <a:lstStyle/>
          <a:p>
            <a:fld id="{294A09A9-5501-47C1-A89A-A340965A2BE2}" type="slidenum">
              <a:rPr lang="en-US" smtClean="0"/>
              <a:pPr/>
              <a:t>26</a:t>
            </a:fld>
            <a:endParaRPr lang="en-US" dirty="0"/>
          </a:p>
        </p:txBody>
      </p:sp>
    </p:spTree>
    <p:extLst>
      <p:ext uri="{BB962C8B-B14F-4D97-AF65-F5344CB8AC3E}">
        <p14:creationId xmlns:p14="http://schemas.microsoft.com/office/powerpoint/2010/main" val="38593635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05274C-ADDA-A728-2F83-44C89C26C92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1566083-4389-8696-9C7B-16F29A8AD65A}"/>
              </a:ext>
            </a:extLst>
          </p:cNvPr>
          <p:cNvSpPr>
            <a:spLocks noGrp="1"/>
          </p:cNvSpPr>
          <p:nvPr>
            <p:ph type="title"/>
          </p:nvPr>
        </p:nvSpPr>
        <p:spPr>
          <a:xfrm>
            <a:off x="1167492" y="381001"/>
            <a:ext cx="9779183" cy="381000"/>
          </a:xfrm>
        </p:spPr>
        <p:txBody>
          <a:bodyPr/>
          <a:lstStyle/>
          <a:p>
            <a:r>
              <a:rPr lang="en-IN" dirty="0"/>
              <a:t>Empirical and Chebyshev rule</a:t>
            </a:r>
          </a:p>
        </p:txBody>
      </p:sp>
      <p:sp>
        <p:nvSpPr>
          <p:cNvPr id="3" name="Content Placeholder 2">
            <a:extLst>
              <a:ext uri="{FF2B5EF4-FFF2-40B4-BE49-F238E27FC236}">
                <a16:creationId xmlns:a16="http://schemas.microsoft.com/office/drawing/2014/main" id="{22E90C1D-B728-6F67-8F3C-1956206D7A17}"/>
              </a:ext>
            </a:extLst>
          </p:cNvPr>
          <p:cNvSpPr>
            <a:spLocks noGrp="1"/>
          </p:cNvSpPr>
          <p:nvPr>
            <p:ph idx="1"/>
          </p:nvPr>
        </p:nvSpPr>
        <p:spPr>
          <a:xfrm>
            <a:off x="1683929" y="675321"/>
            <a:ext cx="9779182" cy="3366815"/>
          </a:xfrm>
        </p:spPr>
        <p:txBody>
          <a:bodyPr/>
          <a:lstStyle/>
          <a:p>
            <a:pPr algn="l"/>
            <a:r>
              <a:rPr lang="en-US" b="0" i="0" dirty="0">
                <a:solidFill>
                  <a:srgbClr val="3C4043"/>
                </a:solidFill>
                <a:effectLst/>
                <a:latin typeface="Inter"/>
              </a:rPr>
              <a:t>The Empirical Rule does not apply to all data sets, only to those that are bell-shaped, and even then is stated in terms of approximations. A result that applies to every data set is known as Chebyshev’s </a:t>
            </a:r>
            <a:r>
              <a:rPr lang="en-US" b="0" i="0" dirty="0" err="1">
                <a:solidFill>
                  <a:srgbClr val="3C4043"/>
                </a:solidFill>
                <a:effectLst/>
                <a:latin typeface="Inter"/>
              </a:rPr>
              <a:t>Theorem.For</a:t>
            </a:r>
            <a:r>
              <a:rPr lang="en-US" b="0" i="0" dirty="0">
                <a:solidFill>
                  <a:srgbClr val="3C4043"/>
                </a:solidFill>
                <a:effectLst/>
                <a:latin typeface="Inter"/>
              </a:rPr>
              <a:t> any numerical data set,</a:t>
            </a:r>
          </a:p>
          <a:p>
            <a:pPr algn="l">
              <a:buFont typeface="Arial" panose="020B0604020202020204" pitchFamily="34" charset="0"/>
              <a:buChar char="•"/>
            </a:pPr>
            <a:r>
              <a:rPr lang="en-US" b="0" i="0" dirty="0">
                <a:solidFill>
                  <a:srgbClr val="3C4043"/>
                </a:solidFill>
                <a:effectLst/>
                <a:latin typeface="Inter"/>
              </a:rPr>
              <a:t>At least 3/4 of the data lie within two standard deviations of the mean, that is, in the interval with endpoints x¯±2s for samples and with endpoints μ±2σ for populations;</a:t>
            </a:r>
          </a:p>
          <a:p>
            <a:pPr algn="l">
              <a:buFont typeface="Arial" panose="020B0604020202020204" pitchFamily="34" charset="0"/>
              <a:buChar char="•"/>
            </a:pPr>
            <a:r>
              <a:rPr lang="en-US" b="0" i="0" dirty="0">
                <a:solidFill>
                  <a:srgbClr val="3C4043"/>
                </a:solidFill>
                <a:effectLst/>
                <a:latin typeface="Inter"/>
              </a:rPr>
              <a:t>At least 8/9 of the data lie within three standard deviations of the mean, that is, in the interval with endpoints x¯±3s for samples and with endpoints μ±3σ for populations;</a:t>
            </a:r>
          </a:p>
          <a:p>
            <a:pPr algn="l">
              <a:buFont typeface="Arial" panose="020B0604020202020204" pitchFamily="34" charset="0"/>
              <a:buChar char="•"/>
            </a:pPr>
            <a:r>
              <a:rPr lang="en-US" b="0" i="0" dirty="0">
                <a:solidFill>
                  <a:srgbClr val="3C4043"/>
                </a:solidFill>
                <a:effectLst/>
                <a:latin typeface="Inter"/>
              </a:rPr>
              <a:t>At least 1−1/k2 of the data lie within k standard deviations of the mean, that is, in the interval with endpoints x¯±</a:t>
            </a:r>
            <a:r>
              <a:rPr lang="en-US" b="0" i="0" dirty="0" err="1">
                <a:solidFill>
                  <a:srgbClr val="3C4043"/>
                </a:solidFill>
                <a:effectLst/>
                <a:latin typeface="Inter"/>
              </a:rPr>
              <a:t>ks</a:t>
            </a:r>
            <a:r>
              <a:rPr lang="en-US" b="0" i="0" dirty="0">
                <a:solidFill>
                  <a:srgbClr val="3C4043"/>
                </a:solidFill>
                <a:effectLst/>
                <a:latin typeface="Inter"/>
              </a:rPr>
              <a:t> for samples and with endpoints </a:t>
            </a:r>
            <a:r>
              <a:rPr lang="en-US" b="0" i="0" dirty="0" err="1">
                <a:solidFill>
                  <a:srgbClr val="3C4043"/>
                </a:solidFill>
                <a:effectLst/>
                <a:latin typeface="Inter"/>
              </a:rPr>
              <a:t>μ±kσ</a:t>
            </a:r>
            <a:r>
              <a:rPr lang="en-US" b="0" i="0" dirty="0">
                <a:solidFill>
                  <a:srgbClr val="3C4043"/>
                </a:solidFill>
                <a:effectLst/>
                <a:latin typeface="Inter"/>
              </a:rPr>
              <a:t> for populations, where k is any positive whole number that is greater than 1 .</a:t>
            </a:r>
          </a:p>
          <a:p>
            <a:endParaRPr lang="en-IN" dirty="0"/>
          </a:p>
        </p:txBody>
      </p:sp>
      <p:sp>
        <p:nvSpPr>
          <p:cNvPr id="4" name="Footer Placeholder 3">
            <a:extLst>
              <a:ext uri="{FF2B5EF4-FFF2-40B4-BE49-F238E27FC236}">
                <a16:creationId xmlns:a16="http://schemas.microsoft.com/office/drawing/2014/main" id="{59C233A4-958E-6772-C6FD-F739303293E0}"/>
              </a:ext>
            </a:extLst>
          </p:cNvPr>
          <p:cNvSpPr>
            <a:spLocks noGrp="1"/>
          </p:cNvSpPr>
          <p:nvPr>
            <p:ph type="ftr" sz="quarter" idx="3"/>
          </p:nvPr>
        </p:nvSpPr>
        <p:spPr/>
        <p:txBody>
          <a:bodyPr/>
          <a:lstStyle/>
          <a:p>
            <a:r>
              <a:rPr lang="en-US"/>
              <a:t>Utkarsh Minds</a:t>
            </a:r>
            <a:endParaRPr lang="en-US" dirty="0"/>
          </a:p>
        </p:txBody>
      </p:sp>
      <p:sp>
        <p:nvSpPr>
          <p:cNvPr id="5" name="Slide Number Placeholder 4">
            <a:extLst>
              <a:ext uri="{FF2B5EF4-FFF2-40B4-BE49-F238E27FC236}">
                <a16:creationId xmlns:a16="http://schemas.microsoft.com/office/drawing/2014/main" id="{70950882-B295-7AF1-9218-7FC9ABC735E5}"/>
              </a:ext>
            </a:extLst>
          </p:cNvPr>
          <p:cNvSpPr>
            <a:spLocks noGrp="1"/>
          </p:cNvSpPr>
          <p:nvPr>
            <p:ph type="sldNum" sz="quarter" idx="4"/>
          </p:nvPr>
        </p:nvSpPr>
        <p:spPr/>
        <p:txBody>
          <a:bodyPr/>
          <a:lstStyle/>
          <a:p>
            <a:fld id="{294A09A9-5501-47C1-A89A-A340965A2BE2}" type="slidenum">
              <a:rPr lang="en-US" smtClean="0"/>
              <a:pPr/>
              <a:t>27</a:t>
            </a:fld>
            <a:endParaRPr lang="en-US" dirty="0"/>
          </a:p>
        </p:txBody>
      </p:sp>
    </p:spTree>
    <p:extLst>
      <p:ext uri="{BB962C8B-B14F-4D97-AF65-F5344CB8AC3E}">
        <p14:creationId xmlns:p14="http://schemas.microsoft.com/office/powerpoint/2010/main" val="24064607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E41FB9-55B6-3BAB-CE8C-459D597A1953}"/>
              </a:ext>
            </a:extLst>
          </p:cNvPr>
          <p:cNvSpPr>
            <a:spLocks noGrp="1"/>
          </p:cNvSpPr>
          <p:nvPr>
            <p:ph type="title"/>
          </p:nvPr>
        </p:nvSpPr>
        <p:spPr>
          <a:xfrm>
            <a:off x="1167492" y="381001"/>
            <a:ext cx="9779183" cy="939800"/>
          </a:xfrm>
        </p:spPr>
        <p:txBody>
          <a:bodyPr/>
          <a:lstStyle/>
          <a:p>
            <a:r>
              <a:rPr lang="en-US" b="1" i="0" dirty="0">
                <a:solidFill>
                  <a:srgbClr val="000000"/>
                </a:solidFill>
                <a:effectLst/>
                <a:latin typeface="Times New Roman" panose="02020603050405020304" pitchFamily="18" charset="0"/>
              </a:rPr>
              <a:t>Interpretation of significance</a:t>
            </a:r>
            <a:br>
              <a:rPr lang="en-US" b="1" i="0" dirty="0">
                <a:solidFill>
                  <a:srgbClr val="000000"/>
                </a:solidFill>
                <a:effectLst/>
                <a:latin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AC78C03D-BB09-1641-B09A-2AEB29EA6E39}"/>
              </a:ext>
            </a:extLst>
          </p:cNvPr>
          <p:cNvSpPr>
            <a:spLocks noGrp="1"/>
          </p:cNvSpPr>
          <p:nvPr>
            <p:ph idx="1"/>
          </p:nvPr>
        </p:nvSpPr>
        <p:spPr>
          <a:xfrm>
            <a:off x="1202955" y="930347"/>
            <a:ext cx="9779182" cy="3366815"/>
          </a:xfrm>
        </p:spPr>
        <p:txBody>
          <a:bodyPr/>
          <a:lstStyle/>
          <a:p>
            <a:pPr algn="l"/>
            <a:r>
              <a:rPr lang="en-US" b="0" i="0" dirty="0">
                <a:solidFill>
                  <a:srgbClr val="000000"/>
                </a:solidFill>
                <a:effectLst/>
                <a:latin typeface="Times New Roman" panose="02020603050405020304" pitchFamily="18" charset="0"/>
              </a:rPr>
              <a:t>If this probability is very low it would mean that we have been either very 'lucky' and just picked one of the few samples that has this result or perhaps the assumption about the population is wrong. In statistics usually, we will assume the assumption is wrong, if the probability is below 5% (0.05). In some cases, the threshold is placed at another value (1% and 10% are also sometimes used).</a:t>
            </a:r>
          </a:p>
          <a:p>
            <a:pPr algn="l"/>
            <a:r>
              <a:rPr lang="en-US" b="0" i="0" dirty="0">
                <a:solidFill>
                  <a:srgbClr val="000000"/>
                </a:solidFill>
                <a:effectLst/>
                <a:latin typeface="Times New Roman" panose="02020603050405020304" pitchFamily="18" charset="0"/>
              </a:rPr>
              <a:t>Note that we allow ourselves a 5% risk of making the wrong decision. It could be that the assumption about the population is true but becomes unlikely. This would be known as a </a:t>
            </a:r>
            <a:r>
              <a:rPr lang="en-US" b="1" i="0" dirty="0">
                <a:solidFill>
                  <a:srgbClr val="000000"/>
                </a:solidFill>
                <a:effectLst/>
                <a:latin typeface="Times New Roman" panose="02020603050405020304" pitchFamily="18" charset="0"/>
              </a:rPr>
              <a:t>type I error</a:t>
            </a:r>
            <a:r>
              <a:rPr lang="en-US" b="0" i="0" dirty="0">
                <a:solidFill>
                  <a:srgbClr val="000000"/>
                </a:solidFill>
                <a:effectLst/>
                <a:latin typeface="Times New Roman" panose="02020603050405020304" pitchFamily="18" charset="0"/>
              </a:rPr>
              <a:t>; rejecting the assumption about the population, although it is actually true. We also have a risk the other way around. In case the probability is above 0.05 we could be not rejecting the assumption about the population, although it is actually false. This is known as a</a:t>
            </a:r>
            <a:r>
              <a:rPr lang="en-US" b="1" i="0" dirty="0">
                <a:solidFill>
                  <a:srgbClr val="000000"/>
                </a:solidFill>
                <a:effectLst/>
                <a:latin typeface="Times New Roman" panose="02020603050405020304" pitchFamily="18" charset="0"/>
              </a:rPr>
              <a:t> type II error</a:t>
            </a:r>
            <a:r>
              <a:rPr lang="en-US" b="0" i="0" dirty="0">
                <a:solidFill>
                  <a:srgbClr val="000000"/>
                </a:solidFill>
                <a:effectLst/>
                <a:latin typeface="Times New Roman" panose="02020603050405020304" pitchFamily="18" charset="0"/>
              </a:rPr>
              <a:t>.</a:t>
            </a:r>
            <a:endParaRPr lang="en-IN" dirty="0"/>
          </a:p>
        </p:txBody>
      </p:sp>
      <p:sp>
        <p:nvSpPr>
          <p:cNvPr id="4" name="Footer Placeholder 3">
            <a:extLst>
              <a:ext uri="{FF2B5EF4-FFF2-40B4-BE49-F238E27FC236}">
                <a16:creationId xmlns:a16="http://schemas.microsoft.com/office/drawing/2014/main" id="{2D120701-3261-178D-4CA3-CC10ADE73F21}"/>
              </a:ext>
            </a:extLst>
          </p:cNvPr>
          <p:cNvSpPr>
            <a:spLocks noGrp="1"/>
          </p:cNvSpPr>
          <p:nvPr>
            <p:ph type="ftr" sz="quarter" idx="3"/>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4BB8CA46-1BB2-3CD0-191E-A71822EF8D76}"/>
              </a:ext>
            </a:extLst>
          </p:cNvPr>
          <p:cNvSpPr>
            <a:spLocks noGrp="1"/>
          </p:cNvSpPr>
          <p:nvPr>
            <p:ph type="sldNum" sz="quarter" idx="4"/>
          </p:nvPr>
        </p:nvSpPr>
        <p:spPr/>
        <p:txBody>
          <a:bodyPr/>
          <a:lstStyle/>
          <a:p>
            <a:fld id="{294A09A9-5501-47C1-A89A-A340965A2BE2}" type="slidenum">
              <a:rPr lang="en-US" smtClean="0"/>
              <a:pPr/>
              <a:t>28</a:t>
            </a:fld>
            <a:endParaRPr lang="en-US" dirty="0"/>
          </a:p>
        </p:txBody>
      </p:sp>
    </p:spTree>
    <p:extLst>
      <p:ext uri="{BB962C8B-B14F-4D97-AF65-F5344CB8AC3E}">
        <p14:creationId xmlns:p14="http://schemas.microsoft.com/office/powerpoint/2010/main" val="228224465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E41FB9-55B6-3BAB-CE8C-459D597A1953}"/>
              </a:ext>
            </a:extLst>
          </p:cNvPr>
          <p:cNvSpPr>
            <a:spLocks noGrp="1"/>
          </p:cNvSpPr>
          <p:nvPr>
            <p:ph type="title"/>
          </p:nvPr>
        </p:nvSpPr>
        <p:spPr>
          <a:xfrm>
            <a:off x="1167492" y="381001"/>
            <a:ext cx="9779183" cy="939800"/>
          </a:xfrm>
        </p:spPr>
        <p:txBody>
          <a:bodyPr/>
          <a:lstStyle/>
          <a:p>
            <a:r>
              <a:rPr lang="en-US" b="1" i="0" dirty="0">
                <a:solidFill>
                  <a:srgbClr val="000000"/>
                </a:solidFill>
                <a:effectLst/>
                <a:latin typeface="Times New Roman" panose="02020603050405020304" pitchFamily="18" charset="0"/>
              </a:rPr>
              <a:t>Interpretation of significance</a:t>
            </a:r>
            <a:br>
              <a:rPr lang="en-US" b="1" i="0" dirty="0">
                <a:solidFill>
                  <a:srgbClr val="000000"/>
                </a:solidFill>
                <a:effectLst/>
                <a:latin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AC78C03D-BB09-1641-B09A-2AEB29EA6E39}"/>
              </a:ext>
            </a:extLst>
          </p:cNvPr>
          <p:cNvSpPr>
            <a:spLocks noGrp="1"/>
          </p:cNvSpPr>
          <p:nvPr>
            <p:ph idx="1"/>
          </p:nvPr>
        </p:nvSpPr>
        <p:spPr>
          <a:xfrm>
            <a:off x="1202955" y="930347"/>
            <a:ext cx="9779182" cy="3366815"/>
          </a:xfrm>
        </p:spPr>
        <p:txBody>
          <a:bodyPr/>
          <a:lstStyle/>
          <a:p>
            <a:pPr algn="l"/>
            <a:endParaRPr lang="en-US" b="0" i="0" dirty="0">
              <a:solidFill>
                <a:srgbClr val="000000"/>
              </a:solidFill>
              <a:effectLst/>
              <a:latin typeface="Times New Roman" panose="02020603050405020304" pitchFamily="18" charset="0"/>
            </a:endParaRPr>
          </a:p>
          <a:p>
            <a:pPr algn="l"/>
            <a:r>
              <a:rPr lang="en-US" b="0" i="0" dirty="0">
                <a:solidFill>
                  <a:srgbClr val="000000"/>
                </a:solidFill>
                <a:effectLst/>
                <a:latin typeface="Times New Roman" panose="02020603050405020304" pitchFamily="18" charset="0"/>
              </a:rPr>
              <a:t>The </a:t>
            </a:r>
            <a:r>
              <a:rPr lang="en-US" b="0" i="0" dirty="0">
                <a:solidFill>
                  <a:srgbClr val="FF8000"/>
                </a:solidFill>
                <a:effectLst/>
                <a:latin typeface="Times New Roman" panose="02020603050405020304" pitchFamily="18" charset="0"/>
              </a:rPr>
              <a:t>'assumption about the population'</a:t>
            </a:r>
            <a:r>
              <a:rPr lang="en-US" b="0" i="0" dirty="0">
                <a:solidFill>
                  <a:srgbClr val="000000"/>
                </a:solidFill>
                <a:effectLst/>
                <a:latin typeface="Times New Roman" panose="02020603050405020304" pitchFamily="18" charset="0"/>
              </a:rPr>
              <a:t> is also known as the '</a:t>
            </a:r>
            <a:r>
              <a:rPr lang="en-US" b="1" i="0" dirty="0">
                <a:solidFill>
                  <a:srgbClr val="000000"/>
                </a:solidFill>
                <a:effectLst/>
                <a:latin typeface="Times New Roman" panose="02020603050405020304" pitchFamily="18" charset="0"/>
              </a:rPr>
              <a:t>null hypothesis</a:t>
            </a:r>
            <a:r>
              <a:rPr lang="en-US" b="0" i="0" dirty="0">
                <a:solidFill>
                  <a:srgbClr val="000000"/>
                </a:solidFill>
                <a:effectLst/>
                <a:latin typeface="Times New Roman" panose="02020603050405020304" pitchFamily="18" charset="0"/>
              </a:rPr>
              <a:t>' and should always be formulated in such a way that things are equal, or have no difference, or no relation. Referring back to the coin example, we cannot test if the coin is unfair (i.e. the deviation is not equal to 0), only if it is fair (i.e. the deviation is equal to 0). Strictly speaking we also never accept the assumption, we either claim 'there was insufficient evidence to reject the assumption', or to reject it.</a:t>
            </a:r>
          </a:p>
        </p:txBody>
      </p:sp>
      <p:sp>
        <p:nvSpPr>
          <p:cNvPr id="4" name="Footer Placeholder 3">
            <a:extLst>
              <a:ext uri="{FF2B5EF4-FFF2-40B4-BE49-F238E27FC236}">
                <a16:creationId xmlns:a16="http://schemas.microsoft.com/office/drawing/2014/main" id="{2D120701-3261-178D-4CA3-CC10ADE73F21}"/>
              </a:ext>
            </a:extLst>
          </p:cNvPr>
          <p:cNvSpPr>
            <a:spLocks noGrp="1"/>
          </p:cNvSpPr>
          <p:nvPr>
            <p:ph type="ftr" sz="quarter" idx="3"/>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4BB8CA46-1BB2-3CD0-191E-A71822EF8D76}"/>
              </a:ext>
            </a:extLst>
          </p:cNvPr>
          <p:cNvSpPr>
            <a:spLocks noGrp="1"/>
          </p:cNvSpPr>
          <p:nvPr>
            <p:ph type="sldNum" sz="quarter" idx="4"/>
          </p:nvPr>
        </p:nvSpPr>
        <p:spPr/>
        <p:txBody>
          <a:bodyPr/>
          <a:lstStyle/>
          <a:p>
            <a:fld id="{294A09A9-5501-47C1-A89A-A340965A2BE2}" type="slidenum">
              <a:rPr lang="en-US" smtClean="0"/>
              <a:pPr/>
              <a:t>29</a:t>
            </a:fld>
            <a:endParaRPr lang="en-US" dirty="0"/>
          </a:p>
        </p:txBody>
      </p:sp>
    </p:spTree>
    <p:extLst>
      <p:ext uri="{BB962C8B-B14F-4D97-AF65-F5344CB8AC3E}">
        <p14:creationId xmlns:p14="http://schemas.microsoft.com/office/powerpoint/2010/main" val="26461762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846C4-D6F1-0F78-472E-6EFC6E1BFE77}"/>
              </a:ext>
            </a:extLst>
          </p:cNvPr>
          <p:cNvSpPr>
            <a:spLocks noGrp="1"/>
          </p:cNvSpPr>
          <p:nvPr>
            <p:ph type="title"/>
          </p:nvPr>
        </p:nvSpPr>
        <p:spPr>
          <a:xfrm>
            <a:off x="1015092" y="0"/>
            <a:ext cx="9779183" cy="777240"/>
          </a:xfrm>
        </p:spPr>
        <p:txBody>
          <a:bodyPr/>
          <a:lstStyle/>
          <a:p>
            <a:r>
              <a:rPr lang="en-IN" dirty="0"/>
              <a:t>Related Terms</a:t>
            </a:r>
          </a:p>
        </p:txBody>
      </p:sp>
      <p:sp>
        <p:nvSpPr>
          <p:cNvPr id="3" name="Content Placeholder 2">
            <a:extLst>
              <a:ext uri="{FF2B5EF4-FFF2-40B4-BE49-F238E27FC236}">
                <a16:creationId xmlns:a16="http://schemas.microsoft.com/office/drawing/2014/main" id="{0E499DEB-4B23-BAF3-E36D-4830DAAC6756}"/>
              </a:ext>
            </a:extLst>
          </p:cNvPr>
          <p:cNvSpPr>
            <a:spLocks noGrp="1"/>
          </p:cNvSpPr>
          <p:nvPr>
            <p:ph idx="1"/>
          </p:nvPr>
        </p:nvSpPr>
        <p:spPr>
          <a:xfrm>
            <a:off x="1015093" y="899867"/>
            <a:ext cx="9779182" cy="3366815"/>
          </a:xfrm>
        </p:spPr>
        <p:txBody>
          <a:bodyPr/>
          <a:lstStyle/>
          <a:p>
            <a:r>
              <a:rPr lang="en-US" b="0" i="0" dirty="0">
                <a:solidFill>
                  <a:srgbClr val="000000"/>
                </a:solidFill>
                <a:effectLst/>
                <a:latin typeface="Times New Roman" panose="02020603050405020304" pitchFamily="18" charset="0"/>
              </a:rPr>
              <a:t>Statistics in general</a:t>
            </a:r>
            <a:br>
              <a:rPr lang="en-US" dirty="0"/>
            </a:br>
            <a:r>
              <a:rPr lang="en-US" b="0" i="0" dirty="0">
                <a:solidFill>
                  <a:srgbClr val="000000"/>
                </a:solidFill>
                <a:effectLst/>
                <a:latin typeface="Times New Roman" panose="02020603050405020304" pitchFamily="18" charset="0"/>
              </a:rPr>
              <a:t>What is statistics and what is the difference between a sample and population?</a:t>
            </a:r>
            <a:br>
              <a:rPr lang="en-US" dirty="0"/>
            </a:br>
            <a:br>
              <a:rPr lang="en-US" dirty="0"/>
            </a:br>
            <a:r>
              <a:rPr lang="en-US" b="0" i="0" dirty="0">
                <a:solidFill>
                  <a:srgbClr val="000000"/>
                </a:solidFill>
                <a:effectLst/>
                <a:latin typeface="Times New Roman" panose="02020603050405020304" pitchFamily="18" charset="0"/>
              </a:rPr>
              <a:t>Terms connected to data</a:t>
            </a:r>
            <a:br>
              <a:rPr lang="en-US" dirty="0"/>
            </a:br>
            <a:r>
              <a:rPr lang="en-US" b="0" i="0" dirty="0">
                <a:solidFill>
                  <a:srgbClr val="000000"/>
                </a:solidFill>
                <a:effectLst/>
                <a:latin typeface="Times New Roman" panose="02020603050405020304" pitchFamily="18" charset="0"/>
              </a:rPr>
              <a:t>Statistics is all about data, so we need to get some terminology sorted</a:t>
            </a:r>
            <a:br>
              <a:rPr lang="en-US" dirty="0"/>
            </a:br>
            <a:br>
              <a:rPr lang="en-US" dirty="0"/>
            </a:br>
            <a:r>
              <a:rPr lang="en-US" b="0" i="0" dirty="0">
                <a:solidFill>
                  <a:srgbClr val="000000"/>
                </a:solidFill>
                <a:effectLst/>
                <a:latin typeface="Times New Roman" panose="02020603050405020304" pitchFamily="18" charset="0"/>
              </a:rPr>
              <a:t>Measurement level</a:t>
            </a:r>
            <a:br>
              <a:rPr lang="en-US" dirty="0"/>
            </a:br>
            <a:r>
              <a:rPr lang="en-US" b="0" i="0" dirty="0">
                <a:solidFill>
                  <a:srgbClr val="000000"/>
                </a:solidFill>
                <a:effectLst/>
                <a:latin typeface="Times New Roman" panose="02020603050405020304" pitchFamily="18" charset="0"/>
              </a:rPr>
              <a:t>Depending on the measurement level, various statistical tools can be used.</a:t>
            </a:r>
            <a:br>
              <a:rPr lang="en-US" dirty="0"/>
            </a:br>
            <a:br>
              <a:rPr lang="en-US" dirty="0"/>
            </a:br>
            <a:r>
              <a:rPr lang="en-US" b="0" i="0" dirty="0">
                <a:solidFill>
                  <a:srgbClr val="000000"/>
                </a:solidFill>
                <a:effectLst/>
                <a:latin typeface="Times New Roman" panose="02020603050405020304" pitchFamily="18" charset="0"/>
              </a:rPr>
              <a:t>Significance</a:t>
            </a:r>
            <a:br>
              <a:rPr lang="en-US" dirty="0"/>
            </a:br>
            <a:r>
              <a:rPr lang="en-US" b="0" i="0" dirty="0">
                <a:solidFill>
                  <a:srgbClr val="000000"/>
                </a:solidFill>
                <a:effectLst/>
                <a:latin typeface="Times New Roman" panose="02020603050405020304" pitchFamily="18" charset="0"/>
              </a:rPr>
              <a:t>The key term in so-called inferential statistics</a:t>
            </a:r>
            <a:endParaRPr lang="en-IN" dirty="0"/>
          </a:p>
        </p:txBody>
      </p:sp>
      <p:sp>
        <p:nvSpPr>
          <p:cNvPr id="4" name="Footer Placeholder 3">
            <a:extLst>
              <a:ext uri="{FF2B5EF4-FFF2-40B4-BE49-F238E27FC236}">
                <a16:creationId xmlns:a16="http://schemas.microsoft.com/office/drawing/2014/main" id="{531D36FA-D2A9-9CBF-422A-C94CA1D8C7E3}"/>
              </a:ext>
            </a:extLst>
          </p:cNvPr>
          <p:cNvSpPr>
            <a:spLocks noGrp="1"/>
          </p:cNvSpPr>
          <p:nvPr>
            <p:ph type="ftr" sz="quarter" idx="3"/>
          </p:nvPr>
        </p:nvSpPr>
        <p:spPr/>
        <p:txBody>
          <a:bodyPr/>
          <a:lstStyle/>
          <a:p>
            <a:r>
              <a:rPr lang="en-US" dirty="0"/>
              <a:t>Utkarsh Minds</a:t>
            </a:r>
          </a:p>
        </p:txBody>
      </p:sp>
      <p:sp>
        <p:nvSpPr>
          <p:cNvPr id="5" name="Slide Number Placeholder 4">
            <a:extLst>
              <a:ext uri="{FF2B5EF4-FFF2-40B4-BE49-F238E27FC236}">
                <a16:creationId xmlns:a16="http://schemas.microsoft.com/office/drawing/2014/main" id="{74C425D5-7C83-D029-C7F5-AEBE656F2C91}"/>
              </a:ext>
            </a:extLst>
          </p:cNvPr>
          <p:cNvSpPr>
            <a:spLocks noGrp="1"/>
          </p:cNvSpPr>
          <p:nvPr>
            <p:ph type="sldNum" sz="quarter" idx="4"/>
          </p:nvPr>
        </p:nvSpPr>
        <p:spPr/>
        <p:txBody>
          <a:bodyPr/>
          <a:lstStyle/>
          <a:p>
            <a:fld id="{294A09A9-5501-47C1-A89A-A340965A2BE2}" type="slidenum">
              <a:rPr lang="en-US" smtClean="0"/>
              <a:pPr/>
              <a:t>3</a:t>
            </a:fld>
            <a:endParaRPr lang="en-US" dirty="0"/>
          </a:p>
        </p:txBody>
      </p:sp>
    </p:spTree>
    <p:extLst>
      <p:ext uri="{BB962C8B-B14F-4D97-AF65-F5344CB8AC3E}">
        <p14:creationId xmlns:p14="http://schemas.microsoft.com/office/powerpoint/2010/main" val="285211733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23BF9-BB82-B1A9-A953-480CBBCFC8B5}"/>
              </a:ext>
            </a:extLst>
          </p:cNvPr>
          <p:cNvSpPr>
            <a:spLocks noGrp="1"/>
          </p:cNvSpPr>
          <p:nvPr>
            <p:ph type="title"/>
          </p:nvPr>
        </p:nvSpPr>
        <p:spPr>
          <a:xfrm>
            <a:off x="1167492" y="381000"/>
            <a:ext cx="9779183" cy="976067"/>
          </a:xfrm>
        </p:spPr>
        <p:txBody>
          <a:bodyPr/>
          <a:lstStyle/>
          <a:p>
            <a:r>
              <a:rPr lang="en-IN" b="1" i="0" dirty="0">
                <a:solidFill>
                  <a:srgbClr val="000000"/>
                </a:solidFill>
                <a:effectLst/>
                <a:latin typeface="Times New Roman" panose="02020603050405020304" pitchFamily="18" charset="0"/>
              </a:rPr>
              <a:t>Analysing a single variable</a:t>
            </a:r>
            <a:br>
              <a:rPr lang="en-IN" b="1" i="0" dirty="0">
                <a:solidFill>
                  <a:srgbClr val="000000"/>
                </a:solidFill>
                <a:effectLst/>
                <a:latin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96D46937-9E41-EDBF-0505-D02FCF51FF2D}"/>
              </a:ext>
            </a:extLst>
          </p:cNvPr>
          <p:cNvSpPr>
            <a:spLocks noGrp="1"/>
          </p:cNvSpPr>
          <p:nvPr>
            <p:ph idx="1"/>
          </p:nvPr>
        </p:nvSpPr>
        <p:spPr>
          <a:xfrm>
            <a:off x="1245326" y="1357067"/>
            <a:ext cx="9779182" cy="3366815"/>
          </a:xfrm>
        </p:spPr>
        <p:txBody>
          <a:bodyPr/>
          <a:lstStyle/>
          <a:p>
            <a:pPr algn="l"/>
            <a:r>
              <a:rPr lang="en-US" b="0" i="0" dirty="0">
                <a:solidFill>
                  <a:srgbClr val="000000"/>
                </a:solidFill>
                <a:effectLst/>
                <a:latin typeface="Times New Roman" panose="02020603050405020304" pitchFamily="18" charset="0"/>
              </a:rPr>
              <a:t>First get an impression of the table (by using a frequency table), then </a:t>
            </a:r>
            <a:r>
              <a:rPr lang="en-US" b="0" i="0" dirty="0" err="1">
                <a:solidFill>
                  <a:srgbClr val="000000"/>
                </a:solidFill>
                <a:effectLst/>
                <a:latin typeface="Times New Roman" panose="02020603050405020304" pitchFamily="18" charset="0"/>
              </a:rPr>
              <a:t>visualise</a:t>
            </a:r>
            <a:r>
              <a:rPr lang="en-US" b="0" i="0" dirty="0">
                <a:solidFill>
                  <a:srgbClr val="000000"/>
                </a:solidFill>
                <a:effectLst/>
                <a:latin typeface="Times New Roman" panose="02020603050405020304" pitchFamily="18" charset="0"/>
              </a:rPr>
              <a:t> the data, and then perform a test to say something about the population.</a:t>
            </a:r>
          </a:p>
          <a:p>
            <a:pPr algn="l"/>
            <a:r>
              <a:rPr lang="en-US" b="0" i="0" dirty="0">
                <a:solidFill>
                  <a:srgbClr val="000000"/>
                </a:solidFill>
                <a:effectLst/>
                <a:latin typeface="Times New Roman" panose="02020603050405020304" pitchFamily="18" charset="0"/>
              </a:rPr>
              <a:t>For a binary variable you can test if each of the two categories might have the same proportion in the population.</a:t>
            </a:r>
          </a:p>
          <a:p>
            <a:pPr algn="l"/>
            <a:r>
              <a:rPr lang="en-US" b="0" i="0" dirty="0">
                <a:solidFill>
                  <a:srgbClr val="000000"/>
                </a:solidFill>
                <a:effectLst/>
                <a:latin typeface="Times New Roman" panose="02020603050405020304" pitchFamily="18" charset="0"/>
              </a:rPr>
              <a:t>For a nominal variable you can test if each option might have been equally often chosen in the population.</a:t>
            </a:r>
          </a:p>
          <a:p>
            <a:pPr algn="l"/>
            <a:r>
              <a:rPr lang="en-US" b="0" i="0" dirty="0">
                <a:solidFill>
                  <a:srgbClr val="000000"/>
                </a:solidFill>
                <a:effectLst/>
                <a:latin typeface="Times New Roman" panose="02020603050405020304" pitchFamily="18" charset="0"/>
              </a:rPr>
              <a:t>For an ordinal variable you can test if for example the majority of people at least agree (or fully agree).</a:t>
            </a:r>
          </a:p>
          <a:p>
            <a:pPr algn="l"/>
            <a:r>
              <a:rPr lang="en-US" b="0" i="0" dirty="0">
                <a:solidFill>
                  <a:srgbClr val="000000"/>
                </a:solidFill>
                <a:effectLst/>
                <a:latin typeface="Times New Roman" panose="02020603050405020304" pitchFamily="18" charset="0"/>
              </a:rPr>
              <a:t>For a scale variable you can test if the average (mean) in the population would be a certain value (e.g. is the average age above 40?).</a:t>
            </a:r>
          </a:p>
          <a:p>
            <a:endParaRPr lang="en-IN" dirty="0"/>
          </a:p>
        </p:txBody>
      </p:sp>
      <p:sp>
        <p:nvSpPr>
          <p:cNvPr id="4" name="Footer Placeholder 3">
            <a:extLst>
              <a:ext uri="{FF2B5EF4-FFF2-40B4-BE49-F238E27FC236}">
                <a16:creationId xmlns:a16="http://schemas.microsoft.com/office/drawing/2014/main" id="{A258FB43-54AD-17A4-58FB-FA5D7B3A76A7}"/>
              </a:ext>
            </a:extLst>
          </p:cNvPr>
          <p:cNvSpPr>
            <a:spLocks noGrp="1"/>
          </p:cNvSpPr>
          <p:nvPr>
            <p:ph type="ftr" sz="quarter" idx="3"/>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EEE3F2B2-C246-135F-6BAA-8B0060979C57}"/>
              </a:ext>
            </a:extLst>
          </p:cNvPr>
          <p:cNvSpPr>
            <a:spLocks noGrp="1"/>
          </p:cNvSpPr>
          <p:nvPr>
            <p:ph type="sldNum" sz="quarter" idx="4"/>
          </p:nvPr>
        </p:nvSpPr>
        <p:spPr/>
        <p:txBody>
          <a:bodyPr/>
          <a:lstStyle/>
          <a:p>
            <a:fld id="{294A09A9-5501-47C1-A89A-A340965A2BE2}" type="slidenum">
              <a:rPr lang="en-US" smtClean="0"/>
              <a:pPr/>
              <a:t>30</a:t>
            </a:fld>
            <a:endParaRPr lang="en-US" dirty="0"/>
          </a:p>
        </p:txBody>
      </p:sp>
    </p:spTree>
    <p:extLst>
      <p:ext uri="{BB962C8B-B14F-4D97-AF65-F5344CB8AC3E}">
        <p14:creationId xmlns:p14="http://schemas.microsoft.com/office/powerpoint/2010/main" val="81592777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23BF9-BB82-B1A9-A953-480CBBCFC8B5}"/>
              </a:ext>
            </a:extLst>
          </p:cNvPr>
          <p:cNvSpPr>
            <a:spLocks noGrp="1"/>
          </p:cNvSpPr>
          <p:nvPr>
            <p:ph type="title"/>
          </p:nvPr>
        </p:nvSpPr>
        <p:spPr>
          <a:xfrm>
            <a:off x="1167492" y="381000"/>
            <a:ext cx="9779183" cy="976067"/>
          </a:xfrm>
        </p:spPr>
        <p:txBody>
          <a:bodyPr/>
          <a:lstStyle/>
          <a:p>
            <a:r>
              <a:rPr lang="en-IN" b="1" i="0" dirty="0">
                <a:solidFill>
                  <a:srgbClr val="000000"/>
                </a:solidFill>
                <a:effectLst/>
                <a:latin typeface="Times New Roman" panose="02020603050405020304" pitchFamily="18" charset="0"/>
              </a:rPr>
              <a:t>Analysing a single variable</a:t>
            </a:r>
            <a:br>
              <a:rPr lang="en-IN" b="1" i="0" dirty="0">
                <a:solidFill>
                  <a:srgbClr val="000000"/>
                </a:solidFill>
                <a:effectLst/>
                <a:latin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96D46937-9E41-EDBF-0505-D02FCF51FF2D}"/>
              </a:ext>
            </a:extLst>
          </p:cNvPr>
          <p:cNvSpPr>
            <a:spLocks noGrp="1"/>
          </p:cNvSpPr>
          <p:nvPr>
            <p:ph idx="1"/>
          </p:nvPr>
        </p:nvSpPr>
        <p:spPr>
          <a:xfrm>
            <a:off x="1167492" y="869033"/>
            <a:ext cx="9779182" cy="3366815"/>
          </a:xfrm>
        </p:spPr>
        <p:txBody>
          <a:bodyPr/>
          <a:lstStyle/>
          <a:p>
            <a:r>
              <a:rPr lang="en-US" b="0" i="0" dirty="0">
                <a:solidFill>
                  <a:srgbClr val="000000"/>
                </a:solidFill>
                <a:effectLst/>
                <a:latin typeface="Times New Roman" panose="02020603050405020304" pitchFamily="18" charset="0"/>
              </a:rPr>
              <a:t>If you have a single binary variable, you are probably interested to know what the percentage is of each of the two options, and perhaps if the are significantly different from each other.</a:t>
            </a:r>
          </a:p>
          <a:p>
            <a:endParaRPr lang="en-US" dirty="0">
              <a:solidFill>
                <a:srgbClr val="000000"/>
              </a:solidFill>
              <a:latin typeface="Times New Roman" panose="02020603050405020304" pitchFamily="18" charset="0"/>
            </a:endParaRPr>
          </a:p>
          <a:p>
            <a:pPr algn="l"/>
            <a:r>
              <a:rPr lang="en-US" b="1" i="1" dirty="0">
                <a:solidFill>
                  <a:srgbClr val="000000"/>
                </a:solidFill>
                <a:effectLst/>
                <a:latin typeface="Times New Roman" panose="02020603050405020304" pitchFamily="18" charset="0"/>
              </a:rPr>
              <a:t>Part 1: Descriptive statistics</a:t>
            </a:r>
          </a:p>
          <a:p>
            <a:pPr algn="l"/>
            <a:br>
              <a:rPr lang="en-US" b="0" i="0" dirty="0">
                <a:solidFill>
                  <a:srgbClr val="000000"/>
                </a:solidFill>
                <a:effectLst/>
                <a:latin typeface="Times New Roman" panose="02020603050405020304" pitchFamily="18" charset="0"/>
              </a:rPr>
            </a:br>
            <a:r>
              <a:rPr lang="en-US" b="0" i="0" dirty="0">
                <a:solidFill>
                  <a:srgbClr val="000000"/>
                </a:solidFill>
                <a:effectLst/>
                <a:latin typeface="Times New Roman" panose="02020603050405020304" pitchFamily="18" charset="0"/>
              </a:rPr>
              <a:t>Use descriptive statistics to get an impression of the data, using:</a:t>
            </a:r>
          </a:p>
          <a:p>
            <a:pPr algn="l">
              <a:buFont typeface="+mj-lt"/>
              <a:buAutoNum type="arabicPeriod"/>
            </a:pPr>
            <a:r>
              <a:rPr lang="en-US" b="0" i="0" dirty="0">
                <a:solidFill>
                  <a:srgbClr val="000000"/>
                </a:solidFill>
                <a:effectLst/>
                <a:latin typeface="Times New Roman" panose="02020603050405020304" pitchFamily="18" charset="0"/>
              </a:rPr>
              <a:t>A frequency table to get an impression of the data.</a:t>
            </a:r>
          </a:p>
          <a:p>
            <a:pPr algn="l">
              <a:buFont typeface="+mj-lt"/>
              <a:buAutoNum type="arabicPeriod"/>
            </a:pPr>
            <a:endParaRPr lang="en-US" b="0" i="0" dirty="0">
              <a:solidFill>
                <a:srgbClr val="000000"/>
              </a:solidFill>
              <a:effectLst/>
              <a:latin typeface="Times New Roman" panose="02020603050405020304" pitchFamily="18" charset="0"/>
            </a:endParaRPr>
          </a:p>
          <a:p>
            <a:pPr algn="l"/>
            <a:r>
              <a:rPr lang="en-US" b="0" i="0" dirty="0">
                <a:solidFill>
                  <a:srgbClr val="000000"/>
                </a:solidFill>
                <a:effectLst/>
                <a:latin typeface="Times New Roman" panose="02020603050405020304" pitchFamily="18" charset="0"/>
              </a:rPr>
              <a:t>Note that I’d not recommend to show a </a:t>
            </a:r>
            <a:r>
              <a:rPr lang="en-US" b="0" i="0" dirty="0" err="1">
                <a:solidFill>
                  <a:srgbClr val="000000"/>
                </a:solidFill>
                <a:effectLst/>
                <a:latin typeface="Times New Roman" panose="02020603050405020304" pitchFamily="18" charset="0"/>
              </a:rPr>
              <a:t>visualisation</a:t>
            </a:r>
            <a:r>
              <a:rPr lang="en-US" b="0" i="0" dirty="0">
                <a:solidFill>
                  <a:srgbClr val="000000"/>
                </a:solidFill>
                <a:effectLst/>
                <a:latin typeface="Times New Roman" panose="02020603050405020304" pitchFamily="18" charset="0"/>
              </a:rPr>
              <a:t>. There are only two categories, so simply mentioning the percentages and counts for each of the two categories should suffice.</a:t>
            </a:r>
          </a:p>
          <a:p>
            <a:endParaRPr lang="en-IN" dirty="0"/>
          </a:p>
        </p:txBody>
      </p:sp>
      <p:sp>
        <p:nvSpPr>
          <p:cNvPr id="4" name="Footer Placeholder 3">
            <a:extLst>
              <a:ext uri="{FF2B5EF4-FFF2-40B4-BE49-F238E27FC236}">
                <a16:creationId xmlns:a16="http://schemas.microsoft.com/office/drawing/2014/main" id="{A258FB43-54AD-17A4-58FB-FA5D7B3A76A7}"/>
              </a:ext>
            </a:extLst>
          </p:cNvPr>
          <p:cNvSpPr>
            <a:spLocks noGrp="1"/>
          </p:cNvSpPr>
          <p:nvPr>
            <p:ph type="ftr" sz="quarter" idx="3"/>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EEE3F2B2-C246-135F-6BAA-8B0060979C57}"/>
              </a:ext>
            </a:extLst>
          </p:cNvPr>
          <p:cNvSpPr>
            <a:spLocks noGrp="1"/>
          </p:cNvSpPr>
          <p:nvPr>
            <p:ph type="sldNum" sz="quarter" idx="4"/>
          </p:nvPr>
        </p:nvSpPr>
        <p:spPr/>
        <p:txBody>
          <a:bodyPr/>
          <a:lstStyle/>
          <a:p>
            <a:fld id="{294A09A9-5501-47C1-A89A-A340965A2BE2}" type="slidenum">
              <a:rPr lang="en-US" smtClean="0"/>
              <a:pPr/>
              <a:t>31</a:t>
            </a:fld>
            <a:endParaRPr lang="en-US" dirty="0"/>
          </a:p>
        </p:txBody>
      </p:sp>
    </p:spTree>
    <p:extLst>
      <p:ext uri="{BB962C8B-B14F-4D97-AF65-F5344CB8AC3E}">
        <p14:creationId xmlns:p14="http://schemas.microsoft.com/office/powerpoint/2010/main" val="67962538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23BF9-BB82-B1A9-A953-480CBBCFC8B5}"/>
              </a:ext>
            </a:extLst>
          </p:cNvPr>
          <p:cNvSpPr>
            <a:spLocks noGrp="1"/>
          </p:cNvSpPr>
          <p:nvPr>
            <p:ph type="title"/>
          </p:nvPr>
        </p:nvSpPr>
        <p:spPr>
          <a:xfrm>
            <a:off x="1167492" y="381000"/>
            <a:ext cx="9779183" cy="976067"/>
          </a:xfrm>
        </p:spPr>
        <p:txBody>
          <a:bodyPr/>
          <a:lstStyle/>
          <a:p>
            <a:r>
              <a:rPr lang="en-IN" b="1" i="0" dirty="0">
                <a:solidFill>
                  <a:srgbClr val="000000"/>
                </a:solidFill>
                <a:effectLst/>
                <a:latin typeface="Times New Roman" panose="02020603050405020304" pitchFamily="18" charset="0"/>
              </a:rPr>
              <a:t>Analysing a single variable</a:t>
            </a:r>
            <a:br>
              <a:rPr lang="en-IN" b="1" i="0" dirty="0">
                <a:solidFill>
                  <a:srgbClr val="000000"/>
                </a:solidFill>
                <a:effectLst/>
                <a:latin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96D46937-9E41-EDBF-0505-D02FCF51FF2D}"/>
              </a:ext>
            </a:extLst>
          </p:cNvPr>
          <p:cNvSpPr>
            <a:spLocks noGrp="1"/>
          </p:cNvSpPr>
          <p:nvPr>
            <p:ph idx="1"/>
          </p:nvPr>
        </p:nvSpPr>
        <p:spPr>
          <a:xfrm>
            <a:off x="1245326" y="1357067"/>
            <a:ext cx="9779182" cy="3366815"/>
          </a:xfrm>
        </p:spPr>
        <p:txBody>
          <a:bodyPr/>
          <a:lstStyle/>
          <a:p>
            <a:pPr algn="l"/>
            <a:r>
              <a:rPr lang="en-US" b="1" i="1" dirty="0">
                <a:solidFill>
                  <a:srgbClr val="000000"/>
                </a:solidFill>
                <a:effectLst/>
                <a:latin typeface="Times New Roman" panose="02020603050405020304" pitchFamily="18" charset="0"/>
              </a:rPr>
              <a:t>Part 2: Inferential statistics</a:t>
            </a:r>
          </a:p>
          <a:p>
            <a:pPr algn="l"/>
            <a:br>
              <a:rPr lang="en-US" b="0" i="0" dirty="0">
                <a:solidFill>
                  <a:srgbClr val="000000"/>
                </a:solidFill>
                <a:effectLst/>
                <a:latin typeface="Times New Roman" panose="02020603050405020304" pitchFamily="18" charset="0"/>
              </a:rPr>
            </a:br>
            <a:r>
              <a:rPr lang="en-US" b="0" i="0" dirty="0">
                <a:solidFill>
                  <a:srgbClr val="000000"/>
                </a:solidFill>
                <a:effectLst/>
                <a:latin typeface="Times New Roman" panose="02020603050405020304" pitchFamily="18" charset="0"/>
              </a:rPr>
              <a:t>After the first impression determine what can be said about the population based on your sample data by:</a:t>
            </a:r>
          </a:p>
          <a:p>
            <a:pPr algn="l"/>
            <a:endParaRPr lang="en-US" b="0" i="0" dirty="0">
              <a:solidFill>
                <a:srgbClr val="000000"/>
              </a:solidFill>
              <a:effectLst/>
              <a:latin typeface="Times New Roman" panose="02020603050405020304" pitchFamily="18" charset="0"/>
            </a:endParaRPr>
          </a:p>
          <a:p>
            <a:pPr algn="l">
              <a:buFont typeface="+mj-lt"/>
              <a:buAutoNum type="arabicPeriod"/>
            </a:pPr>
            <a:r>
              <a:rPr lang="en-US" b="0" i="0" dirty="0">
                <a:solidFill>
                  <a:srgbClr val="000000"/>
                </a:solidFill>
                <a:effectLst/>
                <a:latin typeface="Times New Roman" panose="02020603050405020304" pitchFamily="18" charset="0"/>
              </a:rPr>
              <a:t>Performing a test to see if the percentages of the two categories are significantly different (one-sample binomial test)</a:t>
            </a:r>
          </a:p>
          <a:p>
            <a:pPr algn="l">
              <a:buFont typeface="+mj-lt"/>
              <a:buAutoNum type="arabicPeriod"/>
            </a:pPr>
            <a:endParaRPr lang="en-US" b="0" i="0" dirty="0">
              <a:solidFill>
                <a:srgbClr val="000000"/>
              </a:solidFill>
              <a:effectLst/>
              <a:latin typeface="Times New Roman" panose="02020603050405020304" pitchFamily="18" charset="0"/>
            </a:endParaRPr>
          </a:p>
          <a:p>
            <a:pPr algn="l">
              <a:buFont typeface="+mj-lt"/>
              <a:buAutoNum type="arabicPeriod"/>
            </a:pPr>
            <a:r>
              <a:rPr lang="en-US" b="0" i="0" dirty="0">
                <a:solidFill>
                  <a:srgbClr val="000000"/>
                </a:solidFill>
                <a:effectLst/>
                <a:latin typeface="Times New Roman" panose="02020603050405020304" pitchFamily="18" charset="0"/>
              </a:rPr>
              <a:t>Determine how big the difference is (effect size with Cohen’s g)</a:t>
            </a:r>
          </a:p>
          <a:p>
            <a:endParaRPr lang="en-IN" dirty="0"/>
          </a:p>
        </p:txBody>
      </p:sp>
      <p:sp>
        <p:nvSpPr>
          <p:cNvPr id="4" name="Footer Placeholder 3">
            <a:extLst>
              <a:ext uri="{FF2B5EF4-FFF2-40B4-BE49-F238E27FC236}">
                <a16:creationId xmlns:a16="http://schemas.microsoft.com/office/drawing/2014/main" id="{A258FB43-54AD-17A4-58FB-FA5D7B3A76A7}"/>
              </a:ext>
            </a:extLst>
          </p:cNvPr>
          <p:cNvSpPr>
            <a:spLocks noGrp="1"/>
          </p:cNvSpPr>
          <p:nvPr>
            <p:ph type="ftr" sz="quarter" idx="3"/>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EEE3F2B2-C246-135F-6BAA-8B0060979C57}"/>
              </a:ext>
            </a:extLst>
          </p:cNvPr>
          <p:cNvSpPr>
            <a:spLocks noGrp="1"/>
          </p:cNvSpPr>
          <p:nvPr>
            <p:ph type="sldNum" sz="quarter" idx="4"/>
          </p:nvPr>
        </p:nvSpPr>
        <p:spPr/>
        <p:txBody>
          <a:bodyPr/>
          <a:lstStyle/>
          <a:p>
            <a:fld id="{294A09A9-5501-47C1-A89A-A340965A2BE2}" type="slidenum">
              <a:rPr lang="en-US" smtClean="0"/>
              <a:pPr/>
              <a:t>32</a:t>
            </a:fld>
            <a:endParaRPr lang="en-US" dirty="0"/>
          </a:p>
        </p:txBody>
      </p:sp>
    </p:spTree>
    <p:extLst>
      <p:ext uri="{BB962C8B-B14F-4D97-AF65-F5344CB8AC3E}">
        <p14:creationId xmlns:p14="http://schemas.microsoft.com/office/powerpoint/2010/main" val="418439215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23BF9-BB82-B1A9-A953-480CBBCFC8B5}"/>
              </a:ext>
            </a:extLst>
          </p:cNvPr>
          <p:cNvSpPr>
            <a:spLocks noGrp="1"/>
          </p:cNvSpPr>
          <p:nvPr>
            <p:ph type="title"/>
          </p:nvPr>
        </p:nvSpPr>
        <p:spPr>
          <a:xfrm>
            <a:off x="1167492" y="381000"/>
            <a:ext cx="9779183" cy="976067"/>
          </a:xfrm>
        </p:spPr>
        <p:txBody>
          <a:bodyPr/>
          <a:lstStyle/>
          <a:p>
            <a:r>
              <a:rPr lang="en-IN" b="1" i="0" dirty="0">
                <a:solidFill>
                  <a:srgbClr val="000000"/>
                </a:solidFill>
                <a:effectLst/>
                <a:latin typeface="Times New Roman" panose="02020603050405020304" pitchFamily="18" charset="0"/>
              </a:rPr>
              <a:t>Analysing a single variable</a:t>
            </a:r>
            <a:br>
              <a:rPr lang="en-IN" b="1" i="0" dirty="0">
                <a:solidFill>
                  <a:srgbClr val="000000"/>
                </a:solidFill>
                <a:effectLst/>
                <a:latin typeface="Times New Roman" panose="02020603050405020304" pitchFamily="18" charset="0"/>
              </a:rPr>
            </a:br>
            <a:endParaRPr lang="en-IN" dirty="0"/>
          </a:p>
        </p:txBody>
      </p:sp>
      <p:pic>
        <p:nvPicPr>
          <p:cNvPr id="7" name="Content Placeholder 6" descr="A number of numbers on a white background&#10;&#10;Description automatically generated">
            <a:extLst>
              <a:ext uri="{FF2B5EF4-FFF2-40B4-BE49-F238E27FC236}">
                <a16:creationId xmlns:a16="http://schemas.microsoft.com/office/drawing/2014/main" id="{E3212DA2-1235-2AC0-54A9-54DB1F7653BB}"/>
              </a:ext>
            </a:extLst>
          </p:cNvPr>
          <p:cNvPicPr>
            <a:picLocks noGrp="1" noChangeAspect="1"/>
          </p:cNvPicPr>
          <p:nvPr>
            <p:ph idx="1"/>
          </p:nvPr>
        </p:nvPicPr>
        <p:blipFill>
          <a:blip r:embed="rId2"/>
          <a:stretch>
            <a:fillRect/>
          </a:stretch>
        </p:blipFill>
        <p:spPr>
          <a:xfrm>
            <a:off x="6324628" y="1777915"/>
            <a:ext cx="5086611" cy="1651085"/>
          </a:xfrm>
        </p:spPr>
      </p:pic>
      <p:sp>
        <p:nvSpPr>
          <p:cNvPr id="4" name="Footer Placeholder 3">
            <a:extLst>
              <a:ext uri="{FF2B5EF4-FFF2-40B4-BE49-F238E27FC236}">
                <a16:creationId xmlns:a16="http://schemas.microsoft.com/office/drawing/2014/main" id="{A258FB43-54AD-17A4-58FB-FA5D7B3A76A7}"/>
              </a:ext>
            </a:extLst>
          </p:cNvPr>
          <p:cNvSpPr>
            <a:spLocks noGrp="1"/>
          </p:cNvSpPr>
          <p:nvPr>
            <p:ph type="ftr" sz="quarter" idx="3"/>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EEE3F2B2-C246-135F-6BAA-8B0060979C57}"/>
              </a:ext>
            </a:extLst>
          </p:cNvPr>
          <p:cNvSpPr>
            <a:spLocks noGrp="1"/>
          </p:cNvSpPr>
          <p:nvPr>
            <p:ph type="sldNum" sz="quarter" idx="4"/>
          </p:nvPr>
        </p:nvSpPr>
        <p:spPr/>
        <p:txBody>
          <a:bodyPr/>
          <a:lstStyle/>
          <a:p>
            <a:fld id="{294A09A9-5501-47C1-A89A-A340965A2BE2}" type="slidenum">
              <a:rPr lang="en-US" smtClean="0"/>
              <a:pPr/>
              <a:t>33</a:t>
            </a:fld>
            <a:endParaRPr lang="en-US" dirty="0"/>
          </a:p>
        </p:txBody>
      </p:sp>
      <p:sp>
        <p:nvSpPr>
          <p:cNvPr id="8" name="TextBox 7">
            <a:extLst>
              <a:ext uri="{FF2B5EF4-FFF2-40B4-BE49-F238E27FC236}">
                <a16:creationId xmlns:a16="http://schemas.microsoft.com/office/drawing/2014/main" id="{9CF895C5-82FE-095D-1263-28874C6CA9DE}"/>
              </a:ext>
            </a:extLst>
          </p:cNvPr>
          <p:cNvSpPr txBox="1"/>
          <p:nvPr/>
        </p:nvSpPr>
        <p:spPr>
          <a:xfrm>
            <a:off x="1167492" y="1463040"/>
            <a:ext cx="4583068" cy="3108543"/>
          </a:xfrm>
          <a:prstGeom prst="rect">
            <a:avLst/>
          </a:prstGeom>
          <a:noFill/>
        </p:spPr>
        <p:txBody>
          <a:bodyPr wrap="square" rtlCol="0">
            <a:spAutoFit/>
          </a:bodyPr>
          <a:lstStyle/>
          <a:p>
            <a:r>
              <a:rPr lang="en-US" sz="2800" b="0" i="0" dirty="0">
                <a:solidFill>
                  <a:srgbClr val="000000"/>
                </a:solidFill>
                <a:effectLst/>
                <a:latin typeface="Times New Roman" panose="02020603050405020304" pitchFamily="18" charset="0"/>
              </a:rPr>
              <a:t>Management was curious if the division of male/female was equal in the company. </a:t>
            </a:r>
          </a:p>
          <a:p>
            <a:endParaRPr lang="en-US" sz="2800" dirty="0">
              <a:solidFill>
                <a:srgbClr val="000000"/>
              </a:solidFill>
              <a:latin typeface="Times New Roman" panose="02020603050405020304" pitchFamily="18" charset="0"/>
            </a:endParaRPr>
          </a:p>
          <a:p>
            <a:r>
              <a:rPr lang="en-US" sz="2800" b="0" i="0" dirty="0">
                <a:solidFill>
                  <a:srgbClr val="000000"/>
                </a:solidFill>
                <a:effectLst/>
                <a:latin typeface="Times New Roman" panose="02020603050405020304" pitchFamily="18" charset="0"/>
              </a:rPr>
              <a:t>The result of a small survey showed that out of the 46 respondents</a:t>
            </a:r>
            <a:endParaRPr lang="en-IN" sz="2800" dirty="0"/>
          </a:p>
        </p:txBody>
      </p:sp>
    </p:spTree>
    <p:extLst>
      <p:ext uri="{BB962C8B-B14F-4D97-AF65-F5344CB8AC3E}">
        <p14:creationId xmlns:p14="http://schemas.microsoft.com/office/powerpoint/2010/main" val="283906443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23BF9-BB82-B1A9-A953-480CBBCFC8B5}"/>
              </a:ext>
            </a:extLst>
          </p:cNvPr>
          <p:cNvSpPr>
            <a:spLocks noGrp="1"/>
          </p:cNvSpPr>
          <p:nvPr>
            <p:ph type="title"/>
          </p:nvPr>
        </p:nvSpPr>
        <p:spPr>
          <a:xfrm>
            <a:off x="1167492" y="381000"/>
            <a:ext cx="9779183" cy="976067"/>
          </a:xfrm>
        </p:spPr>
        <p:txBody>
          <a:bodyPr/>
          <a:lstStyle/>
          <a:p>
            <a:r>
              <a:rPr lang="en-IN" b="1" i="0" dirty="0">
                <a:solidFill>
                  <a:srgbClr val="000000"/>
                </a:solidFill>
                <a:effectLst/>
                <a:latin typeface="Times New Roman" panose="02020603050405020304" pitchFamily="18" charset="0"/>
              </a:rPr>
              <a:t>Analysing a single variable</a:t>
            </a:r>
            <a:br>
              <a:rPr lang="en-IN" b="1" i="0" dirty="0">
                <a:solidFill>
                  <a:srgbClr val="000000"/>
                </a:solidFill>
                <a:effectLst/>
                <a:latin typeface="Times New Roman" panose="02020603050405020304" pitchFamily="18" charset="0"/>
              </a:rPr>
            </a:br>
            <a:endParaRPr lang="en-IN" dirty="0"/>
          </a:p>
        </p:txBody>
      </p:sp>
      <p:sp>
        <p:nvSpPr>
          <p:cNvPr id="4" name="Footer Placeholder 3">
            <a:extLst>
              <a:ext uri="{FF2B5EF4-FFF2-40B4-BE49-F238E27FC236}">
                <a16:creationId xmlns:a16="http://schemas.microsoft.com/office/drawing/2014/main" id="{A258FB43-54AD-17A4-58FB-FA5D7B3A76A7}"/>
              </a:ext>
            </a:extLst>
          </p:cNvPr>
          <p:cNvSpPr>
            <a:spLocks noGrp="1"/>
          </p:cNvSpPr>
          <p:nvPr>
            <p:ph type="ftr" sz="quarter" idx="3"/>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EEE3F2B2-C246-135F-6BAA-8B0060979C57}"/>
              </a:ext>
            </a:extLst>
          </p:cNvPr>
          <p:cNvSpPr>
            <a:spLocks noGrp="1"/>
          </p:cNvSpPr>
          <p:nvPr>
            <p:ph type="sldNum" sz="quarter" idx="4"/>
          </p:nvPr>
        </p:nvSpPr>
        <p:spPr/>
        <p:txBody>
          <a:bodyPr/>
          <a:lstStyle/>
          <a:p>
            <a:fld id="{294A09A9-5501-47C1-A89A-A340965A2BE2}" type="slidenum">
              <a:rPr lang="en-US" smtClean="0"/>
              <a:pPr/>
              <a:t>34</a:t>
            </a:fld>
            <a:endParaRPr lang="en-US" dirty="0"/>
          </a:p>
        </p:txBody>
      </p:sp>
      <p:sp>
        <p:nvSpPr>
          <p:cNvPr id="8" name="TextBox 7">
            <a:extLst>
              <a:ext uri="{FF2B5EF4-FFF2-40B4-BE49-F238E27FC236}">
                <a16:creationId xmlns:a16="http://schemas.microsoft.com/office/drawing/2014/main" id="{9CF895C5-82FE-095D-1263-28874C6CA9DE}"/>
              </a:ext>
            </a:extLst>
          </p:cNvPr>
          <p:cNvSpPr txBox="1"/>
          <p:nvPr/>
        </p:nvSpPr>
        <p:spPr>
          <a:xfrm>
            <a:off x="1167492" y="1463040"/>
            <a:ext cx="8555628" cy="4832092"/>
          </a:xfrm>
          <a:prstGeom prst="rect">
            <a:avLst/>
          </a:prstGeom>
          <a:noFill/>
        </p:spPr>
        <p:txBody>
          <a:bodyPr wrap="square" rtlCol="0">
            <a:spAutoFit/>
          </a:bodyPr>
          <a:lstStyle/>
          <a:p>
            <a:pPr algn="l"/>
            <a:r>
              <a:rPr lang="en-US" sz="2800" b="0" i="0" dirty="0">
                <a:solidFill>
                  <a:srgbClr val="000000"/>
                </a:solidFill>
                <a:effectLst/>
                <a:latin typeface="Times New Roman" panose="02020603050405020304" pitchFamily="18" charset="0"/>
              </a:rPr>
              <a:t>In the example we noticed that 26% of the respondents indicated to be Female, and 74% Male. </a:t>
            </a:r>
          </a:p>
          <a:p>
            <a:pPr algn="l"/>
            <a:endParaRPr lang="en-US" sz="2800" dirty="0">
              <a:solidFill>
                <a:srgbClr val="000000"/>
              </a:solidFill>
              <a:latin typeface="Times New Roman" panose="02020603050405020304" pitchFamily="18" charset="0"/>
            </a:endParaRPr>
          </a:p>
          <a:p>
            <a:pPr algn="l"/>
            <a:r>
              <a:rPr lang="en-US" sz="2800" b="0" i="0" dirty="0">
                <a:solidFill>
                  <a:srgbClr val="000000"/>
                </a:solidFill>
                <a:effectLst/>
                <a:latin typeface="Times New Roman" panose="02020603050405020304" pitchFamily="18" charset="0"/>
              </a:rPr>
              <a:t>This might appear as a big difference, but is it a ‘significant’ difference, i.e. will there also be a difference in the population.</a:t>
            </a:r>
          </a:p>
          <a:p>
            <a:pPr algn="l"/>
            <a:endParaRPr lang="en-US" sz="2800" b="0" i="0" dirty="0">
              <a:solidFill>
                <a:srgbClr val="000000"/>
              </a:solidFill>
              <a:effectLst/>
              <a:latin typeface="Times New Roman" panose="02020603050405020304" pitchFamily="18" charset="0"/>
            </a:endParaRPr>
          </a:p>
          <a:p>
            <a:pPr algn="l"/>
            <a:r>
              <a:rPr lang="en-US" sz="2800" b="0" i="0" dirty="0">
                <a:solidFill>
                  <a:srgbClr val="000000"/>
                </a:solidFill>
                <a:effectLst/>
                <a:latin typeface="Times New Roman" panose="02020603050405020304" pitchFamily="18" charset="0"/>
              </a:rPr>
              <a:t>As discussed in the general section on significance, the significance is the probability of a result as in the sample or even more extreme, if the assumption about the population is true.</a:t>
            </a:r>
          </a:p>
        </p:txBody>
      </p:sp>
    </p:spTree>
    <p:extLst>
      <p:ext uri="{BB962C8B-B14F-4D97-AF65-F5344CB8AC3E}">
        <p14:creationId xmlns:p14="http://schemas.microsoft.com/office/powerpoint/2010/main" val="227160541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2A0898-2C42-68F2-8AA2-CFFC07D08E6E}"/>
              </a:ext>
            </a:extLst>
          </p:cNvPr>
          <p:cNvSpPr>
            <a:spLocks noGrp="1"/>
          </p:cNvSpPr>
          <p:nvPr>
            <p:ph type="title"/>
          </p:nvPr>
        </p:nvSpPr>
        <p:spPr>
          <a:xfrm>
            <a:off x="1167492" y="1"/>
            <a:ext cx="9779183" cy="660400"/>
          </a:xfrm>
        </p:spPr>
        <p:txBody>
          <a:bodyPr/>
          <a:lstStyle/>
          <a:p>
            <a:r>
              <a:rPr lang="en-US" dirty="0"/>
              <a:t>Binomial test</a:t>
            </a:r>
            <a:endParaRPr lang="en-IN" dirty="0"/>
          </a:p>
        </p:txBody>
      </p:sp>
      <p:sp>
        <p:nvSpPr>
          <p:cNvPr id="3" name="Content Placeholder 2">
            <a:extLst>
              <a:ext uri="{FF2B5EF4-FFF2-40B4-BE49-F238E27FC236}">
                <a16:creationId xmlns:a16="http://schemas.microsoft.com/office/drawing/2014/main" id="{B9F5BEB8-8918-FE9E-8FD6-1A859DCACF3F}"/>
              </a:ext>
            </a:extLst>
          </p:cNvPr>
          <p:cNvSpPr>
            <a:spLocks noGrp="1"/>
          </p:cNvSpPr>
          <p:nvPr>
            <p:ph idx="1"/>
          </p:nvPr>
        </p:nvSpPr>
        <p:spPr>
          <a:xfrm>
            <a:off x="132080" y="699184"/>
            <a:ext cx="11856719" cy="3366815"/>
          </a:xfrm>
        </p:spPr>
        <p:txBody>
          <a:bodyPr/>
          <a:lstStyle/>
          <a:p>
            <a:pPr algn="l"/>
            <a:r>
              <a:rPr lang="en-US" b="0" i="0" dirty="0">
                <a:solidFill>
                  <a:srgbClr val="000000"/>
                </a:solidFill>
                <a:effectLst/>
                <a:latin typeface="Times New Roman" panose="02020603050405020304" pitchFamily="18" charset="0"/>
              </a:rPr>
              <a:t>In short the binomial test has the following steps:</a:t>
            </a:r>
          </a:p>
          <a:p>
            <a:pPr algn="l"/>
            <a:endParaRPr lang="en-US" b="0" i="0" dirty="0">
              <a:solidFill>
                <a:srgbClr val="000000"/>
              </a:solidFill>
              <a:effectLst/>
              <a:latin typeface="Times New Roman" panose="02020603050405020304" pitchFamily="18" charset="0"/>
            </a:endParaRPr>
          </a:p>
          <a:p>
            <a:pPr algn="l">
              <a:buFont typeface="+mj-lt"/>
              <a:buAutoNum type="arabicPeriod"/>
            </a:pPr>
            <a:r>
              <a:rPr lang="en-US" b="0" i="0" dirty="0">
                <a:solidFill>
                  <a:srgbClr val="000000"/>
                </a:solidFill>
                <a:effectLst/>
                <a:latin typeface="Times New Roman" panose="02020603050405020304" pitchFamily="18" charset="0"/>
              </a:rPr>
              <a:t>The assumption about the population (the null hypothesis (H</a:t>
            </a:r>
            <a:r>
              <a:rPr lang="en-US" b="0" i="0" baseline="-25000" dirty="0">
                <a:solidFill>
                  <a:srgbClr val="000000"/>
                </a:solidFill>
                <a:effectLst/>
                <a:latin typeface="Times New Roman" panose="02020603050405020304" pitchFamily="18" charset="0"/>
              </a:rPr>
              <a:t>0</a:t>
            </a:r>
            <a:r>
              <a:rPr lang="en-US" b="0" i="0" dirty="0">
                <a:solidFill>
                  <a:srgbClr val="000000"/>
                </a:solidFill>
                <a:effectLst/>
                <a:latin typeface="Times New Roman" panose="02020603050405020304" pitchFamily="18" charset="0"/>
              </a:rPr>
              <a:t>)) is that the proportion of one of the two categories will be some amount (e.g. 0.5).</a:t>
            </a:r>
            <a:br>
              <a:rPr lang="en-US" b="0" i="0" dirty="0">
                <a:solidFill>
                  <a:srgbClr val="000000"/>
                </a:solidFill>
                <a:effectLst/>
                <a:latin typeface="Times New Roman" panose="02020603050405020304" pitchFamily="18" charset="0"/>
              </a:rPr>
            </a:br>
            <a:endParaRPr lang="en-US" b="0" i="0" dirty="0">
              <a:solidFill>
                <a:srgbClr val="000000"/>
              </a:solidFill>
              <a:effectLst/>
              <a:latin typeface="Times New Roman" panose="02020603050405020304" pitchFamily="18" charset="0"/>
            </a:endParaRPr>
          </a:p>
          <a:p>
            <a:pPr algn="l">
              <a:buFont typeface="+mj-lt"/>
              <a:buAutoNum type="arabicPeriod"/>
            </a:pPr>
            <a:r>
              <a:rPr lang="en-US" b="0" i="0" dirty="0">
                <a:solidFill>
                  <a:srgbClr val="000000"/>
                </a:solidFill>
                <a:effectLst/>
                <a:latin typeface="Times New Roman" panose="02020603050405020304" pitchFamily="18" charset="0"/>
              </a:rPr>
              <a:t>The alternative is that it isn't (H</a:t>
            </a:r>
            <a:r>
              <a:rPr lang="en-US" b="0" i="0" baseline="-25000" dirty="0">
                <a:solidFill>
                  <a:srgbClr val="000000"/>
                </a:solidFill>
                <a:effectLst/>
                <a:latin typeface="Times New Roman" panose="02020603050405020304" pitchFamily="18" charset="0"/>
              </a:rPr>
              <a:t>a</a:t>
            </a:r>
            <a:r>
              <a:rPr lang="en-US" b="0" i="0" dirty="0">
                <a:solidFill>
                  <a:srgbClr val="000000"/>
                </a:solidFill>
                <a:effectLst/>
                <a:latin typeface="Times New Roman" panose="02020603050405020304" pitchFamily="18" charset="0"/>
              </a:rPr>
              <a:t>) (e.g. the proportion in the population is not 0.5). This would be the so-called two-tailed test.</a:t>
            </a:r>
            <a:br>
              <a:rPr lang="en-US" b="0" i="0" dirty="0">
                <a:solidFill>
                  <a:srgbClr val="000000"/>
                </a:solidFill>
                <a:effectLst/>
                <a:latin typeface="Times New Roman" panose="02020603050405020304" pitchFamily="18" charset="0"/>
              </a:rPr>
            </a:br>
            <a:endParaRPr lang="en-US" b="0" i="0" dirty="0">
              <a:solidFill>
                <a:srgbClr val="000000"/>
              </a:solidFill>
              <a:effectLst/>
              <a:latin typeface="Times New Roman" panose="02020603050405020304" pitchFamily="18" charset="0"/>
            </a:endParaRPr>
          </a:p>
          <a:p>
            <a:pPr algn="l">
              <a:buFont typeface="+mj-lt"/>
              <a:buAutoNum type="arabicPeriod"/>
            </a:pPr>
            <a:r>
              <a:rPr lang="en-US" b="0" i="0" dirty="0">
                <a:solidFill>
                  <a:srgbClr val="000000"/>
                </a:solidFill>
                <a:effectLst/>
                <a:latin typeface="Times New Roman" panose="02020603050405020304" pitchFamily="18" charset="0"/>
              </a:rPr>
              <a:t>Perform the binomial test and find the p-value (sig.).</a:t>
            </a:r>
            <a:br>
              <a:rPr lang="en-US" b="0" i="0" dirty="0">
                <a:solidFill>
                  <a:srgbClr val="000000"/>
                </a:solidFill>
                <a:effectLst/>
                <a:latin typeface="Times New Roman" panose="02020603050405020304" pitchFamily="18" charset="0"/>
              </a:rPr>
            </a:br>
            <a:endParaRPr lang="en-US" b="0" i="0" dirty="0">
              <a:solidFill>
                <a:srgbClr val="000000"/>
              </a:solidFill>
              <a:effectLst/>
              <a:latin typeface="Times New Roman" panose="02020603050405020304" pitchFamily="18" charset="0"/>
            </a:endParaRPr>
          </a:p>
          <a:p>
            <a:pPr algn="l">
              <a:buFont typeface="+mj-lt"/>
              <a:buAutoNum type="arabicPeriod"/>
            </a:pPr>
            <a:r>
              <a:rPr lang="en-US" b="0" i="0" dirty="0">
                <a:solidFill>
                  <a:srgbClr val="000000"/>
                </a:solidFill>
                <a:effectLst/>
                <a:latin typeface="Times New Roman" panose="02020603050405020304" pitchFamily="18" charset="0"/>
              </a:rPr>
              <a:t>If the p-value is less than .05, the chance of a result as in the sample or even rarer if the assumption is true, is considered so low, that the assumption is probably NOT true. The proportion in the population is then probably NOT the one assumed at step 1. This is then called a significant result.</a:t>
            </a:r>
            <a:br>
              <a:rPr lang="en-US" b="0" i="0" dirty="0">
                <a:solidFill>
                  <a:srgbClr val="000000"/>
                </a:solidFill>
                <a:effectLst/>
                <a:latin typeface="Times New Roman" panose="02020603050405020304" pitchFamily="18" charset="0"/>
              </a:rPr>
            </a:br>
            <a:endParaRPr lang="en-IN" dirty="0"/>
          </a:p>
        </p:txBody>
      </p:sp>
      <p:sp>
        <p:nvSpPr>
          <p:cNvPr id="4" name="Footer Placeholder 3">
            <a:extLst>
              <a:ext uri="{FF2B5EF4-FFF2-40B4-BE49-F238E27FC236}">
                <a16:creationId xmlns:a16="http://schemas.microsoft.com/office/drawing/2014/main" id="{3B2A0ADB-1B32-8727-DF9B-F99DE575C6D1}"/>
              </a:ext>
            </a:extLst>
          </p:cNvPr>
          <p:cNvSpPr>
            <a:spLocks noGrp="1"/>
          </p:cNvSpPr>
          <p:nvPr>
            <p:ph type="ftr" sz="quarter" idx="3"/>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C33B590A-20C7-EB39-9D39-CB04E4C48AAA}"/>
              </a:ext>
            </a:extLst>
          </p:cNvPr>
          <p:cNvSpPr>
            <a:spLocks noGrp="1"/>
          </p:cNvSpPr>
          <p:nvPr>
            <p:ph type="sldNum" sz="quarter" idx="4"/>
          </p:nvPr>
        </p:nvSpPr>
        <p:spPr/>
        <p:txBody>
          <a:bodyPr/>
          <a:lstStyle/>
          <a:p>
            <a:fld id="{294A09A9-5501-47C1-A89A-A340965A2BE2}" type="slidenum">
              <a:rPr lang="en-US" smtClean="0"/>
              <a:pPr/>
              <a:t>35</a:t>
            </a:fld>
            <a:endParaRPr lang="en-US" dirty="0"/>
          </a:p>
        </p:txBody>
      </p:sp>
    </p:spTree>
    <p:extLst>
      <p:ext uri="{BB962C8B-B14F-4D97-AF65-F5344CB8AC3E}">
        <p14:creationId xmlns:p14="http://schemas.microsoft.com/office/powerpoint/2010/main" val="326611170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2A0898-2C42-68F2-8AA2-CFFC07D08E6E}"/>
              </a:ext>
            </a:extLst>
          </p:cNvPr>
          <p:cNvSpPr>
            <a:spLocks noGrp="1"/>
          </p:cNvSpPr>
          <p:nvPr>
            <p:ph type="title"/>
          </p:nvPr>
        </p:nvSpPr>
        <p:spPr>
          <a:xfrm>
            <a:off x="1167492" y="1"/>
            <a:ext cx="9779183" cy="660400"/>
          </a:xfrm>
        </p:spPr>
        <p:txBody>
          <a:bodyPr/>
          <a:lstStyle/>
          <a:p>
            <a:r>
              <a:rPr lang="en-US" dirty="0"/>
              <a:t>Binomial test</a:t>
            </a:r>
            <a:endParaRPr lang="en-IN" dirty="0"/>
          </a:p>
        </p:txBody>
      </p:sp>
      <p:sp>
        <p:nvSpPr>
          <p:cNvPr id="3" name="Content Placeholder 2">
            <a:extLst>
              <a:ext uri="{FF2B5EF4-FFF2-40B4-BE49-F238E27FC236}">
                <a16:creationId xmlns:a16="http://schemas.microsoft.com/office/drawing/2014/main" id="{B9F5BEB8-8918-FE9E-8FD6-1A859DCACF3F}"/>
              </a:ext>
            </a:extLst>
          </p:cNvPr>
          <p:cNvSpPr>
            <a:spLocks noGrp="1"/>
          </p:cNvSpPr>
          <p:nvPr>
            <p:ph idx="1"/>
          </p:nvPr>
        </p:nvSpPr>
        <p:spPr>
          <a:xfrm>
            <a:off x="0" y="2781984"/>
            <a:ext cx="11856719" cy="3366815"/>
          </a:xfrm>
        </p:spPr>
        <p:txBody>
          <a:bodyPr/>
          <a:lstStyle/>
          <a:p>
            <a:pPr algn="l"/>
            <a:r>
              <a:rPr lang="en-US" b="0" i="0" dirty="0">
                <a:solidFill>
                  <a:srgbClr val="000000"/>
                </a:solidFill>
                <a:effectLst/>
                <a:latin typeface="Times New Roman" panose="02020603050405020304" pitchFamily="18" charset="0"/>
              </a:rPr>
              <a:t>If the p-value is .05 or more, the chance of a result as in the sample or even rarer if the assumption is true, is considered not low enough, that the assumption could be true. We don't have enough evidence to reject the assumption. This is then called a non-significant result.</a:t>
            </a:r>
          </a:p>
          <a:p>
            <a:pPr algn="l"/>
            <a:endParaRPr lang="en-IN" dirty="0"/>
          </a:p>
        </p:txBody>
      </p:sp>
      <p:sp>
        <p:nvSpPr>
          <p:cNvPr id="4" name="Footer Placeholder 3">
            <a:extLst>
              <a:ext uri="{FF2B5EF4-FFF2-40B4-BE49-F238E27FC236}">
                <a16:creationId xmlns:a16="http://schemas.microsoft.com/office/drawing/2014/main" id="{3B2A0ADB-1B32-8727-DF9B-F99DE575C6D1}"/>
              </a:ext>
            </a:extLst>
          </p:cNvPr>
          <p:cNvSpPr>
            <a:spLocks noGrp="1"/>
          </p:cNvSpPr>
          <p:nvPr>
            <p:ph type="ftr" sz="quarter" idx="3"/>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C33B590A-20C7-EB39-9D39-CB04E4C48AAA}"/>
              </a:ext>
            </a:extLst>
          </p:cNvPr>
          <p:cNvSpPr>
            <a:spLocks noGrp="1"/>
          </p:cNvSpPr>
          <p:nvPr>
            <p:ph type="sldNum" sz="quarter" idx="4"/>
          </p:nvPr>
        </p:nvSpPr>
        <p:spPr/>
        <p:txBody>
          <a:bodyPr/>
          <a:lstStyle/>
          <a:p>
            <a:fld id="{294A09A9-5501-47C1-A89A-A340965A2BE2}" type="slidenum">
              <a:rPr lang="en-US" smtClean="0"/>
              <a:pPr/>
              <a:t>36</a:t>
            </a:fld>
            <a:endParaRPr lang="en-US" dirty="0"/>
          </a:p>
        </p:txBody>
      </p:sp>
    </p:spTree>
    <p:extLst>
      <p:ext uri="{BB962C8B-B14F-4D97-AF65-F5344CB8AC3E}">
        <p14:creationId xmlns:p14="http://schemas.microsoft.com/office/powerpoint/2010/main" val="26689691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2A0898-2C42-68F2-8AA2-CFFC07D08E6E}"/>
              </a:ext>
            </a:extLst>
          </p:cNvPr>
          <p:cNvSpPr>
            <a:spLocks noGrp="1"/>
          </p:cNvSpPr>
          <p:nvPr>
            <p:ph type="title"/>
          </p:nvPr>
        </p:nvSpPr>
        <p:spPr>
          <a:xfrm>
            <a:off x="1116692" y="768162"/>
            <a:ext cx="9779183" cy="660400"/>
          </a:xfrm>
        </p:spPr>
        <p:txBody>
          <a:bodyPr/>
          <a:lstStyle/>
          <a:p>
            <a:r>
              <a:rPr lang="en-US" dirty="0"/>
              <a:t>Binomial test </a:t>
            </a:r>
            <a:r>
              <a:rPr lang="en-IN" b="1" i="0" dirty="0">
                <a:solidFill>
                  <a:srgbClr val="000000"/>
                </a:solidFill>
                <a:effectLst/>
                <a:latin typeface="Times New Roman" panose="02020603050405020304" pitchFamily="18" charset="0"/>
              </a:rPr>
              <a:t>Effect size: Cohen's g</a:t>
            </a:r>
            <a:br>
              <a:rPr lang="en-IN" b="1" i="0" dirty="0">
                <a:solidFill>
                  <a:srgbClr val="000000"/>
                </a:solidFill>
                <a:effectLst/>
                <a:latin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B9F5BEB8-8918-FE9E-8FD6-1A859DCACF3F}"/>
              </a:ext>
            </a:extLst>
          </p:cNvPr>
          <p:cNvSpPr>
            <a:spLocks noGrp="1"/>
          </p:cNvSpPr>
          <p:nvPr>
            <p:ph idx="1"/>
          </p:nvPr>
        </p:nvSpPr>
        <p:spPr>
          <a:xfrm>
            <a:off x="77923" y="1098362"/>
            <a:ext cx="11856719" cy="3366815"/>
          </a:xfrm>
        </p:spPr>
        <p:txBody>
          <a:bodyPr/>
          <a:lstStyle/>
          <a:p>
            <a:pPr algn="l"/>
            <a:r>
              <a:rPr lang="en-US" b="0" i="0" dirty="0">
                <a:solidFill>
                  <a:srgbClr val="000000"/>
                </a:solidFill>
                <a:effectLst/>
                <a:latin typeface="Times New Roman" panose="02020603050405020304" pitchFamily="18" charset="0"/>
              </a:rPr>
              <a:t>The one-sample binomial test can inform us if the percentage in the population will be significantly different from the 50%, but does not say anything on how big the difference is. </a:t>
            </a:r>
          </a:p>
          <a:p>
            <a:pPr algn="l"/>
            <a:endParaRPr lang="en-US" dirty="0">
              <a:solidFill>
                <a:srgbClr val="000000"/>
              </a:solidFill>
              <a:latin typeface="Times New Roman" panose="02020603050405020304" pitchFamily="18" charset="0"/>
            </a:endParaRPr>
          </a:p>
          <a:p>
            <a:pPr algn="l"/>
            <a:r>
              <a:rPr lang="en-US" b="0" i="0" dirty="0">
                <a:solidFill>
                  <a:srgbClr val="000000"/>
                </a:solidFill>
                <a:effectLst/>
                <a:latin typeface="Times New Roman" panose="02020603050405020304" pitchFamily="18" charset="0"/>
              </a:rPr>
              <a:t>With only two categories we can simply leave it up to the reader to judge if he/she finds the difference in the two percentages big or small, but for many tests it is recommended to also give a so-called effect size measure.</a:t>
            </a:r>
          </a:p>
          <a:p>
            <a:pPr algn="l"/>
            <a:endParaRPr lang="en-US" dirty="0">
              <a:solidFill>
                <a:srgbClr val="000000"/>
              </a:solidFill>
              <a:latin typeface="Times New Roman" panose="02020603050405020304" pitchFamily="18" charset="0"/>
            </a:endParaRPr>
          </a:p>
          <a:p>
            <a:pPr algn="l"/>
            <a:r>
              <a:rPr lang="en-US" b="0" i="0" dirty="0">
                <a:solidFill>
                  <a:srgbClr val="000000"/>
                </a:solidFill>
                <a:effectLst/>
                <a:latin typeface="Times New Roman" panose="02020603050405020304" pitchFamily="18" charset="0"/>
              </a:rPr>
              <a:t>Cohen’s g </a:t>
            </a:r>
            <a:r>
              <a:rPr lang="en-US" b="0" i="0" u="none" strike="noStrike" dirty="0">
                <a:effectLst/>
                <a:latin typeface="Times New Roman" panose="02020603050405020304" pitchFamily="18" charset="0"/>
                <a:hlinkClick r:id="rId2"/>
              </a:rPr>
              <a:t>(Cohen, 1988)</a:t>
            </a:r>
            <a:r>
              <a:rPr lang="en-US" b="0" i="0" dirty="0">
                <a:solidFill>
                  <a:srgbClr val="000000"/>
                </a:solidFill>
                <a:effectLst/>
                <a:latin typeface="Times New Roman" panose="02020603050405020304" pitchFamily="18" charset="0"/>
              </a:rPr>
              <a:t> is specifically for the case where the expected proportion in the population is 0.5 (50%). It is then simply the difference of the sample proportion with this 0.5. In the example the female proportion was 0.26 (26%), so Cohen’s g is the difference with the expected proportion which is simply 0.26 – 0.50 = -0.24. </a:t>
            </a:r>
          </a:p>
        </p:txBody>
      </p:sp>
      <p:sp>
        <p:nvSpPr>
          <p:cNvPr id="5" name="Slide Number Placeholder 4">
            <a:extLst>
              <a:ext uri="{FF2B5EF4-FFF2-40B4-BE49-F238E27FC236}">
                <a16:creationId xmlns:a16="http://schemas.microsoft.com/office/drawing/2014/main" id="{C33B590A-20C7-EB39-9D39-CB04E4C48AAA}"/>
              </a:ext>
            </a:extLst>
          </p:cNvPr>
          <p:cNvSpPr>
            <a:spLocks noGrp="1"/>
          </p:cNvSpPr>
          <p:nvPr>
            <p:ph type="sldNum" sz="quarter" idx="4"/>
          </p:nvPr>
        </p:nvSpPr>
        <p:spPr/>
        <p:txBody>
          <a:bodyPr/>
          <a:lstStyle/>
          <a:p>
            <a:fld id="{294A09A9-5501-47C1-A89A-A340965A2BE2}" type="slidenum">
              <a:rPr lang="en-US" smtClean="0"/>
              <a:pPr/>
              <a:t>37</a:t>
            </a:fld>
            <a:endParaRPr lang="en-US" dirty="0"/>
          </a:p>
        </p:txBody>
      </p:sp>
    </p:spTree>
    <p:extLst>
      <p:ext uri="{BB962C8B-B14F-4D97-AF65-F5344CB8AC3E}">
        <p14:creationId xmlns:p14="http://schemas.microsoft.com/office/powerpoint/2010/main" val="111590601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2A0898-2C42-68F2-8AA2-CFFC07D08E6E}"/>
              </a:ext>
            </a:extLst>
          </p:cNvPr>
          <p:cNvSpPr>
            <a:spLocks noGrp="1"/>
          </p:cNvSpPr>
          <p:nvPr>
            <p:ph type="title"/>
          </p:nvPr>
        </p:nvSpPr>
        <p:spPr>
          <a:xfrm>
            <a:off x="1116692" y="768162"/>
            <a:ext cx="9779183" cy="660400"/>
          </a:xfrm>
        </p:spPr>
        <p:txBody>
          <a:bodyPr/>
          <a:lstStyle/>
          <a:p>
            <a:r>
              <a:rPr lang="en-US" dirty="0"/>
              <a:t>Binomial test </a:t>
            </a:r>
            <a:r>
              <a:rPr lang="en-IN" b="1" i="0" dirty="0">
                <a:solidFill>
                  <a:srgbClr val="000000"/>
                </a:solidFill>
                <a:effectLst/>
                <a:latin typeface="Times New Roman" panose="02020603050405020304" pitchFamily="18" charset="0"/>
              </a:rPr>
              <a:t>Effect size: Cohen's g</a:t>
            </a:r>
            <a:br>
              <a:rPr lang="en-IN" b="1" i="0" dirty="0">
                <a:solidFill>
                  <a:srgbClr val="000000"/>
                </a:solidFill>
                <a:effectLst/>
                <a:latin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B9F5BEB8-8918-FE9E-8FD6-1A859DCACF3F}"/>
              </a:ext>
            </a:extLst>
          </p:cNvPr>
          <p:cNvSpPr>
            <a:spLocks noGrp="1"/>
          </p:cNvSpPr>
          <p:nvPr>
            <p:ph idx="1"/>
          </p:nvPr>
        </p:nvSpPr>
        <p:spPr>
          <a:xfrm>
            <a:off x="77923" y="1098362"/>
            <a:ext cx="11856719" cy="3366815"/>
          </a:xfrm>
        </p:spPr>
        <p:txBody>
          <a:bodyPr/>
          <a:lstStyle/>
          <a:p>
            <a:pPr algn="l"/>
            <a:endParaRPr lang="en-US" dirty="0">
              <a:solidFill>
                <a:srgbClr val="000000"/>
              </a:solidFill>
              <a:latin typeface="Times New Roman" panose="02020603050405020304" pitchFamily="18" charset="0"/>
            </a:endParaRPr>
          </a:p>
          <a:p>
            <a:pPr algn="l"/>
            <a:r>
              <a:rPr lang="en-US" b="0" i="0" dirty="0">
                <a:solidFill>
                  <a:srgbClr val="000000"/>
                </a:solidFill>
                <a:effectLst/>
                <a:latin typeface="Times New Roman" panose="02020603050405020304" pitchFamily="18" charset="0"/>
              </a:rPr>
              <a:t>Cohen’s g is therefor often reported with the absolute value (so without a negative sign, this is then known as a nondirectional Cohen’s g). </a:t>
            </a:r>
            <a:endParaRPr lang="en-IN" dirty="0"/>
          </a:p>
        </p:txBody>
      </p:sp>
      <p:sp>
        <p:nvSpPr>
          <p:cNvPr id="5" name="Slide Number Placeholder 4">
            <a:extLst>
              <a:ext uri="{FF2B5EF4-FFF2-40B4-BE49-F238E27FC236}">
                <a16:creationId xmlns:a16="http://schemas.microsoft.com/office/drawing/2014/main" id="{C33B590A-20C7-EB39-9D39-CB04E4C48AAA}"/>
              </a:ext>
            </a:extLst>
          </p:cNvPr>
          <p:cNvSpPr>
            <a:spLocks noGrp="1"/>
          </p:cNvSpPr>
          <p:nvPr>
            <p:ph type="sldNum" sz="quarter" idx="4"/>
          </p:nvPr>
        </p:nvSpPr>
        <p:spPr/>
        <p:txBody>
          <a:bodyPr/>
          <a:lstStyle/>
          <a:p>
            <a:fld id="{294A09A9-5501-47C1-A89A-A340965A2BE2}" type="slidenum">
              <a:rPr lang="en-US" smtClean="0"/>
              <a:pPr/>
              <a:t>38</a:t>
            </a:fld>
            <a:endParaRPr lang="en-US" dirty="0"/>
          </a:p>
        </p:txBody>
      </p:sp>
      <p:pic>
        <p:nvPicPr>
          <p:cNvPr id="6" name="Picture 5" descr="A table of information with numbers and text&#10;&#10;Description automatically generated with medium confidence">
            <a:extLst>
              <a:ext uri="{FF2B5EF4-FFF2-40B4-BE49-F238E27FC236}">
                <a16:creationId xmlns:a16="http://schemas.microsoft.com/office/drawing/2014/main" id="{2255FA1F-184B-6309-33B2-5CCA9696D85F}"/>
              </a:ext>
            </a:extLst>
          </p:cNvPr>
          <p:cNvPicPr>
            <a:picLocks noChangeAspect="1"/>
          </p:cNvPicPr>
          <p:nvPr/>
        </p:nvPicPr>
        <p:blipFill>
          <a:blip r:embed="rId2"/>
          <a:stretch>
            <a:fillRect/>
          </a:stretch>
        </p:blipFill>
        <p:spPr>
          <a:xfrm>
            <a:off x="946723" y="2911419"/>
            <a:ext cx="4112957" cy="3698389"/>
          </a:xfrm>
          <a:prstGeom prst="rect">
            <a:avLst/>
          </a:prstGeom>
        </p:spPr>
      </p:pic>
      <p:sp>
        <p:nvSpPr>
          <p:cNvPr id="7" name="TextBox 6">
            <a:extLst>
              <a:ext uri="{FF2B5EF4-FFF2-40B4-BE49-F238E27FC236}">
                <a16:creationId xmlns:a16="http://schemas.microsoft.com/office/drawing/2014/main" id="{DECF30F6-7CB9-92B3-76DC-A2B0F625EA23}"/>
              </a:ext>
            </a:extLst>
          </p:cNvPr>
          <p:cNvSpPr txBox="1"/>
          <p:nvPr/>
        </p:nvSpPr>
        <p:spPr>
          <a:xfrm>
            <a:off x="5723477" y="3413760"/>
            <a:ext cx="5838642" cy="1477328"/>
          </a:xfrm>
          <a:prstGeom prst="rect">
            <a:avLst/>
          </a:prstGeom>
          <a:noFill/>
        </p:spPr>
        <p:txBody>
          <a:bodyPr wrap="square" rtlCol="0">
            <a:spAutoFit/>
          </a:bodyPr>
          <a:lstStyle/>
          <a:p>
            <a:r>
              <a:rPr lang="en-US" b="0" i="0" dirty="0">
                <a:solidFill>
                  <a:srgbClr val="000000"/>
                </a:solidFill>
                <a:effectLst/>
                <a:latin typeface="Times New Roman" panose="02020603050405020304" pitchFamily="18" charset="0"/>
              </a:rPr>
              <a:t>An exact binomial test indicated that the percentage of female (</a:t>
            </a:r>
            <a:r>
              <a:rPr lang="en-US" b="0" i="1" dirty="0" err="1">
                <a:solidFill>
                  <a:srgbClr val="000000"/>
                </a:solidFill>
                <a:effectLst/>
                <a:latin typeface="Times New Roman" panose="02020603050405020304" pitchFamily="18" charset="0"/>
              </a:rPr>
              <a:t>N</a:t>
            </a:r>
            <a:r>
              <a:rPr lang="en-US" b="0" i="1" baseline="-25000" dirty="0" err="1">
                <a:solidFill>
                  <a:srgbClr val="000000"/>
                </a:solidFill>
                <a:effectLst/>
                <a:latin typeface="Times New Roman" panose="02020603050405020304" pitchFamily="18" charset="0"/>
              </a:rPr>
              <a:t>f</a:t>
            </a:r>
            <a:r>
              <a:rPr lang="en-US" b="0" i="0" dirty="0">
                <a:solidFill>
                  <a:srgbClr val="000000"/>
                </a:solidFill>
                <a:effectLst/>
                <a:latin typeface="Times New Roman" panose="02020603050405020304" pitchFamily="18" charset="0"/>
              </a:rPr>
              <a:t> = 12, 26%), was significantly different from the male percentage (</a:t>
            </a:r>
            <a:r>
              <a:rPr lang="en-US" b="0" i="1" dirty="0">
                <a:solidFill>
                  <a:srgbClr val="000000"/>
                </a:solidFill>
                <a:effectLst/>
                <a:latin typeface="Times New Roman" panose="02020603050405020304" pitchFamily="18" charset="0"/>
              </a:rPr>
              <a:t>N</a:t>
            </a:r>
            <a:r>
              <a:rPr lang="en-US" b="0" i="1" baseline="-25000" dirty="0">
                <a:solidFill>
                  <a:srgbClr val="000000"/>
                </a:solidFill>
                <a:effectLst/>
                <a:latin typeface="Times New Roman" panose="02020603050405020304" pitchFamily="18" charset="0"/>
              </a:rPr>
              <a:t>m</a:t>
            </a:r>
            <a:r>
              <a:rPr lang="en-US" b="0" i="0" dirty="0">
                <a:solidFill>
                  <a:srgbClr val="000000"/>
                </a:solidFill>
                <a:effectLst/>
                <a:latin typeface="Times New Roman" panose="02020603050405020304" pitchFamily="18" charset="0"/>
              </a:rPr>
              <a:t> = 34, 76%), </a:t>
            </a:r>
            <a:r>
              <a:rPr lang="en-US" b="0" i="1" dirty="0">
                <a:solidFill>
                  <a:srgbClr val="000000"/>
                </a:solidFill>
                <a:effectLst/>
                <a:latin typeface="Times New Roman" panose="02020603050405020304" pitchFamily="18" charset="0"/>
              </a:rPr>
              <a:t>p</a:t>
            </a:r>
            <a:r>
              <a:rPr lang="en-US" b="0" i="0" dirty="0">
                <a:solidFill>
                  <a:srgbClr val="000000"/>
                </a:solidFill>
                <a:effectLst/>
                <a:latin typeface="Times New Roman" panose="02020603050405020304" pitchFamily="18" charset="0"/>
              </a:rPr>
              <a:t> = .002. Cohen’s g suggests that the difference can be classified as medium, </a:t>
            </a:r>
            <a:r>
              <a:rPr lang="en-US" b="0" i="1" dirty="0">
                <a:solidFill>
                  <a:srgbClr val="000000"/>
                </a:solidFill>
                <a:effectLst/>
                <a:latin typeface="Times New Roman" panose="02020603050405020304" pitchFamily="18" charset="0"/>
              </a:rPr>
              <a:t>g</a:t>
            </a:r>
            <a:r>
              <a:rPr lang="en-US" b="0" i="0" dirty="0">
                <a:solidFill>
                  <a:srgbClr val="000000"/>
                </a:solidFill>
                <a:effectLst/>
                <a:latin typeface="Times New Roman" panose="02020603050405020304" pitchFamily="18" charset="0"/>
              </a:rPr>
              <a:t> = .24.</a:t>
            </a:r>
            <a:endParaRPr lang="en-IN" dirty="0"/>
          </a:p>
        </p:txBody>
      </p:sp>
    </p:spTree>
    <p:extLst>
      <p:ext uri="{BB962C8B-B14F-4D97-AF65-F5344CB8AC3E}">
        <p14:creationId xmlns:p14="http://schemas.microsoft.com/office/powerpoint/2010/main" val="222402342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75C9F0-F370-D3EA-B628-06CA58BC4443}"/>
              </a:ext>
            </a:extLst>
          </p:cNvPr>
          <p:cNvSpPr>
            <a:spLocks noGrp="1"/>
          </p:cNvSpPr>
          <p:nvPr>
            <p:ph type="title"/>
          </p:nvPr>
        </p:nvSpPr>
        <p:spPr/>
        <p:txBody>
          <a:bodyPr/>
          <a:lstStyle/>
          <a:p>
            <a:r>
              <a:rPr lang="en-US" dirty="0"/>
              <a:t>Binomial test </a:t>
            </a:r>
            <a:r>
              <a:rPr lang="en-IN" dirty="0">
                <a:solidFill>
                  <a:srgbClr val="000000"/>
                </a:solidFill>
                <a:latin typeface="Times New Roman" panose="02020603050405020304" pitchFamily="18" charset="0"/>
              </a:rPr>
              <a:t>: Sample</a:t>
            </a:r>
            <a:br>
              <a:rPr lang="en-IN" b="1" i="0" dirty="0">
                <a:solidFill>
                  <a:srgbClr val="000000"/>
                </a:solidFill>
                <a:effectLst/>
                <a:latin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9AAA04E5-01C7-95B5-9DA4-DD010624E094}"/>
              </a:ext>
            </a:extLst>
          </p:cNvPr>
          <p:cNvSpPr>
            <a:spLocks noGrp="1"/>
          </p:cNvSpPr>
          <p:nvPr>
            <p:ph idx="1"/>
          </p:nvPr>
        </p:nvSpPr>
        <p:spPr>
          <a:xfrm>
            <a:off x="1245326" y="1336747"/>
            <a:ext cx="9779182" cy="3366815"/>
          </a:xfrm>
        </p:spPr>
        <p:txBody>
          <a:bodyPr/>
          <a:lstStyle/>
          <a:p>
            <a:r>
              <a:rPr lang="en-US" b="0" i="0" dirty="0">
                <a:solidFill>
                  <a:srgbClr val="374151"/>
                </a:solidFill>
                <a:effectLst/>
                <a:latin typeface="Söhne"/>
              </a:rPr>
              <a:t>In a school, 80 out of 100 students passed a math exam. The national average pass rate for this math exam is 50%. Can we conclude that the school has a significantly different pass rate than the national average?</a:t>
            </a:r>
          </a:p>
          <a:p>
            <a:endParaRPr lang="en-US" dirty="0">
              <a:solidFill>
                <a:srgbClr val="374151"/>
              </a:solidFill>
              <a:latin typeface="Söhne"/>
            </a:endParaRPr>
          </a:p>
          <a:p>
            <a:r>
              <a:rPr lang="en-US" b="0" i="0" dirty="0">
                <a:solidFill>
                  <a:srgbClr val="374151"/>
                </a:solidFill>
                <a:effectLst/>
                <a:latin typeface="Söhne"/>
              </a:rPr>
              <a:t>Suppose you are interested in testing whether the percentage of customers who make a purchase after viewing a product on an e-commerce website is significantly different from the industry average of 25%. You collected data from a sample of 80 customers, and 30 of them made a purchase. You want to perform a one-sample binomial test to assess whether the website's conversion rate is significantly different from the industry average.</a:t>
            </a:r>
            <a:endParaRPr lang="en-IN" dirty="0"/>
          </a:p>
        </p:txBody>
      </p:sp>
      <p:sp>
        <p:nvSpPr>
          <p:cNvPr id="4" name="Footer Placeholder 3">
            <a:extLst>
              <a:ext uri="{FF2B5EF4-FFF2-40B4-BE49-F238E27FC236}">
                <a16:creationId xmlns:a16="http://schemas.microsoft.com/office/drawing/2014/main" id="{F9102B80-0B69-807F-C4B8-14B628B784B8}"/>
              </a:ext>
            </a:extLst>
          </p:cNvPr>
          <p:cNvSpPr>
            <a:spLocks noGrp="1"/>
          </p:cNvSpPr>
          <p:nvPr>
            <p:ph type="ftr" sz="quarter" idx="3"/>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CBB34458-DAE2-DD3A-C3E7-7CC659710EAB}"/>
              </a:ext>
            </a:extLst>
          </p:cNvPr>
          <p:cNvSpPr>
            <a:spLocks noGrp="1"/>
          </p:cNvSpPr>
          <p:nvPr>
            <p:ph type="sldNum" sz="quarter" idx="4"/>
          </p:nvPr>
        </p:nvSpPr>
        <p:spPr/>
        <p:txBody>
          <a:bodyPr/>
          <a:lstStyle/>
          <a:p>
            <a:fld id="{294A09A9-5501-47C1-A89A-A340965A2BE2}" type="slidenum">
              <a:rPr lang="en-US" smtClean="0"/>
              <a:pPr/>
              <a:t>39</a:t>
            </a:fld>
            <a:endParaRPr lang="en-US" dirty="0"/>
          </a:p>
        </p:txBody>
      </p:sp>
    </p:spTree>
    <p:extLst>
      <p:ext uri="{BB962C8B-B14F-4D97-AF65-F5344CB8AC3E}">
        <p14:creationId xmlns:p14="http://schemas.microsoft.com/office/powerpoint/2010/main" val="28281221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687723-ED88-2424-12DA-4CA9C75944D3}"/>
              </a:ext>
            </a:extLst>
          </p:cNvPr>
          <p:cNvSpPr>
            <a:spLocks noGrp="1"/>
          </p:cNvSpPr>
          <p:nvPr>
            <p:ph type="title"/>
          </p:nvPr>
        </p:nvSpPr>
        <p:spPr>
          <a:xfrm>
            <a:off x="4134212" y="548149"/>
            <a:ext cx="9779183" cy="909320"/>
          </a:xfrm>
        </p:spPr>
        <p:txBody>
          <a:bodyPr/>
          <a:lstStyle/>
          <a:p>
            <a:r>
              <a:rPr lang="en-IN" b="1" i="0" dirty="0">
                <a:solidFill>
                  <a:srgbClr val="000000"/>
                </a:solidFill>
                <a:effectLst/>
                <a:latin typeface="Times New Roman" panose="02020603050405020304" pitchFamily="18" charset="0"/>
              </a:rPr>
              <a:t>What is statistics?</a:t>
            </a:r>
            <a:br>
              <a:rPr lang="en-IN" b="1" i="0" dirty="0">
                <a:solidFill>
                  <a:srgbClr val="000000"/>
                </a:solidFill>
                <a:effectLst/>
                <a:latin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C57D60C5-C21B-6A86-A68E-8F44C1881CB0}"/>
              </a:ext>
            </a:extLst>
          </p:cNvPr>
          <p:cNvSpPr>
            <a:spLocks noGrp="1"/>
          </p:cNvSpPr>
          <p:nvPr>
            <p:ph idx="1"/>
          </p:nvPr>
        </p:nvSpPr>
        <p:spPr>
          <a:xfrm>
            <a:off x="974453" y="970987"/>
            <a:ext cx="5314587" cy="3366815"/>
          </a:xfrm>
        </p:spPr>
        <p:txBody>
          <a:bodyPr/>
          <a:lstStyle/>
          <a:p>
            <a:r>
              <a:rPr lang="en-US" b="0" i="0" dirty="0">
                <a:solidFill>
                  <a:srgbClr val="000000"/>
                </a:solidFill>
                <a:effectLst/>
                <a:latin typeface="Times New Roman" panose="02020603050405020304" pitchFamily="18" charset="0"/>
              </a:rPr>
              <a:t>Perhaps one of the oldest question humans have is ‘how many?’ or ‘how much?’. </a:t>
            </a:r>
          </a:p>
          <a:p>
            <a:endParaRPr lang="en-US" dirty="0">
              <a:solidFill>
                <a:srgbClr val="000000"/>
              </a:solidFill>
              <a:latin typeface="Times New Roman" panose="02020603050405020304" pitchFamily="18" charset="0"/>
            </a:endParaRPr>
          </a:p>
          <a:p>
            <a:r>
              <a:rPr lang="en-US" b="0" i="0" dirty="0">
                <a:solidFill>
                  <a:srgbClr val="000000"/>
                </a:solidFill>
                <a:effectLst/>
                <a:latin typeface="Times New Roman" panose="02020603050405020304" pitchFamily="18" charset="0"/>
              </a:rPr>
              <a:t>How much food do we have, how many likes do I have, how many visitors, how much money, etc. etc. </a:t>
            </a:r>
          </a:p>
          <a:p>
            <a:endParaRPr lang="en-US" b="0" i="0" dirty="0">
              <a:solidFill>
                <a:srgbClr val="000000"/>
              </a:solidFill>
              <a:effectLst/>
              <a:latin typeface="Times New Roman" panose="02020603050405020304" pitchFamily="18" charset="0"/>
            </a:endParaRPr>
          </a:p>
          <a:p>
            <a:r>
              <a:rPr lang="en-US" b="0" i="0" dirty="0">
                <a:solidFill>
                  <a:srgbClr val="000000"/>
                </a:solidFill>
                <a:effectLst/>
                <a:latin typeface="Times New Roman" panose="02020603050405020304" pitchFamily="18" charset="0"/>
              </a:rPr>
              <a:t>Not surprisingly head of states (as in countries) were also very interested in the answer to a lot of these kind of questions.</a:t>
            </a:r>
            <a:endParaRPr lang="en-IN" dirty="0"/>
          </a:p>
        </p:txBody>
      </p:sp>
      <p:sp>
        <p:nvSpPr>
          <p:cNvPr id="5" name="Slide Number Placeholder 4">
            <a:extLst>
              <a:ext uri="{FF2B5EF4-FFF2-40B4-BE49-F238E27FC236}">
                <a16:creationId xmlns:a16="http://schemas.microsoft.com/office/drawing/2014/main" id="{36673E92-59BF-480E-6B45-62F6DD23C78D}"/>
              </a:ext>
            </a:extLst>
          </p:cNvPr>
          <p:cNvSpPr>
            <a:spLocks noGrp="1"/>
          </p:cNvSpPr>
          <p:nvPr>
            <p:ph type="sldNum" sz="quarter" idx="4"/>
          </p:nvPr>
        </p:nvSpPr>
        <p:spPr/>
        <p:txBody>
          <a:bodyPr/>
          <a:lstStyle/>
          <a:p>
            <a:fld id="{294A09A9-5501-47C1-A89A-A340965A2BE2}" type="slidenum">
              <a:rPr lang="en-US" smtClean="0"/>
              <a:pPr/>
              <a:t>4</a:t>
            </a:fld>
            <a:endParaRPr lang="en-US" dirty="0"/>
          </a:p>
        </p:txBody>
      </p:sp>
      <p:pic>
        <p:nvPicPr>
          <p:cNvPr id="7" name="Picture 6">
            <a:extLst>
              <a:ext uri="{FF2B5EF4-FFF2-40B4-BE49-F238E27FC236}">
                <a16:creationId xmlns:a16="http://schemas.microsoft.com/office/drawing/2014/main" id="{4030D7BB-2700-1D9D-A681-12965148EC1A}"/>
              </a:ext>
            </a:extLst>
          </p:cNvPr>
          <p:cNvPicPr>
            <a:picLocks noChangeAspect="1"/>
          </p:cNvPicPr>
          <p:nvPr/>
        </p:nvPicPr>
        <p:blipFill>
          <a:blip r:embed="rId2"/>
          <a:stretch>
            <a:fillRect/>
          </a:stretch>
        </p:blipFill>
        <p:spPr>
          <a:xfrm>
            <a:off x="6738302" y="2017467"/>
            <a:ext cx="4791075" cy="3324225"/>
          </a:xfrm>
          <a:prstGeom prst="rect">
            <a:avLst/>
          </a:prstGeom>
        </p:spPr>
      </p:pic>
    </p:spTree>
    <p:extLst>
      <p:ext uri="{BB962C8B-B14F-4D97-AF65-F5344CB8AC3E}">
        <p14:creationId xmlns:p14="http://schemas.microsoft.com/office/powerpoint/2010/main" val="73409524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73F201-2FD7-992C-E193-16365963FEE4}"/>
              </a:ext>
            </a:extLst>
          </p:cNvPr>
          <p:cNvSpPr>
            <a:spLocks noGrp="1"/>
          </p:cNvSpPr>
          <p:nvPr>
            <p:ph type="title"/>
          </p:nvPr>
        </p:nvSpPr>
        <p:spPr>
          <a:xfrm>
            <a:off x="1167493" y="0"/>
            <a:ext cx="9779183" cy="664399"/>
          </a:xfrm>
        </p:spPr>
        <p:txBody>
          <a:bodyPr/>
          <a:lstStyle/>
          <a:p>
            <a:r>
              <a:rPr lang="en-US" dirty="0"/>
              <a:t>Solution</a:t>
            </a:r>
            <a:endParaRPr lang="en-IN" dirty="0"/>
          </a:p>
        </p:txBody>
      </p:sp>
      <p:sp>
        <p:nvSpPr>
          <p:cNvPr id="3" name="Content Placeholder 2">
            <a:extLst>
              <a:ext uri="{FF2B5EF4-FFF2-40B4-BE49-F238E27FC236}">
                <a16:creationId xmlns:a16="http://schemas.microsoft.com/office/drawing/2014/main" id="{7CC0DF01-7C78-9C5B-13BD-2D1F5506A003}"/>
              </a:ext>
            </a:extLst>
          </p:cNvPr>
          <p:cNvSpPr>
            <a:spLocks noGrp="1"/>
          </p:cNvSpPr>
          <p:nvPr>
            <p:ph idx="1"/>
          </p:nvPr>
        </p:nvSpPr>
        <p:spPr>
          <a:xfrm>
            <a:off x="1238613" y="1377387"/>
            <a:ext cx="10643506" cy="3366815"/>
          </a:xfrm>
        </p:spPr>
        <p:txBody>
          <a:bodyPr/>
          <a:lstStyle/>
          <a:p>
            <a:r>
              <a:rPr lang="en-US" sz="1600" dirty="0"/>
              <a:t>from </a:t>
            </a:r>
            <a:r>
              <a:rPr lang="en-US" sz="1600" dirty="0" err="1"/>
              <a:t>scipy.stats</a:t>
            </a:r>
            <a:r>
              <a:rPr lang="en-US" sz="1600" dirty="0"/>
              <a:t> import </a:t>
            </a:r>
            <a:r>
              <a:rPr lang="en-US" sz="1600" dirty="0" err="1"/>
              <a:t>binom_test</a:t>
            </a:r>
            <a:endParaRPr lang="en-US" sz="1600" dirty="0"/>
          </a:p>
          <a:p>
            <a:r>
              <a:rPr lang="en-US" sz="1600" dirty="0"/>
              <a:t># Number of students who passed in the school</a:t>
            </a:r>
          </a:p>
          <a:p>
            <a:r>
              <a:rPr lang="en-US" sz="1600" dirty="0" err="1"/>
              <a:t>num_passed_school</a:t>
            </a:r>
            <a:r>
              <a:rPr lang="en-US" sz="1600" dirty="0"/>
              <a:t> = 80</a:t>
            </a:r>
          </a:p>
          <a:p>
            <a:r>
              <a:rPr lang="en-US" sz="1600" dirty="0"/>
              <a:t># Total number of students in the school</a:t>
            </a:r>
          </a:p>
          <a:p>
            <a:r>
              <a:rPr lang="en-US" sz="1600" dirty="0" err="1"/>
              <a:t>total_students_school</a:t>
            </a:r>
            <a:r>
              <a:rPr lang="en-US" sz="1600" dirty="0"/>
              <a:t> = 100</a:t>
            </a:r>
          </a:p>
          <a:p>
            <a:r>
              <a:rPr lang="en-US" sz="1600" dirty="0"/>
              <a:t># National average pass </a:t>
            </a:r>
            <a:r>
              <a:rPr lang="en-US" sz="1600" dirty="0" err="1"/>
              <a:t>rae</a:t>
            </a:r>
            <a:endParaRPr lang="en-US" sz="1600" dirty="0"/>
          </a:p>
          <a:p>
            <a:r>
              <a:rPr lang="en-US" sz="1600" dirty="0" err="1"/>
              <a:t>national_avg_pass_rate</a:t>
            </a:r>
            <a:r>
              <a:rPr lang="en-US" sz="1600" dirty="0"/>
              <a:t> = 0.50</a:t>
            </a:r>
          </a:p>
          <a:p>
            <a:r>
              <a:rPr lang="en-US" sz="1600" dirty="0"/>
              <a:t># Perform the one-sample binomial test</a:t>
            </a:r>
          </a:p>
          <a:p>
            <a:r>
              <a:rPr lang="en-US" sz="1600" dirty="0" err="1"/>
              <a:t>p_value</a:t>
            </a:r>
            <a:r>
              <a:rPr lang="en-US" sz="1600" dirty="0"/>
              <a:t> = </a:t>
            </a:r>
            <a:r>
              <a:rPr lang="en-US" sz="1600" dirty="0" err="1"/>
              <a:t>binom_test</a:t>
            </a:r>
            <a:r>
              <a:rPr lang="en-US" sz="1600" dirty="0"/>
              <a:t>(</a:t>
            </a:r>
            <a:r>
              <a:rPr lang="en-US" sz="1600" dirty="0" err="1"/>
              <a:t>num_passed_school</a:t>
            </a:r>
            <a:r>
              <a:rPr lang="en-US" sz="1600" dirty="0"/>
              <a:t>, </a:t>
            </a:r>
            <a:r>
              <a:rPr lang="en-US" sz="1600" dirty="0" err="1"/>
              <a:t>total_students_school</a:t>
            </a:r>
            <a:r>
              <a:rPr lang="en-US" sz="1600" dirty="0"/>
              <a:t>, </a:t>
            </a:r>
            <a:r>
              <a:rPr lang="en-US" sz="1600" dirty="0" err="1"/>
              <a:t>national_avg_pass_rate</a:t>
            </a:r>
            <a:r>
              <a:rPr lang="en-US" sz="1600" dirty="0"/>
              <a:t>)</a:t>
            </a:r>
          </a:p>
          <a:p>
            <a:endParaRPr lang="en-IN" sz="1600" dirty="0"/>
          </a:p>
        </p:txBody>
      </p:sp>
      <p:sp>
        <p:nvSpPr>
          <p:cNvPr id="4" name="Footer Placeholder 3">
            <a:extLst>
              <a:ext uri="{FF2B5EF4-FFF2-40B4-BE49-F238E27FC236}">
                <a16:creationId xmlns:a16="http://schemas.microsoft.com/office/drawing/2014/main" id="{32E98D47-5F7E-455C-7256-0018C2C3A3CA}"/>
              </a:ext>
            </a:extLst>
          </p:cNvPr>
          <p:cNvSpPr>
            <a:spLocks noGrp="1"/>
          </p:cNvSpPr>
          <p:nvPr>
            <p:ph type="ftr" sz="quarter" idx="3"/>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6E39-D37E-E66B-73A0-A2316A882312}"/>
              </a:ext>
            </a:extLst>
          </p:cNvPr>
          <p:cNvSpPr>
            <a:spLocks noGrp="1"/>
          </p:cNvSpPr>
          <p:nvPr>
            <p:ph type="sldNum" sz="quarter" idx="4"/>
          </p:nvPr>
        </p:nvSpPr>
        <p:spPr/>
        <p:txBody>
          <a:bodyPr/>
          <a:lstStyle/>
          <a:p>
            <a:fld id="{294A09A9-5501-47C1-A89A-A340965A2BE2}" type="slidenum">
              <a:rPr lang="en-US" smtClean="0"/>
              <a:pPr/>
              <a:t>40</a:t>
            </a:fld>
            <a:endParaRPr lang="en-US" dirty="0"/>
          </a:p>
        </p:txBody>
      </p:sp>
    </p:spTree>
    <p:extLst>
      <p:ext uri="{BB962C8B-B14F-4D97-AF65-F5344CB8AC3E}">
        <p14:creationId xmlns:p14="http://schemas.microsoft.com/office/powerpoint/2010/main" val="399523172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73F201-2FD7-992C-E193-16365963FEE4}"/>
              </a:ext>
            </a:extLst>
          </p:cNvPr>
          <p:cNvSpPr>
            <a:spLocks noGrp="1"/>
          </p:cNvSpPr>
          <p:nvPr>
            <p:ph type="title"/>
          </p:nvPr>
        </p:nvSpPr>
        <p:spPr>
          <a:xfrm>
            <a:off x="1167493" y="0"/>
            <a:ext cx="9779183" cy="664399"/>
          </a:xfrm>
        </p:spPr>
        <p:txBody>
          <a:bodyPr/>
          <a:lstStyle/>
          <a:p>
            <a:r>
              <a:rPr lang="en-US" dirty="0"/>
              <a:t>Solution</a:t>
            </a:r>
            <a:endParaRPr lang="en-IN" dirty="0"/>
          </a:p>
        </p:txBody>
      </p:sp>
      <p:sp>
        <p:nvSpPr>
          <p:cNvPr id="3" name="Content Placeholder 2">
            <a:extLst>
              <a:ext uri="{FF2B5EF4-FFF2-40B4-BE49-F238E27FC236}">
                <a16:creationId xmlns:a16="http://schemas.microsoft.com/office/drawing/2014/main" id="{7CC0DF01-7C78-9C5B-13BD-2D1F5506A003}"/>
              </a:ext>
            </a:extLst>
          </p:cNvPr>
          <p:cNvSpPr>
            <a:spLocks noGrp="1"/>
          </p:cNvSpPr>
          <p:nvPr>
            <p:ph idx="1"/>
          </p:nvPr>
        </p:nvSpPr>
        <p:spPr>
          <a:xfrm>
            <a:off x="1279253" y="869387"/>
            <a:ext cx="10643506" cy="3366815"/>
          </a:xfrm>
        </p:spPr>
        <p:txBody>
          <a:bodyPr/>
          <a:lstStyle/>
          <a:p>
            <a:r>
              <a:rPr lang="en-US" sz="1600" dirty="0"/>
              <a:t>from </a:t>
            </a:r>
            <a:r>
              <a:rPr lang="en-US" sz="1600" dirty="0" err="1"/>
              <a:t>scipy.stats</a:t>
            </a:r>
            <a:r>
              <a:rPr lang="en-US" sz="1600" dirty="0"/>
              <a:t> import </a:t>
            </a:r>
            <a:r>
              <a:rPr lang="en-US" sz="1600" dirty="0" err="1"/>
              <a:t>binom_test</a:t>
            </a:r>
            <a:endParaRPr lang="en-US" sz="1600" dirty="0"/>
          </a:p>
          <a:p>
            <a:endParaRPr lang="en-US" sz="1600" dirty="0"/>
          </a:p>
          <a:p>
            <a:r>
              <a:rPr lang="en-US" sz="1600" dirty="0"/>
              <a:t># Number of customers who made a purchase</a:t>
            </a:r>
          </a:p>
          <a:p>
            <a:r>
              <a:rPr lang="en-US" sz="1600" dirty="0" err="1"/>
              <a:t>num_purchases</a:t>
            </a:r>
            <a:r>
              <a:rPr lang="en-US" sz="1600" dirty="0"/>
              <a:t> = 30</a:t>
            </a:r>
          </a:p>
          <a:p>
            <a:endParaRPr lang="en-US" sz="1600" dirty="0"/>
          </a:p>
          <a:p>
            <a:r>
              <a:rPr lang="en-US" sz="1600" dirty="0"/>
              <a:t># Total number of customers in the sample</a:t>
            </a:r>
          </a:p>
          <a:p>
            <a:r>
              <a:rPr lang="en-US" sz="1600" dirty="0" err="1"/>
              <a:t>total_customers</a:t>
            </a:r>
            <a:r>
              <a:rPr lang="en-US" sz="1600" dirty="0"/>
              <a:t> = 80</a:t>
            </a:r>
          </a:p>
          <a:p>
            <a:endParaRPr lang="en-US" sz="1600" dirty="0"/>
          </a:p>
          <a:p>
            <a:r>
              <a:rPr lang="en-US" sz="1600" dirty="0"/>
              <a:t># Industry average conversion rate</a:t>
            </a:r>
          </a:p>
          <a:p>
            <a:r>
              <a:rPr lang="en-US" sz="1600" dirty="0" err="1"/>
              <a:t>industry_avg_conversion_rate</a:t>
            </a:r>
            <a:r>
              <a:rPr lang="en-US" sz="1600" dirty="0"/>
              <a:t> = 0.25</a:t>
            </a:r>
          </a:p>
          <a:p>
            <a:endParaRPr lang="en-US" sz="1600" dirty="0"/>
          </a:p>
          <a:p>
            <a:r>
              <a:rPr lang="en-US" sz="1600" dirty="0"/>
              <a:t># Perform the one-sample binomial test</a:t>
            </a:r>
          </a:p>
          <a:p>
            <a:r>
              <a:rPr lang="en-US" sz="1600" dirty="0" err="1"/>
              <a:t>p_value</a:t>
            </a:r>
            <a:r>
              <a:rPr lang="en-US" sz="1600" dirty="0"/>
              <a:t> = </a:t>
            </a:r>
            <a:r>
              <a:rPr lang="en-US" sz="1600" dirty="0" err="1"/>
              <a:t>binom_test</a:t>
            </a:r>
            <a:r>
              <a:rPr lang="en-US" sz="1600" dirty="0"/>
              <a:t>(</a:t>
            </a:r>
            <a:r>
              <a:rPr lang="en-US" sz="1600" dirty="0" err="1"/>
              <a:t>num_purchases</a:t>
            </a:r>
            <a:r>
              <a:rPr lang="en-US" sz="1600" dirty="0"/>
              <a:t>, </a:t>
            </a:r>
            <a:r>
              <a:rPr lang="en-US" sz="1600" dirty="0" err="1"/>
              <a:t>total_customers</a:t>
            </a:r>
            <a:r>
              <a:rPr lang="en-US" sz="1600" dirty="0"/>
              <a:t>, </a:t>
            </a:r>
            <a:r>
              <a:rPr lang="en-US" sz="1600" dirty="0" err="1"/>
              <a:t>industry_avg_conversion_rate</a:t>
            </a:r>
            <a:r>
              <a:rPr lang="en-US" sz="1600" dirty="0"/>
              <a:t>)</a:t>
            </a:r>
          </a:p>
          <a:p>
            <a:endParaRPr lang="en-IN" sz="1600" dirty="0"/>
          </a:p>
        </p:txBody>
      </p:sp>
      <p:sp>
        <p:nvSpPr>
          <p:cNvPr id="4" name="Footer Placeholder 3">
            <a:extLst>
              <a:ext uri="{FF2B5EF4-FFF2-40B4-BE49-F238E27FC236}">
                <a16:creationId xmlns:a16="http://schemas.microsoft.com/office/drawing/2014/main" id="{32E98D47-5F7E-455C-7256-0018C2C3A3CA}"/>
              </a:ext>
            </a:extLst>
          </p:cNvPr>
          <p:cNvSpPr>
            <a:spLocks noGrp="1"/>
          </p:cNvSpPr>
          <p:nvPr>
            <p:ph type="ftr" sz="quarter" idx="3"/>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6E39-D37E-E66B-73A0-A2316A882312}"/>
              </a:ext>
            </a:extLst>
          </p:cNvPr>
          <p:cNvSpPr>
            <a:spLocks noGrp="1"/>
          </p:cNvSpPr>
          <p:nvPr>
            <p:ph type="sldNum" sz="quarter" idx="4"/>
          </p:nvPr>
        </p:nvSpPr>
        <p:spPr/>
        <p:txBody>
          <a:bodyPr/>
          <a:lstStyle/>
          <a:p>
            <a:fld id="{294A09A9-5501-47C1-A89A-A340965A2BE2}" type="slidenum">
              <a:rPr lang="en-US" smtClean="0"/>
              <a:pPr/>
              <a:t>41</a:t>
            </a:fld>
            <a:endParaRPr lang="en-US" dirty="0"/>
          </a:p>
        </p:txBody>
      </p:sp>
    </p:spTree>
    <p:extLst>
      <p:ext uri="{BB962C8B-B14F-4D97-AF65-F5344CB8AC3E}">
        <p14:creationId xmlns:p14="http://schemas.microsoft.com/office/powerpoint/2010/main" val="284766499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65E025-CFA9-EFAF-601B-CDEE9FDB0225}"/>
              </a:ext>
            </a:extLst>
          </p:cNvPr>
          <p:cNvSpPr>
            <a:spLocks noGrp="1"/>
          </p:cNvSpPr>
          <p:nvPr>
            <p:ph type="title"/>
          </p:nvPr>
        </p:nvSpPr>
        <p:spPr/>
        <p:txBody>
          <a:bodyPr/>
          <a:lstStyle/>
          <a:p>
            <a:r>
              <a:rPr lang="en-US" dirty="0"/>
              <a:t>One sided (directional) binomial test</a:t>
            </a:r>
            <a:endParaRPr lang="en-IN" dirty="0"/>
          </a:p>
        </p:txBody>
      </p:sp>
      <p:sp>
        <p:nvSpPr>
          <p:cNvPr id="3" name="Content Placeholder 2">
            <a:extLst>
              <a:ext uri="{FF2B5EF4-FFF2-40B4-BE49-F238E27FC236}">
                <a16:creationId xmlns:a16="http://schemas.microsoft.com/office/drawing/2014/main" id="{63F848BB-ED8F-7A9E-1C2A-86404D669352}"/>
              </a:ext>
            </a:extLst>
          </p:cNvPr>
          <p:cNvSpPr>
            <a:spLocks noGrp="1"/>
          </p:cNvSpPr>
          <p:nvPr>
            <p:ph idx="1"/>
          </p:nvPr>
        </p:nvSpPr>
        <p:spPr/>
        <p:txBody>
          <a:bodyPr/>
          <a:lstStyle/>
          <a:p>
            <a:r>
              <a:rPr lang="en-US" b="0" i="0" dirty="0">
                <a:solidFill>
                  <a:srgbClr val="374151"/>
                </a:solidFill>
                <a:effectLst/>
                <a:latin typeface="Söhne"/>
              </a:rPr>
              <a:t>Let's consider a scenario where you want to test whether the proportion of students passing a difficult exam at a particular school is significantly higher than the national average of 60%. You have data from a sample of 100 students, and you want to perform a one-sided binomial one-sample test.</a:t>
            </a:r>
            <a:endParaRPr lang="en-IN" dirty="0"/>
          </a:p>
        </p:txBody>
      </p:sp>
      <p:sp>
        <p:nvSpPr>
          <p:cNvPr id="4" name="Footer Placeholder 3">
            <a:extLst>
              <a:ext uri="{FF2B5EF4-FFF2-40B4-BE49-F238E27FC236}">
                <a16:creationId xmlns:a16="http://schemas.microsoft.com/office/drawing/2014/main" id="{B8EC1B02-5367-708C-EC79-6005E7E300D8}"/>
              </a:ext>
            </a:extLst>
          </p:cNvPr>
          <p:cNvSpPr>
            <a:spLocks noGrp="1"/>
          </p:cNvSpPr>
          <p:nvPr>
            <p:ph type="ftr" sz="quarter" idx="3"/>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1681DCD5-4F9E-57BD-C434-FAA7EAC3C6CE}"/>
              </a:ext>
            </a:extLst>
          </p:cNvPr>
          <p:cNvSpPr>
            <a:spLocks noGrp="1"/>
          </p:cNvSpPr>
          <p:nvPr>
            <p:ph type="sldNum" sz="quarter" idx="4"/>
          </p:nvPr>
        </p:nvSpPr>
        <p:spPr/>
        <p:txBody>
          <a:bodyPr/>
          <a:lstStyle/>
          <a:p>
            <a:fld id="{294A09A9-5501-47C1-A89A-A340965A2BE2}" type="slidenum">
              <a:rPr lang="en-US" smtClean="0"/>
              <a:pPr/>
              <a:t>42</a:t>
            </a:fld>
            <a:endParaRPr lang="en-US" dirty="0"/>
          </a:p>
        </p:txBody>
      </p:sp>
    </p:spTree>
    <p:extLst>
      <p:ext uri="{BB962C8B-B14F-4D97-AF65-F5344CB8AC3E}">
        <p14:creationId xmlns:p14="http://schemas.microsoft.com/office/powerpoint/2010/main" val="282104179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65E025-CFA9-EFAF-601B-CDEE9FDB0225}"/>
              </a:ext>
            </a:extLst>
          </p:cNvPr>
          <p:cNvSpPr>
            <a:spLocks noGrp="1"/>
          </p:cNvSpPr>
          <p:nvPr>
            <p:ph type="title"/>
          </p:nvPr>
        </p:nvSpPr>
        <p:spPr/>
        <p:txBody>
          <a:bodyPr/>
          <a:lstStyle/>
          <a:p>
            <a:r>
              <a:rPr lang="en-US" dirty="0"/>
              <a:t>One sided (directional) binomial test</a:t>
            </a:r>
            <a:endParaRPr lang="en-IN" dirty="0"/>
          </a:p>
        </p:txBody>
      </p:sp>
      <p:sp>
        <p:nvSpPr>
          <p:cNvPr id="3" name="Content Placeholder 2">
            <a:extLst>
              <a:ext uri="{FF2B5EF4-FFF2-40B4-BE49-F238E27FC236}">
                <a16:creationId xmlns:a16="http://schemas.microsoft.com/office/drawing/2014/main" id="{63F848BB-ED8F-7A9E-1C2A-86404D669352}"/>
              </a:ext>
            </a:extLst>
          </p:cNvPr>
          <p:cNvSpPr>
            <a:spLocks noGrp="1"/>
          </p:cNvSpPr>
          <p:nvPr>
            <p:ph idx="1"/>
          </p:nvPr>
        </p:nvSpPr>
        <p:spPr/>
        <p:txBody>
          <a:bodyPr/>
          <a:lstStyle/>
          <a:p>
            <a:pPr algn="l">
              <a:buFont typeface="Arial" panose="020B0604020202020204" pitchFamily="34" charset="0"/>
              <a:buChar char="•"/>
            </a:pPr>
            <a:r>
              <a:rPr lang="en-US" b="0" i="0" dirty="0">
                <a:solidFill>
                  <a:srgbClr val="374151"/>
                </a:solidFill>
                <a:effectLst/>
                <a:latin typeface="Söhne"/>
              </a:rPr>
              <a:t>Null Hypothesis (H₀): The proportion of students passing the difficult exam at the school is equal to the national average (p = 0.60).</a:t>
            </a:r>
          </a:p>
          <a:p>
            <a:pPr algn="l">
              <a:buFont typeface="Arial" panose="020B0604020202020204" pitchFamily="34" charset="0"/>
              <a:buChar char="•"/>
            </a:pPr>
            <a:r>
              <a:rPr lang="en-US" b="0" i="0" dirty="0">
                <a:solidFill>
                  <a:srgbClr val="374151"/>
                </a:solidFill>
                <a:effectLst/>
                <a:latin typeface="Söhne"/>
              </a:rPr>
              <a:t>Alternate Hypothesis (H₁): The proportion of students passing the difficult exam at the school is significantly higher than the national average (p &gt; 0.60).</a:t>
            </a:r>
          </a:p>
        </p:txBody>
      </p:sp>
      <p:sp>
        <p:nvSpPr>
          <p:cNvPr id="4" name="Footer Placeholder 3">
            <a:extLst>
              <a:ext uri="{FF2B5EF4-FFF2-40B4-BE49-F238E27FC236}">
                <a16:creationId xmlns:a16="http://schemas.microsoft.com/office/drawing/2014/main" id="{B8EC1B02-5367-708C-EC79-6005E7E300D8}"/>
              </a:ext>
            </a:extLst>
          </p:cNvPr>
          <p:cNvSpPr>
            <a:spLocks noGrp="1"/>
          </p:cNvSpPr>
          <p:nvPr>
            <p:ph type="ftr" sz="quarter" idx="3"/>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1681DCD5-4F9E-57BD-C434-FAA7EAC3C6CE}"/>
              </a:ext>
            </a:extLst>
          </p:cNvPr>
          <p:cNvSpPr>
            <a:spLocks noGrp="1"/>
          </p:cNvSpPr>
          <p:nvPr>
            <p:ph type="sldNum" sz="quarter" idx="4"/>
          </p:nvPr>
        </p:nvSpPr>
        <p:spPr/>
        <p:txBody>
          <a:bodyPr/>
          <a:lstStyle/>
          <a:p>
            <a:fld id="{294A09A9-5501-47C1-A89A-A340965A2BE2}" type="slidenum">
              <a:rPr lang="en-US" smtClean="0"/>
              <a:pPr/>
              <a:t>43</a:t>
            </a:fld>
            <a:endParaRPr lang="en-US" dirty="0"/>
          </a:p>
        </p:txBody>
      </p:sp>
    </p:spTree>
    <p:extLst>
      <p:ext uri="{BB962C8B-B14F-4D97-AF65-F5344CB8AC3E}">
        <p14:creationId xmlns:p14="http://schemas.microsoft.com/office/powerpoint/2010/main" val="353832160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65E025-CFA9-EFAF-601B-CDEE9FDB0225}"/>
              </a:ext>
            </a:extLst>
          </p:cNvPr>
          <p:cNvSpPr>
            <a:spLocks noGrp="1"/>
          </p:cNvSpPr>
          <p:nvPr>
            <p:ph type="title"/>
          </p:nvPr>
        </p:nvSpPr>
        <p:spPr/>
        <p:txBody>
          <a:bodyPr/>
          <a:lstStyle/>
          <a:p>
            <a:r>
              <a:rPr lang="en-US" dirty="0"/>
              <a:t>One sided (directional) binomial test</a:t>
            </a:r>
            <a:endParaRPr lang="en-IN" dirty="0"/>
          </a:p>
        </p:txBody>
      </p:sp>
      <p:sp>
        <p:nvSpPr>
          <p:cNvPr id="3" name="Content Placeholder 2">
            <a:extLst>
              <a:ext uri="{FF2B5EF4-FFF2-40B4-BE49-F238E27FC236}">
                <a16:creationId xmlns:a16="http://schemas.microsoft.com/office/drawing/2014/main" id="{63F848BB-ED8F-7A9E-1C2A-86404D669352}"/>
              </a:ext>
            </a:extLst>
          </p:cNvPr>
          <p:cNvSpPr>
            <a:spLocks noGrp="1"/>
          </p:cNvSpPr>
          <p:nvPr>
            <p:ph idx="1"/>
          </p:nvPr>
        </p:nvSpPr>
        <p:spPr/>
        <p:txBody>
          <a:bodyPr/>
          <a:lstStyle/>
          <a:p>
            <a:pPr algn="l">
              <a:buFont typeface="Arial" panose="020B0604020202020204" pitchFamily="34" charset="0"/>
              <a:buChar char="•"/>
            </a:pPr>
            <a:r>
              <a:rPr lang="en-US" sz="2000" b="0" i="0" dirty="0">
                <a:solidFill>
                  <a:srgbClr val="374151"/>
                </a:solidFill>
                <a:effectLst/>
                <a:latin typeface="Söhne"/>
              </a:rPr>
              <a:t>from </a:t>
            </a:r>
            <a:r>
              <a:rPr lang="en-US" sz="2000" b="0" i="0" dirty="0" err="1">
                <a:solidFill>
                  <a:srgbClr val="374151"/>
                </a:solidFill>
                <a:effectLst/>
                <a:latin typeface="Söhne"/>
              </a:rPr>
              <a:t>scipy.stats</a:t>
            </a:r>
            <a:r>
              <a:rPr lang="en-US" sz="2000" b="0" i="0" dirty="0">
                <a:solidFill>
                  <a:srgbClr val="374151"/>
                </a:solidFill>
                <a:effectLst/>
                <a:latin typeface="Söhne"/>
              </a:rPr>
              <a:t> import </a:t>
            </a:r>
            <a:r>
              <a:rPr lang="en-US" sz="2000" b="0" i="0" dirty="0" err="1">
                <a:solidFill>
                  <a:srgbClr val="374151"/>
                </a:solidFill>
                <a:effectLst/>
                <a:latin typeface="Söhne"/>
              </a:rPr>
              <a:t>binom_test</a:t>
            </a:r>
            <a:endParaRPr lang="en-US" sz="2000" b="0" i="0" dirty="0">
              <a:solidFill>
                <a:srgbClr val="374151"/>
              </a:solidFill>
              <a:effectLst/>
              <a:latin typeface="Söhne"/>
            </a:endParaRPr>
          </a:p>
          <a:p>
            <a:pPr algn="l">
              <a:buFont typeface="Arial" panose="020B0604020202020204" pitchFamily="34" charset="0"/>
              <a:buChar char="•"/>
            </a:pPr>
            <a:r>
              <a:rPr lang="en-US" sz="2000" b="0" i="0" dirty="0">
                <a:solidFill>
                  <a:srgbClr val="374151"/>
                </a:solidFill>
                <a:effectLst/>
                <a:latin typeface="Söhne"/>
              </a:rPr>
              <a:t># Number of students who passed the difficult exam at the school</a:t>
            </a:r>
          </a:p>
          <a:p>
            <a:pPr algn="l">
              <a:buFont typeface="Arial" panose="020B0604020202020204" pitchFamily="34" charset="0"/>
              <a:buChar char="•"/>
            </a:pPr>
            <a:r>
              <a:rPr lang="en-US" sz="2000" b="0" i="0" dirty="0" err="1">
                <a:solidFill>
                  <a:srgbClr val="374151"/>
                </a:solidFill>
                <a:effectLst/>
                <a:latin typeface="Söhne"/>
              </a:rPr>
              <a:t>num_passed_school</a:t>
            </a:r>
            <a:r>
              <a:rPr lang="en-US" sz="2000" b="0" i="0" dirty="0">
                <a:solidFill>
                  <a:srgbClr val="374151"/>
                </a:solidFill>
                <a:effectLst/>
                <a:latin typeface="Söhne"/>
              </a:rPr>
              <a:t> = 70</a:t>
            </a:r>
          </a:p>
          <a:p>
            <a:pPr algn="l">
              <a:buFont typeface="Arial" panose="020B0604020202020204" pitchFamily="34" charset="0"/>
              <a:buChar char="•"/>
            </a:pPr>
            <a:r>
              <a:rPr lang="en-US" sz="2000" b="0" i="0" dirty="0">
                <a:solidFill>
                  <a:srgbClr val="374151"/>
                </a:solidFill>
                <a:effectLst/>
                <a:latin typeface="Söhne"/>
              </a:rPr>
              <a:t># Total number of students in the sample</a:t>
            </a:r>
          </a:p>
          <a:p>
            <a:pPr algn="l">
              <a:buFont typeface="Arial" panose="020B0604020202020204" pitchFamily="34" charset="0"/>
              <a:buChar char="•"/>
            </a:pPr>
            <a:r>
              <a:rPr lang="en-US" sz="2000" b="0" i="0" dirty="0" err="1">
                <a:solidFill>
                  <a:srgbClr val="374151"/>
                </a:solidFill>
                <a:effectLst/>
                <a:latin typeface="Söhne"/>
              </a:rPr>
              <a:t>total_students_school</a:t>
            </a:r>
            <a:r>
              <a:rPr lang="en-US" sz="2000" b="0" i="0" dirty="0">
                <a:solidFill>
                  <a:srgbClr val="374151"/>
                </a:solidFill>
                <a:effectLst/>
                <a:latin typeface="Söhne"/>
              </a:rPr>
              <a:t> = 100</a:t>
            </a:r>
          </a:p>
          <a:p>
            <a:pPr algn="l">
              <a:buFont typeface="Arial" panose="020B0604020202020204" pitchFamily="34" charset="0"/>
              <a:buChar char="•"/>
            </a:pPr>
            <a:r>
              <a:rPr lang="en-US" sz="2000" b="0" i="0" dirty="0">
                <a:solidFill>
                  <a:srgbClr val="374151"/>
                </a:solidFill>
                <a:effectLst/>
                <a:latin typeface="Söhne"/>
              </a:rPr>
              <a:t># National average pass rate</a:t>
            </a:r>
          </a:p>
          <a:p>
            <a:pPr algn="l">
              <a:buFont typeface="Arial" panose="020B0604020202020204" pitchFamily="34" charset="0"/>
              <a:buChar char="•"/>
            </a:pPr>
            <a:r>
              <a:rPr lang="en-US" sz="2000" b="0" i="0" dirty="0" err="1">
                <a:solidFill>
                  <a:srgbClr val="374151"/>
                </a:solidFill>
                <a:effectLst/>
                <a:latin typeface="Söhne"/>
              </a:rPr>
              <a:t>national_avg_pass_rate</a:t>
            </a:r>
            <a:r>
              <a:rPr lang="en-US" sz="2000" b="0" i="0" dirty="0">
                <a:solidFill>
                  <a:srgbClr val="374151"/>
                </a:solidFill>
                <a:effectLst/>
                <a:latin typeface="Söhne"/>
              </a:rPr>
              <a:t> = 0.60</a:t>
            </a:r>
          </a:p>
          <a:p>
            <a:pPr algn="l">
              <a:buFont typeface="Arial" panose="020B0604020202020204" pitchFamily="34" charset="0"/>
              <a:buChar char="•"/>
            </a:pPr>
            <a:r>
              <a:rPr lang="en-US" sz="2000" b="0" i="0" dirty="0">
                <a:solidFill>
                  <a:srgbClr val="374151"/>
                </a:solidFill>
                <a:effectLst/>
                <a:latin typeface="Söhne"/>
              </a:rPr>
              <a:t># Perform the one-sided binomial one-sample test with 'alternative="greater"'</a:t>
            </a:r>
          </a:p>
          <a:p>
            <a:pPr algn="l">
              <a:buFont typeface="Arial" panose="020B0604020202020204" pitchFamily="34" charset="0"/>
              <a:buChar char="•"/>
            </a:pPr>
            <a:r>
              <a:rPr lang="en-US" sz="2000" b="0" i="0" dirty="0" err="1">
                <a:solidFill>
                  <a:srgbClr val="374151"/>
                </a:solidFill>
                <a:effectLst/>
                <a:latin typeface="Söhne"/>
              </a:rPr>
              <a:t>p_value</a:t>
            </a:r>
            <a:r>
              <a:rPr lang="en-US" sz="2000" b="0" i="0" dirty="0">
                <a:solidFill>
                  <a:srgbClr val="374151"/>
                </a:solidFill>
                <a:effectLst/>
                <a:latin typeface="Söhne"/>
              </a:rPr>
              <a:t> = </a:t>
            </a:r>
            <a:r>
              <a:rPr lang="en-US" sz="2000" b="0" i="0" dirty="0" err="1">
                <a:solidFill>
                  <a:srgbClr val="374151"/>
                </a:solidFill>
                <a:effectLst/>
                <a:latin typeface="Söhne"/>
              </a:rPr>
              <a:t>binom_test</a:t>
            </a:r>
            <a:r>
              <a:rPr lang="en-US" sz="2000" b="0" i="0" dirty="0">
                <a:solidFill>
                  <a:srgbClr val="374151"/>
                </a:solidFill>
                <a:effectLst/>
                <a:latin typeface="Söhne"/>
              </a:rPr>
              <a:t>(</a:t>
            </a:r>
            <a:r>
              <a:rPr lang="en-US" sz="2000" b="0" i="0" dirty="0" err="1">
                <a:solidFill>
                  <a:srgbClr val="374151"/>
                </a:solidFill>
                <a:effectLst/>
                <a:latin typeface="Söhne"/>
              </a:rPr>
              <a:t>num_passed_school</a:t>
            </a:r>
            <a:r>
              <a:rPr lang="en-US" sz="2000" b="0" i="0" dirty="0">
                <a:solidFill>
                  <a:srgbClr val="374151"/>
                </a:solidFill>
                <a:effectLst/>
                <a:latin typeface="Söhne"/>
              </a:rPr>
              <a:t>, </a:t>
            </a:r>
            <a:r>
              <a:rPr lang="en-US" sz="2000" b="0" i="0" dirty="0" err="1">
                <a:solidFill>
                  <a:srgbClr val="374151"/>
                </a:solidFill>
                <a:effectLst/>
                <a:latin typeface="Söhne"/>
              </a:rPr>
              <a:t>total_students_school</a:t>
            </a:r>
            <a:r>
              <a:rPr lang="en-US" sz="2000" b="0" i="0" dirty="0">
                <a:solidFill>
                  <a:srgbClr val="374151"/>
                </a:solidFill>
                <a:effectLst/>
                <a:latin typeface="Söhne"/>
              </a:rPr>
              <a:t>, </a:t>
            </a:r>
            <a:r>
              <a:rPr lang="en-US" sz="2000" b="0" i="0" dirty="0" err="1">
                <a:solidFill>
                  <a:srgbClr val="374151"/>
                </a:solidFill>
                <a:effectLst/>
                <a:latin typeface="Söhne"/>
              </a:rPr>
              <a:t>national_avg_pass_rate</a:t>
            </a:r>
            <a:r>
              <a:rPr lang="en-US" sz="2000" b="0" i="0" dirty="0">
                <a:solidFill>
                  <a:srgbClr val="374151"/>
                </a:solidFill>
                <a:effectLst/>
                <a:latin typeface="Söhne"/>
              </a:rPr>
              <a:t>, alternative="greater")</a:t>
            </a:r>
          </a:p>
        </p:txBody>
      </p:sp>
      <p:sp>
        <p:nvSpPr>
          <p:cNvPr id="4" name="Footer Placeholder 3">
            <a:extLst>
              <a:ext uri="{FF2B5EF4-FFF2-40B4-BE49-F238E27FC236}">
                <a16:creationId xmlns:a16="http://schemas.microsoft.com/office/drawing/2014/main" id="{B8EC1B02-5367-708C-EC79-6005E7E300D8}"/>
              </a:ext>
            </a:extLst>
          </p:cNvPr>
          <p:cNvSpPr>
            <a:spLocks noGrp="1"/>
          </p:cNvSpPr>
          <p:nvPr>
            <p:ph type="ftr" sz="quarter" idx="3"/>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1681DCD5-4F9E-57BD-C434-FAA7EAC3C6CE}"/>
              </a:ext>
            </a:extLst>
          </p:cNvPr>
          <p:cNvSpPr>
            <a:spLocks noGrp="1"/>
          </p:cNvSpPr>
          <p:nvPr>
            <p:ph type="sldNum" sz="quarter" idx="4"/>
          </p:nvPr>
        </p:nvSpPr>
        <p:spPr/>
        <p:txBody>
          <a:bodyPr/>
          <a:lstStyle/>
          <a:p>
            <a:fld id="{294A09A9-5501-47C1-A89A-A340965A2BE2}" type="slidenum">
              <a:rPr lang="en-US" smtClean="0"/>
              <a:pPr/>
              <a:t>44</a:t>
            </a:fld>
            <a:endParaRPr lang="en-US" dirty="0"/>
          </a:p>
        </p:txBody>
      </p:sp>
    </p:spTree>
    <p:extLst>
      <p:ext uri="{BB962C8B-B14F-4D97-AF65-F5344CB8AC3E}">
        <p14:creationId xmlns:p14="http://schemas.microsoft.com/office/powerpoint/2010/main" val="371158541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a:xfrm>
            <a:off x="1167493" y="1122363"/>
            <a:ext cx="7096933" cy="2387600"/>
          </a:xfrm>
        </p:spPr>
        <p:txBody>
          <a:bodyPr/>
          <a:lstStyle/>
          <a:p>
            <a:r>
              <a:rPr lang="en-US" dirty="0"/>
              <a:t>Utkarsh Minds</a:t>
            </a:r>
          </a:p>
        </p:txBody>
      </p:sp>
      <p:sp>
        <p:nvSpPr>
          <p:cNvPr id="3" name="Subtitle 2">
            <a:extLst>
              <a:ext uri="{FF2B5EF4-FFF2-40B4-BE49-F238E27FC236}">
                <a16:creationId xmlns:a16="http://schemas.microsoft.com/office/drawing/2014/main" id="{A068D447-28D3-4F5F-B2DC-FD67E9015868}"/>
              </a:ext>
            </a:extLst>
          </p:cNvPr>
          <p:cNvSpPr>
            <a:spLocks noGrp="1"/>
          </p:cNvSpPr>
          <p:nvPr>
            <p:ph type="subTitle" idx="1"/>
          </p:nvPr>
        </p:nvSpPr>
        <p:spPr>
          <a:xfrm>
            <a:off x="1167493" y="3602038"/>
            <a:ext cx="9500507" cy="806675"/>
          </a:xfrm>
        </p:spPr>
        <p:txBody>
          <a:bodyPr/>
          <a:lstStyle/>
          <a:p>
            <a:r>
              <a:rPr lang="en-US" dirty="0"/>
              <a:t>Mirjam Nilsson</a:t>
            </a:r>
          </a:p>
        </p:txBody>
      </p:sp>
      <p:sp>
        <p:nvSpPr>
          <p:cNvPr id="6" name="AutoShape 2">
            <a:extLst>
              <a:ext uri="{FF2B5EF4-FFF2-40B4-BE49-F238E27FC236}">
                <a16:creationId xmlns:a16="http://schemas.microsoft.com/office/drawing/2014/main" id="{688B6D24-8EF1-C081-2DBB-D6003D15DF64}"/>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 name="AutoShape 4">
            <a:extLst>
              <a:ext uri="{FF2B5EF4-FFF2-40B4-BE49-F238E27FC236}">
                <a16:creationId xmlns:a16="http://schemas.microsoft.com/office/drawing/2014/main" id="{A01E91F2-952D-8AFF-1BAC-D01AE06424E5}"/>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9" name="Picture 8">
            <a:extLst>
              <a:ext uri="{FF2B5EF4-FFF2-40B4-BE49-F238E27FC236}">
                <a16:creationId xmlns:a16="http://schemas.microsoft.com/office/drawing/2014/main" id="{04FFD113-0F92-11CB-25F4-B8EE247D3EC2}"/>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225930889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AE308-3076-43DB-B834-DA0B0AE19AF9}"/>
              </a:ext>
            </a:extLst>
          </p:cNvPr>
          <p:cNvSpPr>
            <a:spLocks noGrp="1"/>
          </p:cNvSpPr>
          <p:nvPr>
            <p:ph type="ctrTitle"/>
          </p:nvPr>
        </p:nvSpPr>
        <p:spPr>
          <a:xfrm>
            <a:off x="283574" y="3296603"/>
            <a:ext cx="10567306" cy="2387600"/>
          </a:xfrm>
        </p:spPr>
        <p:txBody>
          <a:bodyPr/>
          <a:lstStyle/>
          <a:p>
            <a:r>
              <a:rPr lang="en-US" dirty="0"/>
              <a:t>Contact us:</a:t>
            </a:r>
            <a:br>
              <a:rPr lang="en-US" dirty="0"/>
            </a:br>
            <a:r>
              <a:rPr lang="en-US" dirty="0">
                <a:hlinkClick r:id="rId2"/>
              </a:rPr>
              <a:t>helpdesk@utkarshminds.com</a:t>
            </a:r>
            <a:br>
              <a:rPr lang="en-US" dirty="0"/>
            </a:br>
            <a:r>
              <a:rPr lang="en-US" dirty="0"/>
              <a:t>+91 961-999-7797</a:t>
            </a:r>
            <a:br>
              <a:rPr lang="en-US" dirty="0"/>
            </a:br>
            <a:br>
              <a:rPr lang="en-US" dirty="0"/>
            </a:br>
            <a:r>
              <a:rPr lang="en-US" dirty="0"/>
              <a:t>Thank you</a:t>
            </a:r>
          </a:p>
        </p:txBody>
      </p:sp>
    </p:spTree>
    <p:extLst>
      <p:ext uri="{BB962C8B-B14F-4D97-AF65-F5344CB8AC3E}">
        <p14:creationId xmlns:p14="http://schemas.microsoft.com/office/powerpoint/2010/main" val="9261845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06D10-2525-2DFB-1AAC-D67A50DBF744}"/>
              </a:ext>
            </a:extLst>
          </p:cNvPr>
          <p:cNvSpPr>
            <a:spLocks noGrp="1"/>
          </p:cNvSpPr>
          <p:nvPr>
            <p:ph type="title"/>
          </p:nvPr>
        </p:nvSpPr>
        <p:spPr/>
        <p:txBody>
          <a:bodyPr/>
          <a:lstStyle/>
          <a:p>
            <a:r>
              <a:rPr lang="en-US" dirty="0">
                <a:solidFill>
                  <a:srgbClr val="000000"/>
                </a:solidFill>
                <a:latin typeface="Times New Roman" panose="02020603050405020304" pitchFamily="18" charset="0"/>
              </a:rPr>
              <a:t>S</a:t>
            </a:r>
            <a:r>
              <a:rPr lang="en-US" b="1" i="0" dirty="0">
                <a:solidFill>
                  <a:srgbClr val="000000"/>
                </a:solidFill>
                <a:effectLst/>
                <a:latin typeface="Times New Roman" panose="02020603050405020304" pitchFamily="18" charset="0"/>
              </a:rPr>
              <a:t>tatistics</a:t>
            </a:r>
            <a:endParaRPr lang="en-IN" dirty="0"/>
          </a:p>
        </p:txBody>
      </p:sp>
      <p:sp>
        <p:nvSpPr>
          <p:cNvPr id="3" name="Content Placeholder 2">
            <a:extLst>
              <a:ext uri="{FF2B5EF4-FFF2-40B4-BE49-F238E27FC236}">
                <a16:creationId xmlns:a16="http://schemas.microsoft.com/office/drawing/2014/main" id="{06E7DD0B-2F10-5144-CA92-D500E5E2EB4B}"/>
              </a:ext>
            </a:extLst>
          </p:cNvPr>
          <p:cNvSpPr>
            <a:spLocks noGrp="1"/>
          </p:cNvSpPr>
          <p:nvPr>
            <p:ph idx="1"/>
          </p:nvPr>
        </p:nvSpPr>
        <p:spPr/>
        <p:txBody>
          <a:bodyPr/>
          <a:lstStyle/>
          <a:p>
            <a:endParaRPr lang="en-US" b="1" i="0" dirty="0">
              <a:solidFill>
                <a:srgbClr val="000000"/>
              </a:solidFill>
              <a:effectLst/>
              <a:latin typeface="Times New Roman" panose="02020603050405020304" pitchFamily="18" charset="0"/>
            </a:endParaRPr>
          </a:p>
          <a:p>
            <a:pPr algn="ctr"/>
            <a:r>
              <a:rPr lang="en-US" b="0" i="0" dirty="0">
                <a:solidFill>
                  <a:srgbClr val="000000"/>
                </a:solidFill>
                <a:effectLst/>
                <a:latin typeface="Times New Roman" panose="02020603050405020304" pitchFamily="18" charset="0"/>
              </a:rPr>
              <a:t>“the science of collecting, displaying and </a:t>
            </a:r>
            <a:r>
              <a:rPr lang="en-US" b="0" i="0" dirty="0" err="1">
                <a:solidFill>
                  <a:srgbClr val="000000"/>
                </a:solidFill>
                <a:effectLst/>
                <a:latin typeface="Times New Roman" panose="02020603050405020304" pitchFamily="18" charset="0"/>
              </a:rPr>
              <a:t>analysing</a:t>
            </a:r>
            <a:r>
              <a:rPr lang="en-US" b="0" i="0" dirty="0">
                <a:solidFill>
                  <a:srgbClr val="000000"/>
                </a:solidFill>
                <a:effectLst/>
                <a:latin typeface="Times New Roman" panose="02020603050405020304" pitchFamily="18" charset="0"/>
              </a:rPr>
              <a:t> data”</a:t>
            </a:r>
          </a:p>
          <a:p>
            <a:pPr algn="ctr"/>
            <a:endParaRPr lang="en-US" dirty="0">
              <a:solidFill>
                <a:srgbClr val="000000"/>
              </a:solidFill>
              <a:latin typeface="Times New Roman" panose="02020603050405020304" pitchFamily="18" charset="0"/>
            </a:endParaRPr>
          </a:p>
          <a:p>
            <a:pPr algn="l"/>
            <a:r>
              <a:rPr lang="en-US" b="0" i="0" dirty="0">
                <a:solidFill>
                  <a:srgbClr val="000000"/>
                </a:solidFill>
                <a:effectLst/>
                <a:latin typeface="Times New Roman" panose="02020603050405020304" pitchFamily="18" charset="0"/>
              </a:rPr>
              <a:t>There are two main branches of statistics; descriptive and inferential </a:t>
            </a:r>
            <a:r>
              <a:rPr lang="en-US" b="0" i="0" u="none" strike="noStrike" dirty="0">
                <a:solidFill>
                  <a:srgbClr val="000000"/>
                </a:solidFill>
                <a:effectLst/>
                <a:latin typeface="Times New Roman" panose="02020603050405020304" pitchFamily="18" charset="0"/>
                <a:hlinkClick r:id="rId2"/>
              </a:rPr>
              <a:t>(Wright &amp; London, 2009, p. 55)</a:t>
            </a:r>
            <a:r>
              <a:rPr lang="en-US" b="0" i="0" dirty="0">
                <a:solidFill>
                  <a:srgbClr val="000000"/>
                </a:solidFill>
                <a:effectLst/>
                <a:latin typeface="Times New Roman" panose="02020603050405020304" pitchFamily="18" charset="0"/>
              </a:rPr>
              <a:t>. </a:t>
            </a:r>
          </a:p>
          <a:p>
            <a:pPr algn="l"/>
            <a:endParaRPr lang="en-US" dirty="0">
              <a:solidFill>
                <a:srgbClr val="000000"/>
              </a:solidFill>
              <a:latin typeface="Times New Roman" panose="02020603050405020304" pitchFamily="18" charset="0"/>
            </a:endParaRPr>
          </a:p>
          <a:p>
            <a:pPr algn="l"/>
            <a:r>
              <a:rPr lang="en-US" b="1" i="0" dirty="0">
                <a:solidFill>
                  <a:srgbClr val="000000"/>
                </a:solidFill>
                <a:effectLst/>
                <a:latin typeface="Times New Roman" panose="02020603050405020304" pitchFamily="18" charset="0"/>
              </a:rPr>
              <a:t>Descriptive statistics</a:t>
            </a:r>
            <a:r>
              <a:rPr lang="en-US" b="0" i="0" dirty="0">
                <a:solidFill>
                  <a:srgbClr val="000000"/>
                </a:solidFill>
                <a:effectLst/>
                <a:latin typeface="Times New Roman" panose="02020603050405020304" pitchFamily="18" charset="0"/>
              </a:rPr>
              <a:t> are: “methods for organizing, displaying, and describing data using tables, graphs and summary measures” </a:t>
            </a:r>
            <a:r>
              <a:rPr lang="en-US" b="0" i="0" u="none" strike="noStrike" dirty="0">
                <a:solidFill>
                  <a:srgbClr val="000000"/>
                </a:solidFill>
                <a:effectLst/>
                <a:latin typeface="Times New Roman" panose="02020603050405020304" pitchFamily="18" charset="0"/>
                <a:hlinkClick r:id="rId3"/>
              </a:rPr>
              <a:t>(Mann, 1991, 2010, p. 3)</a:t>
            </a:r>
            <a:r>
              <a:rPr lang="en-US" b="0" i="0" dirty="0">
                <a:solidFill>
                  <a:srgbClr val="000000"/>
                </a:solidFill>
                <a:effectLst/>
                <a:latin typeface="Times New Roman" panose="02020603050405020304" pitchFamily="18" charset="0"/>
              </a:rPr>
              <a:t>. </a:t>
            </a:r>
          </a:p>
          <a:p>
            <a:pPr algn="l"/>
            <a:endParaRPr lang="en-US" dirty="0">
              <a:solidFill>
                <a:srgbClr val="000000"/>
              </a:solidFill>
              <a:latin typeface="Times New Roman" panose="02020603050405020304" pitchFamily="18" charset="0"/>
            </a:endParaRPr>
          </a:p>
          <a:p>
            <a:pPr algn="l"/>
            <a:r>
              <a:rPr lang="en-US" b="0" i="0" dirty="0">
                <a:solidFill>
                  <a:srgbClr val="000000"/>
                </a:solidFill>
                <a:effectLst/>
                <a:latin typeface="Times New Roman" panose="02020603050405020304" pitchFamily="18" charset="0"/>
              </a:rPr>
              <a:t>Descriptive statistics is the type of statistics most people encounter every day, often without realizing they are looking at statistics. In many video-games results or scores are often displayed in various charts or with various comparisons, advertisements try to show of fancy diagrams and in business reports the tables and diagrams also play often a key role.</a:t>
            </a:r>
          </a:p>
          <a:p>
            <a:pPr algn="l"/>
            <a:r>
              <a:rPr lang="en-US" b="0" i="0" dirty="0">
                <a:solidFill>
                  <a:srgbClr val="000000"/>
                </a:solidFill>
                <a:effectLst/>
                <a:latin typeface="Times New Roman" panose="02020603050405020304" pitchFamily="18" charset="0"/>
              </a:rPr>
              <a:t>When collecting data you are usually interested in a specific group of people, animals or things, but don’t have the time (or money) to collect data about all of them. The entire group is known as the </a:t>
            </a:r>
            <a:r>
              <a:rPr lang="en-US" b="1" i="0" dirty="0">
                <a:solidFill>
                  <a:srgbClr val="000000"/>
                </a:solidFill>
                <a:effectLst/>
                <a:latin typeface="Times New Roman" panose="02020603050405020304" pitchFamily="18" charset="0"/>
              </a:rPr>
              <a:t>population</a:t>
            </a:r>
            <a:r>
              <a:rPr lang="en-US" b="0" i="0" dirty="0">
                <a:solidFill>
                  <a:srgbClr val="000000"/>
                </a:solidFill>
                <a:effectLst/>
                <a:latin typeface="Times New Roman" panose="02020603050405020304" pitchFamily="18" charset="0"/>
              </a:rPr>
              <a:t>: “the complete set of objects of interest” </a:t>
            </a:r>
            <a:r>
              <a:rPr lang="en-US" b="0" i="0" u="none" strike="noStrike" dirty="0">
                <a:solidFill>
                  <a:srgbClr val="000000"/>
                </a:solidFill>
                <a:effectLst/>
                <a:latin typeface="Times New Roman" panose="02020603050405020304" pitchFamily="18" charset="0"/>
                <a:hlinkClick r:id="rId4"/>
              </a:rPr>
              <a:t>(Upton &amp; Cook, 2014, p. 332)</a:t>
            </a:r>
            <a:r>
              <a:rPr lang="en-US" b="0" i="0" dirty="0">
                <a:solidFill>
                  <a:srgbClr val="000000"/>
                </a:solidFill>
                <a:effectLst/>
                <a:latin typeface="Times New Roman" panose="02020603050405020304" pitchFamily="18" charset="0"/>
              </a:rPr>
              <a:t>. The people/things you actually got data from is then known as a </a:t>
            </a:r>
            <a:r>
              <a:rPr lang="en-US" b="1" i="0" dirty="0">
                <a:solidFill>
                  <a:srgbClr val="000000"/>
                </a:solidFill>
                <a:effectLst/>
                <a:latin typeface="Times New Roman" panose="02020603050405020304" pitchFamily="18" charset="0"/>
              </a:rPr>
              <a:t>sample</a:t>
            </a:r>
            <a:r>
              <a:rPr lang="en-US" b="0" i="0" dirty="0">
                <a:solidFill>
                  <a:srgbClr val="000000"/>
                </a:solidFill>
                <a:effectLst/>
                <a:latin typeface="Times New Roman" panose="02020603050405020304" pitchFamily="18" charset="0"/>
              </a:rPr>
              <a:t>: “a subset of a population usually chosen in such a way that it can be taken to represent the population with respect to some characteristic” </a:t>
            </a:r>
            <a:r>
              <a:rPr lang="en-US" b="0" i="0" u="none" strike="noStrike" dirty="0">
                <a:solidFill>
                  <a:srgbClr val="000000"/>
                </a:solidFill>
                <a:effectLst/>
                <a:latin typeface="Times New Roman" panose="02020603050405020304" pitchFamily="18" charset="0"/>
                <a:hlinkClick r:id="rId4"/>
              </a:rPr>
              <a:t>(Upton &amp; Cook, 2014, p. 379)</a:t>
            </a:r>
            <a:r>
              <a:rPr lang="en-US" b="0" i="0" dirty="0">
                <a:solidFill>
                  <a:srgbClr val="000000"/>
                </a:solidFill>
                <a:effectLst/>
                <a:latin typeface="Times New Roman" panose="02020603050405020304" pitchFamily="18" charset="0"/>
              </a:rPr>
              <a:t>.</a:t>
            </a:r>
          </a:p>
          <a:p>
            <a:pPr algn="l"/>
            <a:r>
              <a:rPr lang="en-US" b="0" i="0" dirty="0">
                <a:solidFill>
                  <a:srgbClr val="000000"/>
                </a:solidFill>
                <a:effectLst/>
                <a:latin typeface="Times New Roman" panose="02020603050405020304" pitchFamily="18" charset="0"/>
              </a:rPr>
              <a:t>Wouldn’t it be great if you could say something about the population based on just one sample? It would save a lot of time and/or money. A fancy word for making a statement about a population based on a sample is an </a:t>
            </a:r>
            <a:r>
              <a:rPr lang="en-US" b="1" i="0" dirty="0">
                <a:solidFill>
                  <a:srgbClr val="000000"/>
                </a:solidFill>
                <a:effectLst/>
                <a:latin typeface="Times New Roman" panose="02020603050405020304" pitchFamily="18" charset="0"/>
              </a:rPr>
              <a:t>inference</a:t>
            </a:r>
            <a:r>
              <a:rPr lang="en-US" b="0" i="0" dirty="0">
                <a:solidFill>
                  <a:srgbClr val="000000"/>
                </a:solidFill>
                <a:effectLst/>
                <a:latin typeface="Times New Roman" panose="02020603050405020304" pitchFamily="18" charset="0"/>
              </a:rPr>
              <a:t>: “a conclusion about a population based on logical reasoning from data gathered about a smaller sample” </a:t>
            </a:r>
            <a:r>
              <a:rPr lang="en-US" b="0" i="0" u="none" strike="noStrike" dirty="0">
                <a:solidFill>
                  <a:srgbClr val="000000"/>
                </a:solidFill>
                <a:effectLst/>
                <a:latin typeface="Times New Roman" panose="02020603050405020304" pitchFamily="18" charset="0"/>
                <a:hlinkClick r:id="rId5"/>
              </a:rPr>
              <a:t>(</a:t>
            </a:r>
            <a:r>
              <a:rPr lang="en-US" b="0" i="0" u="none" strike="noStrike" dirty="0" err="1">
                <a:solidFill>
                  <a:srgbClr val="000000"/>
                </a:solidFill>
                <a:effectLst/>
                <a:latin typeface="Times New Roman" panose="02020603050405020304" pitchFamily="18" charset="0"/>
                <a:hlinkClick r:id="rId5"/>
              </a:rPr>
              <a:t>Zedeck</a:t>
            </a:r>
            <a:r>
              <a:rPr lang="en-US" b="0" i="0" u="none" strike="noStrike" dirty="0">
                <a:solidFill>
                  <a:srgbClr val="000000"/>
                </a:solidFill>
                <a:effectLst/>
                <a:latin typeface="Times New Roman" panose="02020603050405020304" pitchFamily="18" charset="0"/>
                <a:hlinkClick r:id="rId5"/>
              </a:rPr>
              <a:t>, 2014, p. 175)</a:t>
            </a:r>
            <a:r>
              <a:rPr lang="en-US" b="0" i="0" dirty="0">
                <a:solidFill>
                  <a:srgbClr val="000000"/>
                </a:solidFill>
                <a:effectLst/>
                <a:latin typeface="Times New Roman" panose="02020603050405020304" pitchFamily="18" charset="0"/>
              </a:rPr>
              <a:t>.</a:t>
            </a:r>
          </a:p>
          <a:p>
            <a:pPr algn="ctr"/>
            <a:endParaRPr lang="en-IN" dirty="0"/>
          </a:p>
        </p:txBody>
      </p:sp>
      <p:sp>
        <p:nvSpPr>
          <p:cNvPr id="4" name="Footer Placeholder 3">
            <a:extLst>
              <a:ext uri="{FF2B5EF4-FFF2-40B4-BE49-F238E27FC236}">
                <a16:creationId xmlns:a16="http://schemas.microsoft.com/office/drawing/2014/main" id="{7625388A-FF61-82C8-F524-B495436D7EC3}"/>
              </a:ext>
            </a:extLst>
          </p:cNvPr>
          <p:cNvSpPr>
            <a:spLocks noGrp="1"/>
          </p:cNvSpPr>
          <p:nvPr>
            <p:ph type="ftr" sz="quarter" idx="3"/>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8C416BF9-9193-70E3-CB12-D9879B846E08}"/>
              </a:ext>
            </a:extLst>
          </p:cNvPr>
          <p:cNvSpPr>
            <a:spLocks noGrp="1"/>
          </p:cNvSpPr>
          <p:nvPr>
            <p:ph type="sldNum" sz="quarter" idx="4"/>
          </p:nvPr>
        </p:nvSpPr>
        <p:spPr/>
        <p:txBody>
          <a:bodyPr/>
          <a:lstStyle/>
          <a:p>
            <a:fld id="{294A09A9-5501-47C1-A89A-A340965A2BE2}" type="slidenum">
              <a:rPr lang="en-US" smtClean="0"/>
              <a:pPr/>
              <a:t>5</a:t>
            </a:fld>
            <a:endParaRPr lang="en-US" dirty="0"/>
          </a:p>
        </p:txBody>
      </p:sp>
    </p:spTree>
    <p:extLst>
      <p:ext uri="{BB962C8B-B14F-4D97-AF65-F5344CB8AC3E}">
        <p14:creationId xmlns:p14="http://schemas.microsoft.com/office/powerpoint/2010/main" val="24841617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06D10-2525-2DFB-1AAC-D67A50DBF744}"/>
              </a:ext>
            </a:extLst>
          </p:cNvPr>
          <p:cNvSpPr>
            <a:spLocks noGrp="1"/>
          </p:cNvSpPr>
          <p:nvPr>
            <p:ph type="title"/>
          </p:nvPr>
        </p:nvSpPr>
        <p:spPr/>
        <p:txBody>
          <a:bodyPr/>
          <a:lstStyle/>
          <a:p>
            <a:r>
              <a:rPr lang="en-US" dirty="0">
                <a:solidFill>
                  <a:srgbClr val="000000"/>
                </a:solidFill>
                <a:latin typeface="Times New Roman" panose="02020603050405020304" pitchFamily="18" charset="0"/>
              </a:rPr>
              <a:t>S</a:t>
            </a:r>
            <a:r>
              <a:rPr lang="en-US" b="1" i="0" dirty="0">
                <a:solidFill>
                  <a:srgbClr val="000000"/>
                </a:solidFill>
                <a:effectLst/>
                <a:latin typeface="Times New Roman" panose="02020603050405020304" pitchFamily="18" charset="0"/>
              </a:rPr>
              <a:t>tatistics</a:t>
            </a:r>
            <a:endParaRPr lang="en-IN" dirty="0"/>
          </a:p>
        </p:txBody>
      </p:sp>
      <p:sp>
        <p:nvSpPr>
          <p:cNvPr id="3" name="Content Placeholder 2">
            <a:extLst>
              <a:ext uri="{FF2B5EF4-FFF2-40B4-BE49-F238E27FC236}">
                <a16:creationId xmlns:a16="http://schemas.microsoft.com/office/drawing/2014/main" id="{06E7DD0B-2F10-5144-CA92-D500E5E2EB4B}"/>
              </a:ext>
            </a:extLst>
          </p:cNvPr>
          <p:cNvSpPr>
            <a:spLocks noGrp="1"/>
          </p:cNvSpPr>
          <p:nvPr>
            <p:ph idx="1"/>
          </p:nvPr>
        </p:nvSpPr>
        <p:spPr/>
        <p:txBody>
          <a:bodyPr/>
          <a:lstStyle/>
          <a:p>
            <a:pPr algn="l"/>
            <a:r>
              <a:rPr lang="en-US" b="0" i="0" dirty="0">
                <a:solidFill>
                  <a:srgbClr val="000000"/>
                </a:solidFill>
                <a:effectLst/>
                <a:latin typeface="Times New Roman" panose="02020603050405020304" pitchFamily="18" charset="0"/>
              </a:rPr>
              <a:t>Descriptive statistics is the type of statistics most people encounter every day, often without realizing they are looking at statistics. </a:t>
            </a:r>
          </a:p>
          <a:p>
            <a:pPr algn="l"/>
            <a:endParaRPr lang="en-US" dirty="0">
              <a:solidFill>
                <a:srgbClr val="000000"/>
              </a:solidFill>
              <a:latin typeface="Times New Roman" panose="02020603050405020304" pitchFamily="18" charset="0"/>
            </a:endParaRPr>
          </a:p>
          <a:p>
            <a:pPr algn="l"/>
            <a:r>
              <a:rPr lang="en-US" b="0" i="0" dirty="0">
                <a:solidFill>
                  <a:srgbClr val="000000"/>
                </a:solidFill>
                <a:effectLst/>
                <a:latin typeface="Times New Roman" panose="02020603050405020304" pitchFamily="18" charset="0"/>
              </a:rPr>
              <a:t>In many video-games results or scores are often displayed in various charts or with various comparisons, advertisements try to show of fancy diagrams and in business reports the tables and diagrams also play often a key role.</a:t>
            </a:r>
          </a:p>
          <a:p>
            <a:pPr algn="l"/>
            <a:endParaRPr lang="en-US" b="0" i="0" dirty="0">
              <a:solidFill>
                <a:srgbClr val="000000"/>
              </a:solidFill>
              <a:effectLst/>
              <a:latin typeface="Times New Roman" panose="02020603050405020304" pitchFamily="18" charset="0"/>
            </a:endParaRPr>
          </a:p>
          <a:p>
            <a:pPr algn="ctr"/>
            <a:endParaRPr lang="en-IN" dirty="0"/>
          </a:p>
        </p:txBody>
      </p:sp>
      <p:sp>
        <p:nvSpPr>
          <p:cNvPr id="5" name="Slide Number Placeholder 4">
            <a:extLst>
              <a:ext uri="{FF2B5EF4-FFF2-40B4-BE49-F238E27FC236}">
                <a16:creationId xmlns:a16="http://schemas.microsoft.com/office/drawing/2014/main" id="{8C416BF9-9193-70E3-CB12-D9879B846E08}"/>
              </a:ext>
            </a:extLst>
          </p:cNvPr>
          <p:cNvSpPr>
            <a:spLocks noGrp="1"/>
          </p:cNvSpPr>
          <p:nvPr>
            <p:ph type="sldNum" sz="quarter" idx="4"/>
          </p:nvPr>
        </p:nvSpPr>
        <p:spPr/>
        <p:txBody>
          <a:bodyPr/>
          <a:lstStyle/>
          <a:p>
            <a:fld id="{294A09A9-5501-47C1-A89A-A340965A2BE2}" type="slidenum">
              <a:rPr lang="en-US" smtClean="0"/>
              <a:pPr/>
              <a:t>6</a:t>
            </a:fld>
            <a:endParaRPr lang="en-US" dirty="0"/>
          </a:p>
        </p:txBody>
      </p:sp>
    </p:spTree>
    <p:extLst>
      <p:ext uri="{BB962C8B-B14F-4D97-AF65-F5344CB8AC3E}">
        <p14:creationId xmlns:p14="http://schemas.microsoft.com/office/powerpoint/2010/main" val="34570921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06D10-2525-2DFB-1AAC-D67A50DBF744}"/>
              </a:ext>
            </a:extLst>
          </p:cNvPr>
          <p:cNvSpPr>
            <a:spLocks noGrp="1"/>
          </p:cNvSpPr>
          <p:nvPr>
            <p:ph type="title"/>
          </p:nvPr>
        </p:nvSpPr>
        <p:spPr>
          <a:xfrm>
            <a:off x="1025252" y="0"/>
            <a:ext cx="9779183" cy="664399"/>
          </a:xfrm>
        </p:spPr>
        <p:txBody>
          <a:bodyPr/>
          <a:lstStyle/>
          <a:p>
            <a:r>
              <a:rPr lang="en-US" dirty="0">
                <a:solidFill>
                  <a:srgbClr val="000000"/>
                </a:solidFill>
                <a:latin typeface="Times New Roman" panose="02020603050405020304" pitchFamily="18" charset="0"/>
              </a:rPr>
              <a:t>S</a:t>
            </a:r>
            <a:r>
              <a:rPr lang="en-US" b="1" i="0" dirty="0">
                <a:solidFill>
                  <a:srgbClr val="000000"/>
                </a:solidFill>
                <a:effectLst/>
                <a:latin typeface="Times New Roman" panose="02020603050405020304" pitchFamily="18" charset="0"/>
              </a:rPr>
              <a:t>tatistics</a:t>
            </a:r>
            <a:endParaRPr lang="en-IN" dirty="0"/>
          </a:p>
        </p:txBody>
      </p:sp>
      <p:sp>
        <p:nvSpPr>
          <p:cNvPr id="3" name="Content Placeholder 2">
            <a:extLst>
              <a:ext uri="{FF2B5EF4-FFF2-40B4-BE49-F238E27FC236}">
                <a16:creationId xmlns:a16="http://schemas.microsoft.com/office/drawing/2014/main" id="{06E7DD0B-2F10-5144-CA92-D500E5E2EB4B}"/>
              </a:ext>
            </a:extLst>
          </p:cNvPr>
          <p:cNvSpPr>
            <a:spLocks noGrp="1"/>
          </p:cNvSpPr>
          <p:nvPr>
            <p:ph idx="1"/>
          </p:nvPr>
        </p:nvSpPr>
        <p:spPr>
          <a:xfrm>
            <a:off x="1202955" y="1042107"/>
            <a:ext cx="9779182" cy="3366815"/>
          </a:xfrm>
        </p:spPr>
        <p:txBody>
          <a:bodyPr/>
          <a:lstStyle/>
          <a:p>
            <a:pPr algn="l"/>
            <a:r>
              <a:rPr lang="en-US" b="0" i="0" dirty="0">
                <a:solidFill>
                  <a:srgbClr val="000000"/>
                </a:solidFill>
                <a:effectLst/>
                <a:latin typeface="Times New Roman" panose="02020603050405020304" pitchFamily="18" charset="0"/>
              </a:rPr>
              <a:t>When collecting data you are usually interested in a specific group of people, animals or things, but don’t have the time (or money) to collect data about all of them. </a:t>
            </a:r>
          </a:p>
          <a:p>
            <a:pPr algn="l"/>
            <a:endParaRPr lang="en-US" dirty="0">
              <a:solidFill>
                <a:srgbClr val="000000"/>
              </a:solidFill>
              <a:latin typeface="Times New Roman" panose="02020603050405020304" pitchFamily="18" charset="0"/>
            </a:endParaRPr>
          </a:p>
          <a:p>
            <a:pPr algn="l"/>
            <a:r>
              <a:rPr lang="en-US" b="0" i="0" dirty="0">
                <a:solidFill>
                  <a:srgbClr val="000000"/>
                </a:solidFill>
                <a:effectLst/>
                <a:latin typeface="Times New Roman" panose="02020603050405020304" pitchFamily="18" charset="0"/>
              </a:rPr>
              <a:t>The entire group is known as the </a:t>
            </a:r>
            <a:r>
              <a:rPr lang="en-US" b="1" i="0" dirty="0">
                <a:solidFill>
                  <a:srgbClr val="000000"/>
                </a:solidFill>
                <a:effectLst/>
                <a:latin typeface="Times New Roman" panose="02020603050405020304" pitchFamily="18" charset="0"/>
              </a:rPr>
              <a:t>population</a:t>
            </a:r>
            <a:r>
              <a:rPr lang="en-US" b="0" i="0" dirty="0">
                <a:solidFill>
                  <a:srgbClr val="000000"/>
                </a:solidFill>
                <a:effectLst/>
                <a:latin typeface="Times New Roman" panose="02020603050405020304" pitchFamily="18" charset="0"/>
              </a:rPr>
              <a:t>: “the complete set of objects of interest” </a:t>
            </a:r>
            <a:r>
              <a:rPr lang="en-US" b="0" i="0" u="none" strike="noStrike" dirty="0">
                <a:solidFill>
                  <a:srgbClr val="000000"/>
                </a:solidFill>
                <a:effectLst/>
                <a:latin typeface="Times New Roman" panose="02020603050405020304" pitchFamily="18" charset="0"/>
                <a:hlinkClick r:id="rId2"/>
              </a:rPr>
              <a:t>(Upton &amp; Cook, 2014, p. 332)</a:t>
            </a:r>
            <a:r>
              <a:rPr lang="en-US" b="0" i="0" dirty="0">
                <a:solidFill>
                  <a:srgbClr val="000000"/>
                </a:solidFill>
                <a:effectLst/>
                <a:latin typeface="Times New Roman" panose="02020603050405020304" pitchFamily="18" charset="0"/>
              </a:rPr>
              <a:t>. </a:t>
            </a:r>
          </a:p>
          <a:p>
            <a:pPr algn="l"/>
            <a:endParaRPr lang="en-US" dirty="0">
              <a:solidFill>
                <a:srgbClr val="000000"/>
              </a:solidFill>
              <a:latin typeface="Times New Roman" panose="02020603050405020304" pitchFamily="18" charset="0"/>
            </a:endParaRPr>
          </a:p>
          <a:p>
            <a:pPr algn="l"/>
            <a:r>
              <a:rPr lang="en-US" b="0" i="0" dirty="0">
                <a:solidFill>
                  <a:srgbClr val="000000"/>
                </a:solidFill>
                <a:effectLst/>
                <a:latin typeface="Times New Roman" panose="02020603050405020304" pitchFamily="18" charset="0"/>
              </a:rPr>
              <a:t>The people/things you actually got data from is then known as a </a:t>
            </a:r>
            <a:r>
              <a:rPr lang="en-US" b="1" i="0" dirty="0">
                <a:solidFill>
                  <a:srgbClr val="000000"/>
                </a:solidFill>
                <a:effectLst/>
                <a:latin typeface="Times New Roman" panose="02020603050405020304" pitchFamily="18" charset="0"/>
              </a:rPr>
              <a:t>sample</a:t>
            </a:r>
            <a:r>
              <a:rPr lang="en-US" b="0" i="0" dirty="0">
                <a:solidFill>
                  <a:srgbClr val="000000"/>
                </a:solidFill>
                <a:effectLst/>
                <a:latin typeface="Times New Roman" panose="02020603050405020304" pitchFamily="18" charset="0"/>
              </a:rPr>
              <a:t>: “a subset of a population usually chosen in such a way that it can be taken to represent the population with respect to some characteristic” </a:t>
            </a:r>
            <a:r>
              <a:rPr lang="en-US" b="0" i="0" u="none" strike="noStrike" dirty="0">
                <a:solidFill>
                  <a:srgbClr val="000000"/>
                </a:solidFill>
                <a:effectLst/>
                <a:latin typeface="Times New Roman" panose="02020603050405020304" pitchFamily="18" charset="0"/>
                <a:hlinkClick r:id="rId2"/>
              </a:rPr>
              <a:t>(Upton &amp; Cook, 2014, p. 379)</a:t>
            </a:r>
            <a:r>
              <a:rPr lang="en-US" b="0" i="0" dirty="0">
                <a:solidFill>
                  <a:srgbClr val="000000"/>
                </a:solidFill>
                <a:effectLst/>
                <a:latin typeface="Times New Roman" panose="02020603050405020304" pitchFamily="18" charset="0"/>
              </a:rPr>
              <a:t>.</a:t>
            </a:r>
            <a:endParaRPr lang="en-IN" dirty="0"/>
          </a:p>
        </p:txBody>
      </p:sp>
      <p:sp>
        <p:nvSpPr>
          <p:cNvPr id="5" name="Slide Number Placeholder 4">
            <a:extLst>
              <a:ext uri="{FF2B5EF4-FFF2-40B4-BE49-F238E27FC236}">
                <a16:creationId xmlns:a16="http://schemas.microsoft.com/office/drawing/2014/main" id="{8C416BF9-9193-70E3-CB12-D9879B846E08}"/>
              </a:ext>
            </a:extLst>
          </p:cNvPr>
          <p:cNvSpPr>
            <a:spLocks noGrp="1"/>
          </p:cNvSpPr>
          <p:nvPr>
            <p:ph type="sldNum" sz="quarter" idx="4"/>
          </p:nvPr>
        </p:nvSpPr>
        <p:spPr/>
        <p:txBody>
          <a:bodyPr/>
          <a:lstStyle/>
          <a:p>
            <a:fld id="{294A09A9-5501-47C1-A89A-A340965A2BE2}" type="slidenum">
              <a:rPr lang="en-US" smtClean="0"/>
              <a:pPr/>
              <a:t>7</a:t>
            </a:fld>
            <a:endParaRPr lang="en-US" dirty="0"/>
          </a:p>
        </p:txBody>
      </p:sp>
    </p:spTree>
    <p:extLst>
      <p:ext uri="{BB962C8B-B14F-4D97-AF65-F5344CB8AC3E}">
        <p14:creationId xmlns:p14="http://schemas.microsoft.com/office/powerpoint/2010/main" val="38432602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06D10-2525-2DFB-1AAC-D67A50DBF744}"/>
              </a:ext>
            </a:extLst>
          </p:cNvPr>
          <p:cNvSpPr>
            <a:spLocks noGrp="1"/>
          </p:cNvSpPr>
          <p:nvPr>
            <p:ph type="title"/>
          </p:nvPr>
        </p:nvSpPr>
        <p:spPr>
          <a:xfrm>
            <a:off x="1167491" y="238761"/>
            <a:ext cx="9779183" cy="533400"/>
          </a:xfrm>
        </p:spPr>
        <p:txBody>
          <a:bodyPr/>
          <a:lstStyle/>
          <a:p>
            <a:r>
              <a:rPr lang="en-US" dirty="0">
                <a:solidFill>
                  <a:srgbClr val="000000"/>
                </a:solidFill>
                <a:latin typeface="Times New Roman" panose="02020603050405020304" pitchFamily="18" charset="0"/>
              </a:rPr>
              <a:t>S</a:t>
            </a:r>
            <a:r>
              <a:rPr lang="en-US" b="1" i="0" dirty="0">
                <a:solidFill>
                  <a:srgbClr val="000000"/>
                </a:solidFill>
                <a:effectLst/>
                <a:latin typeface="Times New Roman" panose="02020603050405020304" pitchFamily="18" charset="0"/>
              </a:rPr>
              <a:t>tatistics</a:t>
            </a:r>
            <a:endParaRPr lang="en-IN" dirty="0"/>
          </a:p>
        </p:txBody>
      </p:sp>
      <p:sp>
        <p:nvSpPr>
          <p:cNvPr id="3" name="Content Placeholder 2">
            <a:extLst>
              <a:ext uri="{FF2B5EF4-FFF2-40B4-BE49-F238E27FC236}">
                <a16:creationId xmlns:a16="http://schemas.microsoft.com/office/drawing/2014/main" id="{06E7DD0B-2F10-5144-CA92-D500E5E2EB4B}"/>
              </a:ext>
            </a:extLst>
          </p:cNvPr>
          <p:cNvSpPr>
            <a:spLocks noGrp="1"/>
          </p:cNvSpPr>
          <p:nvPr>
            <p:ph idx="1"/>
          </p:nvPr>
        </p:nvSpPr>
        <p:spPr>
          <a:xfrm>
            <a:off x="1206409" y="899867"/>
            <a:ext cx="9779182" cy="3366815"/>
          </a:xfrm>
        </p:spPr>
        <p:txBody>
          <a:bodyPr/>
          <a:lstStyle/>
          <a:p>
            <a:pPr algn="l"/>
            <a:r>
              <a:rPr lang="en-US" b="0" i="0" dirty="0">
                <a:solidFill>
                  <a:srgbClr val="000000"/>
                </a:solidFill>
                <a:effectLst/>
                <a:latin typeface="Times New Roman" panose="02020603050405020304" pitchFamily="18" charset="0"/>
              </a:rPr>
              <a:t>Wouldn’t it be great if you could say something about the population based on just one sample? </a:t>
            </a:r>
          </a:p>
          <a:p>
            <a:pPr algn="l"/>
            <a:endParaRPr lang="en-US" dirty="0">
              <a:solidFill>
                <a:srgbClr val="000000"/>
              </a:solidFill>
              <a:latin typeface="Times New Roman" panose="02020603050405020304" pitchFamily="18" charset="0"/>
            </a:endParaRPr>
          </a:p>
          <a:p>
            <a:pPr algn="l"/>
            <a:r>
              <a:rPr lang="en-US" b="0" i="0" dirty="0">
                <a:solidFill>
                  <a:srgbClr val="000000"/>
                </a:solidFill>
                <a:effectLst/>
                <a:latin typeface="Times New Roman" panose="02020603050405020304" pitchFamily="18" charset="0"/>
              </a:rPr>
              <a:t>It would save a lot of time and/or money. </a:t>
            </a:r>
          </a:p>
          <a:p>
            <a:pPr algn="l"/>
            <a:endParaRPr lang="en-US" dirty="0">
              <a:solidFill>
                <a:srgbClr val="000000"/>
              </a:solidFill>
              <a:latin typeface="Times New Roman" panose="02020603050405020304" pitchFamily="18" charset="0"/>
            </a:endParaRPr>
          </a:p>
          <a:p>
            <a:pPr algn="l"/>
            <a:r>
              <a:rPr lang="en-US" b="0" i="0" dirty="0">
                <a:solidFill>
                  <a:srgbClr val="000000"/>
                </a:solidFill>
                <a:effectLst/>
                <a:latin typeface="Times New Roman" panose="02020603050405020304" pitchFamily="18" charset="0"/>
              </a:rPr>
              <a:t>A fancy word for making a statement about a population based on a sample is an </a:t>
            </a:r>
            <a:r>
              <a:rPr lang="en-US" b="1" i="0" dirty="0">
                <a:solidFill>
                  <a:srgbClr val="000000"/>
                </a:solidFill>
                <a:effectLst/>
                <a:latin typeface="Times New Roman" panose="02020603050405020304" pitchFamily="18" charset="0"/>
              </a:rPr>
              <a:t>inference</a:t>
            </a:r>
            <a:r>
              <a:rPr lang="en-US" b="0" i="0" dirty="0">
                <a:solidFill>
                  <a:srgbClr val="000000"/>
                </a:solidFill>
                <a:effectLst/>
                <a:latin typeface="Times New Roman" panose="02020603050405020304" pitchFamily="18" charset="0"/>
              </a:rPr>
              <a:t>: </a:t>
            </a:r>
          </a:p>
          <a:p>
            <a:pPr algn="l"/>
            <a:endParaRPr lang="en-US" dirty="0">
              <a:solidFill>
                <a:srgbClr val="000000"/>
              </a:solidFill>
              <a:latin typeface="Times New Roman" panose="02020603050405020304" pitchFamily="18" charset="0"/>
            </a:endParaRPr>
          </a:p>
          <a:p>
            <a:pPr algn="l"/>
            <a:r>
              <a:rPr lang="en-US" b="0" i="0" dirty="0">
                <a:solidFill>
                  <a:srgbClr val="000000"/>
                </a:solidFill>
                <a:effectLst/>
                <a:latin typeface="Times New Roman" panose="02020603050405020304" pitchFamily="18" charset="0"/>
              </a:rPr>
              <a:t>“a conclusion about a population based on logical reasoning from data gathered about a smaller sample” </a:t>
            </a:r>
            <a:r>
              <a:rPr lang="en-US" b="0" i="0" u="none" strike="noStrike" dirty="0">
                <a:solidFill>
                  <a:srgbClr val="000000"/>
                </a:solidFill>
                <a:effectLst/>
                <a:latin typeface="Times New Roman" panose="02020603050405020304" pitchFamily="18" charset="0"/>
                <a:hlinkClick r:id="rId2"/>
              </a:rPr>
              <a:t>(</a:t>
            </a:r>
            <a:r>
              <a:rPr lang="en-US" b="0" i="0" u="none" strike="noStrike" dirty="0" err="1">
                <a:solidFill>
                  <a:srgbClr val="000000"/>
                </a:solidFill>
                <a:effectLst/>
                <a:latin typeface="Times New Roman" panose="02020603050405020304" pitchFamily="18" charset="0"/>
                <a:hlinkClick r:id="rId2"/>
              </a:rPr>
              <a:t>Zedeck</a:t>
            </a:r>
            <a:r>
              <a:rPr lang="en-US" b="0" i="0" u="none" strike="noStrike" dirty="0">
                <a:solidFill>
                  <a:srgbClr val="000000"/>
                </a:solidFill>
                <a:effectLst/>
                <a:latin typeface="Times New Roman" panose="02020603050405020304" pitchFamily="18" charset="0"/>
                <a:hlinkClick r:id="rId2"/>
              </a:rPr>
              <a:t>, 2014, p. 175)</a:t>
            </a:r>
            <a:r>
              <a:rPr lang="en-US" b="0" i="0" dirty="0">
                <a:solidFill>
                  <a:srgbClr val="000000"/>
                </a:solidFill>
                <a:effectLst/>
                <a:latin typeface="Times New Roman" panose="02020603050405020304" pitchFamily="18" charset="0"/>
              </a:rPr>
              <a:t>.</a:t>
            </a:r>
          </a:p>
          <a:p>
            <a:pPr algn="ctr"/>
            <a:endParaRPr lang="en-IN" dirty="0"/>
          </a:p>
        </p:txBody>
      </p:sp>
      <p:sp>
        <p:nvSpPr>
          <p:cNvPr id="5" name="Slide Number Placeholder 4">
            <a:extLst>
              <a:ext uri="{FF2B5EF4-FFF2-40B4-BE49-F238E27FC236}">
                <a16:creationId xmlns:a16="http://schemas.microsoft.com/office/drawing/2014/main" id="{8C416BF9-9193-70E3-CB12-D9879B846E08}"/>
              </a:ext>
            </a:extLst>
          </p:cNvPr>
          <p:cNvSpPr>
            <a:spLocks noGrp="1"/>
          </p:cNvSpPr>
          <p:nvPr>
            <p:ph type="sldNum" sz="quarter" idx="4"/>
          </p:nvPr>
        </p:nvSpPr>
        <p:spPr/>
        <p:txBody>
          <a:bodyPr/>
          <a:lstStyle/>
          <a:p>
            <a:fld id="{294A09A9-5501-47C1-A89A-A340965A2BE2}" type="slidenum">
              <a:rPr lang="en-US" smtClean="0"/>
              <a:pPr/>
              <a:t>8</a:t>
            </a:fld>
            <a:endParaRPr lang="en-US" dirty="0"/>
          </a:p>
        </p:txBody>
      </p:sp>
    </p:spTree>
    <p:extLst>
      <p:ext uri="{BB962C8B-B14F-4D97-AF65-F5344CB8AC3E}">
        <p14:creationId xmlns:p14="http://schemas.microsoft.com/office/powerpoint/2010/main" val="29223024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06D10-2525-2DFB-1AAC-D67A50DBF744}"/>
              </a:ext>
            </a:extLst>
          </p:cNvPr>
          <p:cNvSpPr>
            <a:spLocks noGrp="1"/>
          </p:cNvSpPr>
          <p:nvPr>
            <p:ph type="title"/>
          </p:nvPr>
        </p:nvSpPr>
        <p:spPr>
          <a:xfrm>
            <a:off x="1167491" y="238761"/>
            <a:ext cx="9779183" cy="533400"/>
          </a:xfrm>
        </p:spPr>
        <p:txBody>
          <a:bodyPr/>
          <a:lstStyle/>
          <a:p>
            <a:r>
              <a:rPr lang="en-US" dirty="0">
                <a:solidFill>
                  <a:srgbClr val="000000"/>
                </a:solidFill>
                <a:latin typeface="Times New Roman" panose="02020603050405020304" pitchFamily="18" charset="0"/>
              </a:rPr>
              <a:t>S</a:t>
            </a:r>
            <a:r>
              <a:rPr lang="en-US" b="1" i="0" dirty="0">
                <a:solidFill>
                  <a:srgbClr val="000000"/>
                </a:solidFill>
                <a:effectLst/>
                <a:latin typeface="Times New Roman" panose="02020603050405020304" pitchFamily="18" charset="0"/>
              </a:rPr>
              <a:t>tatistics</a:t>
            </a:r>
            <a:endParaRPr lang="en-IN" dirty="0"/>
          </a:p>
        </p:txBody>
      </p:sp>
      <p:sp>
        <p:nvSpPr>
          <p:cNvPr id="3" name="Content Placeholder 2">
            <a:extLst>
              <a:ext uri="{FF2B5EF4-FFF2-40B4-BE49-F238E27FC236}">
                <a16:creationId xmlns:a16="http://schemas.microsoft.com/office/drawing/2014/main" id="{06E7DD0B-2F10-5144-CA92-D500E5E2EB4B}"/>
              </a:ext>
            </a:extLst>
          </p:cNvPr>
          <p:cNvSpPr>
            <a:spLocks noGrp="1"/>
          </p:cNvSpPr>
          <p:nvPr>
            <p:ph idx="1"/>
          </p:nvPr>
        </p:nvSpPr>
        <p:spPr>
          <a:xfrm>
            <a:off x="1206409" y="899867"/>
            <a:ext cx="9779182" cy="3366815"/>
          </a:xfrm>
        </p:spPr>
        <p:txBody>
          <a:bodyPr/>
          <a:lstStyle/>
          <a:p>
            <a:pPr algn="l"/>
            <a:r>
              <a:rPr lang="en-US" b="0" i="0" dirty="0">
                <a:solidFill>
                  <a:srgbClr val="000000"/>
                </a:solidFill>
                <a:effectLst/>
                <a:latin typeface="Times New Roman" panose="02020603050405020304" pitchFamily="18" charset="0"/>
              </a:rPr>
              <a:t>As it turns out, this is possible to do and therefore known as inferential statistics. </a:t>
            </a:r>
          </a:p>
          <a:p>
            <a:pPr algn="l"/>
            <a:endParaRPr lang="en-US" dirty="0">
              <a:solidFill>
                <a:srgbClr val="000000"/>
              </a:solidFill>
              <a:latin typeface="Times New Roman" panose="02020603050405020304" pitchFamily="18" charset="0"/>
            </a:endParaRPr>
          </a:p>
          <a:p>
            <a:pPr algn="l"/>
            <a:r>
              <a:rPr lang="en-US" b="0" i="0" dirty="0">
                <a:solidFill>
                  <a:srgbClr val="000000"/>
                </a:solidFill>
                <a:effectLst/>
                <a:latin typeface="Times New Roman" panose="02020603050405020304" pitchFamily="18" charset="0"/>
              </a:rPr>
              <a:t>When mathematicians started developing probability theory around 1700 they lay the foundations for this and later around 1850 the techniques that we use today were developed. </a:t>
            </a:r>
          </a:p>
          <a:p>
            <a:pPr algn="l"/>
            <a:endParaRPr lang="en-US" dirty="0">
              <a:solidFill>
                <a:srgbClr val="000000"/>
              </a:solidFill>
              <a:latin typeface="Times New Roman" panose="02020603050405020304" pitchFamily="18" charset="0"/>
            </a:endParaRPr>
          </a:p>
          <a:p>
            <a:pPr algn="l"/>
            <a:r>
              <a:rPr lang="en-US" b="1" i="0" dirty="0">
                <a:solidFill>
                  <a:srgbClr val="000000"/>
                </a:solidFill>
                <a:effectLst/>
                <a:latin typeface="Times New Roman" panose="02020603050405020304" pitchFamily="18" charset="0"/>
              </a:rPr>
              <a:t>Inferential statistics</a:t>
            </a:r>
            <a:r>
              <a:rPr lang="en-US" b="0" i="0" dirty="0">
                <a:solidFill>
                  <a:srgbClr val="000000"/>
                </a:solidFill>
                <a:effectLst/>
                <a:latin typeface="Times New Roman" panose="02020603050405020304" pitchFamily="18" charset="0"/>
              </a:rPr>
              <a:t> could therefore be defined as the field of statistics that tries to say something about a population, based on a sample from that population.</a:t>
            </a:r>
          </a:p>
          <a:p>
            <a:pPr algn="l"/>
            <a:endParaRPr lang="en-US" b="0" i="0" dirty="0">
              <a:solidFill>
                <a:srgbClr val="000000"/>
              </a:solidFill>
              <a:effectLst/>
              <a:latin typeface="Times New Roman" panose="02020603050405020304" pitchFamily="18" charset="0"/>
            </a:endParaRPr>
          </a:p>
          <a:p>
            <a:pPr algn="ctr"/>
            <a:endParaRPr lang="en-IN" dirty="0"/>
          </a:p>
        </p:txBody>
      </p:sp>
      <p:sp>
        <p:nvSpPr>
          <p:cNvPr id="5" name="Slide Number Placeholder 4">
            <a:extLst>
              <a:ext uri="{FF2B5EF4-FFF2-40B4-BE49-F238E27FC236}">
                <a16:creationId xmlns:a16="http://schemas.microsoft.com/office/drawing/2014/main" id="{8C416BF9-9193-70E3-CB12-D9879B846E08}"/>
              </a:ext>
            </a:extLst>
          </p:cNvPr>
          <p:cNvSpPr>
            <a:spLocks noGrp="1"/>
          </p:cNvSpPr>
          <p:nvPr>
            <p:ph type="sldNum" sz="quarter" idx="4"/>
          </p:nvPr>
        </p:nvSpPr>
        <p:spPr/>
        <p:txBody>
          <a:bodyPr/>
          <a:lstStyle/>
          <a:p>
            <a:fld id="{294A09A9-5501-47C1-A89A-A340965A2BE2}" type="slidenum">
              <a:rPr lang="en-US" smtClean="0"/>
              <a:pPr/>
              <a:t>9</a:t>
            </a:fld>
            <a:endParaRPr lang="en-US" dirty="0"/>
          </a:p>
        </p:txBody>
      </p:sp>
    </p:spTree>
    <p:extLst>
      <p:ext uri="{BB962C8B-B14F-4D97-AF65-F5344CB8AC3E}">
        <p14:creationId xmlns:p14="http://schemas.microsoft.com/office/powerpoint/2010/main" val="1822051821"/>
      </p:ext>
    </p:extLst>
  </p:cSld>
  <p:clrMapOvr>
    <a:masterClrMapping/>
  </p:clrMapOvr>
</p:sld>
</file>

<file path=ppt/theme/theme1.xml><?xml version="1.0" encoding="utf-8"?>
<a:theme xmlns:a="http://schemas.openxmlformats.org/drawingml/2006/main" name="Office Theme">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niversal presentation" id="{4A1BE7B5-16BB-4EDB-94C0-CDDC43FF64E7}" vid="{7F008C83-F8F9-4FE6-A625-57BD0F44822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Background xmlns="71af3243-3dd4-4a8d-8c0d-dd76da1f02a5">false</Background>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342FAFE-88B4-49B4-9588-86CB0E564E50}">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42076B5C-85B0-4D30-852D-5E5312EEA93B}">
  <ds:schemaRefs>
    <ds:schemaRef ds:uri="http://schemas.microsoft.com/sharepoint/v3/contenttype/forms"/>
  </ds:schemaRefs>
</ds:datastoreItem>
</file>

<file path=customXml/itemProps3.xml><?xml version="1.0" encoding="utf-8"?>
<ds:datastoreItem xmlns:ds="http://schemas.openxmlformats.org/officeDocument/2006/customXml" ds:itemID="{81C465B7-820B-4DEA-AB4B-5167C1BE907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Universal presentation</Template>
  <TotalTime>1280</TotalTime>
  <Words>4647</Words>
  <Application>Microsoft Office PowerPoint</Application>
  <PresentationFormat>Widescreen</PresentationFormat>
  <Paragraphs>340</Paragraphs>
  <Slides>46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46</vt:i4>
      </vt:variant>
    </vt:vector>
  </HeadingPairs>
  <TitlesOfParts>
    <vt:vector size="53" baseType="lpstr">
      <vt:lpstr>Arial</vt:lpstr>
      <vt:lpstr>Calibri</vt:lpstr>
      <vt:lpstr>Inter</vt:lpstr>
      <vt:lpstr>Söhne</vt:lpstr>
      <vt:lpstr>Tenorite</vt:lpstr>
      <vt:lpstr>Times New Roman</vt:lpstr>
      <vt:lpstr>Office Theme</vt:lpstr>
      <vt:lpstr>PowerPoint Presentation</vt:lpstr>
      <vt:lpstr>Table of contents</vt:lpstr>
      <vt:lpstr>Related Terms</vt:lpstr>
      <vt:lpstr>What is statistics? </vt:lpstr>
      <vt:lpstr>Statistics</vt:lpstr>
      <vt:lpstr>Statistics</vt:lpstr>
      <vt:lpstr>Statistics</vt:lpstr>
      <vt:lpstr>Statistics</vt:lpstr>
      <vt:lpstr>Statistics</vt:lpstr>
      <vt:lpstr>Statistics</vt:lpstr>
      <vt:lpstr>Statistics</vt:lpstr>
      <vt:lpstr>Statistical terms</vt:lpstr>
      <vt:lpstr>Statistical terms</vt:lpstr>
      <vt:lpstr>Statistical terms</vt:lpstr>
      <vt:lpstr>Statistical terms</vt:lpstr>
      <vt:lpstr>Statistical terms</vt:lpstr>
      <vt:lpstr>Statistical terms</vt:lpstr>
      <vt:lpstr>Statistical terms</vt:lpstr>
      <vt:lpstr>Statistical terms</vt:lpstr>
      <vt:lpstr>Statistical terms</vt:lpstr>
      <vt:lpstr>Significance </vt:lpstr>
      <vt:lpstr>Significance example</vt:lpstr>
      <vt:lpstr>Significance example</vt:lpstr>
      <vt:lpstr>Significance example</vt:lpstr>
      <vt:lpstr>Empirical and Chebyshev rule</vt:lpstr>
      <vt:lpstr>Empirical and Chebyshev rule</vt:lpstr>
      <vt:lpstr>Empirical and Chebyshev rule</vt:lpstr>
      <vt:lpstr>Interpretation of significance </vt:lpstr>
      <vt:lpstr>Interpretation of significance </vt:lpstr>
      <vt:lpstr>Analysing a single variable </vt:lpstr>
      <vt:lpstr>Analysing a single variable </vt:lpstr>
      <vt:lpstr>Analysing a single variable </vt:lpstr>
      <vt:lpstr>Analysing a single variable </vt:lpstr>
      <vt:lpstr>Analysing a single variable </vt:lpstr>
      <vt:lpstr>Binomial test</vt:lpstr>
      <vt:lpstr>Binomial test</vt:lpstr>
      <vt:lpstr>Binomial test Effect size: Cohen's g </vt:lpstr>
      <vt:lpstr>Binomial test Effect size: Cohen's g </vt:lpstr>
      <vt:lpstr>Binomial test : Sample </vt:lpstr>
      <vt:lpstr>Solution</vt:lpstr>
      <vt:lpstr>Solution</vt:lpstr>
      <vt:lpstr>One sided (directional) binomial test</vt:lpstr>
      <vt:lpstr>One sided (directional) binomial test</vt:lpstr>
      <vt:lpstr>One sided (directional) binomial test</vt:lpstr>
      <vt:lpstr>Utkarsh Minds</vt:lpstr>
      <vt:lpstr>Contact us: helpdesk@utkarshminds.com +91 961-999-7797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Utkarsh Minds</dc:title>
  <dc:creator>guest01</dc:creator>
  <cp:lastModifiedBy>guest01</cp:lastModifiedBy>
  <cp:revision>35</cp:revision>
  <dcterms:created xsi:type="dcterms:W3CDTF">2024-01-22T05:02:41Z</dcterms:created>
  <dcterms:modified xsi:type="dcterms:W3CDTF">2024-02-17T03:02:40Z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