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sldIdLst>
    <p:sldId id="279" r:id="rId5"/>
    <p:sldId id="280" r:id="rId6"/>
    <p:sldId id="283" r:id="rId7"/>
    <p:sldId id="285" r:id="rId8"/>
    <p:sldId id="293" r:id="rId9"/>
    <p:sldId id="294" r:id="rId10"/>
    <p:sldId id="300" r:id="rId11"/>
    <p:sldId id="301" r:id="rId12"/>
    <p:sldId id="302" r:id="rId13"/>
    <p:sldId id="303" r:id="rId14"/>
    <p:sldId id="308"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256" r:id="rId29"/>
    <p:sldId id="27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63" d="100"/>
          <a:sy n="63" d="100"/>
        </p:scale>
        <p:origin x="804" y="80"/>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1/31/2024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1/31/2024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1/31/2024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1/31/2024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1/31/2024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1/31/2024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Utkarsh Minds</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1/31/2024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1/31/2024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1/31/2024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1/31/2024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1/31/2024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peterstatistics.com/CrashCourse/References.html#cohen1988"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eterstatistics.com/CrashCourse/References.html#larson2014" TargetMode="External"/><Relationship Id="rId2" Type="http://schemas.openxmlformats.org/officeDocument/2006/relationships/hyperlink" Target="https://peterstatistics.com/CrashCourse/References.html#spiegel2008" TargetMode="External"/><Relationship Id="rId1" Type="http://schemas.openxmlformats.org/officeDocument/2006/relationships/slideLayout" Target="../slideLayouts/slideLayout2.xml"/><Relationship Id="rId4" Type="http://schemas.openxmlformats.org/officeDocument/2006/relationships/hyperlink" Target="https://www.dkfindout.com/us/math/averages/more-about-mode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peterstatistics.com/CrashCourse/References.html#zedeck2014" TargetMode="External"/><Relationship Id="rId2" Type="http://schemas.openxmlformats.org/officeDocument/2006/relationships/hyperlink" Target="https://peterstatistics.com/CrashCourse/References.html#freeman196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peterstatistics.com/CrashCourse/References.html#pearson1900"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peterstatistics.com/CrashCourse/References.html#peck2012"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peterstatistics.com/CrashCourse/References.html#bonferroni1935"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hyperlink" Target="mailto:helpdesk@utkarshminds.com"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peterstatistics.com/CrashCourse/References.html#mann1991" TargetMode="External"/><Relationship Id="rId2" Type="http://schemas.openxmlformats.org/officeDocument/2006/relationships/hyperlink" Target="https://peterstatistics.com/CrashCourse/References.html#wright2009" TargetMode="External"/><Relationship Id="rId1" Type="http://schemas.openxmlformats.org/officeDocument/2006/relationships/slideLayout" Target="../slideLayouts/slideLayout2.xml"/><Relationship Id="rId5" Type="http://schemas.openxmlformats.org/officeDocument/2006/relationships/hyperlink" Target="https://peterstatistics.com/CrashCourse/References.html#zedeck2014" TargetMode="External"/><Relationship Id="rId4" Type="http://schemas.openxmlformats.org/officeDocument/2006/relationships/hyperlink" Target="https://peterstatistics.com/CrashCourse/References.html#upton2014"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peterstatistics.com/CrashCourse/References.html#upton201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logo of a book and apple&#10;&#10;Description automatically generated">
            <a:extLst>
              <a:ext uri="{FF2B5EF4-FFF2-40B4-BE49-F238E27FC236}">
                <a16:creationId xmlns:a16="http://schemas.microsoft.com/office/drawing/2014/main" id="{3C62EEB6-8FA3-2CF3-BD89-63E0C978CB69}"/>
              </a:ext>
            </a:extLst>
          </p:cNvPr>
          <p:cNvPicPr>
            <a:picLocks noChangeAspect="1"/>
          </p:cNvPicPr>
          <p:nvPr/>
        </p:nvPicPr>
        <p:blipFill>
          <a:blip r:embed="rId2"/>
          <a:stretch>
            <a:fillRect/>
          </a:stretch>
        </p:blipFill>
        <p:spPr>
          <a:xfrm>
            <a:off x="1077295" y="146050"/>
            <a:ext cx="6367462" cy="4222750"/>
          </a:xfrm>
          <a:prstGeom prst="rect">
            <a:avLst/>
          </a:prstGeom>
        </p:spPr>
      </p:pic>
    </p:spTree>
    <p:extLst>
      <p:ext uri="{BB962C8B-B14F-4D97-AF65-F5344CB8AC3E}">
        <p14:creationId xmlns:p14="http://schemas.microsoft.com/office/powerpoint/2010/main" val="696144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873B-5289-FB81-3A71-F036DBA4B1F5}"/>
              </a:ext>
            </a:extLst>
          </p:cNvPr>
          <p:cNvSpPr>
            <a:spLocks noGrp="1"/>
          </p:cNvSpPr>
          <p:nvPr>
            <p:ph type="title"/>
          </p:nvPr>
        </p:nvSpPr>
        <p:spPr>
          <a:xfrm>
            <a:off x="1167492" y="381000"/>
            <a:ext cx="9779183" cy="1325563"/>
          </a:xfrm>
        </p:spPr>
        <p:txBody>
          <a:bodyPr anchor="b">
            <a:normAutofit/>
          </a:bodyPr>
          <a:lstStyle/>
          <a:p>
            <a:r>
              <a:rPr lang="en-IN" b="1" i="0">
                <a:effectLst/>
              </a:rPr>
              <a:t>Significance example</a:t>
            </a:r>
          </a:p>
        </p:txBody>
      </p:sp>
      <p:pic>
        <p:nvPicPr>
          <p:cNvPr id="5122" name="Picture 2" descr="Understanding Type-I and Type-II Errors in Hypothesis Testing | by Deepak  Chopra | Talking Data Science | Towards AI">
            <a:extLst>
              <a:ext uri="{FF2B5EF4-FFF2-40B4-BE49-F238E27FC236}">
                <a16:creationId xmlns:a16="http://schemas.microsoft.com/office/drawing/2014/main" id="{3C96DECD-2B21-FFAD-6192-55436085AC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6402" y="2452686"/>
            <a:ext cx="7055850" cy="4268789"/>
          </a:xfrm>
          <a:prstGeom prst="rect">
            <a:avLst/>
          </a:prstGeom>
          <a:solidFill>
            <a:srgbClr val="FFFFFF"/>
          </a:solidFill>
        </p:spPr>
      </p:pic>
      <p:sp>
        <p:nvSpPr>
          <p:cNvPr id="4" name="Footer Placeholder 3">
            <a:extLst>
              <a:ext uri="{FF2B5EF4-FFF2-40B4-BE49-F238E27FC236}">
                <a16:creationId xmlns:a16="http://schemas.microsoft.com/office/drawing/2014/main" id="{B692BD22-6E84-177D-B137-CC6D12FB6601}"/>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5" name="Slide Number Placeholder 4">
            <a:extLst>
              <a:ext uri="{FF2B5EF4-FFF2-40B4-BE49-F238E27FC236}">
                <a16:creationId xmlns:a16="http://schemas.microsoft.com/office/drawing/2014/main" id="{D1A580EE-1D86-C314-453D-802F69C23298}"/>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10</a:t>
            </a:fld>
            <a:endParaRPr lang="en-US"/>
          </a:p>
        </p:txBody>
      </p:sp>
      <p:sp>
        <p:nvSpPr>
          <p:cNvPr id="3" name="TextBox 2">
            <a:extLst>
              <a:ext uri="{FF2B5EF4-FFF2-40B4-BE49-F238E27FC236}">
                <a16:creationId xmlns:a16="http://schemas.microsoft.com/office/drawing/2014/main" id="{B229F0B2-5E69-D9D2-544B-7FBB36145384}"/>
              </a:ext>
            </a:extLst>
          </p:cNvPr>
          <p:cNvSpPr txBox="1"/>
          <p:nvPr/>
        </p:nvSpPr>
        <p:spPr>
          <a:xfrm>
            <a:off x="7782560" y="1446133"/>
            <a:ext cx="3708030" cy="2585323"/>
          </a:xfrm>
          <a:prstGeom prst="rect">
            <a:avLst/>
          </a:prstGeom>
          <a:noFill/>
        </p:spPr>
        <p:txBody>
          <a:bodyPr wrap="square" rtlCol="0">
            <a:spAutoFit/>
          </a:bodyPr>
          <a:lstStyle/>
          <a:p>
            <a:pPr algn="l">
              <a:buFont typeface="Arial" panose="020B0604020202020204" pitchFamily="34" charset="0"/>
              <a:buChar char="•"/>
            </a:pPr>
            <a:r>
              <a:rPr lang="en-US" b="0" i="0" dirty="0">
                <a:solidFill>
                  <a:srgbClr val="374151"/>
                </a:solidFill>
                <a:effectLst/>
                <a:latin typeface="Söhne"/>
              </a:rPr>
              <a:t>Null Hypothesis (H₀): The lucky charm has no effect on your test scores.</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Alternate Hypothesis (H₁): The lucky charm does have an effect, and your test scores are better when you use it.</a:t>
            </a:r>
          </a:p>
          <a:p>
            <a:endParaRPr lang="en-IN" dirty="0"/>
          </a:p>
        </p:txBody>
      </p:sp>
      <p:sp>
        <p:nvSpPr>
          <p:cNvPr id="7" name="Rectangle 1">
            <a:extLst>
              <a:ext uri="{FF2B5EF4-FFF2-40B4-BE49-F238E27FC236}">
                <a16:creationId xmlns:a16="http://schemas.microsoft.com/office/drawing/2014/main" id="{465A2A23-9BB9-4214-C3B5-969D6611CC8D}"/>
              </a:ext>
            </a:extLst>
          </p:cNvPr>
          <p:cNvSpPr>
            <a:spLocks noChangeArrowheads="1"/>
          </p:cNvSpPr>
          <p:nvPr/>
        </p:nvSpPr>
        <p:spPr bwMode="auto">
          <a:xfrm>
            <a:off x="7782560" y="3767962"/>
            <a:ext cx="3783728" cy="261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In Hindi: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0000"/>
                </a:solidFill>
                <a:effectLst/>
                <a:latin typeface="Söhne"/>
              </a:rPr>
              <a:t>Significant:</a:t>
            </a:r>
            <a:r>
              <a:rPr kumimoji="0" lang="hi-IN" altLang="en-US" sz="1800" b="0" i="0" u="none" strike="noStrike" cap="none" normalizeH="0" baseline="0" dirty="0">
                <a:ln>
                  <a:noFill/>
                </a:ln>
                <a:solidFill>
                  <a:srgbClr val="000000"/>
                </a:solidFill>
                <a:effectLst/>
                <a:latin typeface="Söhne"/>
                <a:cs typeface="Mangal" panose="02040503050203030202" pitchFamily="18" charset="0"/>
              </a:rPr>
              <a:t> महत्वपूर्ण </a:t>
            </a:r>
            <a:r>
              <a:rPr kumimoji="0" lang="en-US" altLang="en-US" sz="1800" b="0" i="0" u="none" strike="noStrike" cap="none" normalizeH="0" baseline="0" dirty="0">
                <a:ln>
                  <a:noFill/>
                </a:ln>
                <a:solidFill>
                  <a:srgbClr val="000000"/>
                </a:solidFill>
                <a:effectLst/>
                <a:latin typeface="Söhne"/>
                <a:cs typeface="Mangal" panose="02040503050203030202" pitchFamily="18" charset="0"/>
              </a:rPr>
              <a:t>(</a:t>
            </a:r>
            <a:r>
              <a:rPr kumimoji="0" lang="en-US" altLang="en-US" sz="1800" b="0" i="0" u="none" strike="noStrike" cap="none" normalizeH="0" baseline="0" dirty="0" err="1">
                <a:ln>
                  <a:noFill/>
                </a:ln>
                <a:solidFill>
                  <a:srgbClr val="000000"/>
                </a:solidFill>
                <a:effectLst/>
                <a:latin typeface="Söhne"/>
                <a:cs typeface="Mangal" panose="02040503050203030202" pitchFamily="18" charset="0"/>
              </a:rPr>
              <a:t>Mahatvapurna</a:t>
            </a:r>
            <a:r>
              <a:rPr kumimoji="0" lang="en-US" altLang="en-US" sz="1800" b="0" i="0" u="none" strike="noStrike" cap="none" normalizeH="0" baseline="0" dirty="0">
                <a:ln>
                  <a:noFill/>
                </a:ln>
                <a:solidFill>
                  <a:srgbClr val="000000"/>
                </a:solidFill>
                <a:effectLst/>
                <a:latin typeface="Söhne"/>
                <a:cs typeface="Mangal" panose="02040503050203030202"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In Marathi: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0000"/>
                </a:solidFill>
                <a:effectLst/>
                <a:latin typeface="Söhne"/>
              </a:rPr>
              <a:t>Significant:</a:t>
            </a:r>
            <a:r>
              <a:rPr kumimoji="0" lang="hi-IN" altLang="en-US" sz="1800" b="0" i="0" u="none" strike="noStrike" cap="none" normalizeH="0" baseline="0" dirty="0">
                <a:ln>
                  <a:noFill/>
                </a:ln>
                <a:solidFill>
                  <a:srgbClr val="000000"/>
                </a:solidFill>
                <a:effectLst/>
                <a:latin typeface="Söhne"/>
                <a:cs typeface="Mangal" panose="02040503050203030202" pitchFamily="18" charset="0"/>
              </a:rPr>
              <a:t> महत्त्वाचं </a:t>
            </a:r>
            <a:r>
              <a:rPr kumimoji="0" lang="en-US" altLang="en-US" sz="1800" b="0" i="0" u="none" strike="noStrike" cap="none" normalizeH="0" baseline="0" dirty="0">
                <a:ln>
                  <a:noFill/>
                </a:ln>
                <a:solidFill>
                  <a:srgbClr val="000000"/>
                </a:solidFill>
                <a:effectLst/>
                <a:latin typeface="Söhne"/>
                <a:cs typeface="Mangal" panose="02040503050203030202" pitchFamily="18" charset="0"/>
              </a:rPr>
              <a:t>(</a:t>
            </a:r>
            <a:r>
              <a:rPr kumimoji="0" lang="en-US" altLang="en-US" sz="1800" b="0" i="0" u="none" strike="noStrike" cap="none" normalizeH="0" baseline="0" dirty="0" err="1">
                <a:ln>
                  <a:noFill/>
                </a:ln>
                <a:solidFill>
                  <a:srgbClr val="000000"/>
                </a:solidFill>
                <a:effectLst/>
                <a:latin typeface="Söhne"/>
                <a:cs typeface="Mangal" panose="02040503050203030202" pitchFamily="18" charset="0"/>
              </a:rPr>
              <a:t>Mahattvach</a:t>
            </a:r>
            <a:r>
              <a:rPr kumimoji="0" lang="en-US" altLang="en-US" sz="1800" b="0" i="0" u="none" strike="noStrike" cap="none" normalizeH="0" baseline="0" dirty="0">
                <a:ln>
                  <a:noFill/>
                </a:ln>
                <a:solidFill>
                  <a:srgbClr val="000000"/>
                </a:solidFill>
                <a:effectLst/>
                <a:latin typeface="Söhne"/>
                <a:cs typeface="Mangal" panose="02040503050203030202" pitchFamily="18" charset="0"/>
              </a:rPr>
              <a:t>)</a:t>
            </a: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00DA1074-64A3-666B-BB6C-01F1AF3F214F}"/>
              </a:ext>
            </a:extLst>
          </p:cNvPr>
          <p:cNvSpPr>
            <a:spLocks noChangeArrowheads="1"/>
          </p:cNvSpPr>
          <p:nvPr/>
        </p:nvSpPr>
        <p:spPr bwMode="auto">
          <a:xfrm>
            <a:off x="7782560" y="4847669"/>
            <a:ext cx="368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0345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23BF9-BB82-B1A9-A953-480CBBCFC8B5}"/>
              </a:ext>
            </a:extLst>
          </p:cNvPr>
          <p:cNvSpPr>
            <a:spLocks noGrp="1"/>
          </p:cNvSpPr>
          <p:nvPr>
            <p:ph type="title"/>
          </p:nvPr>
        </p:nvSpPr>
        <p:spPr>
          <a:xfrm>
            <a:off x="1167492" y="381000"/>
            <a:ext cx="9779183" cy="976067"/>
          </a:xfrm>
        </p:spPr>
        <p:txBody>
          <a:bodyPr/>
          <a:lstStyle/>
          <a:p>
            <a:r>
              <a:rPr lang="en-IN" b="1" i="0" dirty="0">
                <a:solidFill>
                  <a:srgbClr val="000000"/>
                </a:solidFill>
                <a:effectLst/>
                <a:latin typeface="Times New Roman" panose="02020603050405020304" pitchFamily="18" charset="0"/>
              </a:rPr>
              <a:t>Analysing a single variable</a:t>
            </a:r>
            <a:br>
              <a:rPr lang="en-IN" b="1" i="0" dirty="0">
                <a:solidFill>
                  <a:srgbClr val="000000"/>
                </a:solidFill>
                <a:effectLst/>
                <a:latin typeface="Times New Roman" panose="02020603050405020304" pitchFamily="18" charset="0"/>
              </a:rPr>
            </a:br>
            <a:endParaRPr lang="en-IN" dirty="0"/>
          </a:p>
        </p:txBody>
      </p:sp>
      <p:pic>
        <p:nvPicPr>
          <p:cNvPr id="7" name="Content Placeholder 6" descr="A number of numbers on a white background&#10;&#10;Description automatically generated">
            <a:extLst>
              <a:ext uri="{FF2B5EF4-FFF2-40B4-BE49-F238E27FC236}">
                <a16:creationId xmlns:a16="http://schemas.microsoft.com/office/drawing/2014/main" id="{E3212DA2-1235-2AC0-54A9-54DB1F7653BB}"/>
              </a:ext>
            </a:extLst>
          </p:cNvPr>
          <p:cNvPicPr>
            <a:picLocks noGrp="1" noChangeAspect="1"/>
          </p:cNvPicPr>
          <p:nvPr>
            <p:ph idx="1"/>
          </p:nvPr>
        </p:nvPicPr>
        <p:blipFill>
          <a:blip r:embed="rId2"/>
          <a:stretch>
            <a:fillRect/>
          </a:stretch>
        </p:blipFill>
        <p:spPr>
          <a:xfrm>
            <a:off x="6324628" y="1777915"/>
            <a:ext cx="5086611" cy="1651085"/>
          </a:xfrm>
        </p:spPr>
      </p:pic>
      <p:sp>
        <p:nvSpPr>
          <p:cNvPr id="4" name="Footer Placeholder 3">
            <a:extLst>
              <a:ext uri="{FF2B5EF4-FFF2-40B4-BE49-F238E27FC236}">
                <a16:creationId xmlns:a16="http://schemas.microsoft.com/office/drawing/2014/main" id="{A258FB43-54AD-17A4-58FB-FA5D7B3A76A7}"/>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EE3F2B2-C246-135F-6BAA-8B0060979C57}"/>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8" name="TextBox 7">
            <a:extLst>
              <a:ext uri="{FF2B5EF4-FFF2-40B4-BE49-F238E27FC236}">
                <a16:creationId xmlns:a16="http://schemas.microsoft.com/office/drawing/2014/main" id="{9CF895C5-82FE-095D-1263-28874C6CA9DE}"/>
              </a:ext>
            </a:extLst>
          </p:cNvPr>
          <p:cNvSpPr txBox="1"/>
          <p:nvPr/>
        </p:nvSpPr>
        <p:spPr>
          <a:xfrm>
            <a:off x="1167492" y="1463040"/>
            <a:ext cx="4583068" cy="3108543"/>
          </a:xfrm>
          <a:prstGeom prst="rect">
            <a:avLst/>
          </a:prstGeom>
          <a:noFill/>
        </p:spPr>
        <p:txBody>
          <a:bodyPr wrap="square" rtlCol="0">
            <a:spAutoFit/>
          </a:bodyPr>
          <a:lstStyle/>
          <a:p>
            <a:r>
              <a:rPr lang="en-US" sz="2800" b="0" i="0" dirty="0">
                <a:solidFill>
                  <a:srgbClr val="000000"/>
                </a:solidFill>
                <a:effectLst/>
                <a:latin typeface="Times New Roman" panose="02020603050405020304" pitchFamily="18" charset="0"/>
              </a:rPr>
              <a:t>Management was curious if the division of male/female was equal in the company. </a:t>
            </a:r>
          </a:p>
          <a:p>
            <a:endParaRPr lang="en-US" sz="2800" dirty="0">
              <a:solidFill>
                <a:srgbClr val="000000"/>
              </a:solidFill>
              <a:latin typeface="Times New Roman" panose="02020603050405020304" pitchFamily="18" charset="0"/>
            </a:endParaRPr>
          </a:p>
          <a:p>
            <a:r>
              <a:rPr lang="en-US" sz="2800" b="0" i="0" dirty="0">
                <a:solidFill>
                  <a:srgbClr val="000000"/>
                </a:solidFill>
                <a:effectLst/>
                <a:latin typeface="Times New Roman" panose="02020603050405020304" pitchFamily="18" charset="0"/>
              </a:rPr>
              <a:t>The result of a small survey showed that out of the 46 respondents</a:t>
            </a:r>
            <a:endParaRPr lang="en-IN" sz="2800" dirty="0"/>
          </a:p>
        </p:txBody>
      </p:sp>
    </p:spTree>
    <p:extLst>
      <p:ext uri="{BB962C8B-B14F-4D97-AF65-F5344CB8AC3E}">
        <p14:creationId xmlns:p14="http://schemas.microsoft.com/office/powerpoint/2010/main" val="2839064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0898-2C42-68F2-8AA2-CFFC07D08E6E}"/>
              </a:ext>
            </a:extLst>
          </p:cNvPr>
          <p:cNvSpPr>
            <a:spLocks noGrp="1"/>
          </p:cNvSpPr>
          <p:nvPr>
            <p:ph type="title"/>
          </p:nvPr>
        </p:nvSpPr>
        <p:spPr>
          <a:xfrm>
            <a:off x="1167492" y="1"/>
            <a:ext cx="9779183" cy="660400"/>
          </a:xfrm>
        </p:spPr>
        <p:txBody>
          <a:bodyPr/>
          <a:lstStyle/>
          <a:p>
            <a:r>
              <a:rPr lang="en-US" dirty="0"/>
              <a:t>Binomial test</a:t>
            </a:r>
            <a:endParaRPr lang="en-IN" dirty="0"/>
          </a:p>
        </p:txBody>
      </p:sp>
      <p:sp>
        <p:nvSpPr>
          <p:cNvPr id="3" name="Content Placeholder 2">
            <a:extLst>
              <a:ext uri="{FF2B5EF4-FFF2-40B4-BE49-F238E27FC236}">
                <a16:creationId xmlns:a16="http://schemas.microsoft.com/office/drawing/2014/main" id="{B9F5BEB8-8918-FE9E-8FD6-1A859DCACF3F}"/>
              </a:ext>
            </a:extLst>
          </p:cNvPr>
          <p:cNvSpPr>
            <a:spLocks noGrp="1"/>
          </p:cNvSpPr>
          <p:nvPr>
            <p:ph idx="1"/>
          </p:nvPr>
        </p:nvSpPr>
        <p:spPr>
          <a:xfrm>
            <a:off x="132080" y="699184"/>
            <a:ext cx="11856719" cy="3366815"/>
          </a:xfrm>
        </p:spPr>
        <p:txBody>
          <a:bodyPr/>
          <a:lstStyle/>
          <a:p>
            <a:pPr algn="l"/>
            <a:r>
              <a:rPr lang="en-US" b="0" i="0" dirty="0">
                <a:solidFill>
                  <a:srgbClr val="000000"/>
                </a:solidFill>
                <a:effectLst/>
                <a:latin typeface="Times New Roman" panose="02020603050405020304" pitchFamily="18" charset="0"/>
              </a:rPr>
              <a:t>In short the binomial test has the following steps:</a:t>
            </a:r>
          </a:p>
          <a:p>
            <a:pPr algn="l"/>
            <a:endParaRPr lang="en-US" b="0" i="0" dirty="0">
              <a:solidFill>
                <a:srgbClr val="000000"/>
              </a:solidFill>
              <a:effectLst/>
              <a:latin typeface="Times New Roman" panose="02020603050405020304" pitchFamily="18" charset="0"/>
            </a:endParaRPr>
          </a:p>
          <a:p>
            <a:pPr algn="l">
              <a:buFont typeface="+mj-lt"/>
              <a:buAutoNum type="arabicPeriod"/>
            </a:pPr>
            <a:r>
              <a:rPr lang="en-US" b="0" i="0" dirty="0">
                <a:solidFill>
                  <a:srgbClr val="000000"/>
                </a:solidFill>
                <a:effectLst/>
                <a:latin typeface="Times New Roman" panose="02020603050405020304" pitchFamily="18" charset="0"/>
              </a:rPr>
              <a:t>The assumption about the population (the null hypothesis (H</a:t>
            </a:r>
            <a:r>
              <a:rPr lang="en-US" b="0" i="0" baseline="-25000" dirty="0">
                <a:solidFill>
                  <a:srgbClr val="000000"/>
                </a:solidFill>
                <a:effectLst/>
                <a:latin typeface="Times New Roman" panose="02020603050405020304" pitchFamily="18" charset="0"/>
              </a:rPr>
              <a:t>0</a:t>
            </a:r>
            <a:r>
              <a:rPr lang="en-US" b="0" i="0" dirty="0">
                <a:solidFill>
                  <a:srgbClr val="000000"/>
                </a:solidFill>
                <a:effectLst/>
                <a:latin typeface="Times New Roman" panose="02020603050405020304" pitchFamily="18" charset="0"/>
              </a:rPr>
              <a:t>)) is that the proportion of one of the two categories will be some amount (e.g. 0.5).</a:t>
            </a:r>
            <a:br>
              <a:rPr lang="en-US" b="0" i="0" dirty="0">
                <a:solidFill>
                  <a:srgbClr val="000000"/>
                </a:solidFill>
                <a:effectLst/>
                <a:latin typeface="Times New Roman" panose="02020603050405020304" pitchFamily="18" charset="0"/>
              </a:rPr>
            </a:br>
            <a:endParaRPr lang="en-US" b="0" i="0" dirty="0">
              <a:solidFill>
                <a:srgbClr val="000000"/>
              </a:solidFill>
              <a:effectLst/>
              <a:latin typeface="Times New Roman" panose="02020603050405020304" pitchFamily="18" charset="0"/>
            </a:endParaRPr>
          </a:p>
          <a:p>
            <a:pPr algn="l">
              <a:buFont typeface="+mj-lt"/>
              <a:buAutoNum type="arabicPeriod"/>
            </a:pPr>
            <a:r>
              <a:rPr lang="en-US" b="0" i="0" dirty="0">
                <a:solidFill>
                  <a:srgbClr val="000000"/>
                </a:solidFill>
                <a:effectLst/>
                <a:latin typeface="Times New Roman" panose="02020603050405020304" pitchFamily="18" charset="0"/>
              </a:rPr>
              <a:t>The alternative is that it isn't (H</a:t>
            </a:r>
            <a:r>
              <a:rPr lang="en-US" b="0" i="0" baseline="-25000" dirty="0">
                <a:solidFill>
                  <a:srgbClr val="000000"/>
                </a:solidFill>
                <a:effectLst/>
                <a:latin typeface="Times New Roman" panose="02020603050405020304" pitchFamily="18" charset="0"/>
              </a:rPr>
              <a:t>a</a:t>
            </a:r>
            <a:r>
              <a:rPr lang="en-US" b="0" i="0" dirty="0">
                <a:solidFill>
                  <a:srgbClr val="000000"/>
                </a:solidFill>
                <a:effectLst/>
                <a:latin typeface="Times New Roman" panose="02020603050405020304" pitchFamily="18" charset="0"/>
              </a:rPr>
              <a:t>) (e.g. the proportion in the population is not 0.5). This would be the so-called two-tailed test.</a:t>
            </a:r>
            <a:br>
              <a:rPr lang="en-US" b="0" i="0" dirty="0">
                <a:solidFill>
                  <a:srgbClr val="000000"/>
                </a:solidFill>
                <a:effectLst/>
                <a:latin typeface="Times New Roman" panose="02020603050405020304" pitchFamily="18" charset="0"/>
              </a:rPr>
            </a:br>
            <a:endParaRPr lang="en-US" b="0" i="0" dirty="0">
              <a:solidFill>
                <a:srgbClr val="000000"/>
              </a:solidFill>
              <a:effectLst/>
              <a:latin typeface="Times New Roman" panose="02020603050405020304" pitchFamily="18" charset="0"/>
            </a:endParaRPr>
          </a:p>
          <a:p>
            <a:pPr algn="l">
              <a:buFont typeface="+mj-lt"/>
              <a:buAutoNum type="arabicPeriod"/>
            </a:pPr>
            <a:r>
              <a:rPr lang="en-US" b="0" i="0" dirty="0">
                <a:solidFill>
                  <a:srgbClr val="000000"/>
                </a:solidFill>
                <a:effectLst/>
                <a:latin typeface="Times New Roman" panose="02020603050405020304" pitchFamily="18" charset="0"/>
              </a:rPr>
              <a:t>Perform the binomial test and find the p-value (sig.).</a:t>
            </a:r>
            <a:br>
              <a:rPr lang="en-US" b="0" i="0" dirty="0">
                <a:solidFill>
                  <a:srgbClr val="000000"/>
                </a:solidFill>
                <a:effectLst/>
                <a:latin typeface="Times New Roman" panose="02020603050405020304" pitchFamily="18" charset="0"/>
              </a:rPr>
            </a:br>
            <a:endParaRPr lang="en-US" b="0" i="0" dirty="0">
              <a:solidFill>
                <a:srgbClr val="000000"/>
              </a:solidFill>
              <a:effectLst/>
              <a:latin typeface="Times New Roman" panose="02020603050405020304" pitchFamily="18" charset="0"/>
            </a:endParaRPr>
          </a:p>
          <a:p>
            <a:pPr algn="l">
              <a:buFont typeface="+mj-lt"/>
              <a:buAutoNum type="arabicPeriod"/>
            </a:pPr>
            <a:r>
              <a:rPr lang="en-US" b="0" i="0" dirty="0">
                <a:solidFill>
                  <a:srgbClr val="000000"/>
                </a:solidFill>
                <a:effectLst/>
                <a:latin typeface="Times New Roman" panose="02020603050405020304" pitchFamily="18" charset="0"/>
              </a:rPr>
              <a:t>If the p-value is less than .05, the chance of a result as in the sample or even rarer if the assumption is true, is considered so low, that the assumption is probably NOT true. The proportion in the population is then probably NOT the one assumed at step 1. This is then called a significant result.</a:t>
            </a:r>
            <a:br>
              <a:rPr lang="en-US" b="0" i="0" dirty="0">
                <a:solidFill>
                  <a:srgbClr val="000000"/>
                </a:solidFill>
                <a:effectLst/>
                <a:latin typeface="Times New Roman" panose="02020603050405020304" pitchFamily="18" charset="0"/>
              </a:rPr>
            </a:br>
            <a:endParaRPr lang="en-IN" dirty="0"/>
          </a:p>
        </p:txBody>
      </p:sp>
      <p:sp>
        <p:nvSpPr>
          <p:cNvPr id="4" name="Footer Placeholder 3">
            <a:extLst>
              <a:ext uri="{FF2B5EF4-FFF2-40B4-BE49-F238E27FC236}">
                <a16:creationId xmlns:a16="http://schemas.microsoft.com/office/drawing/2014/main" id="{3B2A0ADB-1B32-8727-DF9B-F99DE575C6D1}"/>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33B590A-20C7-EB39-9D39-CB04E4C48AAA}"/>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3266111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0898-2C42-68F2-8AA2-CFFC07D08E6E}"/>
              </a:ext>
            </a:extLst>
          </p:cNvPr>
          <p:cNvSpPr>
            <a:spLocks noGrp="1"/>
          </p:cNvSpPr>
          <p:nvPr>
            <p:ph type="title"/>
          </p:nvPr>
        </p:nvSpPr>
        <p:spPr>
          <a:xfrm>
            <a:off x="1167492" y="1"/>
            <a:ext cx="9779183" cy="660400"/>
          </a:xfrm>
        </p:spPr>
        <p:txBody>
          <a:bodyPr/>
          <a:lstStyle/>
          <a:p>
            <a:r>
              <a:rPr lang="en-US" dirty="0"/>
              <a:t>Binomial test</a:t>
            </a:r>
            <a:endParaRPr lang="en-IN" dirty="0"/>
          </a:p>
        </p:txBody>
      </p:sp>
      <p:sp>
        <p:nvSpPr>
          <p:cNvPr id="3" name="Content Placeholder 2">
            <a:extLst>
              <a:ext uri="{FF2B5EF4-FFF2-40B4-BE49-F238E27FC236}">
                <a16:creationId xmlns:a16="http://schemas.microsoft.com/office/drawing/2014/main" id="{B9F5BEB8-8918-FE9E-8FD6-1A859DCACF3F}"/>
              </a:ext>
            </a:extLst>
          </p:cNvPr>
          <p:cNvSpPr>
            <a:spLocks noGrp="1"/>
          </p:cNvSpPr>
          <p:nvPr>
            <p:ph idx="1"/>
          </p:nvPr>
        </p:nvSpPr>
        <p:spPr>
          <a:xfrm>
            <a:off x="0" y="2781984"/>
            <a:ext cx="11856719" cy="3366815"/>
          </a:xfrm>
        </p:spPr>
        <p:txBody>
          <a:bodyPr/>
          <a:lstStyle/>
          <a:p>
            <a:pPr algn="l"/>
            <a:r>
              <a:rPr lang="en-US" b="0" i="0" dirty="0">
                <a:solidFill>
                  <a:srgbClr val="000000"/>
                </a:solidFill>
                <a:effectLst/>
                <a:latin typeface="Times New Roman" panose="02020603050405020304" pitchFamily="18" charset="0"/>
              </a:rPr>
              <a:t>If the p-value is .05 or more, the chance of a result as in the sample or even rarer if the assumption is true, is considered not low enough, that the assumption could be true. We don't have enough evidence to reject the assumption. This is then called a non-significant result.</a:t>
            </a:r>
          </a:p>
          <a:p>
            <a:pPr algn="l"/>
            <a:endParaRPr lang="en-IN" dirty="0"/>
          </a:p>
        </p:txBody>
      </p:sp>
      <p:sp>
        <p:nvSpPr>
          <p:cNvPr id="4" name="Footer Placeholder 3">
            <a:extLst>
              <a:ext uri="{FF2B5EF4-FFF2-40B4-BE49-F238E27FC236}">
                <a16:creationId xmlns:a16="http://schemas.microsoft.com/office/drawing/2014/main" id="{3B2A0ADB-1B32-8727-DF9B-F99DE575C6D1}"/>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33B590A-20C7-EB39-9D39-CB04E4C48AAA}"/>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66896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0898-2C42-68F2-8AA2-CFFC07D08E6E}"/>
              </a:ext>
            </a:extLst>
          </p:cNvPr>
          <p:cNvSpPr>
            <a:spLocks noGrp="1"/>
          </p:cNvSpPr>
          <p:nvPr>
            <p:ph type="title"/>
          </p:nvPr>
        </p:nvSpPr>
        <p:spPr>
          <a:xfrm>
            <a:off x="1116692" y="768162"/>
            <a:ext cx="9779183" cy="660400"/>
          </a:xfrm>
        </p:spPr>
        <p:txBody>
          <a:bodyPr/>
          <a:lstStyle/>
          <a:p>
            <a:r>
              <a:rPr lang="en-US" dirty="0"/>
              <a:t>Binomial test </a:t>
            </a:r>
            <a:r>
              <a:rPr lang="en-IN" b="1" i="0" dirty="0">
                <a:solidFill>
                  <a:srgbClr val="000000"/>
                </a:solidFill>
                <a:effectLst/>
                <a:latin typeface="Times New Roman" panose="02020603050405020304" pitchFamily="18" charset="0"/>
              </a:rPr>
              <a:t>Effect size: Cohen's g</a:t>
            </a:r>
            <a:br>
              <a:rPr lang="en-IN"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9F5BEB8-8918-FE9E-8FD6-1A859DCACF3F}"/>
              </a:ext>
            </a:extLst>
          </p:cNvPr>
          <p:cNvSpPr>
            <a:spLocks noGrp="1"/>
          </p:cNvSpPr>
          <p:nvPr>
            <p:ph idx="1"/>
          </p:nvPr>
        </p:nvSpPr>
        <p:spPr>
          <a:xfrm>
            <a:off x="77923" y="1098362"/>
            <a:ext cx="11856719" cy="3366815"/>
          </a:xfrm>
        </p:spPr>
        <p:txBody>
          <a:bodyPr/>
          <a:lstStyle/>
          <a:p>
            <a:pPr algn="l"/>
            <a:r>
              <a:rPr lang="en-US" b="0" i="0" dirty="0">
                <a:solidFill>
                  <a:srgbClr val="000000"/>
                </a:solidFill>
                <a:effectLst/>
                <a:latin typeface="Times New Roman" panose="02020603050405020304" pitchFamily="18" charset="0"/>
              </a:rPr>
              <a:t>The one-sample binomial test can inform us if the percentage in the population will be significantly different from the 50%, but does not say anything on how big the difference is.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With only two categories we can simply leave it up to the reader to judge if he/she finds the difference in the two percentages big or small, but for many tests it is recommended to also give a so-called effect size measure.</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Cohen’s g </a:t>
            </a:r>
            <a:r>
              <a:rPr lang="en-US" b="0" i="0" u="none" strike="noStrike" dirty="0">
                <a:effectLst/>
                <a:latin typeface="Times New Roman" panose="02020603050405020304" pitchFamily="18" charset="0"/>
                <a:hlinkClick r:id="rId2"/>
              </a:rPr>
              <a:t>(Cohen, 1988)</a:t>
            </a:r>
            <a:r>
              <a:rPr lang="en-US" b="0" i="0" dirty="0">
                <a:solidFill>
                  <a:srgbClr val="000000"/>
                </a:solidFill>
                <a:effectLst/>
                <a:latin typeface="Times New Roman" panose="02020603050405020304" pitchFamily="18" charset="0"/>
              </a:rPr>
              <a:t> is specifically for the case where the expected proportion in the population is 0.5 (50%). It is then simply the difference of the sample proportion with this 0.5. In the example the female proportion was 0.26 (26%), so Cohen’s g is the difference with the expected proportion which is simply 0.26 – 0.50 = -0.24. </a:t>
            </a:r>
          </a:p>
        </p:txBody>
      </p:sp>
      <p:sp>
        <p:nvSpPr>
          <p:cNvPr id="5" name="Slide Number Placeholder 4">
            <a:extLst>
              <a:ext uri="{FF2B5EF4-FFF2-40B4-BE49-F238E27FC236}">
                <a16:creationId xmlns:a16="http://schemas.microsoft.com/office/drawing/2014/main" id="{C33B590A-20C7-EB39-9D39-CB04E4C48AAA}"/>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1115906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0898-2C42-68F2-8AA2-CFFC07D08E6E}"/>
              </a:ext>
            </a:extLst>
          </p:cNvPr>
          <p:cNvSpPr>
            <a:spLocks noGrp="1"/>
          </p:cNvSpPr>
          <p:nvPr>
            <p:ph type="title"/>
          </p:nvPr>
        </p:nvSpPr>
        <p:spPr>
          <a:xfrm>
            <a:off x="1116692" y="768162"/>
            <a:ext cx="9779183" cy="660400"/>
          </a:xfrm>
        </p:spPr>
        <p:txBody>
          <a:bodyPr/>
          <a:lstStyle/>
          <a:p>
            <a:r>
              <a:rPr lang="en-US" dirty="0"/>
              <a:t>Binomial test </a:t>
            </a:r>
            <a:r>
              <a:rPr lang="en-IN" b="1" i="0" dirty="0">
                <a:solidFill>
                  <a:srgbClr val="000000"/>
                </a:solidFill>
                <a:effectLst/>
                <a:latin typeface="Times New Roman" panose="02020603050405020304" pitchFamily="18" charset="0"/>
              </a:rPr>
              <a:t>Effect size: Cohen's g</a:t>
            </a:r>
            <a:br>
              <a:rPr lang="en-IN"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9F5BEB8-8918-FE9E-8FD6-1A859DCACF3F}"/>
              </a:ext>
            </a:extLst>
          </p:cNvPr>
          <p:cNvSpPr>
            <a:spLocks noGrp="1"/>
          </p:cNvSpPr>
          <p:nvPr>
            <p:ph idx="1"/>
          </p:nvPr>
        </p:nvSpPr>
        <p:spPr>
          <a:xfrm>
            <a:off x="77923" y="1098362"/>
            <a:ext cx="11856719" cy="3366815"/>
          </a:xfrm>
        </p:spPr>
        <p:txBody>
          <a:bodyPr/>
          <a:lstStyle/>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Cohen’s g is therefor often reported with the absolute value (so without a negative sign, this is then known as a nondirectional Cohen’s g). </a:t>
            </a:r>
            <a:endParaRPr lang="en-IN" dirty="0"/>
          </a:p>
        </p:txBody>
      </p:sp>
      <p:sp>
        <p:nvSpPr>
          <p:cNvPr id="5" name="Slide Number Placeholder 4">
            <a:extLst>
              <a:ext uri="{FF2B5EF4-FFF2-40B4-BE49-F238E27FC236}">
                <a16:creationId xmlns:a16="http://schemas.microsoft.com/office/drawing/2014/main" id="{C33B590A-20C7-EB39-9D39-CB04E4C48AAA}"/>
              </a:ext>
            </a:extLst>
          </p:cNvPr>
          <p:cNvSpPr>
            <a:spLocks noGrp="1"/>
          </p:cNvSpPr>
          <p:nvPr>
            <p:ph type="sldNum" sz="quarter" idx="4"/>
          </p:nvPr>
        </p:nvSpPr>
        <p:spPr/>
        <p:txBody>
          <a:bodyPr/>
          <a:lstStyle/>
          <a:p>
            <a:fld id="{294A09A9-5501-47C1-A89A-A340965A2BE2}" type="slidenum">
              <a:rPr lang="en-US" smtClean="0"/>
              <a:pPr/>
              <a:t>15</a:t>
            </a:fld>
            <a:endParaRPr lang="en-US" dirty="0"/>
          </a:p>
        </p:txBody>
      </p:sp>
      <p:pic>
        <p:nvPicPr>
          <p:cNvPr id="6" name="Picture 5" descr="A table of information with numbers and text&#10;&#10;Description automatically generated with medium confidence">
            <a:extLst>
              <a:ext uri="{FF2B5EF4-FFF2-40B4-BE49-F238E27FC236}">
                <a16:creationId xmlns:a16="http://schemas.microsoft.com/office/drawing/2014/main" id="{2255FA1F-184B-6309-33B2-5CCA9696D85F}"/>
              </a:ext>
            </a:extLst>
          </p:cNvPr>
          <p:cNvPicPr>
            <a:picLocks noChangeAspect="1"/>
          </p:cNvPicPr>
          <p:nvPr/>
        </p:nvPicPr>
        <p:blipFill>
          <a:blip r:embed="rId2"/>
          <a:stretch>
            <a:fillRect/>
          </a:stretch>
        </p:blipFill>
        <p:spPr>
          <a:xfrm>
            <a:off x="946723" y="2911419"/>
            <a:ext cx="4112957" cy="3698389"/>
          </a:xfrm>
          <a:prstGeom prst="rect">
            <a:avLst/>
          </a:prstGeom>
        </p:spPr>
      </p:pic>
      <p:sp>
        <p:nvSpPr>
          <p:cNvPr id="7" name="TextBox 6">
            <a:extLst>
              <a:ext uri="{FF2B5EF4-FFF2-40B4-BE49-F238E27FC236}">
                <a16:creationId xmlns:a16="http://schemas.microsoft.com/office/drawing/2014/main" id="{DECF30F6-7CB9-92B3-76DC-A2B0F625EA23}"/>
              </a:ext>
            </a:extLst>
          </p:cNvPr>
          <p:cNvSpPr txBox="1"/>
          <p:nvPr/>
        </p:nvSpPr>
        <p:spPr>
          <a:xfrm>
            <a:off x="5723477" y="3413760"/>
            <a:ext cx="5838642" cy="1477328"/>
          </a:xfrm>
          <a:prstGeom prst="rect">
            <a:avLst/>
          </a:prstGeom>
          <a:noFill/>
        </p:spPr>
        <p:txBody>
          <a:bodyPr wrap="square" rtlCol="0">
            <a:spAutoFit/>
          </a:bodyPr>
          <a:lstStyle/>
          <a:p>
            <a:r>
              <a:rPr lang="en-US" b="0" i="0" dirty="0">
                <a:solidFill>
                  <a:srgbClr val="000000"/>
                </a:solidFill>
                <a:effectLst/>
                <a:latin typeface="Times New Roman" panose="02020603050405020304" pitchFamily="18" charset="0"/>
              </a:rPr>
              <a:t>An exact binomial test indicated that the percentage of female (</a:t>
            </a:r>
            <a:r>
              <a:rPr lang="en-US" b="0" i="1" dirty="0" err="1">
                <a:solidFill>
                  <a:srgbClr val="000000"/>
                </a:solidFill>
                <a:effectLst/>
                <a:latin typeface="Times New Roman" panose="02020603050405020304" pitchFamily="18" charset="0"/>
              </a:rPr>
              <a:t>N</a:t>
            </a:r>
            <a:r>
              <a:rPr lang="en-US" b="0" i="1" baseline="-25000" dirty="0" err="1">
                <a:solidFill>
                  <a:srgbClr val="000000"/>
                </a:solidFill>
                <a:effectLst/>
                <a:latin typeface="Times New Roman" panose="02020603050405020304" pitchFamily="18" charset="0"/>
              </a:rPr>
              <a:t>f</a:t>
            </a:r>
            <a:r>
              <a:rPr lang="en-US" b="0" i="0" dirty="0">
                <a:solidFill>
                  <a:srgbClr val="000000"/>
                </a:solidFill>
                <a:effectLst/>
                <a:latin typeface="Times New Roman" panose="02020603050405020304" pitchFamily="18" charset="0"/>
              </a:rPr>
              <a:t> = 12, 26%), was significantly different from the male percentage (</a:t>
            </a:r>
            <a:r>
              <a:rPr lang="en-US" b="0" i="1" dirty="0">
                <a:solidFill>
                  <a:srgbClr val="000000"/>
                </a:solidFill>
                <a:effectLst/>
                <a:latin typeface="Times New Roman" panose="02020603050405020304" pitchFamily="18" charset="0"/>
              </a:rPr>
              <a:t>N</a:t>
            </a:r>
            <a:r>
              <a:rPr lang="en-US" b="0" i="1" baseline="-25000" dirty="0">
                <a:solidFill>
                  <a:srgbClr val="000000"/>
                </a:solidFill>
                <a:effectLst/>
                <a:latin typeface="Times New Roman" panose="02020603050405020304" pitchFamily="18" charset="0"/>
              </a:rPr>
              <a:t>m</a:t>
            </a:r>
            <a:r>
              <a:rPr lang="en-US" b="0" i="0" dirty="0">
                <a:solidFill>
                  <a:srgbClr val="000000"/>
                </a:solidFill>
                <a:effectLst/>
                <a:latin typeface="Times New Roman" panose="02020603050405020304" pitchFamily="18" charset="0"/>
              </a:rPr>
              <a:t> = 34, 76%), </a:t>
            </a:r>
            <a:r>
              <a:rPr lang="en-US" b="0" i="1" dirty="0">
                <a:solidFill>
                  <a:srgbClr val="000000"/>
                </a:solidFill>
                <a:effectLst/>
                <a:latin typeface="Times New Roman" panose="02020603050405020304" pitchFamily="18" charset="0"/>
              </a:rPr>
              <a:t>p</a:t>
            </a:r>
            <a:r>
              <a:rPr lang="en-US" b="0" i="0" dirty="0">
                <a:solidFill>
                  <a:srgbClr val="000000"/>
                </a:solidFill>
                <a:effectLst/>
                <a:latin typeface="Times New Roman" panose="02020603050405020304" pitchFamily="18" charset="0"/>
              </a:rPr>
              <a:t> = .002. Cohen’s g suggests that the difference can be classified as medium, </a:t>
            </a:r>
            <a:r>
              <a:rPr lang="en-US" b="0" i="1" dirty="0">
                <a:solidFill>
                  <a:srgbClr val="000000"/>
                </a:solidFill>
                <a:effectLst/>
                <a:latin typeface="Times New Roman" panose="02020603050405020304" pitchFamily="18" charset="0"/>
              </a:rPr>
              <a:t>g</a:t>
            </a:r>
            <a:r>
              <a:rPr lang="en-US" b="0" i="0" dirty="0">
                <a:solidFill>
                  <a:srgbClr val="000000"/>
                </a:solidFill>
                <a:effectLst/>
                <a:latin typeface="Times New Roman" panose="02020603050405020304" pitchFamily="18" charset="0"/>
              </a:rPr>
              <a:t> = .24.</a:t>
            </a:r>
            <a:endParaRPr lang="en-IN" dirty="0"/>
          </a:p>
        </p:txBody>
      </p:sp>
    </p:spTree>
    <p:extLst>
      <p:ext uri="{BB962C8B-B14F-4D97-AF65-F5344CB8AC3E}">
        <p14:creationId xmlns:p14="http://schemas.microsoft.com/office/powerpoint/2010/main" val="2224023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1206408" y="691904"/>
            <a:ext cx="9779183" cy="1325563"/>
          </a:xfrm>
        </p:spPr>
        <p:txBody>
          <a:bodyPr/>
          <a:lstStyle/>
          <a:p>
            <a:r>
              <a:rPr lang="en-IN" b="1" i="0" dirty="0">
                <a:solidFill>
                  <a:srgbClr val="000000"/>
                </a:solidFill>
                <a:effectLst/>
                <a:latin typeface="Times New Roman" panose="02020603050405020304" pitchFamily="18" charset="0"/>
              </a:rPr>
              <a:t>Analysing a single nominal variable</a:t>
            </a: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1206408" y="1381761"/>
            <a:ext cx="5499192" cy="3458774"/>
          </a:xfrm>
        </p:spPr>
        <p:txBody>
          <a:bodyPr/>
          <a:lstStyle/>
          <a:p>
            <a:r>
              <a:rPr lang="en-US" b="0" i="0" dirty="0">
                <a:solidFill>
                  <a:srgbClr val="000000"/>
                </a:solidFill>
                <a:effectLst/>
                <a:latin typeface="Times New Roman" panose="02020603050405020304" pitchFamily="18" charset="0"/>
              </a:rPr>
              <a:t>When you have a single nominal variable (e.g. marital status) you might be interested in how many respondents selected each of the options (e.g. how many are married, how many widowed, etc.).</a:t>
            </a:r>
          </a:p>
          <a:p>
            <a:endParaRPr lang="en-US"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Then to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these results and last but not least to determine if any of the categories is chosen more often than the others (also in the population).</a:t>
            </a:r>
            <a:endParaRPr lang="en-IN" dirty="0"/>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16</a:t>
            </a:fld>
            <a:endParaRPr lang="en-US" dirty="0"/>
          </a:p>
        </p:txBody>
      </p:sp>
      <p:pic>
        <p:nvPicPr>
          <p:cNvPr id="7" name="Picture 6" descr="A table with numbers and text&#10;&#10;Description automatically generated">
            <a:extLst>
              <a:ext uri="{FF2B5EF4-FFF2-40B4-BE49-F238E27FC236}">
                <a16:creationId xmlns:a16="http://schemas.microsoft.com/office/drawing/2014/main" id="{3BDF478E-8F74-7BAA-3C69-38E641366456}"/>
              </a:ext>
            </a:extLst>
          </p:cNvPr>
          <p:cNvPicPr>
            <a:picLocks noChangeAspect="1"/>
          </p:cNvPicPr>
          <p:nvPr/>
        </p:nvPicPr>
        <p:blipFill>
          <a:blip r:embed="rId2"/>
          <a:stretch>
            <a:fillRect/>
          </a:stretch>
        </p:blipFill>
        <p:spPr>
          <a:xfrm>
            <a:off x="6730738" y="2238315"/>
            <a:ext cx="5080261" cy="2381372"/>
          </a:xfrm>
          <a:prstGeom prst="rect">
            <a:avLst/>
          </a:prstGeom>
        </p:spPr>
      </p:pic>
    </p:spTree>
    <p:extLst>
      <p:ext uri="{BB962C8B-B14F-4D97-AF65-F5344CB8AC3E}">
        <p14:creationId xmlns:p14="http://schemas.microsoft.com/office/powerpoint/2010/main" val="3892003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1206408" y="691904"/>
            <a:ext cx="9779183" cy="1325563"/>
          </a:xfrm>
        </p:spPr>
        <p:txBody>
          <a:bodyPr/>
          <a:lstStyle/>
          <a:p>
            <a:r>
              <a:rPr lang="en-IN" b="1" i="0" dirty="0">
                <a:solidFill>
                  <a:srgbClr val="000000"/>
                </a:solidFill>
                <a:effectLst/>
                <a:latin typeface="Times New Roman" panose="02020603050405020304" pitchFamily="18" charset="0"/>
              </a:rPr>
              <a:t>Analysing a single nominal variable</a:t>
            </a: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1231545" y="812801"/>
            <a:ext cx="10579453" cy="3458774"/>
          </a:xfrm>
        </p:spPr>
        <p:txBody>
          <a:bodyPr/>
          <a:lstStyle/>
          <a:p>
            <a:pPr algn="l"/>
            <a:r>
              <a:rPr lang="en-IN" b="1" i="0" dirty="0" err="1">
                <a:solidFill>
                  <a:srgbClr val="000000"/>
                </a:solidFill>
                <a:effectLst/>
                <a:latin typeface="Times New Roman" panose="02020603050405020304" pitchFamily="18" charset="0"/>
              </a:rPr>
              <a:t>Center</a:t>
            </a:r>
            <a:r>
              <a:rPr lang="en-IN" b="1" i="0" dirty="0">
                <a:solidFill>
                  <a:srgbClr val="000000"/>
                </a:solidFill>
                <a:effectLst/>
                <a:latin typeface="Times New Roman" panose="02020603050405020304" pitchFamily="18" charset="0"/>
              </a:rPr>
              <a:t> and dispersion (mode and variation ratio)</a:t>
            </a:r>
          </a:p>
          <a:p>
            <a:pPr algn="l"/>
            <a:endParaRPr lang="en-IN" b="1"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 measure of central tendency attempts to let one number represent the data as good as possible.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most commonly used measure of central tendency for a nominal variable is the </a:t>
            </a:r>
            <a:r>
              <a:rPr lang="en-US" b="1" i="0" dirty="0">
                <a:solidFill>
                  <a:srgbClr val="000000"/>
                </a:solidFill>
                <a:effectLst/>
                <a:latin typeface="Times New Roman" panose="02020603050405020304" pitchFamily="18" charset="0"/>
              </a:rPr>
              <a:t>mode</a:t>
            </a:r>
            <a:r>
              <a:rPr lang="en-US" b="0" i="0" dirty="0">
                <a:solidFill>
                  <a:srgbClr val="000000"/>
                </a:solidFill>
                <a:effectLst/>
                <a:latin typeface="Times New Roman" panose="02020603050405020304" pitchFamily="18" charset="0"/>
              </a:rPr>
              <a:t>.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If there is only one mode the set is sometimes called </a:t>
            </a:r>
            <a:r>
              <a:rPr lang="en-US" b="1" i="0" dirty="0">
                <a:solidFill>
                  <a:srgbClr val="000000"/>
                </a:solidFill>
                <a:effectLst/>
                <a:latin typeface="Times New Roman" panose="02020603050405020304" pitchFamily="18" charset="0"/>
              </a:rPr>
              <a:t>unimodal</a:t>
            </a:r>
            <a:r>
              <a:rPr lang="en-US" b="0" i="0" dirty="0">
                <a:solidFill>
                  <a:srgbClr val="000000"/>
                </a:solidFill>
                <a:effectLst/>
                <a:latin typeface="Times New Roman" panose="02020603050405020304" pitchFamily="18" charset="0"/>
              </a:rPr>
              <a:t>, if there are two it is called </a:t>
            </a:r>
            <a:r>
              <a:rPr lang="en-US" b="1" i="0" dirty="0">
                <a:solidFill>
                  <a:srgbClr val="000000"/>
                </a:solidFill>
                <a:effectLst/>
                <a:latin typeface="Times New Roman" panose="02020603050405020304" pitchFamily="18" charset="0"/>
              </a:rPr>
              <a:t>bimodal</a:t>
            </a:r>
            <a:r>
              <a:rPr lang="en-US" b="0" i="0" dirty="0">
                <a:solidFill>
                  <a:srgbClr val="000000"/>
                </a:solidFill>
                <a:effectLst/>
                <a:latin typeface="Times New Roman" panose="02020603050405020304" pitchFamily="18" charset="0"/>
              </a:rPr>
              <a:t>, with three </a:t>
            </a:r>
            <a:r>
              <a:rPr lang="en-US" b="1" i="0" dirty="0">
                <a:solidFill>
                  <a:srgbClr val="000000"/>
                </a:solidFill>
                <a:effectLst/>
                <a:latin typeface="Times New Roman" panose="02020603050405020304" pitchFamily="18" charset="0"/>
              </a:rPr>
              <a:t>trimodal</a:t>
            </a:r>
            <a:r>
              <a:rPr lang="en-US" b="0" i="0" dirty="0">
                <a:solidFill>
                  <a:srgbClr val="000000"/>
                </a:solidFill>
                <a:effectLst/>
                <a:latin typeface="Times New Roman" panose="02020603050405020304" pitchFamily="18" charset="0"/>
              </a:rPr>
              <a:t>, etc. For two or more, the term </a:t>
            </a:r>
            <a:r>
              <a:rPr lang="en-US" b="1" i="0" dirty="0">
                <a:solidFill>
                  <a:srgbClr val="000000"/>
                </a:solidFill>
                <a:effectLst/>
                <a:latin typeface="Times New Roman" panose="02020603050405020304" pitchFamily="18" charset="0"/>
              </a:rPr>
              <a:t>multimodal</a:t>
            </a:r>
            <a:r>
              <a:rPr lang="en-US" b="0" i="0" dirty="0">
                <a:solidFill>
                  <a:srgbClr val="000000"/>
                </a:solidFill>
                <a:effectLst/>
                <a:latin typeface="Times New Roman" panose="02020603050405020304" pitchFamily="18" charset="0"/>
              </a:rPr>
              <a:t> can also be used.</a:t>
            </a:r>
          </a:p>
          <a:p>
            <a:pPr algn="l"/>
            <a:endParaRPr lang="en-IN" b="1" i="0" dirty="0">
              <a:solidFill>
                <a:srgbClr val="000000"/>
              </a:solidFill>
              <a:effectLst/>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4051841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1206408" y="691904"/>
            <a:ext cx="9779183" cy="1325563"/>
          </a:xfrm>
        </p:spPr>
        <p:txBody>
          <a:bodyPr/>
          <a:lstStyle/>
          <a:p>
            <a:r>
              <a:rPr lang="en-IN" b="1" i="0" dirty="0">
                <a:solidFill>
                  <a:srgbClr val="000000"/>
                </a:solidFill>
                <a:effectLst/>
                <a:latin typeface="Times New Roman" panose="02020603050405020304" pitchFamily="18" charset="0"/>
              </a:rPr>
              <a:t>Analysing a single nominal variable</a:t>
            </a: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1231545" y="812801"/>
            <a:ext cx="10579453" cy="3458774"/>
          </a:xfrm>
        </p:spPr>
        <p:txBody>
          <a:bodyPr/>
          <a:lstStyle/>
          <a:p>
            <a:pPr algn="l"/>
            <a:r>
              <a:rPr lang="en-IN" b="1" i="0" dirty="0" err="1">
                <a:solidFill>
                  <a:srgbClr val="000000"/>
                </a:solidFill>
                <a:effectLst/>
                <a:latin typeface="Times New Roman" panose="02020603050405020304" pitchFamily="18" charset="0"/>
              </a:rPr>
              <a:t>Center</a:t>
            </a:r>
            <a:r>
              <a:rPr lang="en-IN" b="1" i="0" dirty="0">
                <a:solidFill>
                  <a:srgbClr val="000000"/>
                </a:solidFill>
                <a:effectLst/>
                <a:latin typeface="Times New Roman" panose="02020603050405020304" pitchFamily="18" charset="0"/>
              </a:rPr>
              <a:t> and dispersion (mode and variation ratio)</a:t>
            </a:r>
          </a:p>
          <a:p>
            <a:pPr algn="l"/>
            <a:endParaRPr lang="en-IN" b="1" dirty="0">
              <a:solidFill>
                <a:srgbClr val="000000"/>
              </a:solidFill>
              <a:latin typeface="Times New Roman" panose="02020603050405020304" pitchFamily="18" charset="0"/>
            </a:endParaRPr>
          </a:p>
          <a:p>
            <a:pPr algn="l"/>
            <a:r>
              <a:rPr lang="en-US" sz="2400" b="0" i="0" dirty="0">
                <a:solidFill>
                  <a:srgbClr val="000000"/>
                </a:solidFill>
                <a:effectLst/>
                <a:latin typeface="Times New Roman" panose="02020603050405020304" pitchFamily="18" charset="0"/>
              </a:rPr>
              <a:t>One small controversy exists if all categories have the same frequency.</a:t>
            </a:r>
          </a:p>
          <a:p>
            <a:pPr algn="l"/>
            <a:r>
              <a:rPr lang="en-US" sz="2400" b="0" i="0" dirty="0">
                <a:solidFill>
                  <a:srgbClr val="000000"/>
                </a:solidFill>
                <a:effectLst/>
                <a:latin typeface="Times New Roman" panose="02020603050405020304" pitchFamily="18" charset="0"/>
              </a:rPr>
              <a:t> In this case none of them has a higher </a:t>
            </a:r>
            <a:r>
              <a:rPr lang="en-US" sz="2400" b="0" i="0" dirty="0" err="1">
                <a:solidFill>
                  <a:srgbClr val="000000"/>
                </a:solidFill>
                <a:effectLst/>
                <a:latin typeface="Times New Roman" panose="02020603050405020304" pitchFamily="18" charset="0"/>
              </a:rPr>
              <a:t>occurence</a:t>
            </a:r>
            <a:r>
              <a:rPr lang="en-US" sz="2400" b="0" i="0" dirty="0">
                <a:solidFill>
                  <a:srgbClr val="000000"/>
                </a:solidFill>
                <a:effectLst/>
                <a:latin typeface="Times New Roman" panose="02020603050405020304" pitchFamily="18" charset="0"/>
              </a:rPr>
              <a:t> than the others, so none of them would be the mode (see for example </a:t>
            </a:r>
            <a:r>
              <a:rPr lang="en-US" sz="2400" b="0" i="0" u="none" strike="noStrike" dirty="0">
                <a:effectLst/>
                <a:latin typeface="Times New Roman" panose="02020603050405020304" pitchFamily="18" charset="0"/>
                <a:hlinkClick r:id="rId2"/>
              </a:rPr>
              <a:t>Spiegel &amp; Stephens, 2008, p. 64</a:t>
            </a:r>
            <a:r>
              <a:rPr lang="en-US" sz="2400" b="0" i="0" dirty="0">
                <a:solidFill>
                  <a:srgbClr val="000000"/>
                </a:solidFill>
                <a:effectLst/>
                <a:latin typeface="Times New Roman" panose="02020603050405020304" pitchFamily="18" charset="0"/>
              </a:rPr>
              <a:t>, </a:t>
            </a:r>
            <a:r>
              <a:rPr lang="en-US" sz="2400" b="0" i="0" u="none" strike="noStrike" dirty="0">
                <a:effectLst/>
                <a:latin typeface="Times New Roman" panose="02020603050405020304" pitchFamily="18" charset="0"/>
                <a:hlinkClick r:id="rId3"/>
              </a:rPr>
              <a:t>Larson &amp; Farber, 2014, p. 69</a:t>
            </a:r>
            <a:r>
              <a:rPr lang="en-US" sz="2400" b="0" i="0" dirty="0">
                <a:solidFill>
                  <a:srgbClr val="000000"/>
                </a:solidFill>
                <a:effectLst/>
                <a:latin typeface="Times New Roman" panose="02020603050405020304" pitchFamily="18" charset="0"/>
              </a:rPr>
              <a:t>). </a:t>
            </a:r>
          </a:p>
          <a:p>
            <a:pPr algn="l"/>
            <a:endParaRPr lang="en-US" sz="2400" dirty="0">
              <a:solidFill>
                <a:srgbClr val="000000"/>
              </a:solidFill>
              <a:latin typeface="Times New Roman" panose="02020603050405020304" pitchFamily="18" charset="0"/>
            </a:endParaRPr>
          </a:p>
          <a:p>
            <a:pPr algn="l"/>
            <a:r>
              <a:rPr lang="en-US" sz="2400" b="0" i="0" dirty="0">
                <a:solidFill>
                  <a:srgbClr val="000000"/>
                </a:solidFill>
                <a:effectLst/>
                <a:latin typeface="Times New Roman" panose="02020603050405020304" pitchFamily="18" charset="0"/>
              </a:rPr>
              <a:t>On a rare occasion someone might argue that if all categories have the same frequency, then all categories are part of the mode since they all have the highest frequency. </a:t>
            </a:r>
          </a:p>
          <a:p>
            <a:pPr algn="l"/>
            <a:endParaRPr lang="en-US" sz="2400" dirty="0">
              <a:solidFill>
                <a:srgbClr val="000000"/>
              </a:solidFill>
              <a:latin typeface="Times New Roman" panose="02020603050405020304" pitchFamily="18" charset="0"/>
            </a:endParaRPr>
          </a:p>
          <a:p>
            <a:pPr algn="l"/>
            <a:r>
              <a:rPr lang="en-US" sz="2400" b="0" i="0" dirty="0">
                <a:solidFill>
                  <a:srgbClr val="000000"/>
                </a:solidFill>
                <a:effectLst/>
                <a:latin typeface="Times New Roman" panose="02020603050405020304" pitchFamily="18" charset="0"/>
              </a:rPr>
              <a:t>A third interpretation was found on </a:t>
            </a:r>
            <a:r>
              <a:rPr lang="en-US" sz="2400" b="0" i="0" dirty="0">
                <a:effectLst/>
                <a:latin typeface="Times New Roman" panose="02020603050405020304" pitchFamily="18" charset="0"/>
                <a:hlinkClick r:id="rId4"/>
              </a:rPr>
              <a:t>this site</a:t>
            </a:r>
            <a:r>
              <a:rPr lang="en-US" sz="2400" b="0" i="0" dirty="0">
                <a:solidFill>
                  <a:srgbClr val="000000"/>
                </a:solidFill>
                <a:effectLst/>
                <a:latin typeface="Times New Roman" panose="02020603050405020304" pitchFamily="18" charset="0"/>
              </a:rPr>
              <a:t>, where if the frequency is one for each category, then there is no mode, and if the frequency is more than one but the same, then all of them are the mode.</a:t>
            </a:r>
            <a:endParaRPr lang="en-IN" sz="2400" b="1" i="0" dirty="0">
              <a:solidFill>
                <a:srgbClr val="000000"/>
              </a:solidFill>
              <a:effectLst/>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1673126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1206408" y="691904"/>
            <a:ext cx="9779183" cy="1325563"/>
          </a:xfrm>
        </p:spPr>
        <p:txBody>
          <a:bodyPr/>
          <a:lstStyle/>
          <a:p>
            <a:r>
              <a:rPr lang="en-IN" b="1" i="0" dirty="0">
                <a:solidFill>
                  <a:srgbClr val="000000"/>
                </a:solidFill>
                <a:effectLst/>
                <a:latin typeface="Times New Roman" panose="02020603050405020304" pitchFamily="18" charset="0"/>
              </a:rPr>
              <a:t>Analysing a single nominal variable</a:t>
            </a: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1231545" y="812801"/>
            <a:ext cx="10579453" cy="3458774"/>
          </a:xfrm>
        </p:spPr>
        <p:txBody>
          <a:bodyPr/>
          <a:lstStyle/>
          <a:p>
            <a:pPr algn="l"/>
            <a:r>
              <a:rPr lang="en-US" b="1" i="0" dirty="0">
                <a:solidFill>
                  <a:srgbClr val="000000"/>
                </a:solidFill>
                <a:effectLst/>
                <a:latin typeface="Times New Roman" panose="02020603050405020304" pitchFamily="18" charset="0"/>
              </a:rPr>
              <a:t>Measurement of dispersion (Variation Ratio)</a:t>
            </a:r>
          </a:p>
          <a:p>
            <a:pPr algn="l"/>
            <a:endParaRPr lang="en-IN" b="1" dirty="0">
              <a:solidFill>
                <a:srgbClr val="000000"/>
              </a:solidFill>
              <a:latin typeface="Times New Roman" panose="02020603050405020304" pitchFamily="18" charset="0"/>
            </a:endParaRPr>
          </a:p>
          <a:p>
            <a:pPr algn="l"/>
            <a:r>
              <a:rPr lang="en-US" sz="3200" b="0" i="0" dirty="0">
                <a:solidFill>
                  <a:srgbClr val="000000"/>
                </a:solidFill>
                <a:effectLst/>
                <a:latin typeface="Times New Roman" panose="02020603050405020304" pitchFamily="18" charset="0"/>
              </a:rPr>
              <a:t>The easiest method is most likely the </a:t>
            </a:r>
            <a:r>
              <a:rPr lang="en-US" sz="3200" b="1" i="0" dirty="0">
                <a:solidFill>
                  <a:srgbClr val="000000"/>
                </a:solidFill>
                <a:effectLst/>
                <a:latin typeface="Times New Roman" panose="02020603050405020304" pitchFamily="18" charset="0"/>
              </a:rPr>
              <a:t>Variation Ratio</a:t>
            </a:r>
            <a:r>
              <a:rPr lang="en-US" sz="3200" b="0" i="0" dirty="0">
                <a:solidFill>
                  <a:srgbClr val="000000"/>
                </a:solidFill>
                <a:effectLst/>
                <a:latin typeface="Times New Roman" panose="02020603050405020304" pitchFamily="18" charset="0"/>
              </a:rPr>
              <a:t> (VR) </a:t>
            </a:r>
            <a:r>
              <a:rPr lang="en-US" sz="3200" b="0" i="0" u="none" strike="noStrike" dirty="0">
                <a:effectLst/>
                <a:latin typeface="Times New Roman" panose="02020603050405020304" pitchFamily="18" charset="0"/>
                <a:hlinkClick r:id="rId2"/>
              </a:rPr>
              <a:t>(Freeman, 1965)</a:t>
            </a:r>
            <a:r>
              <a:rPr lang="en-US" sz="3200" b="0" i="0" dirty="0">
                <a:solidFill>
                  <a:srgbClr val="000000"/>
                </a:solidFill>
                <a:effectLst/>
                <a:latin typeface="Times New Roman" panose="02020603050405020304" pitchFamily="18" charset="0"/>
              </a:rPr>
              <a:t>. This is simply the proportion that does not belong to the modal category </a:t>
            </a:r>
            <a:r>
              <a:rPr lang="en-US" sz="3200" b="0" i="0" u="none" strike="noStrike" dirty="0">
                <a:effectLst/>
                <a:latin typeface="Times New Roman" panose="02020603050405020304" pitchFamily="18" charset="0"/>
                <a:hlinkClick r:id="rId3"/>
              </a:rPr>
              <a:t>(</a:t>
            </a:r>
            <a:r>
              <a:rPr lang="en-US" sz="3200" b="0" i="0" u="none" strike="noStrike" dirty="0" err="1">
                <a:effectLst/>
                <a:latin typeface="Times New Roman" panose="02020603050405020304" pitchFamily="18" charset="0"/>
                <a:hlinkClick r:id="rId3"/>
              </a:rPr>
              <a:t>Zedeck</a:t>
            </a:r>
            <a:r>
              <a:rPr lang="en-US" sz="3200" b="0" i="0" u="none" strike="noStrike" dirty="0">
                <a:effectLst/>
                <a:latin typeface="Times New Roman" panose="02020603050405020304" pitchFamily="18" charset="0"/>
                <a:hlinkClick r:id="rId3"/>
              </a:rPr>
              <a:t>, 2014, p.406)</a:t>
            </a:r>
            <a:r>
              <a:rPr lang="en-US" sz="3200" b="0" i="0" dirty="0">
                <a:solidFill>
                  <a:srgbClr val="000000"/>
                </a:solidFill>
                <a:effectLst/>
                <a:latin typeface="Times New Roman" panose="02020603050405020304" pitchFamily="18" charset="0"/>
              </a:rPr>
              <a:t>. So in the example in Table 1, we can see that 50.1% falls into the modal category of Married, and hence 49.9% does not. The Variation Ratio is therefor 49.9%</a:t>
            </a:r>
            <a:endParaRPr lang="en-IN" sz="4400" b="1" i="0" dirty="0">
              <a:solidFill>
                <a:srgbClr val="000000"/>
              </a:solidFill>
              <a:effectLst/>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2245041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7A977-298B-FAD6-7038-C5D9F16B9C8E}"/>
              </a:ext>
            </a:extLst>
          </p:cNvPr>
          <p:cNvSpPr>
            <a:spLocks noGrp="1"/>
          </p:cNvSpPr>
          <p:nvPr>
            <p:ph type="title"/>
          </p:nvPr>
        </p:nvSpPr>
        <p:spPr/>
        <p:txBody>
          <a:bodyPr/>
          <a:lstStyle/>
          <a:p>
            <a:r>
              <a:rPr lang="en-IN" dirty="0"/>
              <a:t>Table of contents</a:t>
            </a:r>
          </a:p>
        </p:txBody>
      </p:sp>
      <p:sp>
        <p:nvSpPr>
          <p:cNvPr id="3" name="Content Placeholder 2">
            <a:extLst>
              <a:ext uri="{FF2B5EF4-FFF2-40B4-BE49-F238E27FC236}">
                <a16:creationId xmlns:a16="http://schemas.microsoft.com/office/drawing/2014/main" id="{B038F406-1FC5-9F77-2D84-C4247F6FBCC1}"/>
              </a:ext>
            </a:extLst>
          </p:cNvPr>
          <p:cNvSpPr>
            <a:spLocks noGrp="1"/>
          </p:cNvSpPr>
          <p:nvPr>
            <p:ph idx="1"/>
          </p:nvPr>
        </p:nvSpPr>
        <p:spPr/>
        <p:txBody>
          <a:bodyPr/>
          <a:lstStyle/>
          <a:p>
            <a:pPr marL="457200" indent="-457200">
              <a:buFont typeface="Arial" panose="020B0604020202020204" pitchFamily="34" charset="0"/>
              <a:buChar char="•"/>
            </a:pPr>
            <a:r>
              <a:rPr lang="en-IN" dirty="0"/>
              <a:t>Revision</a:t>
            </a:r>
          </a:p>
          <a:p>
            <a:pPr marL="457200" indent="-457200">
              <a:buFont typeface="Arial" panose="020B0604020202020204" pitchFamily="34" charset="0"/>
              <a:buChar char="•"/>
            </a:pPr>
            <a:r>
              <a:rPr lang="en-IN" dirty="0"/>
              <a:t>Analysing a single nominal variable</a:t>
            </a:r>
          </a:p>
          <a:p>
            <a:pPr marL="457200" indent="-457200">
              <a:buFont typeface="Arial" panose="020B0604020202020204" pitchFamily="34" charset="0"/>
              <a:buChar char="•"/>
            </a:pPr>
            <a:endParaRPr lang="en-IN" dirty="0"/>
          </a:p>
          <a:p>
            <a:pPr marL="457200" indent="-457200">
              <a:buFont typeface="Arial" panose="020B0604020202020204" pitchFamily="34" charset="0"/>
              <a:buChar char="•"/>
            </a:pPr>
            <a:endParaRPr lang="en-IN" dirty="0"/>
          </a:p>
        </p:txBody>
      </p:sp>
      <p:sp>
        <p:nvSpPr>
          <p:cNvPr id="4" name="Footer Placeholder 3">
            <a:extLst>
              <a:ext uri="{FF2B5EF4-FFF2-40B4-BE49-F238E27FC236}">
                <a16:creationId xmlns:a16="http://schemas.microsoft.com/office/drawing/2014/main" id="{CF7BEE01-844F-48EE-3E11-DC05366EF5FC}"/>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1037760-55D7-5556-C9A9-2B4760C220BE}"/>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90758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1206408" y="691904"/>
            <a:ext cx="9779183" cy="1325563"/>
          </a:xfrm>
        </p:spPr>
        <p:txBody>
          <a:bodyPr/>
          <a:lstStyle/>
          <a:p>
            <a:r>
              <a:rPr lang="en-IN" b="1" i="0" dirty="0">
                <a:solidFill>
                  <a:srgbClr val="000000"/>
                </a:solidFill>
                <a:effectLst/>
                <a:latin typeface="Times New Roman" panose="02020603050405020304" pitchFamily="18" charset="0"/>
              </a:rPr>
              <a:t>Analysing a single nominal variable</a:t>
            </a: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1231545" y="812801"/>
            <a:ext cx="10579453" cy="3458774"/>
          </a:xfrm>
        </p:spPr>
        <p:txBody>
          <a:bodyPr/>
          <a:lstStyle/>
          <a:p>
            <a:pPr algn="l"/>
            <a:r>
              <a:rPr lang="en-IN" sz="3200" b="1" i="0" dirty="0">
                <a:solidFill>
                  <a:srgbClr val="000000"/>
                </a:solidFill>
                <a:effectLst/>
                <a:latin typeface="Times New Roman" panose="02020603050405020304" pitchFamily="18" charset="0"/>
              </a:rPr>
              <a:t>Pearson chi-square goodness-of-fit test</a:t>
            </a:r>
          </a:p>
          <a:p>
            <a:pPr algn="l"/>
            <a:endParaRPr lang="en-IN" sz="3200" b="1" dirty="0">
              <a:solidFill>
                <a:srgbClr val="000000"/>
              </a:solidFill>
              <a:latin typeface="Times New Roman" panose="02020603050405020304" pitchFamily="18" charset="0"/>
            </a:endParaRPr>
          </a:p>
          <a:p>
            <a:pPr algn="l"/>
            <a:r>
              <a:rPr lang="en-US" sz="2400" b="0" i="0" dirty="0">
                <a:solidFill>
                  <a:srgbClr val="000000"/>
                </a:solidFill>
                <a:effectLst/>
                <a:latin typeface="Times New Roman" panose="02020603050405020304" pitchFamily="18" charset="0"/>
              </a:rPr>
              <a:t>One question you might have with a nominal variable, is if each category had the same number of respondents (i.e. the same percentage). </a:t>
            </a:r>
          </a:p>
          <a:p>
            <a:pPr algn="l"/>
            <a:endParaRPr lang="en-US" sz="2400" dirty="0">
              <a:solidFill>
                <a:srgbClr val="000000"/>
              </a:solidFill>
              <a:latin typeface="Times New Roman" panose="02020603050405020304" pitchFamily="18" charset="0"/>
            </a:endParaRPr>
          </a:p>
          <a:p>
            <a:pPr algn="l"/>
            <a:r>
              <a:rPr lang="en-US" sz="2400" b="0" i="0" dirty="0">
                <a:solidFill>
                  <a:srgbClr val="000000"/>
                </a:solidFill>
                <a:effectLst/>
                <a:latin typeface="Times New Roman" panose="02020603050405020304" pitchFamily="18" charset="0"/>
              </a:rPr>
              <a:t>With the marital status example from the previous paragraphs, we might expect each of the five categories to have (100% / 5 =) 20%. This would mean that we’d expected 20% of 1941 = 388.2 people in each category. This is known as the </a:t>
            </a:r>
            <a:r>
              <a:rPr lang="en-US" sz="2400" b="1" i="0" dirty="0">
                <a:solidFill>
                  <a:srgbClr val="000000"/>
                </a:solidFill>
                <a:effectLst/>
                <a:latin typeface="Times New Roman" panose="02020603050405020304" pitchFamily="18" charset="0"/>
              </a:rPr>
              <a:t>expected count</a:t>
            </a:r>
            <a:r>
              <a:rPr lang="en-US" sz="2400" b="0" i="0" dirty="0">
                <a:solidFill>
                  <a:srgbClr val="000000"/>
                </a:solidFill>
                <a:effectLst/>
                <a:latin typeface="Times New Roman" panose="02020603050405020304" pitchFamily="18" charset="0"/>
              </a:rPr>
              <a:t> or </a:t>
            </a:r>
            <a:r>
              <a:rPr lang="en-US" sz="2400" b="1" i="0" dirty="0">
                <a:solidFill>
                  <a:srgbClr val="000000"/>
                </a:solidFill>
                <a:effectLst/>
                <a:latin typeface="Times New Roman" panose="02020603050405020304" pitchFamily="18" charset="0"/>
              </a:rPr>
              <a:t>expected frequency</a:t>
            </a:r>
            <a:r>
              <a:rPr lang="en-US" sz="2400" b="0" i="0" dirty="0">
                <a:solidFill>
                  <a:srgbClr val="000000"/>
                </a:solidFill>
                <a:effectLst/>
                <a:latin typeface="Times New Roman" panose="02020603050405020304" pitchFamily="18" charset="0"/>
              </a:rPr>
              <a:t>.</a:t>
            </a:r>
          </a:p>
          <a:p>
            <a:pPr algn="l"/>
            <a:endParaRPr lang="en-US" sz="2400" b="0" i="0" dirty="0">
              <a:solidFill>
                <a:srgbClr val="000000"/>
              </a:solidFill>
              <a:effectLst/>
              <a:latin typeface="Times New Roman" panose="02020603050405020304" pitchFamily="18" charset="0"/>
            </a:endParaRPr>
          </a:p>
          <a:p>
            <a:pPr algn="l"/>
            <a:r>
              <a:rPr lang="en-US" sz="2400" b="0" i="0" dirty="0">
                <a:solidFill>
                  <a:srgbClr val="000000"/>
                </a:solidFill>
                <a:effectLst/>
                <a:latin typeface="Times New Roman" panose="02020603050405020304" pitchFamily="18" charset="0"/>
              </a:rPr>
              <a:t>Our observed frequencies are different from the expected ones. The Pearson chi-square test of goodness-of-fit </a:t>
            </a:r>
            <a:r>
              <a:rPr lang="en-US" sz="2400" b="0" i="0" u="none" strike="noStrike" dirty="0">
                <a:solidFill>
                  <a:srgbClr val="000000"/>
                </a:solidFill>
                <a:effectLst/>
                <a:latin typeface="Times New Roman" panose="02020603050405020304" pitchFamily="18" charset="0"/>
                <a:hlinkClick r:id="rId2"/>
              </a:rPr>
              <a:t>(Pearson, 1900)</a:t>
            </a:r>
            <a:r>
              <a:rPr lang="en-US" sz="2400" b="0" i="0" dirty="0">
                <a:solidFill>
                  <a:srgbClr val="000000"/>
                </a:solidFill>
                <a:effectLst/>
                <a:latin typeface="Times New Roman" panose="02020603050405020304" pitchFamily="18" charset="0"/>
              </a:rPr>
              <a:t> can determine if the differences between the observed and expected counts is </a:t>
            </a:r>
            <a:r>
              <a:rPr lang="en-US" sz="2400" b="0" i="0" dirty="0" err="1">
                <a:solidFill>
                  <a:srgbClr val="000000"/>
                </a:solidFill>
                <a:effectLst/>
                <a:latin typeface="Times New Roman" panose="02020603050405020304" pitchFamily="18" charset="0"/>
              </a:rPr>
              <a:t>signficant</a:t>
            </a:r>
            <a:r>
              <a:rPr lang="en-US" sz="2400" b="0" i="0" dirty="0">
                <a:solidFill>
                  <a:srgbClr val="000000"/>
                </a:solidFill>
                <a:effectLst/>
                <a:latin typeface="Times New Roman" panose="02020603050405020304" pitchFamily="18" charset="0"/>
              </a:rPr>
              <a:t>. If the test result is a p-value below .05 it is usually considered </a:t>
            </a:r>
            <a:r>
              <a:rPr lang="en-US" sz="2400" b="0" i="0" dirty="0" err="1">
                <a:solidFill>
                  <a:srgbClr val="000000"/>
                </a:solidFill>
                <a:effectLst/>
                <a:latin typeface="Times New Roman" panose="02020603050405020304" pitchFamily="18" charset="0"/>
              </a:rPr>
              <a:t>signficant</a:t>
            </a:r>
            <a:r>
              <a:rPr lang="en-US" sz="2400" b="0" i="0" dirty="0">
                <a:solidFill>
                  <a:srgbClr val="000000"/>
                </a:solidFill>
                <a:effectLst/>
                <a:latin typeface="Times New Roman" panose="02020603050405020304" pitchFamily="18" charset="0"/>
              </a:rPr>
              <a:t>, indicating that there are some significant differences between some categories in frequencies.</a:t>
            </a: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2456221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1206408" y="691904"/>
            <a:ext cx="9779183" cy="1325563"/>
          </a:xfrm>
        </p:spPr>
        <p:txBody>
          <a:bodyPr/>
          <a:lstStyle/>
          <a:p>
            <a:r>
              <a:rPr lang="en-IN" b="1" i="0" dirty="0">
                <a:solidFill>
                  <a:srgbClr val="000000"/>
                </a:solidFill>
                <a:effectLst/>
                <a:latin typeface="Times New Roman" panose="02020603050405020304" pitchFamily="18" charset="0"/>
              </a:rPr>
              <a:t>Analysing a single nominal variable</a:t>
            </a: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1231545" y="812801"/>
            <a:ext cx="10579453" cy="3458774"/>
          </a:xfrm>
        </p:spPr>
        <p:txBody>
          <a:bodyPr/>
          <a:lstStyle/>
          <a:p>
            <a:pPr algn="l"/>
            <a:r>
              <a:rPr lang="en-IN" sz="4000" b="1" i="0" dirty="0">
                <a:solidFill>
                  <a:srgbClr val="000000"/>
                </a:solidFill>
                <a:effectLst/>
                <a:latin typeface="Times New Roman" panose="02020603050405020304" pitchFamily="18" charset="0"/>
              </a:rPr>
              <a:t>Pearson chi-square goodness-of-fit test</a:t>
            </a:r>
            <a:endParaRPr lang="en-IN" sz="4000" b="1" dirty="0">
              <a:solidFill>
                <a:srgbClr val="000000"/>
              </a:solidFill>
              <a:latin typeface="Times New Roman" panose="02020603050405020304" pitchFamily="18" charset="0"/>
            </a:endParaRPr>
          </a:p>
          <a:p>
            <a:pPr algn="l"/>
            <a:r>
              <a:rPr lang="en-US" sz="2000" b="0" i="0" dirty="0">
                <a:solidFill>
                  <a:srgbClr val="000000"/>
                </a:solidFill>
                <a:effectLst/>
                <a:latin typeface="Times New Roman" panose="02020603050405020304" pitchFamily="18" charset="0"/>
              </a:rPr>
              <a:t>One problem though is that the Pearson chi-square test of goodness-of-fit should only be used if not too many cells have a low so-called expected count. For this test it is usually set that all cells should have an expected count of at least 5 </a:t>
            </a:r>
            <a:r>
              <a:rPr lang="en-US" sz="2000" b="0" i="0" u="none" strike="noStrike" dirty="0">
                <a:solidFill>
                  <a:srgbClr val="000000"/>
                </a:solidFill>
                <a:effectLst/>
                <a:latin typeface="Times New Roman" panose="02020603050405020304" pitchFamily="18" charset="0"/>
                <a:hlinkClick r:id="rId2"/>
              </a:rPr>
              <a:t>(see for example Peck &amp; Devore, 2012, p. 593)</a:t>
            </a:r>
            <a:r>
              <a:rPr lang="en-US" sz="2000" b="0" i="0" dirty="0">
                <a:solidFill>
                  <a:srgbClr val="000000"/>
                </a:solidFill>
                <a:effectLst/>
                <a:latin typeface="Times New Roman" panose="02020603050405020304" pitchFamily="18" charset="0"/>
              </a:rPr>
              <a:t> (note that for a Pearson chi-square test of independence the conditions are different). If you don't meet this criteria, you could use an </a:t>
            </a:r>
            <a:r>
              <a:rPr lang="en-US" sz="2000" b="1" i="0" dirty="0">
                <a:solidFill>
                  <a:srgbClr val="000000"/>
                </a:solidFill>
                <a:effectLst/>
                <a:latin typeface="Times New Roman" panose="02020603050405020304" pitchFamily="18" charset="0"/>
              </a:rPr>
              <a:t>exact multinomial test of goodness-of-fit</a:t>
            </a:r>
            <a:r>
              <a:rPr lang="en-US" sz="2000" b="0" i="0" dirty="0">
                <a:solidFill>
                  <a:srgbClr val="000000"/>
                </a:solidFill>
                <a:effectLst/>
                <a:latin typeface="Times New Roman" panose="02020603050405020304" pitchFamily="18" charset="0"/>
              </a:rPr>
              <a:t>. </a:t>
            </a:r>
          </a:p>
          <a:p>
            <a:pPr algn="l"/>
            <a:endParaRPr lang="en-US" sz="2000" b="0" i="0" dirty="0">
              <a:solidFill>
                <a:srgbClr val="000000"/>
              </a:solidFill>
              <a:effectLst/>
              <a:latin typeface="Times New Roman" panose="02020603050405020304" pitchFamily="18" charset="0"/>
            </a:endParaRPr>
          </a:p>
          <a:p>
            <a:pPr algn="l"/>
            <a:r>
              <a:rPr lang="en-US" sz="2000" b="0" i="0" dirty="0">
                <a:solidFill>
                  <a:srgbClr val="000000"/>
                </a:solidFill>
                <a:effectLst/>
                <a:latin typeface="Times New Roman" panose="02020603050405020304" pitchFamily="18" charset="0"/>
              </a:rPr>
              <a:t>Once you have checked the conditions and looked at the results, you can report the test results. You will need the significance, but also the chi-square value itself, the sample size (number of respondents that answered this question), and the so-called degrees of freedom. This last one is simply for this test the number of categories minus 1</a:t>
            </a:r>
          </a:p>
          <a:p>
            <a:pPr algn="l"/>
            <a:endParaRPr lang="en-US" sz="2000" dirty="0">
              <a:solidFill>
                <a:srgbClr val="000000"/>
              </a:solidFill>
              <a:latin typeface="Times New Roman" panose="02020603050405020304" pitchFamily="18" charset="0"/>
            </a:endParaRPr>
          </a:p>
          <a:p>
            <a:pPr algn="l"/>
            <a:r>
              <a:rPr lang="en-US" sz="2000" b="0" i="0" dirty="0">
                <a:solidFill>
                  <a:srgbClr val="000000"/>
                </a:solidFill>
                <a:effectLst/>
                <a:latin typeface="Times New Roman" panose="02020603050405020304" pitchFamily="18" charset="0"/>
              </a:rPr>
              <a:t>The test results could then be reported as something like</a:t>
            </a:r>
          </a:p>
          <a:p>
            <a:pPr algn="l"/>
            <a:r>
              <a:rPr lang="en-US" sz="2000" b="0" i="0" dirty="0">
                <a:solidFill>
                  <a:srgbClr val="000000"/>
                </a:solidFill>
                <a:effectLst/>
                <a:latin typeface="Times New Roman" panose="02020603050405020304" pitchFamily="18" charset="0"/>
              </a:rPr>
              <a:t>A chi-square test of goodness-of-fit was performed to determine whether the marital status were equally chosen. The marital status was not equally distributed in the population, </a:t>
            </a:r>
            <a:r>
              <a:rPr lang="en-US" sz="2000" b="0" i="1" dirty="0">
                <a:solidFill>
                  <a:srgbClr val="000000"/>
                </a:solidFill>
                <a:effectLst/>
                <a:latin typeface="Times New Roman" panose="02020603050405020304" pitchFamily="18" charset="0"/>
              </a:rPr>
              <a:t>χ</a:t>
            </a:r>
            <a:r>
              <a:rPr lang="en-US" sz="2000" b="0" i="0" baseline="30000" dirty="0">
                <a:solidFill>
                  <a:srgbClr val="000000"/>
                </a:solidFill>
                <a:effectLst/>
                <a:latin typeface="Times New Roman" panose="02020603050405020304" pitchFamily="18" charset="0"/>
              </a:rPr>
              <a:t>2</a:t>
            </a:r>
            <a:r>
              <a:rPr lang="en-US" sz="2000" b="0" i="0" dirty="0">
                <a:solidFill>
                  <a:srgbClr val="000000"/>
                </a:solidFill>
                <a:effectLst/>
                <a:latin typeface="Times New Roman" panose="02020603050405020304" pitchFamily="18" charset="0"/>
              </a:rPr>
              <a:t>(4, </a:t>
            </a:r>
            <a:r>
              <a:rPr lang="en-US" sz="2000" b="0" i="1" dirty="0">
                <a:solidFill>
                  <a:srgbClr val="000000"/>
                </a:solidFill>
                <a:effectLst/>
                <a:latin typeface="Times New Roman" panose="02020603050405020304" pitchFamily="18" charset="0"/>
              </a:rPr>
              <a:t>N</a:t>
            </a:r>
            <a:r>
              <a:rPr lang="en-US" sz="2000" b="0" i="0" dirty="0">
                <a:solidFill>
                  <a:srgbClr val="000000"/>
                </a:solidFill>
                <a:effectLst/>
                <a:latin typeface="Times New Roman" panose="02020603050405020304" pitchFamily="18" charset="0"/>
              </a:rPr>
              <a:t> = 1941) = 1249.13, </a:t>
            </a:r>
            <a:r>
              <a:rPr lang="en-US" sz="2000" b="0" i="1" dirty="0">
                <a:solidFill>
                  <a:srgbClr val="000000"/>
                </a:solidFill>
                <a:effectLst/>
                <a:latin typeface="Times New Roman" panose="02020603050405020304" pitchFamily="18" charset="0"/>
              </a:rPr>
              <a:t>p</a:t>
            </a:r>
            <a:r>
              <a:rPr lang="en-US" sz="2000" b="0" i="0" dirty="0">
                <a:solidFill>
                  <a:srgbClr val="000000"/>
                </a:solidFill>
                <a:effectLst/>
                <a:latin typeface="Times New Roman" panose="02020603050405020304" pitchFamily="18" charset="0"/>
              </a:rPr>
              <a:t> &lt; .001.</a:t>
            </a: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136921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1206408" y="691904"/>
            <a:ext cx="9779183" cy="1325563"/>
          </a:xfrm>
        </p:spPr>
        <p:txBody>
          <a:bodyPr/>
          <a:lstStyle/>
          <a:p>
            <a:r>
              <a:rPr lang="en-IN" b="1" i="0" dirty="0">
                <a:solidFill>
                  <a:srgbClr val="000000"/>
                </a:solidFill>
                <a:effectLst/>
                <a:latin typeface="Times New Roman" panose="02020603050405020304" pitchFamily="18" charset="0"/>
              </a:rPr>
              <a:t>Analysing a single nominal variable</a:t>
            </a: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1231545" y="812801"/>
            <a:ext cx="10579453" cy="3458774"/>
          </a:xfrm>
        </p:spPr>
        <p:txBody>
          <a:bodyPr/>
          <a:lstStyle/>
          <a:p>
            <a:pPr algn="l"/>
            <a:r>
              <a:rPr lang="en-IN" sz="4000" b="1" i="0" dirty="0">
                <a:solidFill>
                  <a:srgbClr val="000000"/>
                </a:solidFill>
                <a:effectLst/>
                <a:latin typeface="Times New Roman" panose="02020603050405020304" pitchFamily="18" charset="0"/>
              </a:rPr>
              <a:t>Pearson chi-square goodness-of-fit test</a:t>
            </a:r>
            <a:endParaRPr lang="en-IN" sz="4000" b="1" dirty="0">
              <a:solidFill>
                <a:srgbClr val="000000"/>
              </a:solidFill>
              <a:latin typeface="Times New Roman" panose="02020603050405020304" pitchFamily="18" charset="0"/>
            </a:endParaRPr>
          </a:p>
          <a:p>
            <a:pPr algn="l"/>
            <a:r>
              <a:rPr lang="en-US" sz="1600" b="0" i="0" dirty="0">
                <a:solidFill>
                  <a:srgbClr val="000000"/>
                </a:solidFill>
                <a:effectLst/>
                <a:latin typeface="Times New Roman" panose="02020603050405020304" pitchFamily="18" charset="0"/>
              </a:rPr>
              <a:t>In short the Pearson chi-square test of goodness-of-fit has the following steps:</a:t>
            </a:r>
          </a:p>
          <a:p>
            <a:pPr algn="l">
              <a:buFont typeface="+mj-lt"/>
              <a:buAutoNum type="arabicPeriod"/>
            </a:pPr>
            <a:r>
              <a:rPr lang="en-US" sz="1600" b="0" i="0" dirty="0">
                <a:solidFill>
                  <a:srgbClr val="000000"/>
                </a:solidFill>
                <a:effectLst/>
                <a:latin typeface="Times New Roman" panose="02020603050405020304" pitchFamily="18" charset="0"/>
              </a:rPr>
              <a:t>The assumption about the population (the null hypothesis (H</a:t>
            </a:r>
            <a:r>
              <a:rPr lang="en-US" sz="1600" b="0" i="0" baseline="-25000" dirty="0">
                <a:solidFill>
                  <a:srgbClr val="000000"/>
                </a:solidFill>
                <a:effectLst/>
                <a:latin typeface="Times New Roman" panose="02020603050405020304" pitchFamily="18" charset="0"/>
              </a:rPr>
              <a:t>0</a:t>
            </a:r>
            <a:r>
              <a:rPr lang="en-US" sz="1600" b="0" i="0" dirty="0">
                <a:solidFill>
                  <a:srgbClr val="000000"/>
                </a:solidFill>
                <a:effectLst/>
                <a:latin typeface="Times New Roman" panose="02020603050405020304" pitchFamily="18" charset="0"/>
              </a:rPr>
              <a:t>)) is that the observed and expected counts will be the same. This implies that the two variables are independent (i.e. one has no influence on the other).</a:t>
            </a:r>
            <a:br>
              <a:rPr lang="en-US" sz="1600" b="0" i="0" dirty="0">
                <a:solidFill>
                  <a:srgbClr val="000000"/>
                </a:solidFill>
                <a:effectLst/>
                <a:latin typeface="Times New Roman" panose="02020603050405020304" pitchFamily="18" charset="0"/>
              </a:rPr>
            </a:br>
            <a:br>
              <a:rPr lang="en-US" sz="1600" b="0" i="0" dirty="0">
                <a:solidFill>
                  <a:srgbClr val="000000"/>
                </a:solidFill>
                <a:effectLst/>
                <a:latin typeface="Times New Roman" panose="02020603050405020304" pitchFamily="18" charset="0"/>
              </a:rPr>
            </a:br>
            <a:endParaRPr lang="en-US" sz="1600" b="0" i="0" dirty="0">
              <a:solidFill>
                <a:srgbClr val="000000"/>
              </a:solidFill>
              <a:effectLst/>
              <a:latin typeface="Times New Roman" panose="02020603050405020304" pitchFamily="18" charset="0"/>
            </a:endParaRPr>
          </a:p>
          <a:p>
            <a:pPr algn="l">
              <a:buFont typeface="+mj-lt"/>
              <a:buAutoNum type="arabicPeriod"/>
            </a:pPr>
            <a:r>
              <a:rPr lang="en-US" sz="1600" b="0" i="0" dirty="0">
                <a:solidFill>
                  <a:srgbClr val="000000"/>
                </a:solidFill>
                <a:effectLst/>
                <a:latin typeface="Times New Roman" panose="02020603050405020304" pitchFamily="18" charset="0"/>
              </a:rPr>
              <a:t>The alternative is that they aren't (H</a:t>
            </a:r>
            <a:r>
              <a:rPr lang="en-US" sz="1600" b="0" i="0" baseline="-25000" dirty="0">
                <a:solidFill>
                  <a:srgbClr val="000000"/>
                </a:solidFill>
                <a:effectLst/>
                <a:latin typeface="Times New Roman" panose="02020603050405020304" pitchFamily="18" charset="0"/>
              </a:rPr>
              <a:t>a</a:t>
            </a:r>
            <a:r>
              <a:rPr lang="en-US" sz="1600" b="0" i="0" dirty="0">
                <a:solidFill>
                  <a:srgbClr val="000000"/>
                </a:solidFill>
                <a:effectLst/>
                <a:latin typeface="Times New Roman" panose="02020603050405020304" pitchFamily="18" charset="0"/>
              </a:rPr>
              <a:t>). This implies that the two variables are dependent (i.e. one has an influence on the other)</a:t>
            </a:r>
            <a:br>
              <a:rPr lang="en-US" sz="1600" b="0" i="0" dirty="0">
                <a:solidFill>
                  <a:srgbClr val="000000"/>
                </a:solidFill>
                <a:effectLst/>
                <a:latin typeface="Times New Roman" panose="02020603050405020304" pitchFamily="18" charset="0"/>
              </a:rPr>
            </a:br>
            <a:br>
              <a:rPr lang="en-US" sz="1600" b="0" i="0" dirty="0">
                <a:solidFill>
                  <a:srgbClr val="000000"/>
                </a:solidFill>
                <a:effectLst/>
                <a:latin typeface="Times New Roman" panose="02020603050405020304" pitchFamily="18" charset="0"/>
              </a:rPr>
            </a:br>
            <a:endParaRPr lang="en-US" sz="1600" b="0" i="0" dirty="0">
              <a:solidFill>
                <a:srgbClr val="000000"/>
              </a:solidFill>
              <a:effectLst/>
              <a:latin typeface="Times New Roman" panose="02020603050405020304" pitchFamily="18" charset="0"/>
            </a:endParaRPr>
          </a:p>
          <a:p>
            <a:pPr algn="l">
              <a:buFont typeface="+mj-lt"/>
              <a:buAutoNum type="arabicPeriod"/>
            </a:pPr>
            <a:r>
              <a:rPr lang="en-US" sz="1600" b="0" i="0" dirty="0">
                <a:solidFill>
                  <a:srgbClr val="000000"/>
                </a:solidFill>
                <a:effectLst/>
                <a:latin typeface="Times New Roman" panose="02020603050405020304" pitchFamily="18" charset="0"/>
              </a:rPr>
              <a:t>Perform the test and find the p-value (sig.).</a:t>
            </a:r>
            <a:br>
              <a:rPr lang="en-US" sz="1600" b="0" i="0" dirty="0">
                <a:solidFill>
                  <a:srgbClr val="000000"/>
                </a:solidFill>
                <a:effectLst/>
                <a:latin typeface="Times New Roman" panose="02020603050405020304" pitchFamily="18" charset="0"/>
              </a:rPr>
            </a:br>
            <a:br>
              <a:rPr lang="en-US" sz="1600" b="0" i="0" dirty="0">
                <a:solidFill>
                  <a:srgbClr val="000000"/>
                </a:solidFill>
                <a:effectLst/>
                <a:latin typeface="Times New Roman" panose="02020603050405020304" pitchFamily="18" charset="0"/>
              </a:rPr>
            </a:br>
            <a:endParaRPr lang="en-US" sz="1600" b="0" i="0" dirty="0">
              <a:solidFill>
                <a:srgbClr val="000000"/>
              </a:solidFill>
              <a:effectLst/>
              <a:latin typeface="Times New Roman" panose="02020603050405020304" pitchFamily="18" charset="0"/>
            </a:endParaRPr>
          </a:p>
          <a:p>
            <a:pPr algn="l">
              <a:buFont typeface="+mj-lt"/>
              <a:buAutoNum type="arabicPeriod"/>
            </a:pPr>
            <a:r>
              <a:rPr lang="en-US" sz="1600" b="0" i="0" dirty="0">
                <a:solidFill>
                  <a:srgbClr val="000000"/>
                </a:solidFill>
                <a:effectLst/>
                <a:latin typeface="Times New Roman" panose="02020603050405020304" pitchFamily="18" charset="0"/>
              </a:rPr>
              <a:t>If the p-value is less than .05, the chance of a result as in the sample or even rarer if the assumption is true, is considered so low, that the assumption is probably NOT true. We would then reject H</a:t>
            </a:r>
            <a:r>
              <a:rPr lang="en-US" sz="1600" b="0" i="0" baseline="-25000" dirty="0">
                <a:solidFill>
                  <a:srgbClr val="000000"/>
                </a:solidFill>
                <a:effectLst/>
                <a:latin typeface="Times New Roman" panose="02020603050405020304" pitchFamily="18" charset="0"/>
              </a:rPr>
              <a:t>0</a:t>
            </a:r>
            <a:r>
              <a:rPr lang="en-US" sz="1600" b="0" i="0" dirty="0">
                <a:solidFill>
                  <a:srgbClr val="000000"/>
                </a:solidFill>
                <a:effectLst/>
                <a:latin typeface="Times New Roman" panose="02020603050405020304" pitchFamily="18" charset="0"/>
              </a:rPr>
              <a:t> and conclude H</a:t>
            </a:r>
            <a:r>
              <a:rPr lang="en-US" sz="1600" b="0" i="0" baseline="-25000" dirty="0">
                <a:solidFill>
                  <a:srgbClr val="000000"/>
                </a:solidFill>
                <a:effectLst/>
                <a:latin typeface="Times New Roman" panose="02020603050405020304" pitchFamily="18" charset="0"/>
              </a:rPr>
              <a:t>a</a:t>
            </a:r>
            <a:r>
              <a:rPr lang="en-US" sz="1600" b="0" i="0" dirty="0">
                <a:solidFill>
                  <a:srgbClr val="000000"/>
                </a:solidFill>
                <a:effectLst/>
                <a:latin typeface="Times New Roman" panose="02020603050405020304" pitchFamily="18" charset="0"/>
              </a:rPr>
              <a:t>. This is then called a significant result.</a:t>
            </a:r>
            <a:br>
              <a:rPr lang="en-US" sz="1600" b="0" i="0" dirty="0">
                <a:solidFill>
                  <a:srgbClr val="000000"/>
                </a:solidFill>
                <a:effectLst/>
                <a:latin typeface="Times New Roman" panose="02020603050405020304" pitchFamily="18" charset="0"/>
              </a:rPr>
            </a:br>
            <a:br>
              <a:rPr lang="en-US" sz="1600" b="0" i="0" dirty="0">
                <a:solidFill>
                  <a:srgbClr val="000000"/>
                </a:solidFill>
                <a:effectLst/>
                <a:latin typeface="Times New Roman" panose="02020603050405020304" pitchFamily="18" charset="0"/>
              </a:rPr>
            </a:br>
            <a:endParaRPr lang="en-US" sz="1600" b="0" i="0" dirty="0">
              <a:solidFill>
                <a:srgbClr val="000000"/>
              </a:solidFill>
              <a:effectLst/>
              <a:latin typeface="Times New Roman" panose="02020603050405020304" pitchFamily="18" charset="0"/>
            </a:endParaRPr>
          </a:p>
          <a:p>
            <a:pPr algn="l">
              <a:buFont typeface="+mj-lt"/>
              <a:buAutoNum type="arabicPeriod"/>
            </a:pPr>
            <a:r>
              <a:rPr lang="en-US" sz="1600" b="0" i="0" dirty="0">
                <a:solidFill>
                  <a:srgbClr val="000000"/>
                </a:solidFill>
                <a:effectLst/>
                <a:latin typeface="Times New Roman" panose="02020603050405020304" pitchFamily="18" charset="0"/>
              </a:rPr>
              <a:t>If the p-value is .05 or more, the chance of a result as in the sample or even rarer if the assumption is true, is considered not low enough, that the assumption could be true. We don't have enough evidence to reject the assumption. This is then called a non-significant result.</a:t>
            </a: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1059666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1206408" y="691904"/>
            <a:ext cx="9779183" cy="1325563"/>
          </a:xfrm>
        </p:spPr>
        <p:txBody>
          <a:bodyPr/>
          <a:lstStyle/>
          <a:p>
            <a:r>
              <a:rPr lang="en-IN" b="1" i="0" dirty="0">
                <a:solidFill>
                  <a:srgbClr val="000000"/>
                </a:solidFill>
                <a:effectLst/>
                <a:latin typeface="Times New Roman" panose="02020603050405020304" pitchFamily="18" charset="0"/>
              </a:rPr>
              <a:t>Analysing a single nominal variable</a:t>
            </a: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1231545" y="812801"/>
            <a:ext cx="10579453" cy="3458774"/>
          </a:xfrm>
        </p:spPr>
        <p:txBody>
          <a:bodyPr/>
          <a:lstStyle/>
          <a:p>
            <a:pPr algn="l"/>
            <a:r>
              <a:rPr lang="en-US" sz="2800" b="1" i="0" dirty="0">
                <a:solidFill>
                  <a:srgbClr val="000000"/>
                </a:solidFill>
                <a:effectLst/>
                <a:latin typeface="Times New Roman" panose="02020603050405020304" pitchFamily="18" charset="0"/>
              </a:rPr>
              <a:t>Which percentages are different? (post-hoc pairwise binomial test)</a:t>
            </a:r>
          </a:p>
          <a:p>
            <a:pPr algn="l"/>
            <a:endParaRPr lang="en-US" sz="2800" b="1"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We would now also like to know which categories are then different:</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Is the percentage of Married significantly different from Widowed?</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Is the percentage of Married significantly different from Divorced? </a:t>
            </a:r>
          </a:p>
          <a:p>
            <a:pPr algn="l"/>
            <a:endParaRPr lang="en-US" dirty="0">
              <a:solidFill>
                <a:srgbClr val="000000"/>
              </a:solidFill>
              <a:latin typeface="Times New Roman" panose="02020603050405020304" pitchFamily="18" charset="0"/>
            </a:endParaRPr>
          </a:p>
          <a:p>
            <a:pPr algn="l"/>
            <a:r>
              <a:rPr lang="en-US" b="1" i="0" dirty="0">
                <a:solidFill>
                  <a:srgbClr val="000000"/>
                </a:solidFill>
                <a:effectLst/>
                <a:latin typeface="Times New Roman" panose="02020603050405020304" pitchFamily="18" charset="0"/>
              </a:rPr>
              <a:t>Bonferroni procedure </a:t>
            </a:r>
            <a:r>
              <a:rPr lang="en-US" b="0" i="0" u="none" strike="noStrike" dirty="0">
                <a:effectLst/>
                <a:latin typeface="Times New Roman" panose="02020603050405020304" pitchFamily="18" charset="0"/>
                <a:hlinkClick r:id="rId2"/>
              </a:rPr>
              <a:t>(Bonferroni, 1935)</a:t>
            </a:r>
            <a:r>
              <a:rPr lang="en-US" b="0" i="0" dirty="0">
                <a:solidFill>
                  <a:srgbClr val="000000"/>
                </a:solidFill>
                <a:effectLst/>
                <a:latin typeface="Times New Roman" panose="02020603050405020304" pitchFamily="18" charset="0"/>
              </a:rPr>
              <a:t>. He simply suggested to divide the 5% by the number of tests that are being done, and use that then as the criteria. In this example that would mean we divide 5% by 10 and the new threshold will be 0.5% (i.e. 0.005). In general if you have </a:t>
            </a:r>
            <a:r>
              <a:rPr lang="en-US" b="0" i="1" dirty="0">
                <a:solidFill>
                  <a:srgbClr val="000000"/>
                </a:solidFill>
                <a:effectLst/>
                <a:latin typeface="Times New Roman" panose="02020603050405020304" pitchFamily="18" charset="0"/>
              </a:rPr>
              <a:t>c</a:t>
            </a:r>
            <a:r>
              <a:rPr lang="en-US" b="0" i="0" dirty="0">
                <a:solidFill>
                  <a:srgbClr val="000000"/>
                </a:solidFill>
                <a:effectLst/>
                <a:latin typeface="Times New Roman" panose="02020603050405020304" pitchFamily="18" charset="0"/>
              </a:rPr>
              <a:t> categories, the number of pairs you can create is </a:t>
            </a:r>
            <a:r>
              <a:rPr lang="en-US" b="0" i="1" dirty="0">
                <a:solidFill>
                  <a:srgbClr val="000000"/>
                </a:solidFill>
                <a:effectLst/>
                <a:latin typeface="Times New Roman" panose="02020603050405020304" pitchFamily="18" charset="0"/>
              </a:rPr>
              <a:t>c</a:t>
            </a:r>
            <a:r>
              <a:rPr lang="en-US" b="0" i="0" dirty="0">
                <a:solidFill>
                  <a:srgbClr val="000000"/>
                </a:solidFill>
                <a:effectLst/>
                <a:latin typeface="Times New Roman" panose="02020603050405020304" pitchFamily="18" charset="0"/>
              </a:rPr>
              <a:t> x (</a:t>
            </a:r>
            <a:r>
              <a:rPr lang="en-US" b="0" i="1" dirty="0">
                <a:solidFill>
                  <a:srgbClr val="000000"/>
                </a:solidFill>
                <a:effectLst/>
                <a:latin typeface="Times New Roman" panose="02020603050405020304" pitchFamily="18" charset="0"/>
              </a:rPr>
              <a:t>c</a:t>
            </a:r>
            <a:r>
              <a:rPr lang="en-US" b="0" i="0" dirty="0">
                <a:solidFill>
                  <a:srgbClr val="000000"/>
                </a:solidFill>
                <a:effectLst/>
                <a:latin typeface="Times New Roman" panose="02020603050405020304" pitchFamily="18" charset="0"/>
              </a:rPr>
              <a:t> - 1)/ 2 (in this example 5 x (5 - 1)/2 = 10).</a:t>
            </a: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23</a:t>
            </a:fld>
            <a:endParaRPr lang="en-US" dirty="0"/>
          </a:p>
        </p:txBody>
      </p:sp>
    </p:spTree>
    <p:extLst>
      <p:ext uri="{BB962C8B-B14F-4D97-AF65-F5344CB8AC3E}">
        <p14:creationId xmlns:p14="http://schemas.microsoft.com/office/powerpoint/2010/main" val="3641414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1206408" y="691904"/>
            <a:ext cx="9779183" cy="1325563"/>
          </a:xfrm>
        </p:spPr>
        <p:txBody>
          <a:bodyPr/>
          <a:lstStyle/>
          <a:p>
            <a:r>
              <a:rPr lang="en-IN" b="1" i="0" dirty="0">
                <a:solidFill>
                  <a:srgbClr val="000000"/>
                </a:solidFill>
                <a:effectLst/>
                <a:latin typeface="Times New Roman" panose="02020603050405020304" pitchFamily="18" charset="0"/>
              </a:rPr>
              <a:t>Analysing a single nominal variable</a:t>
            </a: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1231545" y="812801"/>
            <a:ext cx="10579453" cy="3458774"/>
          </a:xfrm>
        </p:spPr>
        <p:txBody>
          <a:bodyPr/>
          <a:lstStyle/>
          <a:p>
            <a:pPr algn="l"/>
            <a:r>
              <a:rPr lang="en-US" b="1" i="0" dirty="0">
                <a:solidFill>
                  <a:srgbClr val="000000"/>
                </a:solidFill>
                <a:effectLst/>
                <a:latin typeface="Times New Roman" panose="02020603050405020304" pitchFamily="18" charset="0"/>
              </a:rPr>
              <a:t>Effect size (Cramér's V and Relative Risks)</a:t>
            </a:r>
          </a:p>
          <a:p>
            <a:pPr algn="l"/>
            <a:endParaRPr lang="en-US" b="1" dirty="0">
              <a:solidFill>
                <a:srgbClr val="000000"/>
              </a:solidFill>
              <a:latin typeface="Times New Roman" panose="02020603050405020304" pitchFamily="18" charset="0"/>
            </a:endParaRPr>
          </a:p>
          <a:p>
            <a:r>
              <a:rPr lang="en-US" b="1" i="0" dirty="0">
                <a:solidFill>
                  <a:srgbClr val="000000"/>
                </a:solidFill>
                <a:effectLst/>
                <a:latin typeface="Times New Roman" panose="02020603050405020304" pitchFamily="18" charset="0"/>
              </a:rPr>
              <a:t>Effect size for the pairwise tests</a:t>
            </a:r>
            <a:r>
              <a:rPr lang="en-US" b="1" i="0">
                <a:solidFill>
                  <a:srgbClr val="000000"/>
                </a:solidFill>
                <a:effectLst/>
                <a:latin typeface="Times New Roman" panose="02020603050405020304" pitchFamily="18" charset="0"/>
              </a:rPr>
              <a:t>: Cohen g</a:t>
            </a:r>
          </a:p>
          <a:p>
            <a:pPr algn="l"/>
            <a:endParaRPr lang="en-US" b="1" i="0" dirty="0">
              <a:solidFill>
                <a:srgbClr val="000000"/>
              </a:solidFill>
              <a:effectLst/>
              <a:latin typeface="Times New Roman" panose="02020603050405020304" pitchFamily="18" charset="0"/>
            </a:endParaRPr>
          </a:p>
          <a:p>
            <a:pPr algn="l"/>
            <a:endParaRPr lang="en-US" sz="2800" b="1" i="0" dirty="0">
              <a:solidFill>
                <a:srgbClr val="000000"/>
              </a:solidFill>
              <a:effectLst/>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24</a:t>
            </a:fld>
            <a:endParaRPr lang="en-US" dirty="0"/>
          </a:p>
        </p:txBody>
      </p:sp>
      <p:pic>
        <p:nvPicPr>
          <p:cNvPr id="7" name="Picture 6" descr="A table with numbers and symbols&#10;&#10;Description automatically generated">
            <a:extLst>
              <a:ext uri="{FF2B5EF4-FFF2-40B4-BE49-F238E27FC236}">
                <a16:creationId xmlns:a16="http://schemas.microsoft.com/office/drawing/2014/main" id="{C4C69F38-AE95-9FA5-6E47-720D27FB435A}"/>
              </a:ext>
            </a:extLst>
          </p:cNvPr>
          <p:cNvPicPr>
            <a:picLocks noChangeAspect="1"/>
          </p:cNvPicPr>
          <p:nvPr/>
        </p:nvPicPr>
        <p:blipFill>
          <a:blip r:embed="rId2"/>
          <a:stretch>
            <a:fillRect/>
          </a:stretch>
        </p:blipFill>
        <p:spPr>
          <a:xfrm>
            <a:off x="3701926" y="2527253"/>
            <a:ext cx="6912233" cy="2603547"/>
          </a:xfrm>
          <a:prstGeom prst="rect">
            <a:avLst/>
          </a:prstGeom>
        </p:spPr>
      </p:pic>
    </p:spTree>
    <p:extLst>
      <p:ext uri="{BB962C8B-B14F-4D97-AF65-F5344CB8AC3E}">
        <p14:creationId xmlns:p14="http://schemas.microsoft.com/office/powerpoint/2010/main" val="1177063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Utkarsh Minds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Mirjam Nilsson</a:t>
            </a:r>
          </a:p>
        </p:txBody>
      </p:sp>
      <p:sp>
        <p:nvSpPr>
          <p:cNvPr id="6" name="AutoShape 2">
            <a:extLst>
              <a:ext uri="{FF2B5EF4-FFF2-40B4-BE49-F238E27FC236}">
                <a16:creationId xmlns:a16="http://schemas.microsoft.com/office/drawing/2014/main" id="{688B6D24-8EF1-C081-2DBB-D6003D15DF6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a:extLst>
              <a:ext uri="{FF2B5EF4-FFF2-40B4-BE49-F238E27FC236}">
                <a16:creationId xmlns:a16="http://schemas.microsoft.com/office/drawing/2014/main" id="{A01E91F2-952D-8AFF-1BAC-D01AE06424E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04FFD113-0F92-11CB-25F4-B8EE247D3EC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283574" y="3296603"/>
            <a:ext cx="10567306" cy="2387600"/>
          </a:xfrm>
        </p:spPr>
        <p:txBody>
          <a:bodyPr/>
          <a:lstStyle/>
          <a:p>
            <a:r>
              <a:rPr lang="en-US" dirty="0"/>
              <a:t>Contact us:</a:t>
            </a:r>
            <a:br>
              <a:rPr lang="en-US" dirty="0"/>
            </a:br>
            <a:r>
              <a:rPr lang="en-US" dirty="0">
                <a:hlinkClick r:id="rId2"/>
              </a:rPr>
              <a:t>helpdesk@utkarshminds.com</a:t>
            </a:r>
            <a:br>
              <a:rPr lang="en-US" dirty="0"/>
            </a:br>
            <a:r>
              <a:rPr lang="en-US" dirty="0"/>
              <a:t>+91 961-999-7797</a:t>
            </a:r>
            <a:br>
              <a:rPr lang="en-US" dirty="0"/>
            </a:br>
            <a:br>
              <a:rPr lang="en-US" dirty="0"/>
            </a:br>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6D10-2525-2DFB-1AAC-D67A50DBF744}"/>
              </a:ext>
            </a:extLst>
          </p:cNvPr>
          <p:cNvSpPr>
            <a:spLocks noGrp="1"/>
          </p:cNvSpPr>
          <p:nvPr>
            <p:ph type="title"/>
          </p:nvPr>
        </p:nvSpPr>
        <p:spPr/>
        <p:txBody>
          <a:bodyPr/>
          <a:lstStyle/>
          <a:p>
            <a:r>
              <a:rPr lang="en-US" dirty="0">
                <a:solidFill>
                  <a:srgbClr val="000000"/>
                </a:solidFill>
                <a:latin typeface="Times New Roman" panose="02020603050405020304" pitchFamily="18" charset="0"/>
              </a:rPr>
              <a:t>S</a:t>
            </a:r>
            <a:r>
              <a:rPr lang="en-US" b="1" i="0" dirty="0">
                <a:solidFill>
                  <a:srgbClr val="000000"/>
                </a:solidFill>
                <a:effectLst/>
                <a:latin typeface="Times New Roman" panose="02020603050405020304" pitchFamily="18" charset="0"/>
              </a:rPr>
              <a:t>tatistics</a:t>
            </a:r>
            <a:endParaRPr lang="en-IN" dirty="0"/>
          </a:p>
        </p:txBody>
      </p:sp>
      <p:sp>
        <p:nvSpPr>
          <p:cNvPr id="3" name="Content Placeholder 2">
            <a:extLst>
              <a:ext uri="{FF2B5EF4-FFF2-40B4-BE49-F238E27FC236}">
                <a16:creationId xmlns:a16="http://schemas.microsoft.com/office/drawing/2014/main" id="{06E7DD0B-2F10-5144-CA92-D500E5E2EB4B}"/>
              </a:ext>
            </a:extLst>
          </p:cNvPr>
          <p:cNvSpPr>
            <a:spLocks noGrp="1"/>
          </p:cNvSpPr>
          <p:nvPr>
            <p:ph idx="1"/>
          </p:nvPr>
        </p:nvSpPr>
        <p:spPr/>
        <p:txBody>
          <a:bodyPr/>
          <a:lstStyle/>
          <a:p>
            <a:endParaRPr lang="en-US" b="1" i="0" dirty="0">
              <a:solidFill>
                <a:srgbClr val="000000"/>
              </a:solidFill>
              <a:effectLst/>
              <a:latin typeface="Times New Roman" panose="02020603050405020304" pitchFamily="18" charset="0"/>
            </a:endParaRPr>
          </a:p>
          <a:p>
            <a:pPr algn="ctr"/>
            <a:r>
              <a:rPr lang="en-US" b="0" i="0" dirty="0">
                <a:solidFill>
                  <a:srgbClr val="000000"/>
                </a:solidFill>
                <a:effectLst/>
                <a:latin typeface="Times New Roman" panose="02020603050405020304" pitchFamily="18" charset="0"/>
              </a:rPr>
              <a:t>“the science of collecting, displaying and </a:t>
            </a:r>
            <a:r>
              <a:rPr lang="en-US" b="0" i="0" dirty="0" err="1">
                <a:solidFill>
                  <a:srgbClr val="000000"/>
                </a:solidFill>
                <a:effectLst/>
                <a:latin typeface="Times New Roman" panose="02020603050405020304" pitchFamily="18" charset="0"/>
              </a:rPr>
              <a:t>analysing</a:t>
            </a:r>
            <a:r>
              <a:rPr lang="en-US" b="0" i="0" dirty="0">
                <a:solidFill>
                  <a:srgbClr val="000000"/>
                </a:solidFill>
                <a:effectLst/>
                <a:latin typeface="Times New Roman" panose="02020603050405020304" pitchFamily="18" charset="0"/>
              </a:rPr>
              <a:t> data”</a:t>
            </a:r>
          </a:p>
          <a:p>
            <a:pPr algn="ctr"/>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There are two main branches of statistics; descriptive and inferential </a:t>
            </a:r>
            <a:r>
              <a:rPr lang="en-US" b="0" i="0" u="none" strike="noStrike" dirty="0">
                <a:solidFill>
                  <a:srgbClr val="000000"/>
                </a:solidFill>
                <a:effectLst/>
                <a:latin typeface="Times New Roman" panose="02020603050405020304" pitchFamily="18" charset="0"/>
                <a:hlinkClick r:id="rId2"/>
              </a:rPr>
              <a:t>(Wright &amp; London, 2009, p. 55)</a:t>
            </a:r>
            <a:r>
              <a:rPr lang="en-US" b="0" i="0" dirty="0">
                <a:solidFill>
                  <a:srgbClr val="000000"/>
                </a:solidFill>
                <a:effectLst/>
                <a:latin typeface="Times New Roman" panose="02020603050405020304" pitchFamily="18" charset="0"/>
              </a:rPr>
              <a:t>. </a:t>
            </a:r>
          </a:p>
          <a:p>
            <a:pPr algn="l"/>
            <a:endParaRPr lang="en-US" dirty="0">
              <a:solidFill>
                <a:srgbClr val="000000"/>
              </a:solidFill>
              <a:latin typeface="Times New Roman" panose="02020603050405020304" pitchFamily="18" charset="0"/>
            </a:endParaRPr>
          </a:p>
          <a:p>
            <a:pPr algn="l"/>
            <a:r>
              <a:rPr lang="en-US" b="1" i="0" dirty="0">
                <a:solidFill>
                  <a:srgbClr val="000000"/>
                </a:solidFill>
                <a:effectLst/>
                <a:latin typeface="Times New Roman" panose="02020603050405020304" pitchFamily="18" charset="0"/>
              </a:rPr>
              <a:t>Descriptive statistics</a:t>
            </a:r>
            <a:r>
              <a:rPr lang="en-US" b="0" i="0" dirty="0">
                <a:solidFill>
                  <a:srgbClr val="000000"/>
                </a:solidFill>
                <a:effectLst/>
                <a:latin typeface="Times New Roman" panose="02020603050405020304" pitchFamily="18" charset="0"/>
              </a:rPr>
              <a:t> are: “methods for organizing, displaying, and describing data using tables, graphs and summary measures” </a:t>
            </a:r>
            <a:r>
              <a:rPr lang="en-US" b="0" i="0" u="none" strike="noStrike" dirty="0">
                <a:solidFill>
                  <a:srgbClr val="000000"/>
                </a:solidFill>
                <a:effectLst/>
                <a:latin typeface="Times New Roman" panose="02020603050405020304" pitchFamily="18" charset="0"/>
                <a:hlinkClick r:id="rId3"/>
              </a:rPr>
              <a:t>(Mann, 1991, 2010, p. 3)</a:t>
            </a:r>
            <a:r>
              <a:rPr lang="en-US" b="0" i="0" dirty="0">
                <a:solidFill>
                  <a:srgbClr val="000000"/>
                </a:solidFill>
                <a:effectLst/>
                <a:latin typeface="Times New Roman" panose="02020603050405020304" pitchFamily="18" charset="0"/>
              </a:rPr>
              <a:t>.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Descriptive statistics is the type of statistics most people encounter every day, often without realizing they are looking at statistics. In many video-games results or scores are often displayed in various charts or with various comparisons, advertisements try to show of fancy diagrams and in business reports the tables and diagrams also play often a key role.</a:t>
            </a:r>
          </a:p>
          <a:p>
            <a:pPr algn="l"/>
            <a:r>
              <a:rPr lang="en-US" b="0" i="0" dirty="0">
                <a:solidFill>
                  <a:srgbClr val="000000"/>
                </a:solidFill>
                <a:effectLst/>
                <a:latin typeface="Times New Roman" panose="02020603050405020304" pitchFamily="18" charset="0"/>
              </a:rPr>
              <a:t>When collecting data you are usually interested in a specific group of people, animals or things, but don’t have the time (or money) to collect data about all of them. The entire group is known as the </a:t>
            </a:r>
            <a:r>
              <a:rPr lang="en-US" b="1" i="0" dirty="0">
                <a:solidFill>
                  <a:srgbClr val="000000"/>
                </a:solidFill>
                <a:effectLst/>
                <a:latin typeface="Times New Roman" panose="02020603050405020304" pitchFamily="18" charset="0"/>
              </a:rPr>
              <a:t>population</a:t>
            </a:r>
            <a:r>
              <a:rPr lang="en-US" b="0" i="0" dirty="0">
                <a:solidFill>
                  <a:srgbClr val="000000"/>
                </a:solidFill>
                <a:effectLst/>
                <a:latin typeface="Times New Roman" panose="02020603050405020304" pitchFamily="18" charset="0"/>
              </a:rPr>
              <a:t>: “the complete set of objects of interest” </a:t>
            </a:r>
            <a:r>
              <a:rPr lang="en-US" b="0" i="0" u="none" strike="noStrike" dirty="0">
                <a:solidFill>
                  <a:srgbClr val="000000"/>
                </a:solidFill>
                <a:effectLst/>
                <a:latin typeface="Times New Roman" panose="02020603050405020304" pitchFamily="18" charset="0"/>
                <a:hlinkClick r:id="rId4"/>
              </a:rPr>
              <a:t>(Upton &amp; Cook, 2014, p. 332)</a:t>
            </a:r>
            <a:r>
              <a:rPr lang="en-US" b="0" i="0" dirty="0">
                <a:solidFill>
                  <a:srgbClr val="000000"/>
                </a:solidFill>
                <a:effectLst/>
                <a:latin typeface="Times New Roman" panose="02020603050405020304" pitchFamily="18" charset="0"/>
              </a:rPr>
              <a:t>. The people/things you actually got data from is then known as a </a:t>
            </a:r>
            <a:r>
              <a:rPr lang="en-US" b="1" i="0" dirty="0">
                <a:solidFill>
                  <a:srgbClr val="000000"/>
                </a:solidFill>
                <a:effectLst/>
                <a:latin typeface="Times New Roman" panose="02020603050405020304" pitchFamily="18" charset="0"/>
              </a:rPr>
              <a:t>sample</a:t>
            </a:r>
            <a:r>
              <a:rPr lang="en-US" b="0" i="0" dirty="0">
                <a:solidFill>
                  <a:srgbClr val="000000"/>
                </a:solidFill>
                <a:effectLst/>
                <a:latin typeface="Times New Roman" panose="02020603050405020304" pitchFamily="18" charset="0"/>
              </a:rPr>
              <a:t>: “a subset of a population usually chosen in such a way that it can be taken to represent the population with respect to some characteristic” </a:t>
            </a:r>
            <a:r>
              <a:rPr lang="en-US" b="0" i="0" u="none" strike="noStrike" dirty="0">
                <a:solidFill>
                  <a:srgbClr val="000000"/>
                </a:solidFill>
                <a:effectLst/>
                <a:latin typeface="Times New Roman" panose="02020603050405020304" pitchFamily="18" charset="0"/>
                <a:hlinkClick r:id="rId4"/>
              </a:rPr>
              <a:t>(Upton &amp; Cook, 2014, p. 379)</a:t>
            </a:r>
            <a:r>
              <a:rPr lang="en-US" b="0" i="0" dirty="0">
                <a:solidFill>
                  <a:srgbClr val="000000"/>
                </a:solidFill>
                <a:effectLst/>
                <a:latin typeface="Times New Roman" panose="02020603050405020304" pitchFamily="18" charset="0"/>
              </a:rPr>
              <a:t>.</a:t>
            </a:r>
          </a:p>
          <a:p>
            <a:pPr algn="l"/>
            <a:r>
              <a:rPr lang="en-US" b="0" i="0" dirty="0">
                <a:solidFill>
                  <a:srgbClr val="000000"/>
                </a:solidFill>
                <a:effectLst/>
                <a:latin typeface="Times New Roman" panose="02020603050405020304" pitchFamily="18" charset="0"/>
              </a:rPr>
              <a:t>Wouldn’t it be great if you could say something about the population based on just one sample? It would save a lot of time and/or money. A fancy word for making a statement about a population based on a sample is an </a:t>
            </a:r>
            <a:r>
              <a:rPr lang="en-US" b="1" i="0" dirty="0">
                <a:solidFill>
                  <a:srgbClr val="000000"/>
                </a:solidFill>
                <a:effectLst/>
                <a:latin typeface="Times New Roman" panose="02020603050405020304" pitchFamily="18" charset="0"/>
              </a:rPr>
              <a:t>inference</a:t>
            </a:r>
            <a:r>
              <a:rPr lang="en-US" b="0" i="0" dirty="0">
                <a:solidFill>
                  <a:srgbClr val="000000"/>
                </a:solidFill>
                <a:effectLst/>
                <a:latin typeface="Times New Roman" panose="02020603050405020304" pitchFamily="18" charset="0"/>
              </a:rPr>
              <a:t>: “a conclusion about a population based on logical reasoning from data gathered about a smaller sample” </a:t>
            </a:r>
            <a:r>
              <a:rPr lang="en-US" b="0" i="0" u="none" strike="noStrike" dirty="0">
                <a:solidFill>
                  <a:srgbClr val="000000"/>
                </a:solidFill>
                <a:effectLst/>
                <a:latin typeface="Times New Roman" panose="02020603050405020304" pitchFamily="18" charset="0"/>
                <a:hlinkClick r:id="rId5"/>
              </a:rPr>
              <a:t>(</a:t>
            </a:r>
            <a:r>
              <a:rPr lang="en-US" b="0" i="0" u="none" strike="noStrike" dirty="0" err="1">
                <a:solidFill>
                  <a:srgbClr val="000000"/>
                </a:solidFill>
                <a:effectLst/>
                <a:latin typeface="Times New Roman" panose="02020603050405020304" pitchFamily="18" charset="0"/>
                <a:hlinkClick r:id="rId5"/>
              </a:rPr>
              <a:t>Zedeck</a:t>
            </a:r>
            <a:r>
              <a:rPr lang="en-US" b="0" i="0" u="none" strike="noStrike" dirty="0">
                <a:solidFill>
                  <a:srgbClr val="000000"/>
                </a:solidFill>
                <a:effectLst/>
                <a:latin typeface="Times New Roman" panose="02020603050405020304" pitchFamily="18" charset="0"/>
                <a:hlinkClick r:id="rId5"/>
              </a:rPr>
              <a:t>, 2014, p. 175)</a:t>
            </a:r>
            <a:r>
              <a:rPr lang="en-US" b="0" i="0" dirty="0">
                <a:solidFill>
                  <a:srgbClr val="000000"/>
                </a:solidFill>
                <a:effectLst/>
                <a:latin typeface="Times New Roman" panose="02020603050405020304" pitchFamily="18" charset="0"/>
              </a:rPr>
              <a:t>.</a:t>
            </a:r>
          </a:p>
          <a:p>
            <a:pPr algn="ctr"/>
            <a:endParaRPr lang="en-IN" dirty="0"/>
          </a:p>
        </p:txBody>
      </p:sp>
      <p:sp>
        <p:nvSpPr>
          <p:cNvPr id="4" name="Footer Placeholder 3">
            <a:extLst>
              <a:ext uri="{FF2B5EF4-FFF2-40B4-BE49-F238E27FC236}">
                <a16:creationId xmlns:a16="http://schemas.microsoft.com/office/drawing/2014/main" id="{7625388A-FF61-82C8-F524-B495436D7EC3}"/>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C416BF9-9193-70E3-CB12-D9879B846E08}"/>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2484161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6D10-2525-2DFB-1AAC-D67A50DBF744}"/>
              </a:ext>
            </a:extLst>
          </p:cNvPr>
          <p:cNvSpPr>
            <a:spLocks noGrp="1"/>
          </p:cNvSpPr>
          <p:nvPr>
            <p:ph type="title"/>
          </p:nvPr>
        </p:nvSpPr>
        <p:spPr>
          <a:xfrm>
            <a:off x="1025252" y="0"/>
            <a:ext cx="9779183" cy="664399"/>
          </a:xfrm>
        </p:spPr>
        <p:txBody>
          <a:bodyPr/>
          <a:lstStyle/>
          <a:p>
            <a:r>
              <a:rPr lang="en-US" dirty="0">
                <a:solidFill>
                  <a:srgbClr val="000000"/>
                </a:solidFill>
                <a:latin typeface="Times New Roman" panose="02020603050405020304" pitchFamily="18" charset="0"/>
              </a:rPr>
              <a:t>S</a:t>
            </a:r>
            <a:r>
              <a:rPr lang="en-US" b="1" i="0" dirty="0">
                <a:solidFill>
                  <a:srgbClr val="000000"/>
                </a:solidFill>
                <a:effectLst/>
                <a:latin typeface="Times New Roman" panose="02020603050405020304" pitchFamily="18" charset="0"/>
              </a:rPr>
              <a:t>tatistics</a:t>
            </a:r>
            <a:endParaRPr lang="en-IN" dirty="0"/>
          </a:p>
        </p:txBody>
      </p:sp>
      <p:sp>
        <p:nvSpPr>
          <p:cNvPr id="3" name="Content Placeholder 2">
            <a:extLst>
              <a:ext uri="{FF2B5EF4-FFF2-40B4-BE49-F238E27FC236}">
                <a16:creationId xmlns:a16="http://schemas.microsoft.com/office/drawing/2014/main" id="{06E7DD0B-2F10-5144-CA92-D500E5E2EB4B}"/>
              </a:ext>
            </a:extLst>
          </p:cNvPr>
          <p:cNvSpPr>
            <a:spLocks noGrp="1"/>
          </p:cNvSpPr>
          <p:nvPr>
            <p:ph idx="1"/>
          </p:nvPr>
        </p:nvSpPr>
        <p:spPr>
          <a:xfrm>
            <a:off x="1202955" y="1042107"/>
            <a:ext cx="9779182" cy="3366815"/>
          </a:xfrm>
        </p:spPr>
        <p:txBody>
          <a:bodyPr/>
          <a:lstStyle/>
          <a:p>
            <a:pPr algn="l"/>
            <a:r>
              <a:rPr lang="en-US" b="0" i="0" dirty="0">
                <a:solidFill>
                  <a:srgbClr val="000000"/>
                </a:solidFill>
                <a:effectLst/>
                <a:latin typeface="Times New Roman" panose="02020603050405020304" pitchFamily="18" charset="0"/>
              </a:rPr>
              <a:t>When collecting data you are usually interested in a specific group of people, animals or things, but don’t have the time (or money) to collect data about all of them.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entire group is known as the </a:t>
            </a:r>
            <a:r>
              <a:rPr lang="en-US" b="1" i="0" dirty="0">
                <a:solidFill>
                  <a:srgbClr val="000000"/>
                </a:solidFill>
                <a:effectLst/>
                <a:latin typeface="Times New Roman" panose="02020603050405020304" pitchFamily="18" charset="0"/>
              </a:rPr>
              <a:t>population</a:t>
            </a:r>
            <a:r>
              <a:rPr lang="en-US" b="0" i="0" dirty="0">
                <a:solidFill>
                  <a:srgbClr val="000000"/>
                </a:solidFill>
                <a:effectLst/>
                <a:latin typeface="Times New Roman" panose="02020603050405020304" pitchFamily="18" charset="0"/>
              </a:rPr>
              <a:t>: “the complete set of objects of interest” </a:t>
            </a:r>
            <a:r>
              <a:rPr lang="en-US" b="0" i="0" u="none" strike="noStrike" dirty="0">
                <a:solidFill>
                  <a:srgbClr val="000000"/>
                </a:solidFill>
                <a:effectLst/>
                <a:latin typeface="Times New Roman" panose="02020603050405020304" pitchFamily="18" charset="0"/>
                <a:hlinkClick r:id="rId2"/>
              </a:rPr>
              <a:t>(Upton &amp; Cook, 2014, p. 332)</a:t>
            </a:r>
            <a:r>
              <a:rPr lang="en-US" b="0" i="0" dirty="0">
                <a:solidFill>
                  <a:srgbClr val="000000"/>
                </a:solidFill>
                <a:effectLst/>
                <a:latin typeface="Times New Roman" panose="02020603050405020304" pitchFamily="18" charset="0"/>
              </a:rPr>
              <a:t>.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people/things you actually got data from is then known as a </a:t>
            </a:r>
            <a:r>
              <a:rPr lang="en-US" b="1" i="0" dirty="0">
                <a:solidFill>
                  <a:srgbClr val="000000"/>
                </a:solidFill>
                <a:effectLst/>
                <a:latin typeface="Times New Roman" panose="02020603050405020304" pitchFamily="18" charset="0"/>
              </a:rPr>
              <a:t>sample</a:t>
            </a:r>
            <a:r>
              <a:rPr lang="en-US" b="0" i="0" dirty="0">
                <a:solidFill>
                  <a:srgbClr val="000000"/>
                </a:solidFill>
                <a:effectLst/>
                <a:latin typeface="Times New Roman" panose="02020603050405020304" pitchFamily="18" charset="0"/>
              </a:rPr>
              <a:t>: “a subset of a population usually chosen in such a way that it can be taken to represent the population with respect to some characteristic” </a:t>
            </a:r>
            <a:r>
              <a:rPr lang="en-US" b="0" i="0" u="none" strike="noStrike" dirty="0">
                <a:solidFill>
                  <a:srgbClr val="000000"/>
                </a:solidFill>
                <a:effectLst/>
                <a:latin typeface="Times New Roman" panose="02020603050405020304" pitchFamily="18" charset="0"/>
                <a:hlinkClick r:id="rId2"/>
              </a:rPr>
              <a:t>(Upton &amp; Cook, 2014, p. 379)</a:t>
            </a:r>
            <a:r>
              <a:rPr lang="en-US" b="0" i="0" dirty="0">
                <a:solidFill>
                  <a:srgbClr val="000000"/>
                </a:solidFill>
                <a:effectLst/>
                <a:latin typeface="Times New Roman" panose="02020603050405020304" pitchFamily="18" charset="0"/>
              </a:rPr>
              <a:t>.</a:t>
            </a:r>
            <a:endParaRPr lang="en-IN" dirty="0"/>
          </a:p>
        </p:txBody>
      </p:sp>
      <p:sp>
        <p:nvSpPr>
          <p:cNvPr id="5" name="Slide Number Placeholder 4">
            <a:extLst>
              <a:ext uri="{FF2B5EF4-FFF2-40B4-BE49-F238E27FC236}">
                <a16:creationId xmlns:a16="http://schemas.microsoft.com/office/drawing/2014/main" id="{8C416BF9-9193-70E3-CB12-D9879B846E08}"/>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3843260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6D10-2525-2DFB-1AAC-D67A50DBF744}"/>
              </a:ext>
            </a:extLst>
          </p:cNvPr>
          <p:cNvSpPr>
            <a:spLocks noGrp="1"/>
          </p:cNvSpPr>
          <p:nvPr>
            <p:ph type="title"/>
          </p:nvPr>
        </p:nvSpPr>
        <p:spPr>
          <a:xfrm>
            <a:off x="1167491" y="238761"/>
            <a:ext cx="9779183" cy="533400"/>
          </a:xfrm>
        </p:spPr>
        <p:txBody>
          <a:bodyPr/>
          <a:lstStyle/>
          <a:p>
            <a:r>
              <a:rPr lang="en-US" dirty="0">
                <a:solidFill>
                  <a:srgbClr val="000000"/>
                </a:solidFill>
                <a:latin typeface="Times New Roman" panose="02020603050405020304" pitchFamily="18" charset="0"/>
              </a:rPr>
              <a:t>S</a:t>
            </a:r>
            <a:r>
              <a:rPr lang="en-US" b="1" i="0" dirty="0">
                <a:solidFill>
                  <a:srgbClr val="000000"/>
                </a:solidFill>
                <a:effectLst/>
                <a:latin typeface="Times New Roman" panose="02020603050405020304" pitchFamily="18" charset="0"/>
              </a:rPr>
              <a:t>tatistical terms</a:t>
            </a:r>
            <a:endParaRPr lang="en-IN" dirty="0"/>
          </a:p>
        </p:txBody>
      </p:sp>
      <p:sp>
        <p:nvSpPr>
          <p:cNvPr id="3" name="Content Placeholder 2">
            <a:extLst>
              <a:ext uri="{FF2B5EF4-FFF2-40B4-BE49-F238E27FC236}">
                <a16:creationId xmlns:a16="http://schemas.microsoft.com/office/drawing/2014/main" id="{06E7DD0B-2F10-5144-CA92-D500E5E2EB4B}"/>
              </a:ext>
            </a:extLst>
          </p:cNvPr>
          <p:cNvSpPr>
            <a:spLocks noGrp="1"/>
          </p:cNvSpPr>
          <p:nvPr>
            <p:ph idx="1"/>
          </p:nvPr>
        </p:nvSpPr>
        <p:spPr>
          <a:xfrm>
            <a:off x="930046" y="772161"/>
            <a:ext cx="10254071" cy="3366815"/>
          </a:xfrm>
        </p:spPr>
        <p:txBody>
          <a:bodyPr/>
          <a:lstStyle/>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In Table 1 the conversion of the example survey into variables, values and coding. This is sometimes referred to as a </a:t>
            </a:r>
            <a:r>
              <a:rPr lang="en-US" b="1" i="0" dirty="0">
                <a:solidFill>
                  <a:srgbClr val="000000"/>
                </a:solidFill>
                <a:effectLst/>
                <a:latin typeface="Times New Roman" panose="02020603050405020304" pitchFamily="18" charset="0"/>
              </a:rPr>
              <a:t>codebook</a:t>
            </a:r>
            <a:r>
              <a:rPr lang="en-US" b="0" i="0" dirty="0">
                <a:solidFill>
                  <a:srgbClr val="000000"/>
                </a:solidFill>
                <a:effectLst/>
                <a:latin typeface="Times New Roman" panose="02020603050405020304" pitchFamily="18" charset="0"/>
              </a:rPr>
              <a:t>.</a:t>
            </a:r>
          </a:p>
          <a:p>
            <a:pPr algn="l"/>
            <a:endParaRPr lang="en-US" dirty="0">
              <a:solidFill>
                <a:srgbClr val="000000"/>
              </a:solidFill>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endParaRPr lang="en-US" dirty="0">
              <a:solidFill>
                <a:srgbClr val="000000"/>
              </a:solidFill>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Note that the variable description is either a longer description of the name of the variable, or sometimes the entire question as it was asked on the survey.</a:t>
            </a:r>
          </a:p>
          <a:p>
            <a:pPr algn="l"/>
            <a:r>
              <a:rPr lang="en-US" b="0" i="0" dirty="0">
                <a:solidFill>
                  <a:srgbClr val="000000"/>
                </a:solidFill>
                <a:effectLst/>
                <a:latin typeface="Times New Roman" panose="02020603050405020304" pitchFamily="18" charset="0"/>
              </a:rPr>
              <a:t>The last term connected to this is a score. A </a:t>
            </a:r>
            <a:r>
              <a:rPr lang="en-US" b="1" i="0" dirty="0">
                <a:solidFill>
                  <a:srgbClr val="000000"/>
                </a:solidFill>
                <a:effectLst/>
                <a:latin typeface="Times New Roman" panose="02020603050405020304" pitchFamily="18" charset="0"/>
              </a:rPr>
              <a:t>score</a:t>
            </a:r>
            <a:r>
              <a:rPr lang="en-US" b="0" i="0" dirty="0">
                <a:solidFill>
                  <a:srgbClr val="000000"/>
                </a:solidFill>
                <a:effectLst/>
                <a:latin typeface="Times New Roman" panose="02020603050405020304" pitchFamily="18" charset="0"/>
              </a:rPr>
              <a:t> is the value (or assigned code) for a single case on a single variable.</a:t>
            </a:r>
          </a:p>
          <a:p>
            <a:pPr algn="l"/>
            <a:endParaRPr lang="en-US" b="0" i="0" dirty="0">
              <a:solidFill>
                <a:srgbClr val="000000"/>
              </a:solidFill>
              <a:effectLst/>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p:txBody>
      </p:sp>
      <p:sp>
        <p:nvSpPr>
          <p:cNvPr id="5" name="Slide Number Placeholder 4">
            <a:extLst>
              <a:ext uri="{FF2B5EF4-FFF2-40B4-BE49-F238E27FC236}">
                <a16:creationId xmlns:a16="http://schemas.microsoft.com/office/drawing/2014/main" id="{8C416BF9-9193-70E3-CB12-D9879B846E08}"/>
              </a:ext>
            </a:extLst>
          </p:cNvPr>
          <p:cNvSpPr>
            <a:spLocks noGrp="1"/>
          </p:cNvSpPr>
          <p:nvPr>
            <p:ph type="sldNum" sz="quarter" idx="4"/>
          </p:nvPr>
        </p:nvSpPr>
        <p:spPr/>
        <p:txBody>
          <a:bodyPr/>
          <a:lstStyle/>
          <a:p>
            <a:fld id="{294A09A9-5501-47C1-A89A-A340965A2BE2}" type="slidenum">
              <a:rPr lang="en-US" smtClean="0"/>
              <a:pPr/>
              <a:t>5</a:t>
            </a:fld>
            <a:endParaRPr lang="en-US" dirty="0"/>
          </a:p>
        </p:txBody>
      </p:sp>
      <p:pic>
        <p:nvPicPr>
          <p:cNvPr id="9" name="Picture 8" descr="A black text on a white background&#10;&#10;Description automatically generated">
            <a:extLst>
              <a:ext uri="{FF2B5EF4-FFF2-40B4-BE49-F238E27FC236}">
                <a16:creationId xmlns:a16="http://schemas.microsoft.com/office/drawing/2014/main" id="{33195FAD-4E8B-3AC5-B2C4-7B5253811E80}"/>
              </a:ext>
            </a:extLst>
          </p:cNvPr>
          <p:cNvPicPr>
            <a:picLocks noChangeAspect="1"/>
          </p:cNvPicPr>
          <p:nvPr/>
        </p:nvPicPr>
        <p:blipFill>
          <a:blip r:embed="rId2"/>
          <a:stretch>
            <a:fillRect/>
          </a:stretch>
        </p:blipFill>
        <p:spPr>
          <a:xfrm>
            <a:off x="1007883" y="2300556"/>
            <a:ext cx="5791498" cy="1911448"/>
          </a:xfrm>
          <a:prstGeom prst="rect">
            <a:avLst/>
          </a:prstGeom>
        </p:spPr>
      </p:pic>
      <p:pic>
        <p:nvPicPr>
          <p:cNvPr id="11" name="Picture 10" descr="A close-up of a name&#10;&#10;Description automatically generated">
            <a:extLst>
              <a:ext uri="{FF2B5EF4-FFF2-40B4-BE49-F238E27FC236}">
                <a16:creationId xmlns:a16="http://schemas.microsoft.com/office/drawing/2014/main" id="{78AA42B5-90EC-85AF-A9D4-B7E05FCC921D}"/>
              </a:ext>
            </a:extLst>
          </p:cNvPr>
          <p:cNvPicPr>
            <a:picLocks noChangeAspect="1"/>
          </p:cNvPicPr>
          <p:nvPr/>
        </p:nvPicPr>
        <p:blipFill>
          <a:blip r:embed="rId3"/>
          <a:stretch>
            <a:fillRect/>
          </a:stretch>
        </p:blipFill>
        <p:spPr>
          <a:xfrm>
            <a:off x="7334314" y="3055575"/>
            <a:ext cx="3314870" cy="819192"/>
          </a:xfrm>
          <a:prstGeom prst="rect">
            <a:avLst/>
          </a:prstGeom>
        </p:spPr>
      </p:pic>
    </p:spTree>
    <p:extLst>
      <p:ext uri="{BB962C8B-B14F-4D97-AF65-F5344CB8AC3E}">
        <p14:creationId xmlns:p14="http://schemas.microsoft.com/office/powerpoint/2010/main" val="2663659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6D10-2525-2DFB-1AAC-D67A50DBF744}"/>
              </a:ext>
            </a:extLst>
          </p:cNvPr>
          <p:cNvSpPr>
            <a:spLocks noGrp="1"/>
          </p:cNvSpPr>
          <p:nvPr>
            <p:ph type="title"/>
          </p:nvPr>
        </p:nvSpPr>
        <p:spPr>
          <a:xfrm>
            <a:off x="1167491" y="238761"/>
            <a:ext cx="9779183" cy="533400"/>
          </a:xfrm>
        </p:spPr>
        <p:txBody>
          <a:bodyPr/>
          <a:lstStyle/>
          <a:p>
            <a:r>
              <a:rPr lang="en-US" dirty="0">
                <a:solidFill>
                  <a:srgbClr val="000000"/>
                </a:solidFill>
                <a:latin typeface="Times New Roman" panose="02020603050405020304" pitchFamily="18" charset="0"/>
              </a:rPr>
              <a:t>S</a:t>
            </a:r>
            <a:r>
              <a:rPr lang="en-US" b="1" i="0" dirty="0">
                <a:solidFill>
                  <a:srgbClr val="000000"/>
                </a:solidFill>
                <a:effectLst/>
                <a:latin typeface="Times New Roman" panose="02020603050405020304" pitchFamily="18" charset="0"/>
              </a:rPr>
              <a:t>tatistical terms</a:t>
            </a:r>
            <a:endParaRPr lang="en-IN" dirty="0"/>
          </a:p>
        </p:txBody>
      </p:sp>
      <p:sp>
        <p:nvSpPr>
          <p:cNvPr id="3" name="Content Placeholder 2">
            <a:extLst>
              <a:ext uri="{FF2B5EF4-FFF2-40B4-BE49-F238E27FC236}">
                <a16:creationId xmlns:a16="http://schemas.microsoft.com/office/drawing/2014/main" id="{06E7DD0B-2F10-5144-CA92-D500E5E2EB4B}"/>
              </a:ext>
            </a:extLst>
          </p:cNvPr>
          <p:cNvSpPr>
            <a:spLocks noGrp="1"/>
          </p:cNvSpPr>
          <p:nvPr>
            <p:ph idx="1"/>
          </p:nvPr>
        </p:nvSpPr>
        <p:spPr>
          <a:xfrm>
            <a:off x="930046" y="772161"/>
            <a:ext cx="10254071" cy="3366815"/>
          </a:xfrm>
        </p:spPr>
        <p:txBody>
          <a:bodyPr/>
          <a:lstStyle/>
          <a:p>
            <a:pPr algn="l"/>
            <a:r>
              <a:rPr lang="en-US" b="0" i="0" dirty="0">
                <a:solidFill>
                  <a:srgbClr val="000000"/>
                </a:solidFill>
                <a:effectLst/>
                <a:latin typeface="Times New Roman" panose="02020603050405020304" pitchFamily="18" charset="0"/>
              </a:rPr>
              <a:t>Stevens (1946) classified variables based on which basic operations can be performed on them, and created four so-called measurement levels: </a:t>
            </a:r>
            <a:r>
              <a:rPr lang="en-US" b="1" i="0" dirty="0">
                <a:solidFill>
                  <a:srgbClr val="000000"/>
                </a:solidFill>
                <a:effectLst/>
                <a:latin typeface="Times New Roman" panose="02020603050405020304" pitchFamily="18" charset="0"/>
              </a:rPr>
              <a:t>nominal, ordinal, interval and ratio</a:t>
            </a:r>
            <a:r>
              <a:rPr lang="en-US" b="0" i="0" dirty="0">
                <a:solidFill>
                  <a:srgbClr val="000000"/>
                </a:solidFill>
                <a:effectLst/>
                <a:latin typeface="Times New Roman" panose="02020603050405020304" pitchFamily="18" charset="0"/>
              </a:rPr>
              <a:t>.</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 I will combine interval and ratio into one category called scale (which is something SPSS also does). </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 variable is said to have a nominal measurement level, if the values are non-numeric and have no logical order (besides perhaps alphabetical). The variable gender for example has a nominal measurement level, since the order of the possible values can be in any way you want (although there are many discussions sometimes about it :-)). Also open questions that ask for text are nominal, for example first name.</a:t>
            </a:r>
          </a:p>
        </p:txBody>
      </p:sp>
      <p:sp>
        <p:nvSpPr>
          <p:cNvPr id="5" name="Slide Number Placeholder 4">
            <a:extLst>
              <a:ext uri="{FF2B5EF4-FFF2-40B4-BE49-F238E27FC236}">
                <a16:creationId xmlns:a16="http://schemas.microsoft.com/office/drawing/2014/main" id="{8C416BF9-9193-70E3-CB12-D9879B846E08}"/>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946991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873B-5289-FB81-3A71-F036DBA4B1F5}"/>
              </a:ext>
            </a:extLst>
          </p:cNvPr>
          <p:cNvSpPr>
            <a:spLocks noGrp="1"/>
          </p:cNvSpPr>
          <p:nvPr>
            <p:ph type="title"/>
          </p:nvPr>
        </p:nvSpPr>
        <p:spPr>
          <a:xfrm>
            <a:off x="1167492" y="381001"/>
            <a:ext cx="9779183" cy="939800"/>
          </a:xfrm>
        </p:spPr>
        <p:txBody>
          <a:bodyPr/>
          <a:lstStyle/>
          <a:p>
            <a:r>
              <a:rPr lang="en-IN" b="1" i="0" dirty="0">
                <a:solidFill>
                  <a:srgbClr val="000000"/>
                </a:solidFill>
                <a:effectLst/>
                <a:latin typeface="Times New Roman" panose="02020603050405020304" pitchFamily="18" charset="0"/>
              </a:rPr>
              <a:t>Significance</a:t>
            </a:r>
            <a:br>
              <a:rPr lang="en-IN"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3AC0AEE-14FE-A988-4AEB-AB2EFEF310C8}"/>
              </a:ext>
            </a:extLst>
          </p:cNvPr>
          <p:cNvSpPr>
            <a:spLocks noGrp="1"/>
          </p:cNvSpPr>
          <p:nvPr>
            <p:ph idx="1"/>
          </p:nvPr>
        </p:nvSpPr>
        <p:spPr>
          <a:xfrm>
            <a:off x="1167493" y="802641"/>
            <a:ext cx="9779182" cy="4581642"/>
          </a:xfrm>
        </p:spPr>
        <p:txBody>
          <a:bodyPr/>
          <a:lstStyle/>
          <a:p>
            <a:r>
              <a:rPr lang="en-US" b="1" i="0" dirty="0">
                <a:solidFill>
                  <a:srgbClr val="000000"/>
                </a:solidFill>
                <a:effectLst/>
                <a:latin typeface="Times New Roman" panose="02020603050405020304" pitchFamily="18" charset="0"/>
              </a:rPr>
              <a:t>significance</a:t>
            </a:r>
            <a:r>
              <a:rPr lang="en-US" b="0" i="0" dirty="0">
                <a:solidFill>
                  <a:srgbClr val="000000"/>
                </a:solidFill>
                <a:effectLst/>
                <a:latin typeface="Times New Roman" panose="02020603050405020304" pitchFamily="18" charset="0"/>
              </a:rPr>
              <a:t>, which can be defined as: the probability of a </a:t>
            </a:r>
            <a:r>
              <a:rPr lang="en-US" b="0" i="0" dirty="0">
                <a:solidFill>
                  <a:srgbClr val="FF0000"/>
                </a:solidFill>
                <a:effectLst/>
                <a:latin typeface="Times New Roman" panose="02020603050405020304" pitchFamily="18" charset="0"/>
              </a:rPr>
              <a:t>result as in the sample</a:t>
            </a:r>
            <a:r>
              <a:rPr lang="en-US" b="0" i="0" dirty="0">
                <a:solidFill>
                  <a:srgbClr val="000000"/>
                </a:solidFill>
                <a:effectLst/>
                <a:latin typeface="Times New Roman" panose="02020603050405020304" pitchFamily="18" charset="0"/>
              </a:rPr>
              <a:t>, </a:t>
            </a:r>
            <a:r>
              <a:rPr lang="en-US" b="0" i="0" dirty="0">
                <a:solidFill>
                  <a:srgbClr val="0000FF"/>
                </a:solidFill>
                <a:effectLst/>
                <a:latin typeface="Times New Roman" panose="02020603050405020304" pitchFamily="18" charset="0"/>
              </a:rPr>
              <a:t>or even more extreme</a:t>
            </a:r>
            <a:r>
              <a:rPr lang="en-US" b="0" i="0" dirty="0">
                <a:solidFill>
                  <a:srgbClr val="000000"/>
                </a:solidFill>
                <a:effectLst/>
                <a:latin typeface="Times New Roman" panose="02020603050405020304" pitchFamily="18" charset="0"/>
              </a:rPr>
              <a:t>, if the </a:t>
            </a:r>
            <a:r>
              <a:rPr lang="en-US" b="0" i="0" dirty="0">
                <a:solidFill>
                  <a:srgbClr val="FF8000"/>
                </a:solidFill>
                <a:effectLst/>
                <a:latin typeface="Times New Roman" panose="02020603050405020304" pitchFamily="18" charset="0"/>
              </a:rPr>
              <a:t>assumption about the population</a:t>
            </a:r>
            <a:r>
              <a:rPr lang="en-US" b="0" i="0" dirty="0">
                <a:solidFill>
                  <a:srgbClr val="000000"/>
                </a:solidFill>
                <a:effectLst/>
                <a:latin typeface="Times New Roman" panose="02020603050405020304" pitchFamily="18" charset="0"/>
              </a:rPr>
              <a:t> would be true</a:t>
            </a:r>
          </a:p>
          <a:p>
            <a:endParaRPr lang="en-US"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What is important here is that with a survey you only have taken one sample out of many possible samples that could have been taken out of a population. </a:t>
            </a:r>
          </a:p>
          <a:p>
            <a:endParaRPr lang="en-US"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What we would like to know is; what can be said about the entire population based on a single sample from that population (without having to take all possible samples)? </a:t>
            </a:r>
          </a:p>
          <a:p>
            <a:endParaRPr lang="en-US"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To answer this, one approach is to use the significance.</a:t>
            </a:r>
            <a:endParaRPr lang="en-IN" dirty="0"/>
          </a:p>
        </p:txBody>
      </p:sp>
      <p:sp>
        <p:nvSpPr>
          <p:cNvPr id="4" name="Footer Placeholder 3">
            <a:extLst>
              <a:ext uri="{FF2B5EF4-FFF2-40B4-BE49-F238E27FC236}">
                <a16:creationId xmlns:a16="http://schemas.microsoft.com/office/drawing/2014/main" id="{B692BD22-6E84-177D-B137-CC6D12FB6601}"/>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1A580EE-1D86-C314-453D-802F69C23298}"/>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1330325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873B-5289-FB81-3A71-F036DBA4B1F5}"/>
              </a:ext>
            </a:extLst>
          </p:cNvPr>
          <p:cNvSpPr>
            <a:spLocks noGrp="1"/>
          </p:cNvSpPr>
          <p:nvPr>
            <p:ph type="title"/>
          </p:nvPr>
        </p:nvSpPr>
        <p:spPr>
          <a:xfrm>
            <a:off x="1167492" y="381001"/>
            <a:ext cx="9779183" cy="279399"/>
          </a:xfrm>
        </p:spPr>
        <p:txBody>
          <a:bodyPr/>
          <a:lstStyle/>
          <a:p>
            <a:pPr algn="l"/>
            <a:r>
              <a:rPr lang="en-IN" b="1" i="0" dirty="0">
                <a:solidFill>
                  <a:srgbClr val="000000"/>
                </a:solidFill>
                <a:effectLst/>
                <a:latin typeface="Times New Roman" panose="02020603050405020304" pitchFamily="18" charset="0"/>
              </a:rPr>
              <a:t>Significance example</a:t>
            </a:r>
          </a:p>
        </p:txBody>
      </p:sp>
      <p:sp>
        <p:nvSpPr>
          <p:cNvPr id="3" name="Content Placeholder 2">
            <a:extLst>
              <a:ext uri="{FF2B5EF4-FFF2-40B4-BE49-F238E27FC236}">
                <a16:creationId xmlns:a16="http://schemas.microsoft.com/office/drawing/2014/main" id="{43AC0AEE-14FE-A988-4AEB-AB2EFEF310C8}"/>
              </a:ext>
            </a:extLst>
          </p:cNvPr>
          <p:cNvSpPr>
            <a:spLocks noGrp="1"/>
          </p:cNvSpPr>
          <p:nvPr>
            <p:ph idx="1"/>
          </p:nvPr>
        </p:nvSpPr>
        <p:spPr>
          <a:xfrm>
            <a:off x="1167493" y="802641"/>
            <a:ext cx="9779182" cy="4581642"/>
          </a:xfrm>
        </p:spPr>
        <p:txBody>
          <a:bodyPr/>
          <a:lstStyle/>
          <a:p>
            <a:r>
              <a:rPr lang="en-US" b="0" i="0" dirty="0">
                <a:solidFill>
                  <a:srgbClr val="000000"/>
                </a:solidFill>
                <a:effectLst/>
                <a:latin typeface="Times New Roman" panose="02020603050405020304" pitchFamily="18" charset="0"/>
              </a:rPr>
              <a:t>I have two coins (A and B). I’ve flipped each coin 200 times. Coin A resulted in 190 times head (and 10 times tail), Coin B resulted in 92 times head (and 108 times tail). Which coin do you think might be fair (fair is an equal chance of head and tail)?</a:t>
            </a:r>
          </a:p>
          <a:p>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Our </a:t>
            </a:r>
            <a:r>
              <a:rPr lang="en-US" b="0" i="0" dirty="0">
                <a:solidFill>
                  <a:srgbClr val="FF8000"/>
                </a:solidFill>
                <a:effectLst/>
                <a:latin typeface="Times New Roman" panose="02020603050405020304" pitchFamily="18" charset="0"/>
              </a:rPr>
              <a:t>assumption about the population</a:t>
            </a:r>
            <a:r>
              <a:rPr lang="en-US" b="0" i="0" dirty="0">
                <a:solidFill>
                  <a:srgbClr val="000000"/>
                </a:solidFill>
                <a:effectLst/>
                <a:latin typeface="Times New Roman" panose="02020603050405020304" pitchFamily="18" charset="0"/>
              </a:rPr>
              <a:t>, is that the coin is fair. The 90 and 8 from point 4 were our </a:t>
            </a:r>
            <a:r>
              <a:rPr lang="en-US" b="0" i="0" dirty="0">
                <a:solidFill>
                  <a:srgbClr val="FF0000"/>
                </a:solidFill>
                <a:effectLst/>
                <a:latin typeface="Times New Roman" panose="02020603050405020304" pitchFamily="18" charset="0"/>
              </a:rPr>
              <a:t>‘result as in the sample’</a:t>
            </a:r>
            <a:r>
              <a:rPr lang="en-US" b="0" i="0" dirty="0">
                <a:solidFill>
                  <a:srgbClr val="000000"/>
                </a:solidFill>
                <a:effectLst/>
                <a:latin typeface="Times New Roman" panose="02020603050405020304" pitchFamily="18" charset="0"/>
              </a:rPr>
              <a:t>. Now the chances for a deviation of exactly 90 is very low, and also the chance for a deviation of exactly 8 is very low. We are actually interested in the chance of a deviation of 90 or more, and of a deviation of 8 or more. This is the </a:t>
            </a:r>
            <a:r>
              <a:rPr lang="en-US" b="0" i="0" dirty="0">
                <a:solidFill>
                  <a:srgbClr val="0000FF"/>
                </a:solidFill>
                <a:effectLst/>
                <a:latin typeface="Times New Roman" panose="02020603050405020304" pitchFamily="18" charset="0"/>
              </a:rPr>
              <a:t>‘or even more extreme’</a:t>
            </a:r>
            <a:r>
              <a:rPr lang="en-US" b="0" i="0" dirty="0">
                <a:solidFill>
                  <a:srgbClr val="000000"/>
                </a:solidFill>
                <a:effectLst/>
                <a:latin typeface="Times New Roman" panose="02020603050405020304" pitchFamily="18" charset="0"/>
              </a:rPr>
              <a:t> in the definition of significance.</a:t>
            </a:r>
          </a:p>
          <a:p>
            <a:endParaRPr lang="en-IN" dirty="0"/>
          </a:p>
        </p:txBody>
      </p:sp>
      <p:sp>
        <p:nvSpPr>
          <p:cNvPr id="4" name="Footer Placeholder 3">
            <a:extLst>
              <a:ext uri="{FF2B5EF4-FFF2-40B4-BE49-F238E27FC236}">
                <a16:creationId xmlns:a16="http://schemas.microsoft.com/office/drawing/2014/main" id="{B692BD22-6E84-177D-B137-CC6D12FB6601}"/>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1A580EE-1D86-C314-453D-802F69C23298}"/>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382603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873B-5289-FB81-3A71-F036DBA4B1F5}"/>
              </a:ext>
            </a:extLst>
          </p:cNvPr>
          <p:cNvSpPr>
            <a:spLocks noGrp="1"/>
          </p:cNvSpPr>
          <p:nvPr>
            <p:ph type="title"/>
          </p:nvPr>
        </p:nvSpPr>
        <p:spPr>
          <a:xfrm>
            <a:off x="1167492" y="381001"/>
            <a:ext cx="9779183" cy="279399"/>
          </a:xfrm>
        </p:spPr>
        <p:txBody>
          <a:bodyPr/>
          <a:lstStyle/>
          <a:p>
            <a:pPr algn="l"/>
            <a:r>
              <a:rPr lang="en-IN" b="1" i="0" dirty="0">
                <a:solidFill>
                  <a:srgbClr val="000000"/>
                </a:solidFill>
                <a:effectLst/>
                <a:latin typeface="Times New Roman" panose="02020603050405020304" pitchFamily="18" charset="0"/>
              </a:rPr>
              <a:t>Significance example</a:t>
            </a:r>
          </a:p>
        </p:txBody>
      </p:sp>
      <p:sp>
        <p:nvSpPr>
          <p:cNvPr id="3" name="Content Placeholder 2">
            <a:extLst>
              <a:ext uri="{FF2B5EF4-FFF2-40B4-BE49-F238E27FC236}">
                <a16:creationId xmlns:a16="http://schemas.microsoft.com/office/drawing/2014/main" id="{43AC0AEE-14FE-A988-4AEB-AB2EFEF310C8}"/>
              </a:ext>
            </a:extLst>
          </p:cNvPr>
          <p:cNvSpPr>
            <a:spLocks noGrp="1"/>
          </p:cNvSpPr>
          <p:nvPr>
            <p:ph idx="1"/>
          </p:nvPr>
        </p:nvSpPr>
        <p:spPr>
          <a:xfrm>
            <a:off x="1167493" y="802641"/>
            <a:ext cx="9779182" cy="4581642"/>
          </a:xfrm>
        </p:spPr>
        <p:txBody>
          <a:bodyPr/>
          <a:lstStyle/>
          <a:p>
            <a:pPr algn="l"/>
            <a:r>
              <a:rPr lang="en-US" b="0" i="0" dirty="0">
                <a:solidFill>
                  <a:srgbClr val="000000"/>
                </a:solidFill>
                <a:effectLst/>
                <a:latin typeface="Times New Roman" panose="02020603050405020304" pitchFamily="18" charset="0"/>
              </a:rPr>
              <a:t>How these chances are calculated is not so important right now, but the chance of a deviation of 8 or more is almost 30%, while the chance of a deviation of 90 or more is almost 0%.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deviation of 8 or more is likely to occur if the coin is fair, but 90 or more isn’t. It does not mean that a deviation of 90 or more is completely not possible, it is just very unlikely if the coin is fair.</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chances (the 30% and near 0%) are the significances. It is the chance of a deviation as in the sample, or even more extreme, if the coin is fair.</a:t>
            </a:r>
          </a:p>
          <a:p>
            <a:endParaRPr lang="en-IN" dirty="0"/>
          </a:p>
        </p:txBody>
      </p:sp>
      <p:sp>
        <p:nvSpPr>
          <p:cNvPr id="4" name="Footer Placeholder 3">
            <a:extLst>
              <a:ext uri="{FF2B5EF4-FFF2-40B4-BE49-F238E27FC236}">
                <a16:creationId xmlns:a16="http://schemas.microsoft.com/office/drawing/2014/main" id="{B692BD22-6E84-177D-B137-CC6D12FB6601}"/>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1A580EE-1D86-C314-453D-802F69C23298}"/>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3364818676"/>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 id="{4A1BE7B5-16BB-4EDB-94C0-CDDC43FF64E7}" vid="{7F008C83-F8F9-4FE6-A625-57BD0F4482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2076B5C-85B0-4D30-852D-5E5312EEA93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1277</TotalTime>
  <Words>2897</Words>
  <Application>Microsoft Office PowerPoint</Application>
  <PresentationFormat>Widescreen</PresentationFormat>
  <Paragraphs>195</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Söhne</vt:lpstr>
      <vt:lpstr>Tenorite</vt:lpstr>
      <vt:lpstr>Times New Roman</vt:lpstr>
      <vt:lpstr>Office Theme</vt:lpstr>
      <vt:lpstr>PowerPoint Presentation</vt:lpstr>
      <vt:lpstr>Table of contents</vt:lpstr>
      <vt:lpstr>Statistics</vt:lpstr>
      <vt:lpstr>Statistics</vt:lpstr>
      <vt:lpstr>Statistical terms</vt:lpstr>
      <vt:lpstr>Statistical terms</vt:lpstr>
      <vt:lpstr>Significance </vt:lpstr>
      <vt:lpstr>Significance example</vt:lpstr>
      <vt:lpstr>Significance example</vt:lpstr>
      <vt:lpstr>Significance example</vt:lpstr>
      <vt:lpstr>Analysing a single variable </vt:lpstr>
      <vt:lpstr>Binomial test</vt:lpstr>
      <vt:lpstr>Binomial test</vt:lpstr>
      <vt:lpstr>Binomial test Effect size: Cohen's g </vt:lpstr>
      <vt:lpstr>Binomial test Effect size: Cohen's g </vt:lpstr>
      <vt:lpstr>Analysing a single nominal variable  </vt:lpstr>
      <vt:lpstr>Analysing a single nominal variable  </vt:lpstr>
      <vt:lpstr>Analysing a single nominal variable  </vt:lpstr>
      <vt:lpstr>Analysing a single nominal variable  </vt:lpstr>
      <vt:lpstr>Analysing a single nominal variable  </vt:lpstr>
      <vt:lpstr>Analysing a single nominal variable  </vt:lpstr>
      <vt:lpstr>Analysing a single nominal variable  </vt:lpstr>
      <vt:lpstr>Analysing a single nominal variable  </vt:lpstr>
      <vt:lpstr>Analysing a single nominal variable  </vt:lpstr>
      <vt:lpstr>Utkarsh Minds</vt:lpstr>
      <vt:lpstr>Contact us: helpdesk@utkarshminds.com +91 961-999-7797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Utkarsh Minds</dc:title>
  <dc:creator>guest01</dc:creator>
  <cp:lastModifiedBy>guest01</cp:lastModifiedBy>
  <cp:revision>37</cp:revision>
  <dcterms:created xsi:type="dcterms:W3CDTF">2024-01-22T05:02:41Z</dcterms:created>
  <dcterms:modified xsi:type="dcterms:W3CDTF">2024-01-31T12:07:39Z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