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279" r:id="rId5"/>
    <p:sldId id="280" r:id="rId6"/>
    <p:sldId id="283" r:id="rId7"/>
    <p:sldId id="285" r:id="rId8"/>
    <p:sldId id="293" r:id="rId9"/>
    <p:sldId id="294" r:id="rId10"/>
    <p:sldId id="300" r:id="rId11"/>
    <p:sldId id="301" r:id="rId12"/>
    <p:sldId id="302" r:id="rId13"/>
    <p:sldId id="303" r:id="rId14"/>
    <p:sldId id="308"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256"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3" d="100"/>
          <a:sy n="63" d="100"/>
        </p:scale>
        <p:origin x="804" y="8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Utkarsh Minds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2/3/2024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eterstatistics.com/CrashCourse/References.html#larson2014" TargetMode="External"/><Relationship Id="rId2" Type="http://schemas.openxmlformats.org/officeDocument/2006/relationships/hyperlink" Target="https://peterstatistics.com/CrashCourse/References.html#spiegel2008" TargetMode="External"/><Relationship Id="rId1" Type="http://schemas.openxmlformats.org/officeDocument/2006/relationships/slideLayout" Target="../slideLayouts/slideLayout2.xml"/><Relationship Id="rId4" Type="http://schemas.openxmlformats.org/officeDocument/2006/relationships/hyperlink" Target="https://www.dkfindout.com/us/math/averages/more-about-mod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eterstatistics.com/CrashCourse/References.html#zedeck2014" TargetMode="External"/><Relationship Id="rId2" Type="http://schemas.openxmlformats.org/officeDocument/2006/relationships/hyperlink" Target="https://peterstatistics.com/CrashCourse/References.html#freeman19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eterstatistics.com/CrashCourse/References.html#pearson190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eterstatistics.com/CrashCourse/References.html#peck201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eterstatistics.com/CrashCourse/References.html#bonferroni193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eterstatistics.com/CrashCourse/References.html#Porkess199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eterstatistics.com/CrashCourse/References.html#tastle2005" TargetMode="External"/><Relationship Id="rId2" Type="http://schemas.openxmlformats.org/officeDocument/2006/relationships/hyperlink" Target="https://peterstatistics.com/CrashCourse/References.html#tastle200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eterstatistics.com/CrashCourse/References.html#tastle2005" TargetMode="External"/><Relationship Id="rId2" Type="http://schemas.openxmlformats.org/officeDocument/2006/relationships/hyperlink" Target="https://peterstatistics.com/CrashCourse/References.html#tastle200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eterstatistics.com/CrashCourse/References.html#mann1991" TargetMode="External"/><Relationship Id="rId2" Type="http://schemas.openxmlformats.org/officeDocument/2006/relationships/hyperlink" Target="https://peterstatistics.com/CrashCourse/References.html#wright2009" TargetMode="External"/><Relationship Id="rId1" Type="http://schemas.openxmlformats.org/officeDocument/2006/relationships/slideLayout" Target="../slideLayouts/slideLayout2.xml"/><Relationship Id="rId5" Type="http://schemas.openxmlformats.org/officeDocument/2006/relationships/hyperlink" Target="https://peterstatistics.com/CrashCourse/References.html#zedeck2014" TargetMode="External"/><Relationship Id="rId4" Type="http://schemas.openxmlformats.org/officeDocument/2006/relationships/hyperlink" Target="https://peterstatistics.com/CrashCourse/References.html#upton20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peterstatistics.com/CrashCourse/References.html#mangiafico2016" TargetMode="External"/><Relationship Id="rId7" Type="http://schemas.openxmlformats.org/officeDocument/2006/relationships/hyperlink" Target="https://peterstatistics.com/CrashCourse/References.html#cohen1988" TargetMode="External"/><Relationship Id="rId2" Type="http://schemas.openxmlformats.org/officeDocument/2006/relationships/hyperlink" Target="https://peterstatistics.com/CrashCourse/References.html#fritz2012" TargetMode="External"/><Relationship Id="rId1" Type="http://schemas.openxmlformats.org/officeDocument/2006/relationships/slideLayout" Target="../slideLayouts/slideLayout2.xml"/><Relationship Id="rId6" Type="http://schemas.openxmlformats.org/officeDocument/2006/relationships/hyperlink" Target="https://peterstatistics.com/CrashCourse/References.html#Rosenthal1991" TargetMode="External"/><Relationship Id="rId5" Type="http://schemas.openxmlformats.org/officeDocument/2006/relationships/hyperlink" Target="https://peterstatistics.com/CrashCourse/References.html#tomczak2014" TargetMode="External"/><Relationship Id="rId4" Type="http://schemas.openxmlformats.org/officeDocument/2006/relationships/hyperlink" Target="https://peterstatistics.com/CrashCourse/References.html#simone201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eterstatistics.com/CrashCourse/References.html#Sturges1926"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peterstatistics.com/CrashCourse/References.html#Herkenhoff2013" TargetMode="External"/><Relationship Id="rId4" Type="http://schemas.openxmlformats.org/officeDocument/2006/relationships/hyperlink" Target="https://peterstatistics.com/CrashCourse/References.html#Duda1973"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hyperlink" Target="https://peterstatistics.com/CrashCourse/References.html#spear1952"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peterstatistics.com/CrashCourse/References.html#tukey1977"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eterstatistics.com/CrashCourse/References.html#tchebychef1867"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peterstatistics.com/CrashCourse/References.html#student190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mailto:helpdesk@utkarshminds.co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ogo of a book and apple&#10;&#10;Description automatically generated">
            <a:extLst>
              <a:ext uri="{FF2B5EF4-FFF2-40B4-BE49-F238E27FC236}">
                <a16:creationId xmlns:a16="http://schemas.microsoft.com/office/drawing/2014/main" id="{3C62EEB6-8FA3-2CF3-BD89-63E0C978CB69}"/>
              </a:ext>
            </a:extLst>
          </p:cNvPr>
          <p:cNvPicPr>
            <a:picLocks noChangeAspect="1"/>
          </p:cNvPicPr>
          <p:nvPr/>
        </p:nvPicPr>
        <p:blipFill>
          <a:blip r:embed="rId2"/>
          <a:stretch>
            <a:fillRect/>
          </a:stretch>
        </p:blipFill>
        <p:spPr>
          <a:xfrm>
            <a:off x="1077295" y="146050"/>
            <a:ext cx="6367462" cy="4222750"/>
          </a:xfrm>
          <a:prstGeom prst="rect">
            <a:avLst/>
          </a:prstGeom>
        </p:spPr>
      </p:pic>
    </p:spTree>
    <p:extLst>
      <p:ext uri="{BB962C8B-B14F-4D97-AF65-F5344CB8AC3E}">
        <p14:creationId xmlns:p14="http://schemas.microsoft.com/office/powerpoint/2010/main" val="6961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0"/>
            <a:ext cx="9779183" cy="1325563"/>
          </a:xfrm>
        </p:spPr>
        <p:txBody>
          <a:bodyPr anchor="b">
            <a:normAutofit/>
          </a:bodyPr>
          <a:lstStyle/>
          <a:p>
            <a:r>
              <a:rPr lang="en-IN" b="1" i="0">
                <a:effectLst/>
              </a:rPr>
              <a:t>Significance example</a:t>
            </a:r>
          </a:p>
        </p:txBody>
      </p:sp>
      <p:pic>
        <p:nvPicPr>
          <p:cNvPr id="5122" name="Picture 2" descr="Understanding Type-I and Type-II Errors in Hypothesis Testing | by Deepak  Chopra | Talking Data Science | Towards AI">
            <a:extLst>
              <a:ext uri="{FF2B5EF4-FFF2-40B4-BE49-F238E27FC236}">
                <a16:creationId xmlns:a16="http://schemas.microsoft.com/office/drawing/2014/main" id="{3C96DECD-2B21-FFAD-6192-55436085A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402" y="2452686"/>
            <a:ext cx="7055850" cy="4268789"/>
          </a:xfrm>
          <a:prstGeom prst="rect">
            <a:avLst/>
          </a:prstGeom>
          <a:solidFill>
            <a:srgbClr val="FFFFFF"/>
          </a:solidFill>
        </p:spPr>
      </p:pic>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3" name="TextBox 2">
            <a:extLst>
              <a:ext uri="{FF2B5EF4-FFF2-40B4-BE49-F238E27FC236}">
                <a16:creationId xmlns:a16="http://schemas.microsoft.com/office/drawing/2014/main" id="{B229F0B2-5E69-D9D2-544B-7FBB36145384}"/>
              </a:ext>
            </a:extLst>
          </p:cNvPr>
          <p:cNvSpPr txBox="1"/>
          <p:nvPr/>
        </p:nvSpPr>
        <p:spPr>
          <a:xfrm>
            <a:off x="7782560" y="1446133"/>
            <a:ext cx="3708030"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Null Hypothesis (H₀): The lucky charm has no effect on your test scores.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Alternate Hypothesis (H₁): The lucky charm does have an effect, and your test scores are better when you use it.</a:t>
            </a:r>
          </a:p>
          <a:p>
            <a:endParaRPr lang="en-IN" dirty="0"/>
          </a:p>
        </p:txBody>
      </p:sp>
      <p:sp>
        <p:nvSpPr>
          <p:cNvPr id="7" name="Rectangle 1">
            <a:extLst>
              <a:ext uri="{FF2B5EF4-FFF2-40B4-BE49-F238E27FC236}">
                <a16:creationId xmlns:a16="http://schemas.microsoft.com/office/drawing/2014/main" id="{465A2A23-9BB9-4214-C3B5-969D6611CC8D}"/>
              </a:ext>
            </a:extLst>
          </p:cNvPr>
          <p:cNvSpPr>
            <a:spLocks noChangeArrowheads="1"/>
          </p:cNvSpPr>
          <p:nvPr/>
        </p:nvSpPr>
        <p:spPr bwMode="auto">
          <a:xfrm>
            <a:off x="7782560" y="3767962"/>
            <a:ext cx="3783728" cy="261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Hindi: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महत्वपूर्ण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Mahatvapurna</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Marathi: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महत्त्वाचं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Mahattvach</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DA1074-64A3-666B-BB6C-01F1AF3F214F}"/>
              </a:ext>
            </a:extLst>
          </p:cNvPr>
          <p:cNvSpPr>
            <a:spLocks noChangeArrowheads="1"/>
          </p:cNvSpPr>
          <p:nvPr/>
        </p:nvSpPr>
        <p:spPr bwMode="auto">
          <a:xfrm>
            <a:off x="7782560" y="4847669"/>
            <a:ext cx="36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34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pic>
        <p:nvPicPr>
          <p:cNvPr id="7" name="Content Placeholder 6" descr="A number of numbers on a white background&#10;&#10;Description automatically generated">
            <a:extLst>
              <a:ext uri="{FF2B5EF4-FFF2-40B4-BE49-F238E27FC236}">
                <a16:creationId xmlns:a16="http://schemas.microsoft.com/office/drawing/2014/main" id="{E3212DA2-1235-2AC0-54A9-54DB1F7653BB}"/>
              </a:ext>
            </a:extLst>
          </p:cNvPr>
          <p:cNvPicPr>
            <a:picLocks noGrp="1" noChangeAspect="1"/>
          </p:cNvPicPr>
          <p:nvPr>
            <p:ph idx="1"/>
          </p:nvPr>
        </p:nvPicPr>
        <p:blipFill>
          <a:blip r:embed="rId2"/>
          <a:stretch>
            <a:fillRect/>
          </a:stretch>
        </p:blipFill>
        <p:spPr>
          <a:xfrm>
            <a:off x="6324628" y="1777915"/>
            <a:ext cx="5086611" cy="1651085"/>
          </a:xfrm>
        </p:spPr>
      </p:pic>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4583068" cy="3108543"/>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Management was curious if the division of male/female was equal in the company. </a:t>
            </a:r>
          </a:p>
          <a:p>
            <a:endParaRPr lang="en-US" sz="2800"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result of a small survey showed that out of the 46 respondents</a:t>
            </a:r>
            <a:endParaRPr lang="en-IN" sz="2800" dirty="0"/>
          </a:p>
        </p:txBody>
      </p:sp>
    </p:spTree>
    <p:extLst>
      <p:ext uri="{BB962C8B-B14F-4D97-AF65-F5344CB8AC3E}">
        <p14:creationId xmlns:p14="http://schemas.microsoft.com/office/powerpoint/2010/main" val="283906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67492" y="1"/>
            <a:ext cx="9779183" cy="660400"/>
          </a:xfrm>
        </p:spPr>
        <p:txBody>
          <a:bodyPr/>
          <a:lstStyle/>
          <a:p>
            <a:r>
              <a:rPr lang="en-US" dirty="0"/>
              <a:t>Binomial test</a:t>
            </a: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132080" y="699184"/>
            <a:ext cx="11856719" cy="3366815"/>
          </a:xfrm>
        </p:spPr>
        <p:txBody>
          <a:bodyPr/>
          <a:lstStyle/>
          <a:p>
            <a:pPr algn="l"/>
            <a:r>
              <a:rPr lang="en-US" b="0" i="0" dirty="0">
                <a:solidFill>
                  <a:srgbClr val="000000"/>
                </a:solidFill>
                <a:effectLst/>
                <a:latin typeface="Times New Roman" panose="02020603050405020304" pitchFamily="18" charset="0"/>
              </a:rPr>
              <a:t>In short the binomial test has the following steps:</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The assumption about the population (the null hypothesis (H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is that the proportion of one of the two categories will be some amount (e.g. 0.5).</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The alternative is that it isn't (H</a:t>
            </a:r>
            <a:r>
              <a:rPr lang="en-US" b="0" i="0" baseline="-25000" dirty="0">
                <a:solidFill>
                  <a:srgbClr val="000000"/>
                </a:solidFill>
                <a:effectLst/>
                <a:latin typeface="Times New Roman" panose="02020603050405020304" pitchFamily="18" charset="0"/>
              </a:rPr>
              <a:t>a</a:t>
            </a:r>
            <a:r>
              <a:rPr lang="en-US" b="0" i="0" dirty="0">
                <a:solidFill>
                  <a:srgbClr val="000000"/>
                </a:solidFill>
                <a:effectLst/>
                <a:latin typeface="Times New Roman" panose="02020603050405020304" pitchFamily="18" charset="0"/>
              </a:rPr>
              <a:t>) (e.g. the proportion in the population is not 0.5). This would be the so-called two-tailed test.</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 the binomial test and find the p-value (sig.).</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If the p-value is less than .05, the chance of a result as in the sample or even rarer if the assumption is true, is considered so low, that the assumption is probably NOT true. The proportion in the population is then probably NOT the one assumed at step 1. This is then called a significant result.</a:t>
            </a:r>
            <a:br>
              <a:rPr lang="en-US" b="0" i="0" dirty="0">
                <a:solidFill>
                  <a:srgbClr val="000000"/>
                </a:solidFill>
                <a:effectLst/>
                <a:latin typeface="Times New Roman" panose="02020603050405020304" pitchFamily="18" charset="0"/>
              </a:rPr>
            </a:br>
            <a:endParaRPr lang="en-IN" dirty="0"/>
          </a:p>
        </p:txBody>
      </p:sp>
      <p:sp>
        <p:nvSpPr>
          <p:cNvPr id="4" name="Footer Placeholder 3">
            <a:extLst>
              <a:ext uri="{FF2B5EF4-FFF2-40B4-BE49-F238E27FC236}">
                <a16:creationId xmlns:a16="http://schemas.microsoft.com/office/drawing/2014/main" id="{3B2A0ADB-1B32-8727-DF9B-F99DE575C6D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26611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67492" y="1"/>
            <a:ext cx="9779183" cy="660400"/>
          </a:xfrm>
        </p:spPr>
        <p:txBody>
          <a:bodyPr/>
          <a:lstStyle/>
          <a:p>
            <a:r>
              <a:rPr lang="en-US" dirty="0"/>
              <a:t>Binomial test</a:t>
            </a: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0" y="2781984"/>
            <a:ext cx="11856719" cy="3366815"/>
          </a:xfrm>
        </p:spPr>
        <p:txBody>
          <a:bodyPr/>
          <a:lstStyle/>
          <a:p>
            <a:pPr algn="l"/>
            <a:r>
              <a:rPr lang="en-US" b="0" i="0" dirty="0">
                <a:solidFill>
                  <a:srgbClr val="000000"/>
                </a:solidFill>
                <a:effectLst/>
                <a:latin typeface="Times New Roman" panose="02020603050405020304" pitchFamily="18" charset="0"/>
              </a:rPr>
              <a:t>If the p-value is .05 or more, the chance of a result as in the sample or even rarer if the assumption is true, is considered not low enough, that the assumption could be true. We don't have enough evidence to reject the assumption. This is then called a non-significant result.</a:t>
            </a:r>
          </a:p>
          <a:p>
            <a:pPr algn="l"/>
            <a:endParaRPr lang="en-IN" dirty="0"/>
          </a:p>
        </p:txBody>
      </p:sp>
      <p:sp>
        <p:nvSpPr>
          <p:cNvPr id="4" name="Footer Placeholder 3">
            <a:extLst>
              <a:ext uri="{FF2B5EF4-FFF2-40B4-BE49-F238E27FC236}">
                <a16:creationId xmlns:a16="http://schemas.microsoft.com/office/drawing/2014/main" id="{3B2A0ADB-1B32-8727-DF9B-F99DE575C6D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6689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r>
              <a:rPr lang="en-US" b="0" i="0" dirty="0">
                <a:solidFill>
                  <a:srgbClr val="000000"/>
                </a:solidFill>
                <a:effectLst/>
                <a:latin typeface="Times New Roman" panose="02020603050405020304" pitchFamily="18" charset="0"/>
              </a:rPr>
              <a:t>The one-sample binomial test can inform us if the percentage in the population will be significantly different from the 50%, but does not say anything on how big the difference is.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only two categories we can simply leave it up to the reader to judge if he/she finds the difference in the two percentages big or small, but for many tests it is recommended to also give a so-called effect size measure.</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is specifically for the case where the expected proportion in the population is 0.5 (50%). It is then simply the difference of the sample proportion with this 0.5. In the example the female proportion was 0.26 (26%), so Cohen’s g is the difference with the expected proportion which is simply 0.26 – 0.50 = -0.24. </a:t>
            </a:r>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11590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is therefor often reported with the absolute value (so without a negative sign, this is then known as a nondirectional Cohen’s g). </a:t>
            </a:r>
            <a:endParaRPr lang="en-IN"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6" name="Picture 5" descr="A table of information with numbers and text&#10;&#10;Description automatically generated with medium confidence">
            <a:extLst>
              <a:ext uri="{FF2B5EF4-FFF2-40B4-BE49-F238E27FC236}">
                <a16:creationId xmlns:a16="http://schemas.microsoft.com/office/drawing/2014/main" id="{2255FA1F-184B-6309-33B2-5CCA9696D85F}"/>
              </a:ext>
            </a:extLst>
          </p:cNvPr>
          <p:cNvPicPr>
            <a:picLocks noChangeAspect="1"/>
          </p:cNvPicPr>
          <p:nvPr/>
        </p:nvPicPr>
        <p:blipFill>
          <a:blip r:embed="rId2"/>
          <a:stretch>
            <a:fillRect/>
          </a:stretch>
        </p:blipFill>
        <p:spPr>
          <a:xfrm>
            <a:off x="946723" y="2911419"/>
            <a:ext cx="4112957" cy="3698389"/>
          </a:xfrm>
          <a:prstGeom prst="rect">
            <a:avLst/>
          </a:prstGeom>
        </p:spPr>
      </p:pic>
      <p:sp>
        <p:nvSpPr>
          <p:cNvPr id="7" name="TextBox 6">
            <a:extLst>
              <a:ext uri="{FF2B5EF4-FFF2-40B4-BE49-F238E27FC236}">
                <a16:creationId xmlns:a16="http://schemas.microsoft.com/office/drawing/2014/main" id="{DECF30F6-7CB9-92B3-76DC-A2B0F625EA23}"/>
              </a:ext>
            </a:extLst>
          </p:cNvPr>
          <p:cNvSpPr txBox="1"/>
          <p:nvPr/>
        </p:nvSpPr>
        <p:spPr>
          <a:xfrm>
            <a:off x="5723477" y="3413760"/>
            <a:ext cx="5838642" cy="1477328"/>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An exact binomial test indicated that the percentage of female (</a:t>
            </a:r>
            <a:r>
              <a:rPr lang="en-US" b="0" i="1" dirty="0" err="1">
                <a:solidFill>
                  <a:srgbClr val="000000"/>
                </a:solidFill>
                <a:effectLst/>
                <a:latin typeface="Times New Roman" panose="02020603050405020304" pitchFamily="18" charset="0"/>
              </a:rPr>
              <a:t>N</a:t>
            </a:r>
            <a:r>
              <a:rPr lang="en-US" b="0" i="1" baseline="-25000" dirty="0" err="1">
                <a:solidFill>
                  <a:srgbClr val="000000"/>
                </a:solidFill>
                <a:effectLst/>
                <a:latin typeface="Times New Roman" panose="02020603050405020304" pitchFamily="18" charset="0"/>
              </a:rPr>
              <a:t>f</a:t>
            </a:r>
            <a:r>
              <a:rPr lang="en-US" b="0" i="0" dirty="0">
                <a:solidFill>
                  <a:srgbClr val="000000"/>
                </a:solidFill>
                <a:effectLst/>
                <a:latin typeface="Times New Roman" panose="02020603050405020304" pitchFamily="18" charset="0"/>
              </a:rPr>
              <a:t> = 12, 26%), was significantly different from the male percentage (</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m</a:t>
            </a:r>
            <a:r>
              <a:rPr lang="en-US" b="0" i="0" dirty="0">
                <a:solidFill>
                  <a:srgbClr val="000000"/>
                </a:solidFill>
                <a:effectLst/>
                <a:latin typeface="Times New Roman" panose="02020603050405020304" pitchFamily="18" charset="0"/>
              </a:rPr>
              <a:t> = 34, 76%),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 .002. Cohen’s g suggests that the difference can be classified as medium, </a:t>
            </a:r>
            <a:r>
              <a:rPr lang="en-US" b="0" i="1" dirty="0">
                <a:solidFill>
                  <a:srgbClr val="000000"/>
                </a:solidFill>
                <a:effectLst/>
                <a:latin typeface="Times New Roman" panose="02020603050405020304" pitchFamily="18" charset="0"/>
              </a:rPr>
              <a:t>g</a:t>
            </a:r>
            <a:r>
              <a:rPr lang="en-US" b="0" i="0" dirty="0">
                <a:solidFill>
                  <a:srgbClr val="000000"/>
                </a:solidFill>
                <a:effectLst/>
                <a:latin typeface="Times New Roman" panose="02020603050405020304" pitchFamily="18" charset="0"/>
              </a:rPr>
              <a:t> = .24.</a:t>
            </a:r>
            <a:endParaRPr lang="en-IN" dirty="0"/>
          </a:p>
        </p:txBody>
      </p:sp>
    </p:spTree>
    <p:extLst>
      <p:ext uri="{BB962C8B-B14F-4D97-AF65-F5344CB8AC3E}">
        <p14:creationId xmlns:p14="http://schemas.microsoft.com/office/powerpoint/2010/main" val="222402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06408" y="1381761"/>
            <a:ext cx="5499192" cy="3458774"/>
          </a:xfrm>
        </p:spPr>
        <p:txBody>
          <a:bodyPr/>
          <a:lstStyle/>
          <a:p>
            <a:r>
              <a:rPr lang="en-US" b="0" i="0" dirty="0">
                <a:solidFill>
                  <a:srgbClr val="000000"/>
                </a:solidFill>
                <a:effectLst/>
                <a:latin typeface="Times New Roman" panose="02020603050405020304" pitchFamily="18" charset="0"/>
              </a:rPr>
              <a:t>When you have a single nominal variable (e.g. marital status) you might be interested in how many respondents selected each of the options (e.g. how many are married, how many widowed, etc.).</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Then 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to determine if any of the categories is chosen more often than the others (also in the population).</a:t>
            </a:r>
            <a:endParaRPr lang="en-IN" dirty="0"/>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3BDF478E-8F74-7BAA-3C69-38E641366456}"/>
              </a:ext>
            </a:extLst>
          </p:cNvPr>
          <p:cNvPicPr>
            <a:picLocks noChangeAspect="1"/>
          </p:cNvPicPr>
          <p:nvPr/>
        </p:nvPicPr>
        <p:blipFill>
          <a:blip r:embed="rId2"/>
          <a:stretch>
            <a:fillRect/>
          </a:stretch>
        </p:blipFill>
        <p:spPr>
          <a:xfrm>
            <a:off x="6730738" y="2238315"/>
            <a:ext cx="5080261" cy="2381372"/>
          </a:xfrm>
          <a:prstGeom prst="rect">
            <a:avLst/>
          </a:prstGeom>
        </p:spPr>
      </p:pic>
    </p:spTree>
    <p:extLst>
      <p:ext uri="{BB962C8B-B14F-4D97-AF65-F5344CB8AC3E}">
        <p14:creationId xmlns:p14="http://schemas.microsoft.com/office/powerpoint/2010/main" val="389200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b="1" i="0" dirty="0" err="1">
                <a:solidFill>
                  <a:srgbClr val="000000"/>
                </a:solidFill>
                <a:effectLst/>
                <a:latin typeface="Times New Roman" panose="02020603050405020304" pitchFamily="18" charset="0"/>
              </a:rPr>
              <a:t>Center</a:t>
            </a:r>
            <a:r>
              <a:rPr lang="en-IN" b="1" i="0" dirty="0">
                <a:solidFill>
                  <a:srgbClr val="000000"/>
                </a:solidFill>
                <a:effectLst/>
                <a:latin typeface="Times New Roman" panose="02020603050405020304" pitchFamily="18" charset="0"/>
              </a:rPr>
              <a:t> and dispersion (mode and variation ratio)</a:t>
            </a:r>
          </a:p>
          <a:p>
            <a:pPr algn="l"/>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measure of central tendency attempts to let one number represent the data as good as possible.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most commonly used measure of central tendency for a nominal variable is the </a:t>
            </a:r>
            <a:r>
              <a:rPr lang="en-US" b="1" i="0" dirty="0">
                <a:solidFill>
                  <a:srgbClr val="000000"/>
                </a:solidFill>
                <a:effectLst/>
                <a:latin typeface="Times New Roman" panose="02020603050405020304" pitchFamily="18" charset="0"/>
              </a:rPr>
              <a:t>mode</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If there is only one mode the set is sometimes called </a:t>
            </a:r>
            <a:r>
              <a:rPr lang="en-US" b="1" i="0" dirty="0">
                <a:solidFill>
                  <a:srgbClr val="000000"/>
                </a:solidFill>
                <a:effectLst/>
                <a:latin typeface="Times New Roman" panose="02020603050405020304" pitchFamily="18" charset="0"/>
              </a:rPr>
              <a:t>unimodal</a:t>
            </a:r>
            <a:r>
              <a:rPr lang="en-US" b="0" i="0" dirty="0">
                <a:solidFill>
                  <a:srgbClr val="000000"/>
                </a:solidFill>
                <a:effectLst/>
                <a:latin typeface="Times New Roman" panose="02020603050405020304" pitchFamily="18" charset="0"/>
              </a:rPr>
              <a:t>, if there are two it is called </a:t>
            </a:r>
            <a:r>
              <a:rPr lang="en-US" b="1" i="0" dirty="0">
                <a:solidFill>
                  <a:srgbClr val="000000"/>
                </a:solidFill>
                <a:effectLst/>
                <a:latin typeface="Times New Roman" panose="02020603050405020304" pitchFamily="18" charset="0"/>
              </a:rPr>
              <a:t>bimodal</a:t>
            </a:r>
            <a:r>
              <a:rPr lang="en-US" b="0" i="0" dirty="0">
                <a:solidFill>
                  <a:srgbClr val="000000"/>
                </a:solidFill>
                <a:effectLst/>
                <a:latin typeface="Times New Roman" panose="02020603050405020304" pitchFamily="18" charset="0"/>
              </a:rPr>
              <a:t>, with three </a:t>
            </a:r>
            <a:r>
              <a:rPr lang="en-US" b="1" i="0" dirty="0">
                <a:solidFill>
                  <a:srgbClr val="000000"/>
                </a:solidFill>
                <a:effectLst/>
                <a:latin typeface="Times New Roman" panose="02020603050405020304" pitchFamily="18" charset="0"/>
              </a:rPr>
              <a:t>trimodal</a:t>
            </a:r>
            <a:r>
              <a:rPr lang="en-US" b="0" i="0" dirty="0">
                <a:solidFill>
                  <a:srgbClr val="000000"/>
                </a:solidFill>
                <a:effectLst/>
                <a:latin typeface="Times New Roman" panose="02020603050405020304" pitchFamily="18" charset="0"/>
              </a:rPr>
              <a:t>, etc. For two or more, the term </a:t>
            </a:r>
            <a:r>
              <a:rPr lang="en-US" b="1" i="0" dirty="0">
                <a:solidFill>
                  <a:srgbClr val="000000"/>
                </a:solidFill>
                <a:effectLst/>
                <a:latin typeface="Times New Roman" panose="02020603050405020304" pitchFamily="18" charset="0"/>
              </a:rPr>
              <a:t>multimodal</a:t>
            </a:r>
            <a:r>
              <a:rPr lang="en-US" b="0" i="0" dirty="0">
                <a:solidFill>
                  <a:srgbClr val="000000"/>
                </a:solidFill>
                <a:effectLst/>
                <a:latin typeface="Times New Roman" panose="02020603050405020304" pitchFamily="18" charset="0"/>
              </a:rPr>
              <a:t> can also be used.</a:t>
            </a:r>
          </a:p>
          <a:p>
            <a:pPr algn="l"/>
            <a:endParaRPr lang="en-IN"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051841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b="1" i="0" dirty="0" err="1">
                <a:solidFill>
                  <a:srgbClr val="000000"/>
                </a:solidFill>
                <a:effectLst/>
                <a:latin typeface="Times New Roman" panose="02020603050405020304" pitchFamily="18" charset="0"/>
              </a:rPr>
              <a:t>Center</a:t>
            </a:r>
            <a:r>
              <a:rPr lang="en-IN" b="1" i="0" dirty="0">
                <a:solidFill>
                  <a:srgbClr val="000000"/>
                </a:solidFill>
                <a:effectLst/>
                <a:latin typeface="Times New Roman" panose="02020603050405020304" pitchFamily="18" charset="0"/>
              </a:rPr>
              <a:t> and dispersion (mode and variation ratio)</a:t>
            </a:r>
          </a:p>
          <a:p>
            <a:pPr algn="l"/>
            <a:endParaRPr lang="en-IN"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small controversy exists if all categories have the same frequency.</a:t>
            </a:r>
          </a:p>
          <a:p>
            <a:pPr algn="l"/>
            <a:r>
              <a:rPr lang="en-US" sz="2400" b="0" i="0" dirty="0">
                <a:solidFill>
                  <a:srgbClr val="000000"/>
                </a:solidFill>
                <a:effectLst/>
                <a:latin typeface="Times New Roman" panose="02020603050405020304" pitchFamily="18" charset="0"/>
              </a:rPr>
              <a:t> In this case none of them has a higher </a:t>
            </a:r>
            <a:r>
              <a:rPr lang="en-US" sz="2400" b="0" i="0" dirty="0" err="1">
                <a:solidFill>
                  <a:srgbClr val="000000"/>
                </a:solidFill>
                <a:effectLst/>
                <a:latin typeface="Times New Roman" panose="02020603050405020304" pitchFamily="18" charset="0"/>
              </a:rPr>
              <a:t>occurence</a:t>
            </a:r>
            <a:r>
              <a:rPr lang="en-US" sz="2400" b="0" i="0" dirty="0">
                <a:solidFill>
                  <a:srgbClr val="000000"/>
                </a:solidFill>
                <a:effectLst/>
                <a:latin typeface="Times New Roman" panose="02020603050405020304" pitchFamily="18" charset="0"/>
              </a:rPr>
              <a:t> than the others, so none of them would be the mode (see for example </a:t>
            </a:r>
            <a:r>
              <a:rPr lang="en-US" sz="2400" b="0" i="0" u="none" strike="noStrike" dirty="0">
                <a:effectLst/>
                <a:latin typeface="Times New Roman" panose="02020603050405020304" pitchFamily="18" charset="0"/>
                <a:hlinkClick r:id="rId2"/>
              </a:rPr>
              <a:t>Spiegel &amp; Stephens, 2008, p. 64</a:t>
            </a:r>
            <a:r>
              <a:rPr lang="en-US" sz="2400" b="0" i="0" dirty="0">
                <a:solidFill>
                  <a:srgbClr val="000000"/>
                </a:solidFill>
                <a:effectLst/>
                <a:latin typeface="Times New Roman" panose="02020603050405020304" pitchFamily="18" charset="0"/>
              </a:rPr>
              <a:t>, </a:t>
            </a:r>
            <a:r>
              <a:rPr lang="en-US" sz="2400" b="0" i="0" u="none" strike="noStrike" dirty="0">
                <a:effectLst/>
                <a:latin typeface="Times New Roman" panose="02020603050405020304" pitchFamily="18" charset="0"/>
                <a:hlinkClick r:id="rId3"/>
              </a:rPr>
              <a:t>Larson &amp; Farber, 2014, p. 69</a:t>
            </a:r>
            <a:r>
              <a:rPr lang="en-US" sz="2400" b="0" i="0" dirty="0">
                <a:solidFill>
                  <a:srgbClr val="000000"/>
                </a:solidFill>
                <a:effectLst/>
                <a:latin typeface="Times New Roman" panose="02020603050405020304" pitchFamily="18" charset="0"/>
              </a:rPr>
              <a:t>).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 a rare occasion someone might argue that if all categories have the same frequency, then all categories are part of the mode since they all have the highest frequency.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A third interpretation was found on </a:t>
            </a:r>
            <a:r>
              <a:rPr lang="en-US" sz="2400" b="0" i="0" dirty="0">
                <a:effectLst/>
                <a:latin typeface="Times New Roman" panose="02020603050405020304" pitchFamily="18" charset="0"/>
                <a:hlinkClick r:id="rId4"/>
              </a:rPr>
              <a:t>this site</a:t>
            </a:r>
            <a:r>
              <a:rPr lang="en-US" sz="2400" b="0" i="0" dirty="0">
                <a:solidFill>
                  <a:srgbClr val="000000"/>
                </a:solidFill>
                <a:effectLst/>
                <a:latin typeface="Times New Roman" panose="02020603050405020304" pitchFamily="18" charset="0"/>
              </a:rPr>
              <a:t>, where if the frequency is one for each category, then there is no mode, and if the frequency is more than one but the same, then all of them are the mode.</a:t>
            </a:r>
            <a:endParaRPr lang="en-IN" sz="24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67312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Measurement of dispersion (Variation Ratio)</a:t>
            </a:r>
          </a:p>
          <a:p>
            <a:pPr algn="l"/>
            <a:endParaRPr lang="en-IN" b="1" dirty="0">
              <a:solidFill>
                <a:srgbClr val="000000"/>
              </a:solidFill>
              <a:latin typeface="Times New Roman" panose="02020603050405020304" pitchFamily="18" charset="0"/>
            </a:endParaRPr>
          </a:p>
          <a:p>
            <a:pPr algn="l"/>
            <a:r>
              <a:rPr lang="en-US" sz="3200" b="0" i="0" dirty="0">
                <a:solidFill>
                  <a:srgbClr val="000000"/>
                </a:solidFill>
                <a:effectLst/>
                <a:latin typeface="Times New Roman" panose="02020603050405020304" pitchFamily="18" charset="0"/>
              </a:rPr>
              <a:t>The easiest method is most likely the </a:t>
            </a:r>
            <a:r>
              <a:rPr lang="en-US" sz="3200" b="1" i="0" dirty="0">
                <a:solidFill>
                  <a:srgbClr val="000000"/>
                </a:solidFill>
                <a:effectLst/>
                <a:latin typeface="Times New Roman" panose="02020603050405020304" pitchFamily="18" charset="0"/>
              </a:rPr>
              <a:t>Variation Ratio</a:t>
            </a:r>
            <a:r>
              <a:rPr lang="en-US" sz="3200" b="0" i="0" dirty="0">
                <a:solidFill>
                  <a:srgbClr val="000000"/>
                </a:solidFill>
                <a:effectLst/>
                <a:latin typeface="Times New Roman" panose="02020603050405020304" pitchFamily="18" charset="0"/>
              </a:rPr>
              <a:t> (VR) </a:t>
            </a:r>
            <a:r>
              <a:rPr lang="en-US" sz="3200" b="0" i="0" u="none" strike="noStrike" dirty="0">
                <a:effectLst/>
                <a:latin typeface="Times New Roman" panose="02020603050405020304" pitchFamily="18" charset="0"/>
                <a:hlinkClick r:id="rId2"/>
              </a:rPr>
              <a:t>(Freeman, 1965)</a:t>
            </a:r>
            <a:r>
              <a:rPr lang="en-US" sz="3200" b="0" i="0" dirty="0">
                <a:solidFill>
                  <a:srgbClr val="000000"/>
                </a:solidFill>
                <a:effectLst/>
                <a:latin typeface="Times New Roman" panose="02020603050405020304" pitchFamily="18" charset="0"/>
              </a:rPr>
              <a:t>. This is simply the proportion that does not belong to the modal category </a:t>
            </a:r>
            <a:r>
              <a:rPr lang="en-US" sz="3200" b="0" i="0" u="none" strike="noStrike" dirty="0">
                <a:effectLst/>
                <a:latin typeface="Times New Roman" panose="02020603050405020304" pitchFamily="18" charset="0"/>
                <a:hlinkClick r:id="rId3"/>
              </a:rPr>
              <a:t>(</a:t>
            </a:r>
            <a:r>
              <a:rPr lang="en-US" sz="3200" b="0" i="0" u="none" strike="noStrike" dirty="0" err="1">
                <a:effectLst/>
                <a:latin typeface="Times New Roman" panose="02020603050405020304" pitchFamily="18" charset="0"/>
                <a:hlinkClick r:id="rId3"/>
              </a:rPr>
              <a:t>Zedeck</a:t>
            </a:r>
            <a:r>
              <a:rPr lang="en-US" sz="3200" b="0" i="0" u="none" strike="noStrike" dirty="0">
                <a:effectLst/>
                <a:latin typeface="Times New Roman" panose="02020603050405020304" pitchFamily="18" charset="0"/>
                <a:hlinkClick r:id="rId3"/>
              </a:rPr>
              <a:t>, 2014, p.406)</a:t>
            </a:r>
            <a:r>
              <a:rPr lang="en-US" sz="3200" b="0" i="0" dirty="0">
                <a:solidFill>
                  <a:srgbClr val="000000"/>
                </a:solidFill>
                <a:effectLst/>
                <a:latin typeface="Times New Roman" panose="02020603050405020304" pitchFamily="18" charset="0"/>
              </a:rPr>
              <a:t>. So in the example in Table 1, we can see that 50.1% falls into the modal category of Married, and hence 49.9% does not. The Variation Ratio is therefor 49.9%</a:t>
            </a:r>
            <a:endParaRPr lang="en-IN" sz="44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24504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977-298B-FAD6-7038-C5D9F16B9C8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038F406-1FC5-9F77-2D84-C4247F6FBCC1}"/>
              </a:ext>
            </a:extLst>
          </p:cNvPr>
          <p:cNvSpPr>
            <a:spLocks noGrp="1"/>
          </p:cNvSpPr>
          <p:nvPr>
            <p:ph idx="1"/>
          </p:nvPr>
        </p:nvSpPr>
        <p:spPr/>
        <p:txBody>
          <a:bodyPr/>
          <a:lstStyle/>
          <a:p>
            <a:pPr marL="457200" indent="-457200">
              <a:buFont typeface="Arial" panose="020B0604020202020204" pitchFamily="34" charset="0"/>
              <a:buChar char="•"/>
            </a:pPr>
            <a:r>
              <a:rPr lang="en-IN" dirty="0"/>
              <a:t>Revision</a:t>
            </a:r>
          </a:p>
          <a:p>
            <a:pPr marL="457200" indent="-457200">
              <a:buFont typeface="Arial" panose="020B0604020202020204" pitchFamily="34" charset="0"/>
              <a:buChar char="•"/>
            </a:pPr>
            <a:r>
              <a:rPr lang="en-IN" dirty="0"/>
              <a:t>Analysing a single nominal variable</a:t>
            </a:r>
          </a:p>
          <a:p>
            <a:pPr marL="457200" indent="-457200">
              <a:buFont typeface="Arial" panose="020B0604020202020204" pitchFamily="34" charset="0"/>
              <a:buChar char="•"/>
            </a:pPr>
            <a:r>
              <a:rPr lang="en-IN" dirty="0"/>
              <a:t>Analysing a single ordinal variable</a:t>
            </a:r>
          </a:p>
          <a:p>
            <a:pPr marL="457200" indent="-457200">
              <a:buFont typeface="Arial" panose="020B0604020202020204" pitchFamily="34" charset="0"/>
              <a:buChar char="•"/>
            </a:pPr>
            <a:r>
              <a:rPr lang="en-IN" dirty="0"/>
              <a:t>Analysing a single scale variable</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F7BEE01-844F-48EE-3E11-DC05366EF5F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037760-55D7-5556-C9A9-2B4760C220B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07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3200" b="1" i="0" dirty="0">
                <a:solidFill>
                  <a:srgbClr val="000000"/>
                </a:solidFill>
                <a:effectLst/>
                <a:latin typeface="Times New Roman" panose="02020603050405020304" pitchFamily="18" charset="0"/>
              </a:rPr>
              <a:t>Pearson chi-square goodness-of-fit test</a:t>
            </a:r>
          </a:p>
          <a:p>
            <a:pPr algn="l"/>
            <a:endParaRPr lang="en-IN" sz="3200"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question you might have with a nominal variable, is if each category had the same number of respondents (i.e. the same percentage).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With the marital status example from the previous paragraphs, we might expect each of the five categories to have (100% / 5 =) 20%. This would mean that we’d expected 20% of 1941 = 388.2 people in each category. This is known as the </a:t>
            </a:r>
            <a:r>
              <a:rPr lang="en-US" sz="2400" b="1" i="0" dirty="0">
                <a:solidFill>
                  <a:srgbClr val="000000"/>
                </a:solidFill>
                <a:effectLst/>
                <a:latin typeface="Times New Roman" panose="02020603050405020304" pitchFamily="18" charset="0"/>
              </a:rPr>
              <a:t>expected count</a:t>
            </a:r>
            <a:r>
              <a:rPr lang="en-US" sz="2400" b="0" i="0" dirty="0">
                <a:solidFill>
                  <a:srgbClr val="000000"/>
                </a:solidFill>
                <a:effectLst/>
                <a:latin typeface="Times New Roman" panose="02020603050405020304" pitchFamily="18" charset="0"/>
              </a:rPr>
              <a:t> or </a:t>
            </a:r>
            <a:r>
              <a:rPr lang="en-US" sz="2400" b="1" i="0" dirty="0">
                <a:solidFill>
                  <a:srgbClr val="000000"/>
                </a:solidFill>
                <a:effectLst/>
                <a:latin typeface="Times New Roman" panose="02020603050405020304" pitchFamily="18" charset="0"/>
              </a:rPr>
              <a:t>expected frequency</a:t>
            </a:r>
            <a:r>
              <a:rPr lang="en-US" sz="2400" b="0" i="0" dirty="0">
                <a:solidFill>
                  <a:srgbClr val="000000"/>
                </a:solidFill>
                <a:effectLst/>
                <a:latin typeface="Times New Roman" panose="02020603050405020304" pitchFamily="18" charset="0"/>
              </a:rPr>
              <a:t>.</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Our observed frequencies are different from the expected ones. The Pearson chi-square test of goodness-of-fit </a:t>
            </a:r>
            <a:r>
              <a:rPr lang="en-US" sz="2400" b="0" i="0" u="none" strike="noStrike" dirty="0">
                <a:solidFill>
                  <a:srgbClr val="000000"/>
                </a:solidFill>
                <a:effectLst/>
                <a:latin typeface="Times New Roman" panose="02020603050405020304" pitchFamily="18" charset="0"/>
                <a:hlinkClick r:id="rId2"/>
              </a:rPr>
              <a:t>(Pearson, 1900)</a:t>
            </a:r>
            <a:r>
              <a:rPr lang="en-US" sz="2400" b="0" i="0" dirty="0">
                <a:solidFill>
                  <a:srgbClr val="000000"/>
                </a:solidFill>
                <a:effectLst/>
                <a:latin typeface="Times New Roman" panose="02020603050405020304" pitchFamily="18" charset="0"/>
              </a:rPr>
              <a:t> can determine if the differences between the observed and expected counts is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If the test result is a p-value below .05 it is usually considered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indicating that there are some significant differences between some categories in frequencies.</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456221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4000" b="1" i="0" dirty="0">
                <a:solidFill>
                  <a:srgbClr val="000000"/>
                </a:solidFill>
                <a:effectLst/>
                <a:latin typeface="Times New Roman" panose="02020603050405020304" pitchFamily="18" charset="0"/>
              </a:rPr>
              <a:t>Pearson chi-square goodness-of-fit test</a:t>
            </a:r>
            <a:endParaRPr lang="en-IN" sz="4000" b="1" dirty="0">
              <a:solidFill>
                <a:srgbClr val="000000"/>
              </a:solidFill>
              <a:latin typeface="Times New Roman" panose="02020603050405020304" pitchFamily="18" charset="0"/>
            </a:endParaRPr>
          </a:p>
          <a:p>
            <a:pPr algn="l"/>
            <a:r>
              <a:rPr lang="en-US" sz="2000" b="0" i="0" dirty="0">
                <a:solidFill>
                  <a:srgbClr val="000000"/>
                </a:solidFill>
                <a:effectLst/>
                <a:latin typeface="Times New Roman" panose="02020603050405020304" pitchFamily="18" charset="0"/>
              </a:rPr>
              <a:t>One problem though is that the Pearson chi-square test of goodness-of-fit should only be used if not too many cells have a low so-called expected count. For this test it is usually set that all cells should have an expected count of at least 5 </a:t>
            </a:r>
            <a:r>
              <a:rPr lang="en-US" sz="2000" b="0" i="0" u="none" strike="noStrike" dirty="0">
                <a:solidFill>
                  <a:srgbClr val="000000"/>
                </a:solidFill>
                <a:effectLst/>
                <a:latin typeface="Times New Roman" panose="02020603050405020304" pitchFamily="18" charset="0"/>
                <a:hlinkClick r:id="rId2"/>
              </a:rPr>
              <a:t>(see for example Peck &amp; Devore, 2012, p. 593)</a:t>
            </a:r>
            <a:r>
              <a:rPr lang="en-US" sz="2000" b="0" i="0" dirty="0">
                <a:solidFill>
                  <a:srgbClr val="000000"/>
                </a:solidFill>
                <a:effectLst/>
                <a:latin typeface="Times New Roman" panose="02020603050405020304" pitchFamily="18" charset="0"/>
              </a:rPr>
              <a:t> (note that for a Pearson chi-square test of independence the conditions are different). If you don't meet this criteria, you could use an </a:t>
            </a:r>
            <a:r>
              <a:rPr lang="en-US" sz="2000" b="1" i="0" dirty="0">
                <a:solidFill>
                  <a:srgbClr val="000000"/>
                </a:solidFill>
                <a:effectLst/>
                <a:latin typeface="Times New Roman" panose="02020603050405020304" pitchFamily="18" charset="0"/>
              </a:rPr>
              <a:t>exact multinomial test of goodness-of-fit</a:t>
            </a:r>
            <a:r>
              <a:rPr lang="en-US" sz="2000" b="0" i="0" dirty="0">
                <a:solidFill>
                  <a:srgbClr val="000000"/>
                </a:solidFill>
                <a:effectLst/>
                <a:latin typeface="Times New Roman" panose="02020603050405020304" pitchFamily="18" charset="0"/>
              </a:rPr>
              <a:t>. </a:t>
            </a:r>
          </a:p>
          <a:p>
            <a:pPr algn="l"/>
            <a:endParaRPr lang="en-US" sz="2000" b="0" i="0" dirty="0">
              <a:solidFill>
                <a:srgbClr val="000000"/>
              </a:solidFill>
              <a:effectLst/>
              <a:latin typeface="Times New Roman" panose="02020603050405020304" pitchFamily="18" charset="0"/>
            </a:endParaRPr>
          </a:p>
          <a:p>
            <a:pPr algn="l"/>
            <a:r>
              <a:rPr lang="en-US" sz="2000" b="0" i="0" dirty="0">
                <a:solidFill>
                  <a:srgbClr val="000000"/>
                </a:solidFill>
                <a:effectLst/>
                <a:latin typeface="Times New Roman" panose="02020603050405020304" pitchFamily="18" charset="0"/>
              </a:rPr>
              <a:t>Once you have checked the conditions and looked at the results, you can report the test results. You will need the significance, but also the chi-square value itself, the sample size (number of respondents that answered this question), and the so-called degrees of freedom. This last one is simply for this test the number of categories minus 1</a:t>
            </a:r>
          </a:p>
          <a:p>
            <a:pPr algn="l"/>
            <a:endParaRPr lang="en-US" sz="2000" dirty="0">
              <a:solidFill>
                <a:srgbClr val="000000"/>
              </a:solidFill>
              <a:latin typeface="Times New Roman" panose="02020603050405020304" pitchFamily="18" charset="0"/>
            </a:endParaRPr>
          </a:p>
          <a:p>
            <a:pPr algn="l"/>
            <a:r>
              <a:rPr lang="en-US" sz="2000" b="0" i="0" dirty="0">
                <a:solidFill>
                  <a:srgbClr val="000000"/>
                </a:solidFill>
                <a:effectLst/>
                <a:latin typeface="Times New Roman" panose="02020603050405020304" pitchFamily="18" charset="0"/>
              </a:rPr>
              <a:t>The test results could then be reported as something like</a:t>
            </a:r>
          </a:p>
          <a:p>
            <a:pPr algn="l"/>
            <a:r>
              <a:rPr lang="en-US" sz="2000" b="0" i="0" dirty="0">
                <a:solidFill>
                  <a:srgbClr val="000000"/>
                </a:solidFill>
                <a:effectLst/>
                <a:latin typeface="Times New Roman" panose="02020603050405020304" pitchFamily="18" charset="0"/>
              </a:rPr>
              <a:t>A chi-square test of goodness-of-fit was performed to determine whether the marital status were equally chosen. The marital status was not equally distributed in the population, </a:t>
            </a:r>
            <a:r>
              <a:rPr lang="en-US" sz="2000" b="0" i="1" dirty="0">
                <a:solidFill>
                  <a:srgbClr val="000000"/>
                </a:solidFill>
                <a:effectLst/>
                <a:latin typeface="Times New Roman" panose="02020603050405020304" pitchFamily="18" charset="0"/>
              </a:rPr>
              <a:t>χ</a:t>
            </a:r>
            <a:r>
              <a:rPr lang="en-US" sz="2000" b="0" i="0" baseline="30000" dirty="0">
                <a:solidFill>
                  <a:srgbClr val="000000"/>
                </a:solidFill>
                <a:effectLst/>
                <a:latin typeface="Times New Roman" panose="02020603050405020304" pitchFamily="18" charset="0"/>
              </a:rPr>
              <a:t>2</a:t>
            </a:r>
            <a:r>
              <a:rPr lang="en-US" sz="2000" b="0" i="0" dirty="0">
                <a:solidFill>
                  <a:srgbClr val="000000"/>
                </a:solidFill>
                <a:effectLst/>
                <a:latin typeface="Times New Roman" panose="02020603050405020304" pitchFamily="18" charset="0"/>
              </a:rPr>
              <a:t>(4, </a:t>
            </a:r>
            <a:r>
              <a:rPr lang="en-US" sz="2000" b="0" i="1" dirty="0">
                <a:solidFill>
                  <a:srgbClr val="000000"/>
                </a:solidFill>
                <a:effectLst/>
                <a:latin typeface="Times New Roman" panose="02020603050405020304" pitchFamily="18" charset="0"/>
              </a:rPr>
              <a:t>N</a:t>
            </a:r>
            <a:r>
              <a:rPr lang="en-US" sz="2000" b="0" i="0" dirty="0">
                <a:solidFill>
                  <a:srgbClr val="000000"/>
                </a:solidFill>
                <a:effectLst/>
                <a:latin typeface="Times New Roman" panose="02020603050405020304" pitchFamily="18" charset="0"/>
              </a:rPr>
              <a:t> = 1941) = 1249.13, </a:t>
            </a:r>
            <a:r>
              <a:rPr lang="en-US" sz="2000" b="0" i="1" dirty="0">
                <a:solidFill>
                  <a:srgbClr val="000000"/>
                </a:solidFill>
                <a:effectLst/>
                <a:latin typeface="Times New Roman" panose="02020603050405020304" pitchFamily="18" charset="0"/>
              </a:rPr>
              <a:t>p</a:t>
            </a:r>
            <a:r>
              <a:rPr lang="en-US" sz="2000" b="0" i="0" dirty="0">
                <a:solidFill>
                  <a:srgbClr val="000000"/>
                </a:solidFill>
                <a:effectLst/>
                <a:latin typeface="Times New Roman" panose="02020603050405020304" pitchFamily="18" charset="0"/>
              </a:rPr>
              <a:t> &lt; .001.</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3692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4000" b="1" i="0" dirty="0">
                <a:solidFill>
                  <a:srgbClr val="000000"/>
                </a:solidFill>
                <a:effectLst/>
                <a:latin typeface="Times New Roman" panose="02020603050405020304" pitchFamily="18" charset="0"/>
              </a:rPr>
              <a:t>Pearson chi-square goodness-of-fit test</a:t>
            </a:r>
            <a:endParaRPr lang="en-IN" sz="4000" b="1" dirty="0">
              <a:solidFill>
                <a:srgbClr val="000000"/>
              </a:solidFill>
              <a:latin typeface="Times New Roman" panose="02020603050405020304" pitchFamily="18" charset="0"/>
            </a:endParaRPr>
          </a:p>
          <a:p>
            <a:pPr algn="l"/>
            <a:r>
              <a:rPr lang="en-US" sz="1600" b="0" i="0" dirty="0">
                <a:solidFill>
                  <a:srgbClr val="000000"/>
                </a:solidFill>
                <a:effectLst/>
                <a:latin typeface="Times New Roman" panose="02020603050405020304" pitchFamily="18" charset="0"/>
              </a:rPr>
              <a:t>In short the Pearson chi-square test of goodness-of-fit has the following steps:</a:t>
            </a:r>
          </a:p>
          <a:p>
            <a:pPr algn="l">
              <a:buFont typeface="+mj-lt"/>
              <a:buAutoNum type="arabicPeriod"/>
            </a:pPr>
            <a:r>
              <a:rPr lang="en-US" sz="1600" b="0" i="0" dirty="0">
                <a:solidFill>
                  <a:srgbClr val="000000"/>
                </a:solidFill>
                <a:effectLst/>
                <a:latin typeface="Times New Roman" panose="02020603050405020304" pitchFamily="18" charset="0"/>
              </a:rPr>
              <a:t>The assumption about the population (the null hypothesis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is that the observed and expected counts will be the same. This implies that the two variables are independent (i.e. one has no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The alternative is that they aren't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implies that the two variables are dependent (i.e. one has an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Perform the test and find the p-value (sig.).</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less than .05, the chance of a result as in the sample or even rarer if the assumption is true, is considered so low, that the assumption is probably NOT true. We would then reject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and conclude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is then called a significant result.</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.05 or more, the chance of a result as in the sample or even rarer if the assumption is true, is considered not low enough, that the assumption could be true. We don't have enough evidence to reject the assumption. This is then called a non-significant result.</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05966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sz="2800" b="1" i="0" dirty="0">
                <a:solidFill>
                  <a:srgbClr val="000000"/>
                </a:solidFill>
                <a:effectLst/>
                <a:latin typeface="Times New Roman" panose="02020603050405020304" pitchFamily="18" charset="0"/>
              </a:rPr>
              <a:t>Which percentages are different? (post-hoc pairwise binomial test)</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We would now also like to know which categories are then different: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Is the percentage of Married significantly different from Widowed?</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Is the percentage of Married significantly different from Divorced?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Bonferroni procedure </a:t>
            </a:r>
            <a:r>
              <a:rPr lang="en-US" b="0" i="0" u="none" strike="noStrike" dirty="0">
                <a:effectLst/>
                <a:latin typeface="Times New Roman" panose="02020603050405020304" pitchFamily="18" charset="0"/>
                <a:hlinkClick r:id="rId2"/>
              </a:rPr>
              <a:t>(Bonferroni, 1935)</a:t>
            </a:r>
            <a:r>
              <a:rPr lang="en-US" b="0" i="0" dirty="0">
                <a:solidFill>
                  <a:srgbClr val="000000"/>
                </a:solidFill>
                <a:effectLst/>
                <a:latin typeface="Times New Roman" panose="02020603050405020304" pitchFamily="18" charset="0"/>
              </a:rPr>
              <a:t>. He simply suggested to divide the 5% by the number of tests that are being done, and use that then as the criteria. In this example that would mean we divide 5% by 10 and the new threshold will be 0.5% (i.e. 0.005). In general if you have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categories, the number of pairs you can create is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x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- 1)/ 2 (in this example 5 x (5 - 1)/2 = 10).</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3641414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Effect size (Cramér's V and Relative Risks)</a:t>
            </a:r>
          </a:p>
          <a:p>
            <a:pPr algn="l"/>
            <a:endParaRPr lang="en-US" b="1" dirty="0">
              <a:solidFill>
                <a:srgbClr val="000000"/>
              </a:solidFill>
              <a:latin typeface="Times New Roman" panose="02020603050405020304" pitchFamily="18" charset="0"/>
            </a:endParaRPr>
          </a:p>
          <a:p>
            <a:r>
              <a:rPr lang="en-US" b="1" i="0" dirty="0">
                <a:solidFill>
                  <a:srgbClr val="000000"/>
                </a:solidFill>
                <a:effectLst/>
                <a:latin typeface="Times New Roman" panose="02020603050405020304" pitchFamily="18" charset="0"/>
              </a:rPr>
              <a:t>Effect size for the pairwise tests: Cohen g</a:t>
            </a:r>
          </a:p>
          <a:p>
            <a:pPr algn="l"/>
            <a:endParaRPr lang="en-US" b="1" i="0" dirty="0">
              <a:solidFill>
                <a:srgbClr val="000000"/>
              </a:solidFill>
              <a:effectLst/>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24</a:t>
            </a:fld>
            <a:endParaRPr lang="en-US" dirty="0"/>
          </a:p>
        </p:txBody>
      </p:sp>
      <p:pic>
        <p:nvPicPr>
          <p:cNvPr id="7" name="Picture 6" descr="A table with numbers and symbols&#10;&#10;Description automatically generated">
            <a:extLst>
              <a:ext uri="{FF2B5EF4-FFF2-40B4-BE49-F238E27FC236}">
                <a16:creationId xmlns:a16="http://schemas.microsoft.com/office/drawing/2014/main" id="{C4C69F38-AE95-9FA5-6E47-720D27FB435A}"/>
              </a:ext>
            </a:extLst>
          </p:cNvPr>
          <p:cNvPicPr>
            <a:picLocks noChangeAspect="1"/>
          </p:cNvPicPr>
          <p:nvPr/>
        </p:nvPicPr>
        <p:blipFill>
          <a:blip r:embed="rId2"/>
          <a:stretch>
            <a:fillRect/>
          </a:stretch>
        </p:blipFill>
        <p:spPr>
          <a:xfrm>
            <a:off x="3701926" y="2527253"/>
            <a:ext cx="6912233" cy="2603547"/>
          </a:xfrm>
          <a:prstGeom prst="rect">
            <a:avLst/>
          </a:prstGeom>
        </p:spPr>
      </p:pic>
    </p:spTree>
    <p:extLst>
      <p:ext uri="{BB962C8B-B14F-4D97-AF65-F5344CB8AC3E}">
        <p14:creationId xmlns:p14="http://schemas.microsoft.com/office/powerpoint/2010/main" val="1177063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662585" y="1699613"/>
            <a:ext cx="10579453" cy="3458774"/>
          </a:xfrm>
        </p:spPr>
        <p:txBody>
          <a:bodyPr/>
          <a:lstStyle/>
          <a:p>
            <a:pPr algn="l"/>
            <a:r>
              <a:rPr lang="en-US" b="1"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When you have a single ordinal variable (e.g. opinion on something with fully disagree to fully agree) you might be interested in how many respondents selected each of the options (e.g. how many fully disagree, how many disagree, etc.),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if overall they tended more towards one end of the scale or the other (also in the population).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1593274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481312"/>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577841" y="1328737"/>
            <a:ext cx="2172055" cy="891187"/>
          </a:xfrm>
        </p:spPr>
        <p:txBody>
          <a:bodyPr/>
          <a:lstStyle/>
          <a:p>
            <a:pPr algn="l"/>
            <a:r>
              <a:rPr lang="en-US" b="1" i="0" dirty="0">
                <a:solidFill>
                  <a:srgbClr val="000000"/>
                </a:solidFill>
                <a:effectLst/>
                <a:latin typeface="Times New Roman" panose="02020603050405020304" pitchFamily="18" charset="0"/>
              </a:rPr>
              <a:t> </a:t>
            </a:r>
          </a:p>
          <a:p>
            <a:pPr algn="l"/>
            <a:r>
              <a:rPr lang="en-US" b="1" i="0" dirty="0">
                <a:solidFill>
                  <a:srgbClr val="000000"/>
                </a:solidFill>
                <a:effectLst/>
                <a:latin typeface="Times New Roman" panose="02020603050405020304" pitchFamily="18" charset="0"/>
              </a:rPr>
              <a:t>Visualization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26</a:t>
            </a:fld>
            <a:endParaRPr lang="en-US" dirty="0"/>
          </a:p>
        </p:txBody>
      </p:sp>
      <p:pic>
        <p:nvPicPr>
          <p:cNvPr id="7" name="Picture 6">
            <a:extLst>
              <a:ext uri="{FF2B5EF4-FFF2-40B4-BE49-F238E27FC236}">
                <a16:creationId xmlns:a16="http://schemas.microsoft.com/office/drawing/2014/main" id="{27987199-3EB4-56D5-D868-E1CE35434EDA}"/>
              </a:ext>
            </a:extLst>
          </p:cNvPr>
          <p:cNvPicPr>
            <a:picLocks noChangeAspect="1"/>
          </p:cNvPicPr>
          <p:nvPr/>
        </p:nvPicPr>
        <p:blipFill>
          <a:blip r:embed="rId2"/>
          <a:stretch>
            <a:fillRect/>
          </a:stretch>
        </p:blipFill>
        <p:spPr>
          <a:xfrm>
            <a:off x="834977" y="2874256"/>
            <a:ext cx="4995228" cy="1325563"/>
          </a:xfrm>
          <a:prstGeom prst="rect">
            <a:avLst/>
          </a:prstGeom>
        </p:spPr>
      </p:pic>
      <p:pic>
        <p:nvPicPr>
          <p:cNvPr id="9" name="Picture 8">
            <a:extLst>
              <a:ext uri="{FF2B5EF4-FFF2-40B4-BE49-F238E27FC236}">
                <a16:creationId xmlns:a16="http://schemas.microsoft.com/office/drawing/2014/main" id="{19BD18D6-E98B-E8B5-E98C-883FEED123DE}"/>
              </a:ext>
            </a:extLst>
          </p:cNvPr>
          <p:cNvPicPr>
            <a:picLocks noChangeAspect="1"/>
          </p:cNvPicPr>
          <p:nvPr/>
        </p:nvPicPr>
        <p:blipFill>
          <a:blip r:embed="rId3"/>
          <a:stretch>
            <a:fillRect/>
          </a:stretch>
        </p:blipFill>
        <p:spPr>
          <a:xfrm>
            <a:off x="5839142" y="1328737"/>
            <a:ext cx="5248275" cy="4200525"/>
          </a:xfrm>
          <a:prstGeom prst="rect">
            <a:avLst/>
          </a:prstGeom>
        </p:spPr>
      </p:pic>
    </p:spTree>
    <p:extLst>
      <p:ext uri="{BB962C8B-B14F-4D97-AF65-F5344CB8AC3E}">
        <p14:creationId xmlns:p14="http://schemas.microsoft.com/office/powerpoint/2010/main" val="2532743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r>
              <a:rPr lang="en-US" b="1" i="0" dirty="0">
                <a:solidFill>
                  <a:srgbClr val="000000"/>
                </a:solidFill>
                <a:effectLst/>
                <a:latin typeface="Times New Roman" panose="02020603050405020304" pitchFamily="18" charset="0"/>
              </a:rPr>
              <a:t>Center and dispersion for an ordinal variable</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Measures of central tendency try to establish somewhat of the ‘most typical’ value for the data</a:t>
            </a:r>
            <a:endParaRPr lang="en-US" b="1" dirty="0">
              <a:solidFill>
                <a:srgbClr val="000000"/>
              </a:solidFill>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median is the score at the middle of all scores, or more formally defined “the middle value in a distribution, below and above which lie values with equal total frequencies or probabilities” </a:t>
            </a:r>
            <a:r>
              <a:rPr lang="en-US" b="0" i="0" u="none" strike="noStrike" dirty="0">
                <a:effectLst/>
                <a:latin typeface="Times New Roman" panose="02020603050405020304" pitchFamily="18" charset="0"/>
                <a:hlinkClick r:id="rId2"/>
              </a:rPr>
              <a:t>(</a:t>
            </a:r>
            <a:r>
              <a:rPr lang="en-US" b="0" i="0" u="none" strike="noStrike" dirty="0" err="1">
                <a:effectLst/>
                <a:latin typeface="Times New Roman" panose="02020603050405020304" pitchFamily="18" charset="0"/>
                <a:hlinkClick r:id="rId2"/>
              </a:rPr>
              <a:t>Porkess</a:t>
            </a:r>
            <a:r>
              <a:rPr lang="en-US" b="0" i="0" u="none" strike="noStrike" dirty="0">
                <a:effectLst/>
                <a:latin typeface="Times New Roman" panose="02020603050405020304" pitchFamily="18" charset="0"/>
                <a:hlinkClick r:id="rId2"/>
              </a:rPr>
              <a:t>, 1991, p. 134)</a:t>
            </a:r>
            <a:r>
              <a:rPr lang="en-US" b="0" i="0" dirty="0">
                <a:solidFill>
                  <a:srgbClr val="000000"/>
                </a:solidFill>
                <a:effectLst/>
                <a:latin typeface="Times New Roman" panose="02020603050405020304" pitchFamily="18" charset="0"/>
              </a:rPr>
              <a:t>. This means that 50% of the respondents scored equal or higher to the median, and also 50% of the respondents scored lower or equal. If for example at a school exam the results indicate that the median is a 70 (out of 100, with 55 or more being a pass), then we know that at least 50% of the students passed. </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2451789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The dispersion</a:t>
            </a:r>
          </a:p>
          <a:p>
            <a:pPr algn="l"/>
            <a:endParaRPr lang="en-US"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alone does not give a good picture. If your head is in the oven and your feet in a refrigerator you’d be doing fine on average, but the deviation from the average is too high. That’s why besides a measure of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you should also report a measure of dispersion.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such measure of dispersion is called </a:t>
            </a:r>
            <a:r>
              <a:rPr lang="en-US" b="1" i="0" dirty="0">
                <a:solidFill>
                  <a:srgbClr val="000000"/>
                </a:solidFill>
                <a:effectLst/>
                <a:latin typeface="Times New Roman" panose="02020603050405020304" pitchFamily="18" charset="0"/>
              </a:rPr>
              <a:t>consensus</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2"/>
              </a:rPr>
              <a:t>(</a:t>
            </a:r>
            <a:r>
              <a:rPr lang="en-US" b="0" i="0" u="none" strike="noStrike" dirty="0" err="1">
                <a:solidFill>
                  <a:srgbClr val="000000"/>
                </a:solidFill>
                <a:effectLst/>
                <a:latin typeface="Times New Roman" panose="02020603050405020304" pitchFamily="18" charset="0"/>
                <a:hlinkClick r:id="rId2"/>
              </a:rPr>
              <a:t>Tastle</a:t>
            </a:r>
            <a:r>
              <a:rPr lang="en-US" b="0" i="0" u="none" strike="noStrike" dirty="0">
                <a:solidFill>
                  <a:srgbClr val="000000"/>
                </a:solidFill>
                <a:effectLst/>
                <a:latin typeface="Times New Roman" panose="02020603050405020304" pitchFamily="18" charset="0"/>
                <a:hlinkClick r:id="rId2"/>
              </a:rPr>
              <a:t> &amp; Wierman, 2007;</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Tastle</a:t>
            </a:r>
            <a:r>
              <a:rPr lang="en-US" b="0" i="0" u="none" strike="noStrike" dirty="0">
                <a:solidFill>
                  <a:srgbClr val="000000"/>
                </a:solidFill>
                <a:effectLst/>
                <a:latin typeface="Times New Roman" panose="02020603050405020304" pitchFamily="18" charset="0"/>
                <a:hlinkClick r:id="rId3"/>
              </a:rPr>
              <a:t>, Wierman, &amp; Rex Dumdum, 2005)</a:t>
            </a:r>
            <a:r>
              <a:rPr lang="en-US" b="0" i="0" dirty="0">
                <a:solidFill>
                  <a:srgbClr val="000000"/>
                </a:solidFill>
                <a:effectLst/>
                <a:latin typeface="Times New Roman" panose="02020603050405020304" pitchFamily="18" charset="0"/>
              </a:rPr>
              <a:t>. This measure ranges from 0 to 1. A zero would indicate a complete lack of consensus, the number of people that tend towards one end of the ordinal variable (i.e. fully disagree) is then the same as the number of people who tend to the other end (i.e. fully agree), while consensus of one would indicate all respondents gave the same answer.</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18677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The dispersion</a:t>
            </a:r>
          </a:p>
          <a:p>
            <a:pPr algn="l"/>
            <a:endParaRPr lang="en-US"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alone does not give a good picture. If your head is in the oven and your feet in a refrigerator you’d be doing fine on average, but the deviation from the average is too high. That’s why besides a measure of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you should also report a measure of dispersion.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such measure of dispersion is called </a:t>
            </a:r>
            <a:r>
              <a:rPr lang="en-US" b="1" i="0" dirty="0">
                <a:solidFill>
                  <a:srgbClr val="000000"/>
                </a:solidFill>
                <a:effectLst/>
                <a:latin typeface="Times New Roman" panose="02020603050405020304" pitchFamily="18" charset="0"/>
              </a:rPr>
              <a:t>consensus</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2"/>
              </a:rPr>
              <a:t>(</a:t>
            </a:r>
            <a:r>
              <a:rPr lang="en-US" b="0" i="0" u="none" strike="noStrike" dirty="0" err="1">
                <a:solidFill>
                  <a:srgbClr val="000000"/>
                </a:solidFill>
                <a:effectLst/>
                <a:latin typeface="Times New Roman" panose="02020603050405020304" pitchFamily="18" charset="0"/>
                <a:hlinkClick r:id="rId2"/>
              </a:rPr>
              <a:t>Tastle</a:t>
            </a:r>
            <a:r>
              <a:rPr lang="en-US" b="0" i="0" u="none" strike="noStrike" dirty="0">
                <a:solidFill>
                  <a:srgbClr val="000000"/>
                </a:solidFill>
                <a:effectLst/>
                <a:latin typeface="Times New Roman" panose="02020603050405020304" pitchFamily="18" charset="0"/>
                <a:hlinkClick r:id="rId2"/>
              </a:rPr>
              <a:t> &amp; Wierman, 2007;</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Tastle</a:t>
            </a:r>
            <a:r>
              <a:rPr lang="en-US" b="0" i="0" u="none" strike="noStrike" dirty="0">
                <a:solidFill>
                  <a:srgbClr val="000000"/>
                </a:solidFill>
                <a:effectLst/>
                <a:latin typeface="Times New Roman" panose="02020603050405020304" pitchFamily="18" charset="0"/>
                <a:hlinkClick r:id="rId3"/>
              </a:rPr>
              <a:t>, Wierman, &amp; Rex Dumdum, 2005)</a:t>
            </a:r>
            <a:r>
              <a:rPr lang="en-US" b="0" i="0" dirty="0">
                <a:solidFill>
                  <a:srgbClr val="000000"/>
                </a:solidFill>
                <a:effectLst/>
                <a:latin typeface="Times New Roman" panose="02020603050405020304" pitchFamily="18" charset="0"/>
              </a:rPr>
              <a:t>. This measure ranges from 0 to 1. A zero would indicate a complete lack of consensus, the number of people that tend towards one end of the ordinal variable (i.e. fully disagree) is then the same as the number of people who tend to the other end (i.e. fully agree), while consensus of one would indicate all respondents gave the same answer.</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105296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endParaRPr lang="en-US" b="1" i="0" dirty="0">
              <a:solidFill>
                <a:srgbClr val="000000"/>
              </a:solidFill>
              <a:effectLst/>
              <a:latin typeface="Times New Roman" panose="02020603050405020304" pitchFamily="18" charset="0"/>
            </a:endParaRPr>
          </a:p>
          <a:p>
            <a:pPr algn="ctr"/>
            <a:r>
              <a:rPr lang="en-US" b="0" i="0" dirty="0">
                <a:solidFill>
                  <a:srgbClr val="000000"/>
                </a:solidFill>
                <a:effectLst/>
                <a:latin typeface="Times New Roman" panose="02020603050405020304" pitchFamily="18" charset="0"/>
              </a:rPr>
              <a:t>“the science of collecting, displaying and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data”</a:t>
            </a:r>
          </a:p>
          <a:p>
            <a:pPr algn="ct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main branches of statistics; descriptive and inferential </a:t>
            </a:r>
            <a:r>
              <a:rPr lang="en-US" b="0" i="0" u="none" strike="noStrike" dirty="0">
                <a:solidFill>
                  <a:srgbClr val="000000"/>
                </a:solidFill>
                <a:effectLst/>
                <a:latin typeface="Times New Roman" panose="02020603050405020304" pitchFamily="18" charset="0"/>
                <a:hlinkClick r:id="rId2"/>
              </a:rPr>
              <a:t>(Wright &amp; London, 2009, p. 55)</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Descriptive statistics</a:t>
            </a:r>
            <a:r>
              <a:rPr lang="en-US" b="0" i="0" dirty="0">
                <a:solidFill>
                  <a:srgbClr val="000000"/>
                </a:solidFill>
                <a:effectLst/>
                <a:latin typeface="Times New Roman" panose="02020603050405020304" pitchFamily="18" charset="0"/>
              </a:rPr>
              <a:t> are: “methods for organizing, displaying, and describing data using tables, graphs and summary measures” </a:t>
            </a:r>
            <a:r>
              <a:rPr lang="en-US" b="0" i="0" u="none" strike="noStrike" dirty="0">
                <a:solidFill>
                  <a:srgbClr val="000000"/>
                </a:solidFill>
                <a:effectLst/>
                <a:latin typeface="Times New Roman" panose="02020603050405020304" pitchFamily="18" charset="0"/>
                <a:hlinkClick r:id="rId3"/>
              </a:rPr>
              <a:t>(Mann, 1991, 2010, p. 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In many video-games results or scores are often displayed in various charts or with various comparisons, advertisements try to show of fancy diagrams and in business reports the tables and diagrams also play often a key role.</a:t>
            </a:r>
          </a:p>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4"/>
              </a:rPr>
              <a:t>(Upton &amp; Cook, 2014, p. 332)</a:t>
            </a:r>
            <a:r>
              <a:rPr lang="en-US" b="0" i="0" dirty="0">
                <a:solidFill>
                  <a:srgbClr val="000000"/>
                </a:solidFill>
                <a:effectLst/>
                <a:latin typeface="Times New Roman" panose="02020603050405020304" pitchFamily="18" charset="0"/>
              </a:rPr>
              <a:t>. 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4"/>
              </a:rPr>
              <a:t>(Upton &amp; Cook, 2014, p. 379)</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Wouldn’t it be great if you could say something about the population based on just one sample? It would save a lot of time and/or money. 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5"/>
              </a:rPr>
              <a:t>(</a:t>
            </a:r>
            <a:r>
              <a:rPr lang="en-US" b="0" i="0" u="none" strike="noStrike" dirty="0" err="1">
                <a:solidFill>
                  <a:srgbClr val="000000"/>
                </a:solidFill>
                <a:effectLst/>
                <a:latin typeface="Times New Roman" panose="02020603050405020304" pitchFamily="18" charset="0"/>
                <a:hlinkClick r:id="rId5"/>
              </a:rPr>
              <a:t>Zedeck</a:t>
            </a:r>
            <a:r>
              <a:rPr lang="en-US" b="0" i="0" u="none" strike="noStrike" dirty="0">
                <a:solidFill>
                  <a:srgbClr val="000000"/>
                </a:solidFill>
                <a:effectLst/>
                <a:latin typeface="Times New Roman" panose="02020603050405020304" pitchFamily="18" charset="0"/>
                <a:hlinkClick r:id="rId5"/>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4" name="Footer Placeholder 3">
            <a:extLst>
              <a:ext uri="{FF2B5EF4-FFF2-40B4-BE49-F238E27FC236}">
                <a16:creationId xmlns:a16="http://schemas.microsoft.com/office/drawing/2014/main" id="{7625388A-FF61-82C8-F524-B495436D7EC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48416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Test for median (one-sample Wilcoxon signed rank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Would the majority of people in the population also not see accounting as very scientific? The majority would be more than 50% of the people, so in other words, is the median (the score in the middle) in the population significantly different from 2.5 (since 2 = pretty scientific, and 3 = not scientific)?</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significance of the </a:t>
            </a:r>
            <a:r>
              <a:rPr lang="en-US" b="1" i="0" dirty="0">
                <a:solidFill>
                  <a:srgbClr val="000000"/>
                </a:solidFill>
                <a:effectLst/>
                <a:latin typeface="Times New Roman" panose="02020603050405020304" pitchFamily="18" charset="0"/>
              </a:rPr>
              <a:t>Wilcoxon signed rank test </a:t>
            </a:r>
            <a:r>
              <a:rPr lang="en-US" b="0" i="0" dirty="0">
                <a:solidFill>
                  <a:srgbClr val="000000"/>
                </a:solidFill>
                <a:effectLst/>
                <a:latin typeface="Times New Roman" panose="02020603050405020304" pitchFamily="18" charset="0"/>
              </a:rPr>
              <a:t>will tell us how likely it is to have a result as in our sample, or even more extreme if the median in the population is indeed a certain value (in the example we use 2.5). If this chance is very low, the population </a:t>
            </a:r>
            <a:r>
              <a:rPr lang="en-US" b="0" i="0" dirty="0" err="1">
                <a:solidFill>
                  <a:srgbClr val="000000"/>
                </a:solidFill>
                <a:effectLst/>
                <a:latin typeface="Times New Roman" panose="02020603050405020304" pitchFamily="18" charset="0"/>
              </a:rPr>
              <a:t>mos</a:t>
            </a:r>
            <a:r>
              <a:rPr lang="en-US" b="0" i="0" dirty="0">
                <a:solidFill>
                  <a:srgbClr val="000000"/>
                </a:solidFill>
                <a:effectLst/>
                <a:latin typeface="Times New Roman" panose="02020603050405020304" pitchFamily="18" charset="0"/>
              </a:rPr>
              <a:t> likely has another median than the one expected.</a:t>
            </a:r>
            <a:endParaRPr lang="en-US"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3572152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7533309" cy="3458774"/>
          </a:xfrm>
        </p:spPr>
        <p:txBody>
          <a:bodyPr/>
          <a:lstStyle/>
          <a:p>
            <a:pPr algn="l"/>
            <a:r>
              <a:rPr lang="en-IN" b="1" i="0" dirty="0">
                <a:solidFill>
                  <a:srgbClr val="000000"/>
                </a:solidFill>
                <a:effectLst/>
                <a:latin typeface="Times New Roman" panose="02020603050405020304" pitchFamily="18" charset="0"/>
              </a:rPr>
              <a:t>Effect size</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possible effect size measures that could be suitable for this test, is dividing the z-value by the square root of the sample size </a:t>
            </a:r>
            <a:r>
              <a:rPr lang="en-US" b="0" i="0" u="none" strike="noStrike" dirty="0">
                <a:solidFill>
                  <a:srgbClr val="000000"/>
                </a:solidFill>
                <a:effectLst/>
                <a:latin typeface="Times New Roman" panose="02020603050405020304" pitchFamily="18" charset="0"/>
                <a:hlinkClick r:id="rId2"/>
              </a:rPr>
              <a:t>(Fritz et al., 2012, p. 12;</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Mangiafico</a:t>
            </a:r>
            <a:r>
              <a:rPr lang="en-US" b="0" i="0" u="none" strike="noStrike" dirty="0">
                <a:solidFill>
                  <a:srgbClr val="000000"/>
                </a:solidFill>
                <a:effectLst/>
                <a:latin typeface="Times New Roman" panose="02020603050405020304" pitchFamily="18" charset="0"/>
                <a:hlinkClick r:id="rId3"/>
              </a:rPr>
              <a:t>, 2016;</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4"/>
              </a:rPr>
              <a:t>Simone, 2017; </a:t>
            </a:r>
            <a:r>
              <a:rPr lang="en-US" b="0" i="0" u="none" strike="noStrike" dirty="0">
                <a:solidFill>
                  <a:srgbClr val="000000"/>
                </a:solidFill>
                <a:effectLst/>
                <a:latin typeface="Times New Roman" panose="02020603050405020304" pitchFamily="18" charset="0"/>
                <a:hlinkClick r:id="rId5"/>
              </a:rPr>
              <a:t>Tomczak, M., &amp; Tomczak, E., 2014, p. 23; )</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The formula can be found in Rosenthal book </a:t>
            </a:r>
            <a:r>
              <a:rPr lang="en-US" b="0" i="0" u="none" strike="noStrike" dirty="0">
                <a:solidFill>
                  <a:srgbClr val="000000"/>
                </a:solidFill>
                <a:effectLst/>
                <a:latin typeface="Times New Roman" panose="02020603050405020304" pitchFamily="18" charset="0"/>
                <a:hlinkClick r:id="rId6"/>
              </a:rPr>
              <a:t>(1991, p. 19)</a:t>
            </a:r>
            <a:r>
              <a:rPr lang="en-US" b="0" i="0" dirty="0">
                <a:solidFill>
                  <a:srgbClr val="000000"/>
                </a:solidFill>
                <a:effectLst/>
                <a:latin typeface="Times New Roman" panose="02020603050405020304" pitchFamily="18" charset="0"/>
              </a:rPr>
              <a:t> , so I will refer to as the Rosenthal correlation coefficient (as to differentiate it with other correlation coefficients). Probably the original was Cohen </a:t>
            </a:r>
            <a:r>
              <a:rPr lang="en-US" b="0" i="0" u="none" strike="noStrike" dirty="0">
                <a:solidFill>
                  <a:srgbClr val="000000"/>
                </a:solidFill>
                <a:effectLst/>
                <a:latin typeface="Times New Roman" panose="02020603050405020304" pitchFamily="18" charset="0"/>
                <a:hlinkClick r:id="rId7"/>
              </a:rPr>
              <a:t>(1988, p. 275)</a:t>
            </a:r>
            <a:r>
              <a:rPr lang="en-US" b="0" i="0" dirty="0">
                <a:solidFill>
                  <a:srgbClr val="000000"/>
                </a:solidFill>
                <a:effectLst/>
                <a:latin typeface="Times New Roman" panose="02020603050405020304" pitchFamily="18" charset="0"/>
              </a:rPr>
              <a:t> who calls it 'f', but all other authors label it 'r'</a:t>
            </a: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AFD7C022-82B2-4619-478F-DEB3E988DB54}"/>
              </a:ext>
            </a:extLst>
          </p:cNvPr>
          <p:cNvPicPr>
            <a:picLocks noChangeAspect="1"/>
          </p:cNvPicPr>
          <p:nvPr/>
        </p:nvPicPr>
        <p:blipFill>
          <a:blip r:embed="rId8"/>
          <a:stretch>
            <a:fillRect/>
          </a:stretch>
        </p:blipFill>
        <p:spPr>
          <a:xfrm>
            <a:off x="8714927" y="2778448"/>
            <a:ext cx="2876698" cy="1981302"/>
          </a:xfrm>
          <a:prstGeom prst="rect">
            <a:avLst/>
          </a:prstGeom>
        </p:spPr>
      </p:pic>
    </p:spTree>
    <p:extLst>
      <p:ext uri="{BB962C8B-B14F-4D97-AF65-F5344CB8AC3E}">
        <p14:creationId xmlns:p14="http://schemas.microsoft.com/office/powerpoint/2010/main" val="4201489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r>
              <a:rPr lang="en-US" b="0" i="0" dirty="0">
                <a:solidFill>
                  <a:srgbClr val="000000"/>
                </a:solidFill>
                <a:effectLst/>
                <a:latin typeface="Times New Roman" panose="02020603050405020304" pitchFamily="18" charset="0"/>
              </a:rPr>
              <a:t>When you have a single scale variable (e.g. age of respondent) you might be interested in the average and the variation,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what the sample result might say about the entire population. The analysis therefor breaks down into</a:t>
            </a:r>
          </a:p>
          <a:p>
            <a:pPr algn="l"/>
            <a:endParaRPr lang="en-US" b="0" i="0" dirty="0">
              <a:solidFill>
                <a:srgbClr val="000000"/>
              </a:solidFill>
              <a:effectLst/>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Part 1: Descriptive analysis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3: Reporting</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As the last step, you will need to write up all the results</a:t>
            </a:r>
          </a:p>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1970863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33</a:t>
            </a:fld>
            <a:endParaRPr lang="en-US" dirty="0"/>
          </a:p>
        </p:txBody>
      </p:sp>
      <p:pic>
        <p:nvPicPr>
          <p:cNvPr id="7" name="Picture 6" descr="A table of frequency table&#10;&#10;Description automatically generated">
            <a:extLst>
              <a:ext uri="{FF2B5EF4-FFF2-40B4-BE49-F238E27FC236}">
                <a16:creationId xmlns:a16="http://schemas.microsoft.com/office/drawing/2014/main" id="{4421014A-321F-B18F-78B7-F7ACFB86EE11}"/>
              </a:ext>
            </a:extLst>
          </p:cNvPr>
          <p:cNvPicPr>
            <a:picLocks noChangeAspect="1"/>
          </p:cNvPicPr>
          <p:nvPr/>
        </p:nvPicPr>
        <p:blipFill>
          <a:blip r:embed="rId2"/>
          <a:stretch>
            <a:fillRect/>
          </a:stretch>
        </p:blipFill>
        <p:spPr>
          <a:xfrm>
            <a:off x="9070545" y="2049434"/>
            <a:ext cx="2165461" cy="2190863"/>
          </a:xfrm>
          <a:prstGeom prst="rect">
            <a:avLst/>
          </a:prstGeom>
        </p:spPr>
      </p:pic>
      <p:sp>
        <p:nvSpPr>
          <p:cNvPr id="8" name="TextBox 7">
            <a:extLst>
              <a:ext uri="{FF2B5EF4-FFF2-40B4-BE49-F238E27FC236}">
                <a16:creationId xmlns:a16="http://schemas.microsoft.com/office/drawing/2014/main" id="{025F3724-DC8C-3F05-75CB-E76999AA054B}"/>
              </a:ext>
            </a:extLst>
          </p:cNvPr>
          <p:cNvSpPr txBox="1"/>
          <p:nvPr/>
        </p:nvSpPr>
        <p:spPr>
          <a:xfrm>
            <a:off x="1097280" y="1351280"/>
            <a:ext cx="7752080" cy="5262979"/>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rPr>
              <a:t>All the frequency types discussed for a nominal and ordinal variable, can also be applied for a scale variable. One complication however is that for a scale variable, there are often so many options that the table becomes very long.</a:t>
            </a:r>
          </a:p>
          <a:p>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The table shows that there were 170 respondents in the age bin of 15 &lt; 25. The symbol '&lt;' is used for 'but under', so someone of the age of 25 would fit into 25 &lt; 35, but not in 15 &lt; 25. Sometimes = is used, which stands for 'equal or less than'. A more technical method is the use of [ or ] to indicate ‘including’ and ( or ) to indicate smaller than. The interval 15 &lt; 25 is then the same as [15,25), and the interval 15 = 24 is the same as [15,24].  </a:t>
            </a:r>
          </a:p>
          <a:p>
            <a:endParaRPr lang="en-IN" sz="2400" dirty="0"/>
          </a:p>
        </p:txBody>
      </p:sp>
    </p:spTree>
    <p:extLst>
      <p:ext uri="{BB962C8B-B14F-4D97-AF65-F5344CB8AC3E}">
        <p14:creationId xmlns:p14="http://schemas.microsoft.com/office/powerpoint/2010/main" val="2343630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34</a:t>
            </a:fld>
            <a:endParaRPr lang="en-US" dirty="0"/>
          </a:p>
        </p:txBody>
      </p:sp>
      <p:pic>
        <p:nvPicPr>
          <p:cNvPr id="7" name="Picture 6" descr="A table of frequency table&#10;&#10;Description automatically generated">
            <a:extLst>
              <a:ext uri="{FF2B5EF4-FFF2-40B4-BE49-F238E27FC236}">
                <a16:creationId xmlns:a16="http://schemas.microsoft.com/office/drawing/2014/main" id="{4421014A-321F-B18F-78B7-F7ACFB86EE11}"/>
              </a:ext>
            </a:extLst>
          </p:cNvPr>
          <p:cNvPicPr>
            <a:picLocks noChangeAspect="1"/>
          </p:cNvPicPr>
          <p:nvPr/>
        </p:nvPicPr>
        <p:blipFill>
          <a:blip r:embed="rId2"/>
          <a:stretch>
            <a:fillRect/>
          </a:stretch>
        </p:blipFill>
        <p:spPr>
          <a:xfrm>
            <a:off x="9070545" y="2049434"/>
            <a:ext cx="2165461" cy="2190863"/>
          </a:xfrm>
          <a:prstGeom prst="rect">
            <a:avLst/>
          </a:prstGeom>
        </p:spPr>
      </p:pic>
      <p:sp>
        <p:nvSpPr>
          <p:cNvPr id="8" name="TextBox 7">
            <a:extLst>
              <a:ext uri="{FF2B5EF4-FFF2-40B4-BE49-F238E27FC236}">
                <a16:creationId xmlns:a16="http://schemas.microsoft.com/office/drawing/2014/main" id="{025F3724-DC8C-3F05-75CB-E76999AA054B}"/>
              </a:ext>
            </a:extLst>
          </p:cNvPr>
          <p:cNvSpPr txBox="1"/>
          <p:nvPr/>
        </p:nvSpPr>
        <p:spPr>
          <a:xfrm>
            <a:off x="1097280" y="1351280"/>
            <a:ext cx="7752080" cy="4524315"/>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rPr>
              <a:t>There are also various formulas to help on deciding how many bins you should use, or how wide each bin should be. This is important because depending on how the bins are setup the results might look different. There are some formulas that can be used to determine the number of bins (e.g. </a:t>
            </a:r>
            <a:r>
              <a:rPr lang="en-US" sz="2400" b="1" i="0" dirty="0">
                <a:solidFill>
                  <a:srgbClr val="000000"/>
                </a:solidFill>
                <a:effectLst/>
                <a:latin typeface="Times New Roman" panose="02020603050405020304" pitchFamily="18" charset="0"/>
              </a:rPr>
              <a:t>Sturges’ rule</a:t>
            </a:r>
            <a:r>
              <a:rPr lang="en-US" sz="2400" b="0" i="0" dirty="0">
                <a:solidFill>
                  <a:srgbClr val="000000"/>
                </a:solidFill>
                <a:effectLst/>
                <a:latin typeface="Times New Roman" panose="02020603050405020304" pitchFamily="18" charset="0"/>
              </a:rPr>
              <a:t> </a:t>
            </a:r>
            <a:r>
              <a:rPr lang="en-US" sz="2400" b="0" i="0" u="none" strike="noStrike" dirty="0">
                <a:effectLst/>
                <a:latin typeface="Times New Roman" panose="02020603050405020304" pitchFamily="18" charset="0"/>
                <a:hlinkClick r:id="rId3"/>
              </a:rPr>
              <a:t>(Sturges, 1926, p. 65)</a:t>
            </a:r>
            <a:r>
              <a:rPr lang="en-US" sz="2400" b="0" i="0" dirty="0">
                <a:solidFill>
                  <a:srgbClr val="000000"/>
                </a:solidFill>
                <a:effectLst/>
                <a:latin typeface="Times New Roman" panose="02020603050405020304" pitchFamily="18" charset="0"/>
              </a:rPr>
              <a:t>, or </a:t>
            </a:r>
            <a:r>
              <a:rPr lang="en-US" sz="2400" b="1" i="0" dirty="0">
                <a:solidFill>
                  <a:srgbClr val="000000"/>
                </a:solidFill>
                <a:effectLst/>
                <a:latin typeface="Times New Roman" panose="02020603050405020304" pitchFamily="18" charset="0"/>
              </a:rPr>
              <a:t>Square Root Choice</a:t>
            </a:r>
            <a:r>
              <a:rPr lang="en-US" sz="2400" b="0" i="0" dirty="0">
                <a:solidFill>
                  <a:srgbClr val="000000"/>
                </a:solidFill>
                <a:effectLst/>
                <a:latin typeface="Times New Roman" panose="02020603050405020304" pitchFamily="18" charset="0"/>
              </a:rPr>
              <a:t> </a:t>
            </a:r>
            <a:r>
              <a:rPr lang="en-US" sz="2400" b="0" i="0" u="none" strike="noStrike" dirty="0">
                <a:effectLst/>
                <a:latin typeface="Times New Roman" panose="02020603050405020304" pitchFamily="18" charset="0"/>
                <a:hlinkClick r:id="rId4"/>
              </a:rPr>
              <a:t>(</a:t>
            </a:r>
            <a:r>
              <a:rPr lang="en-US" sz="2400" b="0" i="0" u="none" strike="noStrike" dirty="0" err="1">
                <a:effectLst/>
                <a:latin typeface="Times New Roman" panose="02020603050405020304" pitchFamily="18" charset="0"/>
                <a:hlinkClick r:id="rId4"/>
              </a:rPr>
              <a:t>Duda</a:t>
            </a:r>
            <a:r>
              <a:rPr lang="en-US" sz="2400" b="0" i="0" u="none" strike="noStrike" dirty="0">
                <a:effectLst/>
                <a:latin typeface="Times New Roman" panose="02020603050405020304" pitchFamily="18" charset="0"/>
                <a:hlinkClick r:id="rId4"/>
              </a:rPr>
              <a:t> &amp; Hart, 1973)</a:t>
            </a:r>
            <a:r>
              <a:rPr lang="en-US" sz="2400" b="0" i="0" dirty="0">
                <a:solidFill>
                  <a:srgbClr val="000000"/>
                </a:solidFill>
                <a:effectLst/>
                <a:latin typeface="Times New Roman" panose="02020603050405020304" pitchFamily="18" charset="0"/>
              </a:rPr>
              <a:t>, and some authors simply use ‘a rule of thumb. One such rule of thumb is from </a:t>
            </a:r>
            <a:r>
              <a:rPr lang="en-US" sz="2400" b="0" i="0" dirty="0" err="1">
                <a:solidFill>
                  <a:srgbClr val="000000"/>
                </a:solidFill>
                <a:effectLst/>
                <a:latin typeface="Times New Roman" panose="02020603050405020304" pitchFamily="18" charset="0"/>
              </a:rPr>
              <a:t>Herkenhoff</a:t>
            </a:r>
            <a:r>
              <a:rPr lang="en-US" sz="2400" b="0" i="0" dirty="0">
                <a:solidFill>
                  <a:srgbClr val="000000"/>
                </a:solidFill>
                <a:effectLst/>
                <a:latin typeface="Times New Roman" panose="02020603050405020304" pitchFamily="18" charset="0"/>
              </a:rPr>
              <a:t> and </a:t>
            </a:r>
            <a:r>
              <a:rPr lang="en-US" sz="2400" b="0" i="0" dirty="0" err="1">
                <a:solidFill>
                  <a:srgbClr val="000000"/>
                </a:solidFill>
                <a:effectLst/>
                <a:latin typeface="Times New Roman" panose="02020603050405020304" pitchFamily="18" charset="0"/>
              </a:rPr>
              <a:t>Fogli</a:t>
            </a:r>
            <a:r>
              <a:rPr lang="en-US" sz="2400" b="0" i="0" dirty="0">
                <a:solidFill>
                  <a:srgbClr val="000000"/>
                </a:solidFill>
                <a:effectLst/>
                <a:latin typeface="Times New Roman" panose="02020603050405020304" pitchFamily="18" charset="0"/>
              </a:rPr>
              <a:t> </a:t>
            </a:r>
            <a:r>
              <a:rPr lang="en-US" sz="2400" b="0" i="0" u="none" strike="noStrike" dirty="0">
                <a:effectLst/>
                <a:latin typeface="Times New Roman" panose="02020603050405020304" pitchFamily="18" charset="0"/>
                <a:hlinkClick r:id="rId5"/>
              </a:rPr>
              <a:t>(2013, p. 58)</a:t>
            </a:r>
            <a:r>
              <a:rPr lang="en-US" sz="2400" b="0" i="0" dirty="0">
                <a:solidFill>
                  <a:srgbClr val="000000"/>
                </a:solidFill>
                <a:effectLst/>
                <a:latin typeface="Times New Roman" panose="02020603050405020304" pitchFamily="18" charset="0"/>
              </a:rPr>
              <a:t> who recommend between 5 and 15 bins. Anything more than 15 might cause the table to become unclear (which is exactly what we are trying to avoid) and with anything less than 5 we might lose too much information</a:t>
            </a:r>
            <a:endParaRPr lang="en-IN" sz="2400" dirty="0"/>
          </a:p>
        </p:txBody>
      </p:sp>
    </p:spTree>
    <p:extLst>
      <p:ext uri="{BB962C8B-B14F-4D97-AF65-F5344CB8AC3E}">
        <p14:creationId xmlns:p14="http://schemas.microsoft.com/office/powerpoint/2010/main" val="3798770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35</a:t>
            </a:fld>
            <a:endParaRPr lang="en-US" dirty="0"/>
          </a:p>
        </p:txBody>
      </p:sp>
      <p:pic>
        <p:nvPicPr>
          <p:cNvPr id="9" name="Picture 8">
            <a:extLst>
              <a:ext uri="{FF2B5EF4-FFF2-40B4-BE49-F238E27FC236}">
                <a16:creationId xmlns:a16="http://schemas.microsoft.com/office/drawing/2014/main" id="{45497F13-7FD5-6B2D-5527-4C0664043385}"/>
              </a:ext>
            </a:extLst>
          </p:cNvPr>
          <p:cNvPicPr>
            <a:picLocks noChangeAspect="1"/>
          </p:cNvPicPr>
          <p:nvPr/>
        </p:nvPicPr>
        <p:blipFill>
          <a:blip r:embed="rId2"/>
          <a:stretch>
            <a:fillRect/>
          </a:stretch>
        </p:blipFill>
        <p:spPr>
          <a:xfrm>
            <a:off x="7457440" y="1215170"/>
            <a:ext cx="3767772" cy="3019010"/>
          </a:xfrm>
          <a:prstGeom prst="rect">
            <a:avLst/>
          </a:prstGeom>
        </p:spPr>
      </p:pic>
      <p:pic>
        <p:nvPicPr>
          <p:cNvPr id="11" name="Picture 10">
            <a:extLst>
              <a:ext uri="{FF2B5EF4-FFF2-40B4-BE49-F238E27FC236}">
                <a16:creationId xmlns:a16="http://schemas.microsoft.com/office/drawing/2014/main" id="{36DCE559-CFF9-CAC6-DDBF-4F3EB8BA63C3}"/>
              </a:ext>
            </a:extLst>
          </p:cNvPr>
          <p:cNvPicPr>
            <a:picLocks noChangeAspect="1"/>
          </p:cNvPicPr>
          <p:nvPr/>
        </p:nvPicPr>
        <p:blipFill>
          <a:blip r:embed="rId3"/>
          <a:stretch>
            <a:fillRect/>
          </a:stretch>
        </p:blipFill>
        <p:spPr>
          <a:xfrm>
            <a:off x="7594599" y="4058794"/>
            <a:ext cx="3493453" cy="2799206"/>
          </a:xfrm>
          <a:prstGeom prst="rect">
            <a:avLst/>
          </a:prstGeom>
        </p:spPr>
      </p:pic>
      <p:pic>
        <p:nvPicPr>
          <p:cNvPr id="13" name="Picture 12">
            <a:extLst>
              <a:ext uri="{FF2B5EF4-FFF2-40B4-BE49-F238E27FC236}">
                <a16:creationId xmlns:a16="http://schemas.microsoft.com/office/drawing/2014/main" id="{F0825D19-1FB9-A67D-4347-22FE145B8DF6}"/>
              </a:ext>
            </a:extLst>
          </p:cNvPr>
          <p:cNvPicPr>
            <a:picLocks noChangeAspect="1"/>
          </p:cNvPicPr>
          <p:nvPr/>
        </p:nvPicPr>
        <p:blipFill>
          <a:blip r:embed="rId4"/>
          <a:stretch>
            <a:fillRect/>
          </a:stretch>
        </p:blipFill>
        <p:spPr>
          <a:xfrm>
            <a:off x="625171" y="1168371"/>
            <a:ext cx="5334000" cy="1590675"/>
          </a:xfrm>
          <a:prstGeom prst="rect">
            <a:avLst/>
          </a:prstGeom>
        </p:spPr>
      </p:pic>
      <p:sp>
        <p:nvSpPr>
          <p:cNvPr id="14" name="TextBox 13">
            <a:extLst>
              <a:ext uri="{FF2B5EF4-FFF2-40B4-BE49-F238E27FC236}">
                <a16:creationId xmlns:a16="http://schemas.microsoft.com/office/drawing/2014/main" id="{834E622D-B462-DD6D-49AE-2E5AB9CE96CA}"/>
              </a:ext>
            </a:extLst>
          </p:cNvPr>
          <p:cNvSpPr txBox="1"/>
          <p:nvPr/>
        </p:nvSpPr>
        <p:spPr>
          <a:xfrm>
            <a:off x="115613" y="2911753"/>
            <a:ext cx="10195035" cy="1200329"/>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Box-and-Whiskers Plot</a:t>
            </a:r>
          </a:p>
          <a:p>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a:t>
            </a:r>
          </a:p>
          <a:p>
            <a:endParaRPr lang="en-IN" dirty="0"/>
          </a:p>
        </p:txBody>
      </p:sp>
    </p:spTree>
    <p:extLst>
      <p:ext uri="{BB962C8B-B14F-4D97-AF65-F5344CB8AC3E}">
        <p14:creationId xmlns:p14="http://schemas.microsoft.com/office/powerpoint/2010/main" val="123445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36</a:t>
            </a:fld>
            <a:endParaRPr lang="en-US" dirty="0"/>
          </a:p>
        </p:txBody>
      </p:sp>
      <p:pic>
        <p:nvPicPr>
          <p:cNvPr id="13" name="Picture 12">
            <a:extLst>
              <a:ext uri="{FF2B5EF4-FFF2-40B4-BE49-F238E27FC236}">
                <a16:creationId xmlns:a16="http://schemas.microsoft.com/office/drawing/2014/main" id="{F0825D19-1FB9-A67D-4347-22FE145B8DF6}"/>
              </a:ext>
            </a:extLst>
          </p:cNvPr>
          <p:cNvPicPr>
            <a:picLocks noChangeAspect="1"/>
          </p:cNvPicPr>
          <p:nvPr/>
        </p:nvPicPr>
        <p:blipFill>
          <a:blip r:embed="rId2"/>
          <a:stretch>
            <a:fillRect/>
          </a:stretch>
        </p:blipFill>
        <p:spPr>
          <a:xfrm>
            <a:off x="6858000" y="995045"/>
            <a:ext cx="5334000" cy="1590675"/>
          </a:xfrm>
          <a:prstGeom prst="rect">
            <a:avLst/>
          </a:prstGeom>
        </p:spPr>
      </p:pic>
      <p:sp>
        <p:nvSpPr>
          <p:cNvPr id="14" name="TextBox 13">
            <a:extLst>
              <a:ext uri="{FF2B5EF4-FFF2-40B4-BE49-F238E27FC236}">
                <a16:creationId xmlns:a16="http://schemas.microsoft.com/office/drawing/2014/main" id="{834E622D-B462-DD6D-49AE-2E5AB9CE96CA}"/>
              </a:ext>
            </a:extLst>
          </p:cNvPr>
          <p:cNvSpPr txBox="1"/>
          <p:nvPr/>
        </p:nvSpPr>
        <p:spPr>
          <a:xfrm>
            <a:off x="125773" y="2010123"/>
            <a:ext cx="10195035" cy="4524315"/>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Box-and-Whiskers Plot</a:t>
            </a:r>
          </a:p>
          <a:p>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It shows the five quartiles (e.g. minimum, 1st quartile, median, 3rd quartile, and maximum). It can also be adjusted to show so-called outliers.</a:t>
            </a:r>
          </a:p>
          <a:p>
            <a:pPr algn="l"/>
            <a:r>
              <a:rPr lang="en-US" b="0" i="0" dirty="0">
                <a:solidFill>
                  <a:srgbClr val="000000"/>
                </a:solidFill>
                <a:effectLst/>
                <a:latin typeface="Times New Roman" panose="02020603050405020304" pitchFamily="18" charset="0"/>
              </a:rPr>
              <a:t>The first quartile is the point for which 25% of all scores is less or equal, the median is 50% and the third quartile 75%. Note that for the calculation of the quartiles various methods exist (see https://mathworld.wolfram.com/Quartile.html).</a:t>
            </a:r>
          </a:p>
          <a:p>
            <a:pPr algn="l"/>
            <a:r>
              <a:rPr lang="en-US" b="0" i="0" dirty="0">
                <a:solidFill>
                  <a:srgbClr val="000000"/>
                </a:solidFill>
                <a:effectLst/>
                <a:latin typeface="Times New Roman" panose="02020603050405020304" pitchFamily="18" charset="0"/>
              </a:rPr>
              <a:t>To create the box plot, a 'box' is drawn with the 1st and 3rd quartile at either end. A line in the box is drawn at the median. Then from the middle of each end a line (whisker) is drawn to the maximum and </a:t>
            </a:r>
            <a:r>
              <a:rPr lang="en-US" b="0" i="0" dirty="0" err="1">
                <a:solidFill>
                  <a:srgbClr val="000000"/>
                </a:solidFill>
                <a:effectLst/>
                <a:latin typeface="Times New Roman" panose="02020603050405020304" pitchFamily="18" charset="0"/>
              </a:rPr>
              <a:t>minmum</a:t>
            </a:r>
            <a:r>
              <a:rPr lang="en-US" b="0" i="0" dirty="0">
                <a:solidFill>
                  <a:srgbClr val="000000"/>
                </a:solidFill>
                <a:effectLst/>
                <a:latin typeface="Times New Roman" panose="02020603050405020304" pitchFamily="18" charset="0"/>
              </a:rPr>
              <a:t>. This was actually a 'range chart' </a:t>
            </a:r>
            <a:r>
              <a:rPr lang="en-US" b="0" i="0" u="none" strike="noStrike" dirty="0">
                <a:solidFill>
                  <a:srgbClr val="000000"/>
                </a:solidFill>
                <a:effectLst/>
                <a:latin typeface="Times New Roman" panose="02020603050405020304" pitchFamily="18" charset="0"/>
                <a:hlinkClick r:id="rId3"/>
              </a:rPr>
              <a:t>(Spear, 1952, p. 166)</a:t>
            </a:r>
            <a:r>
              <a:rPr lang="en-US" b="0" i="0" dirty="0">
                <a:solidFill>
                  <a:srgbClr val="000000"/>
                </a:solidFill>
                <a:effectLst/>
                <a:latin typeface="Times New Roman" panose="02020603050405020304" pitchFamily="18" charset="0"/>
              </a:rPr>
              <a:t> but somehow it is these days referred to as a box-and-whisker plot as named by Tukey </a:t>
            </a:r>
            <a:r>
              <a:rPr lang="en-US" b="0" i="0" u="none" strike="noStrike" dirty="0">
                <a:solidFill>
                  <a:srgbClr val="000000"/>
                </a:solidFill>
                <a:effectLst/>
                <a:latin typeface="Times New Roman" panose="02020603050405020304" pitchFamily="18" charset="0"/>
                <a:hlinkClick r:id="rId4"/>
              </a:rPr>
              <a:t>(1977, p. 39)</a:t>
            </a: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Often values that are more than 1.5 times the inter-quartile range (</a:t>
            </a:r>
            <a:r>
              <a:rPr lang="en-US" b="0" i="0" dirty="0" err="1">
                <a:solidFill>
                  <a:srgbClr val="000000"/>
                </a:solidFill>
                <a:effectLst/>
                <a:latin typeface="Times New Roman" panose="02020603050405020304" pitchFamily="18" charset="0"/>
              </a:rPr>
              <a:t>iqr</a:t>
            </a:r>
            <a:r>
              <a:rPr lang="en-US" b="0" i="0" dirty="0">
                <a:solidFill>
                  <a:srgbClr val="000000"/>
                </a:solidFill>
                <a:effectLst/>
                <a:latin typeface="Times New Roman" panose="02020603050405020304" pitchFamily="18" charset="0"/>
              </a:rPr>
              <a:t>) above the 3rd quartile, or below the 1st are shown as a dot or asterisks, and the whiskers are then drawn till the first value that still falls within this 1.5 times </a:t>
            </a:r>
            <a:r>
              <a:rPr lang="en-US" b="0" i="0" dirty="0" err="1">
                <a:solidFill>
                  <a:srgbClr val="000000"/>
                </a:solidFill>
                <a:effectLst/>
                <a:latin typeface="Times New Roman" panose="02020603050405020304" pitchFamily="18" charset="0"/>
              </a:rPr>
              <a:t>iqr</a:t>
            </a:r>
            <a:r>
              <a:rPr lang="en-US" b="0" i="0" dirty="0">
                <a:solidFill>
                  <a:srgbClr val="000000"/>
                </a:solidFill>
                <a:effectLst/>
                <a:latin typeface="Times New Roman" panose="02020603050405020304" pitchFamily="18" charset="0"/>
              </a:rPr>
              <a:t> limit.</a:t>
            </a:r>
          </a:p>
          <a:p>
            <a:pPr algn="l"/>
            <a:r>
              <a:rPr lang="en-US" b="0" i="0" dirty="0">
                <a:solidFill>
                  <a:srgbClr val="000000"/>
                </a:solidFill>
                <a:effectLst/>
                <a:latin typeface="Times New Roman" panose="02020603050405020304" pitchFamily="18" charset="0"/>
              </a:rPr>
              <a:t>The inter-quartile range is simply the 3rd quartile minus the first.</a:t>
            </a:r>
          </a:p>
          <a:p>
            <a:endParaRPr lang="en-IN" dirty="0"/>
          </a:p>
        </p:txBody>
      </p:sp>
    </p:spTree>
    <p:extLst>
      <p:ext uri="{BB962C8B-B14F-4D97-AF65-F5344CB8AC3E}">
        <p14:creationId xmlns:p14="http://schemas.microsoft.com/office/powerpoint/2010/main" val="79701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37</a:t>
            </a:fld>
            <a:endParaRPr lang="en-US" dirty="0"/>
          </a:p>
        </p:txBody>
      </p:sp>
      <p:pic>
        <p:nvPicPr>
          <p:cNvPr id="13" name="Picture 12">
            <a:extLst>
              <a:ext uri="{FF2B5EF4-FFF2-40B4-BE49-F238E27FC236}">
                <a16:creationId xmlns:a16="http://schemas.microsoft.com/office/drawing/2014/main" id="{F0825D19-1FB9-A67D-4347-22FE145B8DF6}"/>
              </a:ext>
            </a:extLst>
          </p:cNvPr>
          <p:cNvPicPr>
            <a:picLocks noChangeAspect="1"/>
          </p:cNvPicPr>
          <p:nvPr/>
        </p:nvPicPr>
        <p:blipFill>
          <a:blip r:embed="rId2"/>
          <a:stretch>
            <a:fillRect/>
          </a:stretch>
        </p:blipFill>
        <p:spPr>
          <a:xfrm>
            <a:off x="4819276" y="1101335"/>
            <a:ext cx="5334000" cy="1590675"/>
          </a:xfrm>
          <a:prstGeom prst="rect">
            <a:avLst/>
          </a:prstGeom>
        </p:spPr>
      </p:pic>
      <p:pic>
        <p:nvPicPr>
          <p:cNvPr id="7" name="Picture 6">
            <a:extLst>
              <a:ext uri="{FF2B5EF4-FFF2-40B4-BE49-F238E27FC236}">
                <a16:creationId xmlns:a16="http://schemas.microsoft.com/office/drawing/2014/main" id="{0F3091BC-3F73-0CBF-5EE5-3C7C1EA534DD}"/>
              </a:ext>
            </a:extLst>
          </p:cNvPr>
          <p:cNvPicPr>
            <a:picLocks noChangeAspect="1"/>
          </p:cNvPicPr>
          <p:nvPr/>
        </p:nvPicPr>
        <p:blipFill>
          <a:blip r:embed="rId3"/>
          <a:stretch>
            <a:fillRect/>
          </a:stretch>
        </p:blipFill>
        <p:spPr>
          <a:xfrm>
            <a:off x="381001" y="3426107"/>
            <a:ext cx="7500937" cy="2504297"/>
          </a:xfrm>
          <a:prstGeom prst="rect">
            <a:avLst/>
          </a:prstGeom>
        </p:spPr>
      </p:pic>
    </p:spTree>
    <p:extLst>
      <p:ext uri="{BB962C8B-B14F-4D97-AF65-F5344CB8AC3E}">
        <p14:creationId xmlns:p14="http://schemas.microsoft.com/office/powerpoint/2010/main" val="517031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38</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5632311"/>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rPr>
              <a:t>Center and dispersion (mean and standard deviation)</a:t>
            </a:r>
          </a:p>
          <a:p>
            <a:endParaRPr lang="en-US" b="1" dirty="0">
              <a:solidFill>
                <a:srgbClr val="000000"/>
              </a:solidFill>
              <a:latin typeface="Times New Roman" panose="02020603050405020304" pitchFamily="18" charset="0"/>
            </a:endParaRPr>
          </a:p>
          <a:p>
            <a:endParaRPr lang="en-US" b="1"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most common measure of central tendency for a scale measure is the mean. Note that when people say ‘average’ they most often refer to the </a:t>
            </a:r>
            <a:r>
              <a:rPr lang="en-US" b="1" i="0" dirty="0">
                <a:solidFill>
                  <a:srgbClr val="000000"/>
                </a:solidFill>
                <a:effectLst/>
                <a:latin typeface="Times New Roman" panose="02020603050405020304" pitchFamily="18" charset="0"/>
              </a:rPr>
              <a:t>mean</a:t>
            </a:r>
            <a:r>
              <a:rPr lang="en-US" b="0" i="0" dirty="0">
                <a:solidFill>
                  <a:srgbClr val="000000"/>
                </a:solidFill>
                <a:effectLst/>
                <a:latin typeface="Times New Roman" panose="02020603050405020304" pitchFamily="18" charset="0"/>
              </a:rPr>
              <a:t>, although the term ‘average’ could refer to any measure of central tendency. </a:t>
            </a:r>
          </a:p>
          <a:p>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Dispersion or variety (standard deviation)</a:t>
            </a:r>
          </a:p>
          <a:p>
            <a:br>
              <a:rPr lang="en-US" dirty="0"/>
            </a:br>
            <a:r>
              <a:rPr lang="en-US" b="0" i="0" dirty="0">
                <a:solidFill>
                  <a:srgbClr val="000000"/>
                </a:solidFill>
                <a:effectLst/>
                <a:latin typeface="Times New Roman" panose="02020603050405020304" pitchFamily="18" charset="0"/>
              </a:rPr>
              <a:t>With a scale variable the most commonly used measure of dispersion is known as the </a:t>
            </a:r>
            <a:r>
              <a:rPr lang="en-US" b="1" i="0" dirty="0">
                <a:solidFill>
                  <a:srgbClr val="000000"/>
                </a:solidFill>
                <a:effectLst/>
                <a:latin typeface="Times New Roman" panose="02020603050405020304" pitchFamily="18" charset="0"/>
              </a:rPr>
              <a:t>standard deviation</a:t>
            </a:r>
            <a:r>
              <a:rPr lang="en-US" b="0" i="0" dirty="0">
                <a:solidFill>
                  <a:srgbClr val="000000"/>
                </a:solidFill>
                <a:effectLst/>
                <a:latin typeface="Times New Roman" panose="02020603050405020304" pitchFamily="18" charset="0"/>
              </a:rPr>
              <a:t>.</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standard deviation gives information about the diversity of the scores. It could indicate how well people agreed with each other, how much variation there was, or how stable something is. Chebyshev’s inequality </a:t>
            </a:r>
            <a:r>
              <a:rPr lang="en-US" b="0" i="0" u="none" strike="noStrike" dirty="0">
                <a:effectLst/>
                <a:latin typeface="Times New Roman" panose="02020603050405020304" pitchFamily="18" charset="0"/>
                <a:hlinkClick r:id="rId2"/>
              </a:rPr>
              <a:t>(</a:t>
            </a:r>
            <a:r>
              <a:rPr lang="en-US" b="0" i="0" u="none" strike="noStrike" dirty="0" err="1">
                <a:effectLst/>
                <a:latin typeface="Times New Roman" panose="02020603050405020304" pitchFamily="18" charset="0"/>
                <a:hlinkClick r:id="rId2"/>
              </a:rPr>
              <a:t>Tchébychef</a:t>
            </a:r>
            <a:r>
              <a:rPr lang="en-US" b="0" i="0" u="none" strike="noStrike" dirty="0">
                <a:effectLst/>
                <a:latin typeface="Times New Roman" panose="02020603050405020304" pitchFamily="18" charset="0"/>
                <a:hlinkClick r:id="rId2"/>
              </a:rPr>
              <a:t>, 1867)</a:t>
            </a:r>
            <a:r>
              <a:rPr lang="en-US" b="0" i="0" dirty="0">
                <a:solidFill>
                  <a:srgbClr val="000000"/>
                </a:solidFill>
                <a:effectLst/>
                <a:latin typeface="Times New Roman" panose="02020603050405020304" pitchFamily="18" charset="0"/>
              </a:rPr>
              <a:t> states that 75% of all scores will fall within two standard deviations from the mean, and almost 89% within 3 standard deviations. If for example the mean age is 23 and the standard deviation is 3, then we can expect that 75% of the respondents have an age between (23 – 2 x 3 =) 17 and (23 + 2 x 3 =) 29, and almost 88% between (23 – 3 x 3 =) 14 and (23 + 3 x 3 =) 32.</a:t>
            </a:r>
            <a:endParaRPr lang="en-US" b="1"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157938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39</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3416320"/>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for specific mean</a:t>
            </a:r>
          </a:p>
          <a:p>
            <a:endParaRPr lang="en-IN" dirty="0"/>
          </a:p>
          <a:p>
            <a:r>
              <a:rPr lang="en-US" b="0" i="0" dirty="0">
                <a:solidFill>
                  <a:srgbClr val="000000"/>
                </a:solidFill>
                <a:effectLst/>
                <a:latin typeface="Times New Roman" panose="02020603050405020304" pitchFamily="18" charset="0"/>
              </a:rPr>
              <a:t>We can either obtain a confidence interval for the population mean (average). This will be an interval (i.e. the population mean will most likely be somewhere between... and ....), and/or if we had a hypothesized average, we can test if the data shows a significance difference.</a:t>
            </a:r>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If we'd expect the population mean to be a certain value we can also perform a statistical test for this, known as a </a:t>
            </a:r>
            <a:r>
              <a:rPr lang="en-US" b="1" i="0" dirty="0">
                <a:solidFill>
                  <a:srgbClr val="000000"/>
                </a:solidFill>
                <a:effectLst/>
                <a:latin typeface="Times New Roman" panose="02020603050405020304" pitchFamily="18" charset="0"/>
              </a:rPr>
              <a:t>one-sample t-test</a:t>
            </a:r>
            <a:r>
              <a:rPr lang="en-US" b="0" i="0" dirty="0">
                <a:solidFill>
                  <a:srgbClr val="000000"/>
                </a:solidFill>
                <a:effectLst/>
                <a:latin typeface="Times New Roman" panose="02020603050405020304" pitchFamily="18" charset="0"/>
              </a:rPr>
              <a:t>. In the example perhaps HRM thinks that the average age is 50, we can then use a one-sample t-test </a:t>
            </a:r>
            <a:r>
              <a:rPr lang="en-US" b="0" i="0" u="none" strike="noStrike" dirty="0">
                <a:effectLst/>
                <a:latin typeface="Times New Roman" panose="02020603050405020304" pitchFamily="18" charset="0"/>
                <a:hlinkClick r:id="rId2"/>
              </a:rPr>
              <a:t>(Student, 1908)</a:t>
            </a:r>
            <a:r>
              <a:rPr lang="en-US" b="0" i="0" dirty="0">
                <a:solidFill>
                  <a:srgbClr val="000000"/>
                </a:solidFill>
                <a:effectLst/>
                <a:latin typeface="Times New Roman" panose="02020603050405020304" pitchFamily="18" charset="0"/>
              </a:rPr>
              <a:t> to test if this might be true based on the sample. If our sample mean is close to the expected population mean then our population mean might be correct, but if it is very different it might be wrong.</a:t>
            </a:r>
            <a:endParaRPr lang="en-IN" dirty="0"/>
          </a:p>
        </p:txBody>
      </p:sp>
    </p:spTree>
    <p:extLst>
      <p:ext uri="{BB962C8B-B14F-4D97-AF65-F5344CB8AC3E}">
        <p14:creationId xmlns:p14="http://schemas.microsoft.com/office/powerpoint/2010/main" val="224475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025252" y="0"/>
            <a:ext cx="9779183" cy="664399"/>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2955" y="1042107"/>
            <a:ext cx="9779182" cy="3366815"/>
          </a:xfrm>
        </p:spPr>
        <p:txBody>
          <a:bodyPr/>
          <a:lstStyle/>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2"/>
              </a:rPr>
              <a:t>(Upton &amp; Cook, 2014, p. 332)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2"/>
              </a:rPr>
              <a:t>(Upton &amp; Cook, 2014, p. 379)</a:t>
            </a:r>
            <a:r>
              <a:rPr lang="en-US" b="0" i="0" dirty="0">
                <a:solidFill>
                  <a:srgbClr val="000000"/>
                </a:solidFill>
                <a:effectLst/>
                <a:latin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43260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40</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1" y="1320800"/>
            <a:ext cx="6197600" cy="3693319"/>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 Effect size</a:t>
            </a: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determine the size of the difference, we can use a so-called effect size measure and the one that goes well with the one-sample t-test is known as Cohen's d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The calculation is fairly easy, it is the difference between the sample mean and the expected population mean (the test value or hypothesized mean), divided by the standard deviation. Note that there is also a Cohen's d</a:t>
            </a:r>
            <a:r>
              <a:rPr lang="en-US" b="0" i="0" baseline="-25000" dirty="0">
                <a:solidFill>
                  <a:srgbClr val="000000"/>
                </a:solidFill>
                <a:effectLst/>
                <a:latin typeface="Times New Roman" panose="02020603050405020304" pitchFamily="18" charset="0"/>
              </a:rPr>
              <a:t>s</a:t>
            </a:r>
            <a:r>
              <a:rPr lang="en-US" b="0" i="0" dirty="0">
                <a:solidFill>
                  <a:srgbClr val="000000"/>
                </a:solidFill>
                <a:effectLst/>
                <a:latin typeface="Times New Roman" panose="02020603050405020304" pitchFamily="18" charset="0"/>
              </a:rPr>
              <a:t>, but that is used for an independent samples t-test.</a:t>
            </a:r>
            <a:endParaRPr lang="en-IN" b="1" i="0" dirty="0">
              <a:solidFill>
                <a:srgbClr val="000000"/>
              </a:solidFill>
              <a:effectLst/>
              <a:latin typeface="Times New Roman" panose="02020603050405020304" pitchFamily="18" charset="0"/>
            </a:endParaRPr>
          </a:p>
          <a:p>
            <a:endParaRPr lang="en-IN" dirty="0"/>
          </a:p>
          <a:p>
            <a:r>
              <a:rPr lang="en-US" b="0" i="0" dirty="0">
                <a:solidFill>
                  <a:srgbClr val="000000"/>
                </a:solidFill>
                <a:effectLst/>
                <a:latin typeface="Times New Roman" panose="02020603050405020304" pitchFamily="18" charset="0"/>
              </a:rPr>
              <a:t> </a:t>
            </a:r>
            <a:endParaRPr lang="en-IN" dirty="0"/>
          </a:p>
        </p:txBody>
      </p:sp>
      <p:pic>
        <p:nvPicPr>
          <p:cNvPr id="8" name="Picture 7" descr="A table with text and numbers&#10;&#10;Description automatically generated">
            <a:extLst>
              <a:ext uri="{FF2B5EF4-FFF2-40B4-BE49-F238E27FC236}">
                <a16:creationId xmlns:a16="http://schemas.microsoft.com/office/drawing/2014/main" id="{51C87856-0EB9-163E-BC5E-A05A740A2006}"/>
              </a:ext>
            </a:extLst>
          </p:cNvPr>
          <p:cNvPicPr>
            <a:picLocks noChangeAspect="1"/>
          </p:cNvPicPr>
          <p:nvPr/>
        </p:nvPicPr>
        <p:blipFill>
          <a:blip r:embed="rId3"/>
          <a:stretch>
            <a:fillRect/>
          </a:stretch>
        </p:blipFill>
        <p:spPr>
          <a:xfrm>
            <a:off x="7997484" y="2632894"/>
            <a:ext cx="2984653" cy="1263715"/>
          </a:xfrm>
          <a:prstGeom prst="rect">
            <a:avLst/>
          </a:prstGeom>
        </p:spPr>
      </p:pic>
    </p:spTree>
    <p:extLst>
      <p:ext uri="{BB962C8B-B14F-4D97-AF65-F5344CB8AC3E}">
        <p14:creationId xmlns:p14="http://schemas.microsoft.com/office/powerpoint/2010/main" val="2085633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A2ABD-BEB7-BF93-C134-60B96C76C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302570-EB97-4EA8-FE3D-A118317BD33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6E16CC22-65C6-1F8A-BF19-B1AE09C33810}"/>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A3BC6D5-8D60-C643-C998-672B873358C1}"/>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6DBB121-88B4-18DD-8BC5-8011F091B551}"/>
              </a:ext>
            </a:extLst>
          </p:cNvPr>
          <p:cNvSpPr>
            <a:spLocks noGrp="1"/>
          </p:cNvSpPr>
          <p:nvPr>
            <p:ph type="sldNum" sz="quarter" idx="4"/>
          </p:nvPr>
        </p:nvSpPr>
        <p:spPr/>
        <p:txBody>
          <a:bodyPr/>
          <a:lstStyle/>
          <a:p>
            <a:fld id="{294A09A9-5501-47C1-A89A-A340965A2BE2}" type="slidenum">
              <a:rPr lang="en-US" smtClean="0"/>
              <a:pPr/>
              <a:t>41</a:t>
            </a:fld>
            <a:endParaRPr lang="en-US" dirty="0"/>
          </a:p>
        </p:txBody>
      </p:sp>
      <p:sp>
        <p:nvSpPr>
          <p:cNvPr id="6" name="TextBox 5">
            <a:extLst>
              <a:ext uri="{FF2B5EF4-FFF2-40B4-BE49-F238E27FC236}">
                <a16:creationId xmlns:a16="http://schemas.microsoft.com/office/drawing/2014/main" id="{486C20AB-6E23-E169-3D61-D755BD906F43}"/>
              </a:ext>
            </a:extLst>
          </p:cNvPr>
          <p:cNvSpPr txBox="1"/>
          <p:nvPr/>
        </p:nvSpPr>
        <p:spPr>
          <a:xfrm>
            <a:off x="1178561" y="1320800"/>
            <a:ext cx="6197600" cy="3139321"/>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Test question</a:t>
            </a: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err="1">
                <a:solidFill>
                  <a:srgbClr val="212121"/>
                </a:solidFill>
                <a:effectLst/>
                <a:latin typeface="Roboto" panose="02000000000000000000" pitchFamily="2" charset="0"/>
              </a:rPr>
              <a:t>sample_scores</a:t>
            </a:r>
            <a:r>
              <a:rPr lang="en-US" b="0" i="0" dirty="0">
                <a:solidFill>
                  <a:srgbClr val="212121"/>
                </a:solidFill>
                <a:effectLst/>
                <a:latin typeface="Roboto" panose="02000000000000000000" pitchFamily="2" charset="0"/>
              </a:rPr>
              <a:t> = [78, 82, 76, 79, 85, 70, 74, 81, 77, 83, 79, 80, 75, 78, 76, 82, 73, 80, 81, 77]</a:t>
            </a:r>
          </a:p>
          <a:p>
            <a:pPr algn="l"/>
            <a:r>
              <a:rPr lang="en-US" b="0" i="0" dirty="0">
                <a:solidFill>
                  <a:srgbClr val="212121"/>
                </a:solidFill>
                <a:effectLst/>
                <a:latin typeface="Roboto" panose="02000000000000000000" pitchFamily="2" charset="0"/>
              </a:rPr>
              <a:t>you have the average exam score of 20 students from a particular school. You know from historical data that the population mean exam score for all students in that school is 75.</a:t>
            </a:r>
          </a:p>
          <a:p>
            <a:endParaRPr lang="en-IN" dirty="0"/>
          </a:p>
          <a:p>
            <a:r>
              <a:rPr lang="en-US" b="0" i="0" dirty="0">
                <a:solidFill>
                  <a:srgbClr val="000000"/>
                </a:solidFill>
                <a:effectLst/>
                <a:latin typeface="Times New Roman" panose="02020603050405020304" pitchFamily="18" charset="0"/>
              </a:rPr>
              <a:t> </a:t>
            </a:r>
            <a:endParaRPr lang="en-IN" dirty="0"/>
          </a:p>
        </p:txBody>
      </p:sp>
      <p:pic>
        <p:nvPicPr>
          <p:cNvPr id="8" name="Picture 7" descr="A table with text and numbers&#10;&#10;Description automatically generated">
            <a:extLst>
              <a:ext uri="{FF2B5EF4-FFF2-40B4-BE49-F238E27FC236}">
                <a16:creationId xmlns:a16="http://schemas.microsoft.com/office/drawing/2014/main" id="{AB6A55D9-A87E-DA6A-D344-E91EDCBA5C52}"/>
              </a:ext>
            </a:extLst>
          </p:cNvPr>
          <p:cNvPicPr>
            <a:picLocks noChangeAspect="1"/>
          </p:cNvPicPr>
          <p:nvPr/>
        </p:nvPicPr>
        <p:blipFill>
          <a:blip r:embed="rId2"/>
          <a:stretch>
            <a:fillRect/>
          </a:stretch>
        </p:blipFill>
        <p:spPr>
          <a:xfrm>
            <a:off x="7997484" y="2632894"/>
            <a:ext cx="2984653" cy="1263715"/>
          </a:xfrm>
          <a:prstGeom prst="rect">
            <a:avLst/>
          </a:prstGeom>
        </p:spPr>
      </p:pic>
    </p:spTree>
    <p:extLst>
      <p:ext uri="{BB962C8B-B14F-4D97-AF65-F5344CB8AC3E}">
        <p14:creationId xmlns:p14="http://schemas.microsoft.com/office/powerpoint/2010/main" val="4252144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Utkarsh Minds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
        <p:nvSpPr>
          <p:cNvPr id="6" name="AutoShape 2">
            <a:extLst>
              <a:ext uri="{FF2B5EF4-FFF2-40B4-BE49-F238E27FC236}">
                <a16:creationId xmlns:a16="http://schemas.microsoft.com/office/drawing/2014/main" id="{688B6D24-8EF1-C081-2DBB-D6003D15DF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A01E91F2-952D-8AFF-1BAC-D01AE06424E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4FFD113-0F92-11CB-25F4-B8EE247D3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83574" y="3296603"/>
            <a:ext cx="10567306" cy="2387600"/>
          </a:xfrm>
        </p:spPr>
        <p:txBody>
          <a:bodyPr/>
          <a:lstStyle/>
          <a:p>
            <a:r>
              <a:rPr lang="en-US" dirty="0"/>
              <a:t>Contact us:</a:t>
            </a:r>
            <a:br>
              <a:rPr lang="en-US" dirty="0"/>
            </a:br>
            <a:r>
              <a:rPr lang="en-US" dirty="0">
                <a:hlinkClick r:id="rId2"/>
              </a:rPr>
              <a:t>helpdesk@utkarshminds.com</a:t>
            </a:r>
            <a:br>
              <a:rPr lang="en-US" dirty="0"/>
            </a:br>
            <a:r>
              <a:rPr lang="en-US" dirty="0"/>
              <a:t>+91 961-999-7797</a:t>
            </a:r>
            <a:br>
              <a:rPr lang="en-US" dirty="0"/>
            </a:br>
            <a:br>
              <a:rPr lang="en-US" dirty="0"/>
            </a:b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Table 1 the conversion of the example survey into variables, values and coding. This is sometimes referred to as a </a:t>
            </a:r>
            <a:r>
              <a:rPr lang="en-US" b="1" i="0" dirty="0">
                <a:solidFill>
                  <a:srgbClr val="000000"/>
                </a:solidFill>
                <a:effectLst/>
                <a:latin typeface="Times New Roman" panose="02020603050405020304" pitchFamily="18" charset="0"/>
              </a:rPr>
              <a:t>codebook</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the variable description is either a longer description of the name of the variable, or sometimes the entire question as it was asked on the survey.</a:t>
            </a:r>
          </a:p>
          <a:p>
            <a:pPr algn="l"/>
            <a:r>
              <a:rPr lang="en-US" b="0" i="0" dirty="0">
                <a:solidFill>
                  <a:srgbClr val="000000"/>
                </a:solidFill>
                <a:effectLst/>
                <a:latin typeface="Times New Roman" panose="02020603050405020304" pitchFamily="18" charset="0"/>
              </a:rPr>
              <a:t>The last term connected to this is a score. A </a:t>
            </a:r>
            <a:r>
              <a:rPr lang="en-US" b="1" i="0" dirty="0">
                <a:solidFill>
                  <a:srgbClr val="000000"/>
                </a:solidFill>
                <a:effectLst/>
                <a:latin typeface="Times New Roman" panose="02020603050405020304" pitchFamily="18" charset="0"/>
              </a:rPr>
              <a:t>score</a:t>
            </a:r>
            <a:r>
              <a:rPr lang="en-US" b="0" i="0" dirty="0">
                <a:solidFill>
                  <a:srgbClr val="000000"/>
                </a:solidFill>
                <a:effectLst/>
                <a:latin typeface="Times New Roman" panose="02020603050405020304" pitchFamily="18" charset="0"/>
              </a:rPr>
              <a:t> is the value (or assigned code) for a single case on a single variable.</a:t>
            </a: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9" name="Picture 8" descr="A black text on a white background&#10;&#10;Description automatically generated">
            <a:extLst>
              <a:ext uri="{FF2B5EF4-FFF2-40B4-BE49-F238E27FC236}">
                <a16:creationId xmlns:a16="http://schemas.microsoft.com/office/drawing/2014/main" id="{33195FAD-4E8B-3AC5-B2C4-7B5253811E80}"/>
              </a:ext>
            </a:extLst>
          </p:cNvPr>
          <p:cNvPicPr>
            <a:picLocks noChangeAspect="1"/>
          </p:cNvPicPr>
          <p:nvPr/>
        </p:nvPicPr>
        <p:blipFill>
          <a:blip r:embed="rId2"/>
          <a:stretch>
            <a:fillRect/>
          </a:stretch>
        </p:blipFill>
        <p:spPr>
          <a:xfrm>
            <a:off x="1007883" y="2300556"/>
            <a:ext cx="5791498" cy="1911448"/>
          </a:xfrm>
          <a:prstGeom prst="rect">
            <a:avLst/>
          </a:prstGeom>
        </p:spPr>
      </p:pic>
      <p:pic>
        <p:nvPicPr>
          <p:cNvPr id="11" name="Picture 10" descr="A close-up of a name&#10;&#10;Description automatically generated">
            <a:extLst>
              <a:ext uri="{FF2B5EF4-FFF2-40B4-BE49-F238E27FC236}">
                <a16:creationId xmlns:a16="http://schemas.microsoft.com/office/drawing/2014/main" id="{78AA42B5-90EC-85AF-A9D4-B7E05FCC921D}"/>
              </a:ext>
            </a:extLst>
          </p:cNvPr>
          <p:cNvPicPr>
            <a:picLocks noChangeAspect="1"/>
          </p:cNvPicPr>
          <p:nvPr/>
        </p:nvPicPr>
        <p:blipFill>
          <a:blip r:embed="rId3"/>
          <a:stretch>
            <a:fillRect/>
          </a:stretch>
        </p:blipFill>
        <p:spPr>
          <a:xfrm>
            <a:off x="7334314" y="3055575"/>
            <a:ext cx="3314870" cy="819192"/>
          </a:xfrm>
          <a:prstGeom prst="rect">
            <a:avLst/>
          </a:prstGeom>
        </p:spPr>
      </p:pic>
    </p:spTree>
    <p:extLst>
      <p:ext uri="{BB962C8B-B14F-4D97-AF65-F5344CB8AC3E}">
        <p14:creationId xmlns:p14="http://schemas.microsoft.com/office/powerpoint/2010/main" val="26636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Stevens (1946) classified variables based on which basic operations can be performed on them, and created four so-called measurement levels: </a:t>
            </a:r>
            <a:r>
              <a:rPr lang="en-US" b="1" i="0" dirty="0">
                <a:solidFill>
                  <a:srgbClr val="000000"/>
                </a:solidFill>
                <a:effectLst/>
                <a:latin typeface="Times New Roman" panose="02020603050405020304" pitchFamily="18" charset="0"/>
              </a:rPr>
              <a:t>nominal, ordinal, interval and ratio</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I will combine interval and ratio into one category called scale (which is something SPSS also does).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said to have a nominal measurement level, if the values are non-numeric and have no logical order (besides perhaps alphabetical). The variable gender for example has a nominal measurement level, since the order of the possible values can be in any way you want (although there are many discussions sometimes about it :-)). Also open questions that ask for text are nominal, for example first name.</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469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939800"/>
          </a:xfrm>
        </p:spPr>
        <p:txBody>
          <a:bodyPr/>
          <a:lstStyle/>
          <a:p>
            <a:r>
              <a:rPr lang="en-IN" b="1" i="0" dirty="0">
                <a:solidFill>
                  <a:srgbClr val="000000"/>
                </a:solidFill>
                <a:effectLst/>
                <a:latin typeface="Times New Roman" panose="02020603050405020304" pitchFamily="18" charset="0"/>
              </a:rPr>
              <a:t>Significance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r>
              <a:rPr lang="en-US" b="1" i="0" dirty="0">
                <a:solidFill>
                  <a:srgbClr val="000000"/>
                </a:solidFill>
                <a:effectLst/>
                <a:latin typeface="Times New Roman" panose="02020603050405020304" pitchFamily="18" charset="0"/>
              </a:rPr>
              <a:t>significance</a:t>
            </a:r>
            <a:r>
              <a:rPr lang="en-US" b="0" i="0" dirty="0">
                <a:solidFill>
                  <a:srgbClr val="000000"/>
                </a:solidFill>
                <a:effectLst/>
                <a:latin typeface="Times New Roman" panose="02020603050405020304" pitchFamily="18" charset="0"/>
              </a:rPr>
              <a:t>, which can be defined as: the probability of a </a:t>
            </a:r>
            <a:r>
              <a:rPr lang="en-US" b="0" i="0" dirty="0">
                <a:solidFill>
                  <a:srgbClr val="FF0000"/>
                </a:solidFill>
                <a:effectLst/>
                <a:latin typeface="Times New Roman" panose="02020603050405020304" pitchFamily="18" charset="0"/>
              </a:rPr>
              <a:t>result as in the sample</a:t>
            </a:r>
            <a:r>
              <a:rPr lang="en-US" b="0" i="0" dirty="0">
                <a:solidFill>
                  <a:srgbClr val="000000"/>
                </a:solidFill>
                <a:effectLst/>
                <a:latin typeface="Times New Roman" panose="02020603050405020304" pitchFamily="18" charset="0"/>
              </a:rPr>
              <a:t>, </a:t>
            </a:r>
            <a:r>
              <a:rPr lang="en-US" b="0" i="0" dirty="0">
                <a:solidFill>
                  <a:srgbClr val="0000FF"/>
                </a:solidFill>
                <a:effectLst/>
                <a:latin typeface="Times New Roman" panose="02020603050405020304" pitchFamily="18" charset="0"/>
              </a:rPr>
              <a:t>or even more extreme</a:t>
            </a:r>
            <a:r>
              <a:rPr lang="en-US" b="0" i="0" dirty="0">
                <a:solidFill>
                  <a:srgbClr val="000000"/>
                </a:solidFill>
                <a:effectLst/>
                <a:latin typeface="Times New Roman" panose="02020603050405020304" pitchFamily="18" charset="0"/>
              </a:rPr>
              <a:t>, if the </a:t>
            </a:r>
            <a:r>
              <a:rPr lang="en-US" b="0" i="0" dirty="0">
                <a:solidFill>
                  <a:srgbClr val="FF8000"/>
                </a:solidFill>
                <a:effectLst/>
                <a:latin typeface="Times New Roman" panose="02020603050405020304" pitchFamily="18" charset="0"/>
              </a:rPr>
              <a:t>assumption about the population</a:t>
            </a:r>
            <a:r>
              <a:rPr lang="en-US" b="0" i="0" dirty="0">
                <a:solidFill>
                  <a:srgbClr val="000000"/>
                </a:solidFill>
                <a:effectLst/>
                <a:latin typeface="Times New Roman" panose="02020603050405020304" pitchFamily="18" charset="0"/>
              </a:rPr>
              <a:t> would be true</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What is important here is that with a survey you only have taken one sample out of many possible samples that could have been taken out of a population.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What we would like to know is; what can be said about the entire population based on a single sample from that population (without having to take all possible samples)?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To answer this, one approach is to use the significance.</a:t>
            </a:r>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33032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279399"/>
          </a:xfrm>
        </p:spPr>
        <p:txBody>
          <a:bodyPr/>
          <a:lstStyle/>
          <a:p>
            <a:pPr algn="l"/>
            <a:r>
              <a:rPr lang="en-IN" b="1" i="0" dirty="0">
                <a:solidFill>
                  <a:srgbClr val="000000"/>
                </a:solidFill>
                <a:effectLst/>
                <a:latin typeface="Times New Roman" panose="02020603050405020304" pitchFamily="18" charset="0"/>
              </a:rPr>
              <a:t>Significance example</a:t>
            </a:r>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r>
              <a:rPr lang="en-US" b="0" i="0" dirty="0">
                <a:solidFill>
                  <a:srgbClr val="000000"/>
                </a:solidFill>
                <a:effectLst/>
                <a:latin typeface="Times New Roman" panose="02020603050405020304" pitchFamily="18" charset="0"/>
              </a:rPr>
              <a:t>I have two coins (A and B). I’ve flipped each coin 200 times. Coin A resulted in 190 times head (and 10 times tail), Coin B resulted in 92 times head (and 108 times tail). Which coin do you think might be fair (fair is an equal chance of head and tail)?</a:t>
            </a:r>
          </a:p>
          <a:p>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Our </a:t>
            </a:r>
            <a:r>
              <a:rPr lang="en-US" b="0" i="0" dirty="0">
                <a:solidFill>
                  <a:srgbClr val="FF8000"/>
                </a:solidFill>
                <a:effectLst/>
                <a:latin typeface="Times New Roman" panose="02020603050405020304" pitchFamily="18" charset="0"/>
              </a:rPr>
              <a:t>assumption about the population</a:t>
            </a:r>
            <a:r>
              <a:rPr lang="en-US" b="0" i="0" dirty="0">
                <a:solidFill>
                  <a:srgbClr val="000000"/>
                </a:solidFill>
                <a:effectLst/>
                <a:latin typeface="Times New Roman" panose="02020603050405020304" pitchFamily="18" charset="0"/>
              </a:rPr>
              <a:t>, is that the coin is fair. The 90 and 8 from point 4 were our </a:t>
            </a:r>
            <a:r>
              <a:rPr lang="en-US" b="0" i="0" dirty="0">
                <a:solidFill>
                  <a:srgbClr val="FF0000"/>
                </a:solidFill>
                <a:effectLst/>
                <a:latin typeface="Times New Roman" panose="02020603050405020304" pitchFamily="18" charset="0"/>
              </a:rPr>
              <a:t>‘result as in the sample’</a:t>
            </a:r>
            <a:r>
              <a:rPr lang="en-US" b="0" i="0" dirty="0">
                <a:solidFill>
                  <a:srgbClr val="000000"/>
                </a:solidFill>
                <a:effectLst/>
                <a:latin typeface="Times New Roman" panose="02020603050405020304" pitchFamily="18" charset="0"/>
              </a:rPr>
              <a:t>. Now the chances for a deviation of exactly 90 is very low, and also the chance for a deviation of exactly 8 is very low. We are actually interested in the chance of a deviation of 90 or more, and of a deviation of 8 or more. This is the </a:t>
            </a:r>
            <a:r>
              <a:rPr lang="en-US" b="0" i="0" dirty="0">
                <a:solidFill>
                  <a:srgbClr val="0000FF"/>
                </a:solidFill>
                <a:effectLst/>
                <a:latin typeface="Times New Roman" panose="02020603050405020304" pitchFamily="18" charset="0"/>
              </a:rPr>
              <a:t>‘or even more extreme’</a:t>
            </a:r>
            <a:r>
              <a:rPr lang="en-US" b="0" i="0" dirty="0">
                <a:solidFill>
                  <a:srgbClr val="000000"/>
                </a:solidFill>
                <a:effectLst/>
                <a:latin typeface="Times New Roman" panose="02020603050405020304" pitchFamily="18" charset="0"/>
              </a:rPr>
              <a:t> in the definition of significance.</a:t>
            </a:r>
          </a:p>
          <a:p>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38260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279399"/>
          </a:xfrm>
        </p:spPr>
        <p:txBody>
          <a:bodyPr/>
          <a:lstStyle/>
          <a:p>
            <a:pPr algn="l"/>
            <a:r>
              <a:rPr lang="en-IN" b="1" i="0" dirty="0">
                <a:solidFill>
                  <a:srgbClr val="000000"/>
                </a:solidFill>
                <a:effectLst/>
                <a:latin typeface="Times New Roman" panose="02020603050405020304" pitchFamily="18" charset="0"/>
              </a:rPr>
              <a:t>Significance example</a:t>
            </a:r>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pPr algn="l"/>
            <a:r>
              <a:rPr lang="en-US" b="0" i="0" dirty="0">
                <a:solidFill>
                  <a:srgbClr val="000000"/>
                </a:solidFill>
                <a:effectLst/>
                <a:latin typeface="Times New Roman" panose="02020603050405020304" pitchFamily="18" charset="0"/>
              </a:rPr>
              <a:t>How these chances are calculated is not so important right now, but the chance of a deviation of 8 or more is almost 30%, while the chance of a deviation of 90 or more is almost 0%.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deviation of 8 or more is likely to occur if the coin is fair, but 90 or more isn’t. It does not mean that a deviation of 90 or more is completely not possible, it is just very unlikely if the coin is fair.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chances (the 30% and near 0%) are the significances. It is the chance of a deviation as in the sample, or even more extreme, if the coin is fair.</a:t>
            </a:r>
          </a:p>
          <a:p>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648186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1441</TotalTime>
  <Words>5056</Words>
  <Application>Microsoft Office PowerPoint</Application>
  <PresentationFormat>Widescreen</PresentationFormat>
  <Paragraphs>325</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Roboto</vt:lpstr>
      <vt:lpstr>Söhne</vt:lpstr>
      <vt:lpstr>Tenorite</vt:lpstr>
      <vt:lpstr>Times New Roman</vt:lpstr>
      <vt:lpstr>Office Theme</vt:lpstr>
      <vt:lpstr>PowerPoint Presentation</vt:lpstr>
      <vt:lpstr>Table of contents</vt:lpstr>
      <vt:lpstr>Statistics</vt:lpstr>
      <vt:lpstr>Statistics</vt:lpstr>
      <vt:lpstr>Statistical terms</vt:lpstr>
      <vt:lpstr>Statistical terms</vt:lpstr>
      <vt:lpstr>Significance </vt:lpstr>
      <vt:lpstr>Significance example</vt:lpstr>
      <vt:lpstr>Significance example</vt:lpstr>
      <vt:lpstr>Significance example</vt:lpstr>
      <vt:lpstr>Analysing a single variable </vt:lpstr>
      <vt:lpstr>Binomial test</vt:lpstr>
      <vt:lpstr>Binomial test</vt:lpstr>
      <vt:lpstr>Binomial test Effect size: Cohen's g </vt:lpstr>
      <vt:lpstr>Binomial test Effect size: Cohen's g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scale variable</vt:lpstr>
      <vt:lpstr>Analysing a single scale variable</vt:lpstr>
      <vt:lpstr>Analysing a single scale variable</vt:lpstr>
      <vt:lpstr>Analysing a single scale variable</vt:lpstr>
      <vt:lpstr>Analysing a single scale variable</vt:lpstr>
      <vt:lpstr>Analysing a single scale variable</vt:lpstr>
      <vt:lpstr>Analysing a single scale variable</vt:lpstr>
      <vt:lpstr>Analysing a single scale variable</vt:lpstr>
      <vt:lpstr>Analysing a single scale variable</vt:lpstr>
      <vt:lpstr>Analysing a single scale variable</vt:lpstr>
      <vt:lpstr>Utkarsh Minds</vt:lpstr>
      <vt:lpstr>Contact us: helpdesk@utkarshminds.com +91 961-999-7797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Utkarsh Minds</dc:title>
  <dc:creator>guest01</dc:creator>
  <cp:lastModifiedBy>guest01</cp:lastModifiedBy>
  <cp:revision>46</cp:revision>
  <dcterms:created xsi:type="dcterms:W3CDTF">2024-01-22T05:02:41Z</dcterms:created>
  <dcterms:modified xsi:type="dcterms:W3CDTF">2024-02-03T04:32:24Z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