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5"/>
  </p:notesMasterIdLst>
  <p:sldIdLst>
    <p:sldId id="279" r:id="rId5"/>
    <p:sldId id="280" r:id="rId6"/>
    <p:sldId id="283" r:id="rId7"/>
    <p:sldId id="285" r:id="rId8"/>
    <p:sldId id="293" r:id="rId9"/>
    <p:sldId id="294" r:id="rId10"/>
    <p:sldId id="303" r:id="rId11"/>
    <p:sldId id="308" r:id="rId12"/>
    <p:sldId id="312" r:id="rId13"/>
    <p:sldId id="314" r:id="rId14"/>
    <p:sldId id="315" r:id="rId15"/>
    <p:sldId id="317" r:id="rId16"/>
    <p:sldId id="318" r:id="rId17"/>
    <p:sldId id="320" r:id="rId18"/>
    <p:sldId id="321" r:id="rId19"/>
    <p:sldId id="322" r:id="rId20"/>
    <p:sldId id="323" r:id="rId21"/>
    <p:sldId id="324" r:id="rId22"/>
    <p:sldId id="325" r:id="rId23"/>
    <p:sldId id="326" r:id="rId24"/>
    <p:sldId id="328" r:id="rId25"/>
    <p:sldId id="329" r:id="rId26"/>
    <p:sldId id="330" r:id="rId27"/>
    <p:sldId id="333" r:id="rId28"/>
    <p:sldId id="336" r:id="rId29"/>
    <p:sldId id="337" r:id="rId30"/>
    <p:sldId id="338" r:id="rId31"/>
    <p:sldId id="339" r:id="rId32"/>
    <p:sldId id="340" r:id="rId33"/>
    <p:sldId id="341" r:id="rId34"/>
    <p:sldId id="342" r:id="rId35"/>
    <p:sldId id="343" r:id="rId36"/>
    <p:sldId id="344" r:id="rId37"/>
    <p:sldId id="346" r:id="rId38"/>
    <p:sldId id="345" r:id="rId39"/>
    <p:sldId id="347" r:id="rId40"/>
    <p:sldId id="348" r:id="rId41"/>
    <p:sldId id="349" r:id="rId42"/>
    <p:sldId id="256" r:id="rId43"/>
    <p:sldId id="27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63" d="100"/>
          <a:sy n="63" d="100"/>
        </p:scale>
        <p:origin x="804" y="9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2/8/2024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2/8/2024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2/8/2024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2/8/2024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2/8/2024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2/8/2024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Utkarsh Minds</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2/8/2024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2/8/2024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2/8/2024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2/8/2024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2/8/2024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eterstatistics.com/CrashCourse/References.html#zedeck2014" TargetMode="External"/><Relationship Id="rId2" Type="http://schemas.openxmlformats.org/officeDocument/2006/relationships/hyperlink" Target="https://peterstatistics.com/CrashCourse/References.html#freeman1965"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peterstatistics.com/CrashCourse/References.html#pearson190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peterstatistics.com/CrashCourse/References.html#bonferroni193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peterstatistics.com/CrashCourse/References.html#Porkess199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eterstatistics.com/CrashCourse/References.html#tastle2005" TargetMode="External"/><Relationship Id="rId2" Type="http://schemas.openxmlformats.org/officeDocument/2006/relationships/hyperlink" Target="https://peterstatistics.com/CrashCourse/References.html#tastle2007"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peterstatistics.com/CrashCourse/References.html#mangiafico2016" TargetMode="External"/><Relationship Id="rId7" Type="http://schemas.openxmlformats.org/officeDocument/2006/relationships/hyperlink" Target="https://peterstatistics.com/CrashCourse/References.html#cohen1988" TargetMode="External"/><Relationship Id="rId2" Type="http://schemas.openxmlformats.org/officeDocument/2006/relationships/hyperlink" Target="https://peterstatistics.com/CrashCourse/References.html#fritz2012" TargetMode="External"/><Relationship Id="rId1" Type="http://schemas.openxmlformats.org/officeDocument/2006/relationships/slideLayout" Target="../slideLayouts/slideLayout2.xml"/><Relationship Id="rId6" Type="http://schemas.openxmlformats.org/officeDocument/2006/relationships/hyperlink" Target="https://peterstatistics.com/CrashCourse/References.html#Rosenthal1991" TargetMode="External"/><Relationship Id="rId5" Type="http://schemas.openxmlformats.org/officeDocument/2006/relationships/hyperlink" Target="https://peterstatistics.com/CrashCourse/References.html#tomczak2014" TargetMode="External"/><Relationship Id="rId4" Type="http://schemas.openxmlformats.org/officeDocument/2006/relationships/hyperlink" Target="https://peterstatistics.com/CrashCourse/References.html#simone2017"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hyperlink" Target="https://peterstatistics.com/CrashCourse/References.html#tchebychef1867"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peterstatistics.com/CrashCourse/References.html#student1908"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peterstatistics.com/CrashCourse/References.html#cohen1988"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eterstatistics.com/CrashCourse/References.html#mann1991" TargetMode="External"/><Relationship Id="rId2" Type="http://schemas.openxmlformats.org/officeDocument/2006/relationships/hyperlink" Target="https://peterstatistics.com/CrashCourse/References.html#wright2009" TargetMode="External"/><Relationship Id="rId1" Type="http://schemas.openxmlformats.org/officeDocument/2006/relationships/slideLayout" Target="../slideLayouts/slideLayout2.xml"/><Relationship Id="rId5" Type="http://schemas.openxmlformats.org/officeDocument/2006/relationships/hyperlink" Target="https://peterstatistics.com/CrashCourse/References.html#zedeck2014" TargetMode="External"/><Relationship Id="rId4" Type="http://schemas.openxmlformats.org/officeDocument/2006/relationships/hyperlink" Target="https://peterstatistics.com/CrashCourse/References.html#upton2014"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peterstatistics.com/CrashCourse/References.html#upton2014"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peterstatistics.com/CrashCourse/References.html#mcdonald2014" TargetMode="External"/><Relationship Id="rId2" Type="http://schemas.openxmlformats.org/officeDocument/2006/relationships/hyperlink" Target="https://peterstatistics.com/CrashCourse/References.html#fisher1922"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peterstatistics.com/CrashCourse/References.html#pearson1904"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peterstatistics.com/CrashCourse/References.html#zedeck2014" TargetMode="External"/><Relationship Id="rId2" Type="http://schemas.openxmlformats.org/officeDocument/2006/relationships/hyperlink" Target="https://peterstatistics.com/CrashCourse/References.html#Wilkinson2005" TargetMode="Externa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peterstatistics.com/CrashCourse/References.html#upton2014"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peterstatistics.com/CrashCourse/References.html#Rosenthal1991"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peterstatistics.com/CrashCourse/References.html#upton2014"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mailto:helpdesk@utkarshminds.com"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peterstatistics.com/CrashCourse/References.html#cohen198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logo of a book and apple&#10;&#10;Description automatically generated">
            <a:extLst>
              <a:ext uri="{FF2B5EF4-FFF2-40B4-BE49-F238E27FC236}">
                <a16:creationId xmlns:a16="http://schemas.microsoft.com/office/drawing/2014/main" id="{3C62EEB6-8FA3-2CF3-BD89-63E0C978CB69}"/>
              </a:ext>
            </a:extLst>
          </p:cNvPr>
          <p:cNvPicPr>
            <a:picLocks noChangeAspect="1"/>
          </p:cNvPicPr>
          <p:nvPr/>
        </p:nvPicPr>
        <p:blipFill>
          <a:blip r:embed="rId2"/>
          <a:stretch>
            <a:fillRect/>
          </a:stretch>
        </p:blipFill>
        <p:spPr>
          <a:xfrm>
            <a:off x="1077295" y="146050"/>
            <a:ext cx="6367462" cy="4222750"/>
          </a:xfrm>
          <a:prstGeom prst="rect">
            <a:avLst/>
          </a:prstGeom>
        </p:spPr>
      </p:pic>
    </p:spTree>
    <p:extLst>
      <p:ext uri="{BB962C8B-B14F-4D97-AF65-F5344CB8AC3E}">
        <p14:creationId xmlns:p14="http://schemas.microsoft.com/office/powerpoint/2010/main" val="696144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06408" y="1381761"/>
            <a:ext cx="5499192" cy="3458774"/>
          </a:xfrm>
        </p:spPr>
        <p:txBody>
          <a:bodyPr/>
          <a:lstStyle/>
          <a:p>
            <a:r>
              <a:rPr lang="en-US" b="0" i="0" dirty="0">
                <a:solidFill>
                  <a:srgbClr val="000000"/>
                </a:solidFill>
                <a:effectLst/>
                <a:latin typeface="Times New Roman" panose="02020603050405020304" pitchFamily="18" charset="0"/>
              </a:rPr>
              <a:t>When you have a single nominal variable (e.g. marital status) you might be interested in how many respondents selected each of the options (e.g. how many are married, how many widowed, etc.).</a:t>
            </a: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Then to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these results and last but not least to determine if any of the categories is chosen more often than the others (also in the population).</a:t>
            </a:r>
            <a:endParaRPr lang="en-IN" dirty="0"/>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7" name="Picture 6" descr="A table with numbers and text&#10;&#10;Description automatically generated">
            <a:extLst>
              <a:ext uri="{FF2B5EF4-FFF2-40B4-BE49-F238E27FC236}">
                <a16:creationId xmlns:a16="http://schemas.microsoft.com/office/drawing/2014/main" id="{3BDF478E-8F74-7BAA-3C69-38E641366456}"/>
              </a:ext>
            </a:extLst>
          </p:cNvPr>
          <p:cNvPicPr>
            <a:picLocks noChangeAspect="1"/>
          </p:cNvPicPr>
          <p:nvPr/>
        </p:nvPicPr>
        <p:blipFill>
          <a:blip r:embed="rId2"/>
          <a:stretch>
            <a:fillRect/>
          </a:stretch>
        </p:blipFill>
        <p:spPr>
          <a:xfrm>
            <a:off x="6730738" y="2238315"/>
            <a:ext cx="5080261" cy="2381372"/>
          </a:xfrm>
          <a:prstGeom prst="rect">
            <a:avLst/>
          </a:prstGeom>
        </p:spPr>
      </p:pic>
    </p:spTree>
    <p:extLst>
      <p:ext uri="{BB962C8B-B14F-4D97-AF65-F5344CB8AC3E}">
        <p14:creationId xmlns:p14="http://schemas.microsoft.com/office/powerpoint/2010/main" val="3892003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IN" b="1" i="0" dirty="0" err="1">
                <a:solidFill>
                  <a:srgbClr val="000000"/>
                </a:solidFill>
                <a:effectLst/>
                <a:latin typeface="Times New Roman" panose="02020603050405020304" pitchFamily="18" charset="0"/>
              </a:rPr>
              <a:t>Center</a:t>
            </a:r>
            <a:r>
              <a:rPr lang="en-IN" b="1" i="0" dirty="0">
                <a:solidFill>
                  <a:srgbClr val="000000"/>
                </a:solidFill>
                <a:effectLst/>
                <a:latin typeface="Times New Roman" panose="02020603050405020304" pitchFamily="18" charset="0"/>
              </a:rPr>
              <a:t> and dispersion (mode and variation ratio)</a:t>
            </a:r>
          </a:p>
          <a:p>
            <a:pPr algn="l"/>
            <a:endParaRPr lang="en-IN" b="1"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 measure of central tendency attempts to let one number represent the data as good as possible.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most commonly used measure of central tendency for a nominal variable is the </a:t>
            </a:r>
            <a:r>
              <a:rPr lang="en-US" b="1" i="0" dirty="0">
                <a:solidFill>
                  <a:srgbClr val="000000"/>
                </a:solidFill>
                <a:effectLst/>
                <a:latin typeface="Times New Roman" panose="02020603050405020304" pitchFamily="18" charset="0"/>
              </a:rPr>
              <a:t>mode</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If there is only one mode the set is sometimes called </a:t>
            </a:r>
            <a:r>
              <a:rPr lang="en-US" b="1" i="0" dirty="0">
                <a:solidFill>
                  <a:srgbClr val="000000"/>
                </a:solidFill>
                <a:effectLst/>
                <a:latin typeface="Times New Roman" panose="02020603050405020304" pitchFamily="18" charset="0"/>
              </a:rPr>
              <a:t>unimodal</a:t>
            </a:r>
            <a:r>
              <a:rPr lang="en-US" b="0" i="0" dirty="0">
                <a:solidFill>
                  <a:srgbClr val="000000"/>
                </a:solidFill>
                <a:effectLst/>
                <a:latin typeface="Times New Roman" panose="02020603050405020304" pitchFamily="18" charset="0"/>
              </a:rPr>
              <a:t>, if there are two it is called </a:t>
            </a:r>
            <a:r>
              <a:rPr lang="en-US" b="1" i="0" dirty="0">
                <a:solidFill>
                  <a:srgbClr val="000000"/>
                </a:solidFill>
                <a:effectLst/>
                <a:latin typeface="Times New Roman" panose="02020603050405020304" pitchFamily="18" charset="0"/>
              </a:rPr>
              <a:t>bimodal</a:t>
            </a:r>
            <a:r>
              <a:rPr lang="en-US" b="0" i="0" dirty="0">
                <a:solidFill>
                  <a:srgbClr val="000000"/>
                </a:solidFill>
                <a:effectLst/>
                <a:latin typeface="Times New Roman" panose="02020603050405020304" pitchFamily="18" charset="0"/>
              </a:rPr>
              <a:t>, with three </a:t>
            </a:r>
            <a:r>
              <a:rPr lang="en-US" b="1" i="0" dirty="0">
                <a:solidFill>
                  <a:srgbClr val="000000"/>
                </a:solidFill>
                <a:effectLst/>
                <a:latin typeface="Times New Roman" panose="02020603050405020304" pitchFamily="18" charset="0"/>
              </a:rPr>
              <a:t>trimodal</a:t>
            </a:r>
            <a:r>
              <a:rPr lang="en-US" b="0" i="0" dirty="0">
                <a:solidFill>
                  <a:srgbClr val="000000"/>
                </a:solidFill>
                <a:effectLst/>
                <a:latin typeface="Times New Roman" panose="02020603050405020304" pitchFamily="18" charset="0"/>
              </a:rPr>
              <a:t>, etc. For two or more, the term </a:t>
            </a:r>
            <a:r>
              <a:rPr lang="en-US" b="1" i="0" dirty="0">
                <a:solidFill>
                  <a:srgbClr val="000000"/>
                </a:solidFill>
                <a:effectLst/>
                <a:latin typeface="Times New Roman" panose="02020603050405020304" pitchFamily="18" charset="0"/>
              </a:rPr>
              <a:t>multimodal</a:t>
            </a:r>
            <a:r>
              <a:rPr lang="en-US" b="0" i="0" dirty="0">
                <a:solidFill>
                  <a:srgbClr val="000000"/>
                </a:solidFill>
                <a:effectLst/>
                <a:latin typeface="Times New Roman" panose="02020603050405020304" pitchFamily="18" charset="0"/>
              </a:rPr>
              <a:t> can also be used.</a:t>
            </a:r>
          </a:p>
          <a:p>
            <a:pPr algn="l"/>
            <a:endParaRPr lang="en-IN"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4051841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US" b="1" i="0" dirty="0">
                <a:solidFill>
                  <a:srgbClr val="000000"/>
                </a:solidFill>
                <a:effectLst/>
                <a:latin typeface="Times New Roman" panose="02020603050405020304" pitchFamily="18" charset="0"/>
              </a:rPr>
              <a:t>Measurement of dispersion (Variation Ratio)</a:t>
            </a:r>
          </a:p>
          <a:p>
            <a:pPr algn="l"/>
            <a:endParaRPr lang="en-IN" b="1" dirty="0">
              <a:solidFill>
                <a:srgbClr val="000000"/>
              </a:solidFill>
              <a:latin typeface="Times New Roman" panose="02020603050405020304" pitchFamily="18" charset="0"/>
            </a:endParaRPr>
          </a:p>
          <a:p>
            <a:pPr algn="l"/>
            <a:r>
              <a:rPr lang="en-US" sz="3200" b="0" i="0" dirty="0">
                <a:solidFill>
                  <a:srgbClr val="000000"/>
                </a:solidFill>
                <a:effectLst/>
                <a:latin typeface="Times New Roman" panose="02020603050405020304" pitchFamily="18" charset="0"/>
              </a:rPr>
              <a:t>The easiest method is most likely the </a:t>
            </a:r>
            <a:r>
              <a:rPr lang="en-US" sz="3200" b="1" i="0" dirty="0">
                <a:solidFill>
                  <a:srgbClr val="000000"/>
                </a:solidFill>
                <a:effectLst/>
                <a:latin typeface="Times New Roman" panose="02020603050405020304" pitchFamily="18" charset="0"/>
              </a:rPr>
              <a:t>Variation Ratio</a:t>
            </a:r>
            <a:r>
              <a:rPr lang="en-US" sz="3200" b="0" i="0" dirty="0">
                <a:solidFill>
                  <a:srgbClr val="000000"/>
                </a:solidFill>
                <a:effectLst/>
                <a:latin typeface="Times New Roman" panose="02020603050405020304" pitchFamily="18" charset="0"/>
              </a:rPr>
              <a:t> (VR) </a:t>
            </a:r>
            <a:r>
              <a:rPr lang="en-US" sz="3200" b="0" i="0" u="none" strike="noStrike" dirty="0">
                <a:effectLst/>
                <a:latin typeface="Times New Roman" panose="02020603050405020304" pitchFamily="18" charset="0"/>
                <a:hlinkClick r:id="rId2"/>
              </a:rPr>
              <a:t>(Freeman, 1965)</a:t>
            </a:r>
            <a:r>
              <a:rPr lang="en-US" sz="3200" b="0" i="0" dirty="0">
                <a:solidFill>
                  <a:srgbClr val="000000"/>
                </a:solidFill>
                <a:effectLst/>
                <a:latin typeface="Times New Roman" panose="02020603050405020304" pitchFamily="18" charset="0"/>
              </a:rPr>
              <a:t>. This is simply the proportion that does not belong to the modal category </a:t>
            </a:r>
            <a:r>
              <a:rPr lang="en-US" sz="3200" b="0" i="0" u="none" strike="noStrike" dirty="0">
                <a:effectLst/>
                <a:latin typeface="Times New Roman" panose="02020603050405020304" pitchFamily="18" charset="0"/>
                <a:hlinkClick r:id="rId3"/>
              </a:rPr>
              <a:t>(</a:t>
            </a:r>
            <a:r>
              <a:rPr lang="en-US" sz="3200" b="0" i="0" u="none" strike="noStrike" dirty="0" err="1">
                <a:effectLst/>
                <a:latin typeface="Times New Roman" panose="02020603050405020304" pitchFamily="18" charset="0"/>
                <a:hlinkClick r:id="rId3"/>
              </a:rPr>
              <a:t>Zedeck</a:t>
            </a:r>
            <a:r>
              <a:rPr lang="en-US" sz="3200" b="0" i="0" u="none" strike="noStrike" dirty="0">
                <a:effectLst/>
                <a:latin typeface="Times New Roman" panose="02020603050405020304" pitchFamily="18" charset="0"/>
                <a:hlinkClick r:id="rId3"/>
              </a:rPr>
              <a:t>, 2014, p.406)</a:t>
            </a:r>
            <a:r>
              <a:rPr lang="en-US" sz="3200" b="0" i="0" dirty="0">
                <a:solidFill>
                  <a:srgbClr val="000000"/>
                </a:solidFill>
                <a:effectLst/>
                <a:latin typeface="Times New Roman" panose="02020603050405020304" pitchFamily="18" charset="0"/>
              </a:rPr>
              <a:t>. So in the example in Table 1, we can see that 50.1% falls into the modal category of Married, and hence 49.9% does not. The Variation Ratio is therefor 49.9%</a:t>
            </a:r>
            <a:endParaRPr lang="en-IN" sz="4400"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245041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IN" sz="3200" b="1" i="0" dirty="0">
                <a:solidFill>
                  <a:srgbClr val="000000"/>
                </a:solidFill>
                <a:effectLst/>
                <a:latin typeface="Times New Roman" panose="02020603050405020304" pitchFamily="18" charset="0"/>
              </a:rPr>
              <a:t>Pearson chi-square goodness-of-fit test</a:t>
            </a:r>
          </a:p>
          <a:p>
            <a:pPr algn="l"/>
            <a:endParaRPr lang="en-IN" sz="3200" b="1" dirty="0">
              <a:solidFill>
                <a:srgbClr val="000000"/>
              </a:solidFill>
              <a:latin typeface="Times New Roman" panose="02020603050405020304" pitchFamily="18" charset="0"/>
            </a:endParaRPr>
          </a:p>
          <a:p>
            <a:pPr algn="l"/>
            <a:r>
              <a:rPr lang="en-US" sz="2400" b="0" i="0" dirty="0">
                <a:solidFill>
                  <a:srgbClr val="000000"/>
                </a:solidFill>
                <a:effectLst/>
                <a:latin typeface="Times New Roman" panose="02020603050405020304" pitchFamily="18" charset="0"/>
              </a:rPr>
              <a:t>One question you might have with a nominal variable, is if each category had the same number of respondents (i.e. the same percentage). </a:t>
            </a:r>
          </a:p>
          <a:p>
            <a:pPr algn="l"/>
            <a:endParaRPr lang="en-US" sz="2400" dirty="0">
              <a:solidFill>
                <a:srgbClr val="000000"/>
              </a:solidFill>
              <a:latin typeface="Times New Roman" panose="02020603050405020304" pitchFamily="18" charset="0"/>
            </a:endParaRPr>
          </a:p>
          <a:p>
            <a:pPr algn="l"/>
            <a:r>
              <a:rPr lang="en-US" sz="2400" b="0" i="0" dirty="0">
                <a:solidFill>
                  <a:srgbClr val="000000"/>
                </a:solidFill>
                <a:effectLst/>
                <a:latin typeface="Times New Roman" panose="02020603050405020304" pitchFamily="18" charset="0"/>
              </a:rPr>
              <a:t>With the marital status example from the previous paragraphs, we might expect each of the five categories to have (100% / 5 =) 20%. This would mean that we’d expected 20% of 1941 = 388.2 people in each category. This is known as the </a:t>
            </a:r>
            <a:r>
              <a:rPr lang="en-US" sz="2400" b="1" i="0" dirty="0">
                <a:solidFill>
                  <a:srgbClr val="000000"/>
                </a:solidFill>
                <a:effectLst/>
                <a:latin typeface="Times New Roman" panose="02020603050405020304" pitchFamily="18" charset="0"/>
              </a:rPr>
              <a:t>expected count</a:t>
            </a:r>
            <a:r>
              <a:rPr lang="en-US" sz="2400" b="0" i="0" dirty="0">
                <a:solidFill>
                  <a:srgbClr val="000000"/>
                </a:solidFill>
                <a:effectLst/>
                <a:latin typeface="Times New Roman" panose="02020603050405020304" pitchFamily="18" charset="0"/>
              </a:rPr>
              <a:t> or </a:t>
            </a:r>
            <a:r>
              <a:rPr lang="en-US" sz="2400" b="1" i="0" dirty="0">
                <a:solidFill>
                  <a:srgbClr val="000000"/>
                </a:solidFill>
                <a:effectLst/>
                <a:latin typeface="Times New Roman" panose="02020603050405020304" pitchFamily="18" charset="0"/>
              </a:rPr>
              <a:t>expected frequency</a:t>
            </a:r>
            <a:r>
              <a:rPr lang="en-US" sz="2400" b="0" i="0" dirty="0">
                <a:solidFill>
                  <a:srgbClr val="000000"/>
                </a:solidFill>
                <a:effectLst/>
                <a:latin typeface="Times New Roman" panose="02020603050405020304" pitchFamily="18" charset="0"/>
              </a:rPr>
              <a:t>.</a:t>
            </a:r>
          </a:p>
          <a:p>
            <a:pPr algn="l"/>
            <a:endParaRPr lang="en-US" sz="2400" b="0" i="0" dirty="0">
              <a:solidFill>
                <a:srgbClr val="000000"/>
              </a:solidFill>
              <a:effectLst/>
              <a:latin typeface="Times New Roman" panose="02020603050405020304" pitchFamily="18" charset="0"/>
            </a:endParaRPr>
          </a:p>
          <a:p>
            <a:pPr algn="l"/>
            <a:r>
              <a:rPr lang="en-US" sz="2400" b="0" i="0" dirty="0">
                <a:solidFill>
                  <a:srgbClr val="000000"/>
                </a:solidFill>
                <a:effectLst/>
                <a:latin typeface="Times New Roman" panose="02020603050405020304" pitchFamily="18" charset="0"/>
              </a:rPr>
              <a:t>Our observed frequencies are different from the expected ones. The Pearson chi-square test of goodness-of-fit </a:t>
            </a:r>
            <a:r>
              <a:rPr lang="en-US" sz="2400" b="0" i="0" u="none" strike="noStrike" dirty="0">
                <a:solidFill>
                  <a:srgbClr val="000000"/>
                </a:solidFill>
                <a:effectLst/>
                <a:latin typeface="Times New Roman" panose="02020603050405020304" pitchFamily="18" charset="0"/>
                <a:hlinkClick r:id="rId2"/>
              </a:rPr>
              <a:t>(Pearson, 1900)</a:t>
            </a:r>
            <a:r>
              <a:rPr lang="en-US" sz="2400" b="0" i="0" dirty="0">
                <a:solidFill>
                  <a:srgbClr val="000000"/>
                </a:solidFill>
                <a:effectLst/>
                <a:latin typeface="Times New Roman" panose="02020603050405020304" pitchFamily="18" charset="0"/>
              </a:rPr>
              <a:t> can determine if the differences between the observed and expected counts is </a:t>
            </a:r>
            <a:r>
              <a:rPr lang="en-US" sz="2400" b="0" i="0" dirty="0" err="1">
                <a:solidFill>
                  <a:srgbClr val="000000"/>
                </a:solidFill>
                <a:effectLst/>
                <a:latin typeface="Times New Roman" panose="02020603050405020304" pitchFamily="18" charset="0"/>
              </a:rPr>
              <a:t>signficant</a:t>
            </a:r>
            <a:r>
              <a:rPr lang="en-US" sz="2400" b="0" i="0" dirty="0">
                <a:solidFill>
                  <a:srgbClr val="000000"/>
                </a:solidFill>
                <a:effectLst/>
                <a:latin typeface="Times New Roman" panose="02020603050405020304" pitchFamily="18" charset="0"/>
              </a:rPr>
              <a:t>. If the test result is a p-value below .05 it is usually considered </a:t>
            </a:r>
            <a:r>
              <a:rPr lang="en-US" sz="2400" b="0" i="0" dirty="0" err="1">
                <a:solidFill>
                  <a:srgbClr val="000000"/>
                </a:solidFill>
                <a:effectLst/>
                <a:latin typeface="Times New Roman" panose="02020603050405020304" pitchFamily="18" charset="0"/>
              </a:rPr>
              <a:t>signficant</a:t>
            </a:r>
            <a:r>
              <a:rPr lang="en-US" sz="2400" b="0" i="0" dirty="0">
                <a:solidFill>
                  <a:srgbClr val="000000"/>
                </a:solidFill>
                <a:effectLst/>
                <a:latin typeface="Times New Roman" panose="02020603050405020304" pitchFamily="18" charset="0"/>
              </a:rPr>
              <a:t>, indicating that there are some significant differences between some categories in frequencies.</a:t>
            </a: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456221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IN" sz="4000" b="1" i="0" dirty="0">
                <a:solidFill>
                  <a:srgbClr val="000000"/>
                </a:solidFill>
                <a:effectLst/>
                <a:latin typeface="Times New Roman" panose="02020603050405020304" pitchFamily="18" charset="0"/>
              </a:rPr>
              <a:t>Pearson chi-square goodness-of-fit test</a:t>
            </a:r>
            <a:endParaRPr lang="en-IN" sz="4000" b="1" dirty="0">
              <a:solidFill>
                <a:srgbClr val="000000"/>
              </a:solidFill>
              <a:latin typeface="Times New Roman" panose="02020603050405020304" pitchFamily="18" charset="0"/>
            </a:endParaRPr>
          </a:p>
          <a:p>
            <a:pPr algn="l"/>
            <a:r>
              <a:rPr lang="en-US" sz="1600" b="0" i="0" dirty="0">
                <a:solidFill>
                  <a:srgbClr val="000000"/>
                </a:solidFill>
                <a:effectLst/>
                <a:latin typeface="Times New Roman" panose="02020603050405020304" pitchFamily="18" charset="0"/>
              </a:rPr>
              <a:t>In short the Pearson chi-square test of goodness-of-fit has the following steps:</a:t>
            </a:r>
          </a:p>
          <a:p>
            <a:pPr algn="l">
              <a:buFont typeface="+mj-lt"/>
              <a:buAutoNum type="arabicPeriod"/>
            </a:pPr>
            <a:r>
              <a:rPr lang="en-US" sz="1600" b="0" i="0" dirty="0">
                <a:solidFill>
                  <a:srgbClr val="000000"/>
                </a:solidFill>
                <a:effectLst/>
                <a:latin typeface="Times New Roman" panose="02020603050405020304" pitchFamily="18" charset="0"/>
              </a:rPr>
              <a:t>The assumption about the population (the null hypothesis (H</a:t>
            </a:r>
            <a:r>
              <a:rPr lang="en-US" sz="1600" b="0" i="0" baseline="-25000" dirty="0">
                <a:solidFill>
                  <a:srgbClr val="000000"/>
                </a:solidFill>
                <a:effectLst/>
                <a:latin typeface="Times New Roman" panose="02020603050405020304" pitchFamily="18" charset="0"/>
              </a:rPr>
              <a:t>0</a:t>
            </a:r>
            <a:r>
              <a:rPr lang="en-US" sz="1600" b="0" i="0" dirty="0">
                <a:solidFill>
                  <a:srgbClr val="000000"/>
                </a:solidFill>
                <a:effectLst/>
                <a:latin typeface="Times New Roman" panose="02020603050405020304" pitchFamily="18" charset="0"/>
              </a:rPr>
              <a:t>)) is that the observed and expected counts will be the same. This implies that the two variables are independent (i.e. one has no influence on the other).</a:t>
            </a:r>
            <a:br>
              <a:rPr lang="en-US" sz="1600" b="0" i="0" dirty="0">
                <a:solidFill>
                  <a:srgbClr val="000000"/>
                </a:solidFill>
                <a:effectLst/>
                <a:latin typeface="Times New Roman" panose="02020603050405020304" pitchFamily="18" charset="0"/>
              </a:rPr>
            </a:br>
            <a:br>
              <a:rPr lang="en-US" sz="1600" b="0" i="0" dirty="0">
                <a:solidFill>
                  <a:srgbClr val="000000"/>
                </a:solidFill>
                <a:effectLst/>
                <a:latin typeface="Times New Roman" panose="02020603050405020304" pitchFamily="18" charset="0"/>
              </a:rPr>
            </a:br>
            <a:endParaRPr lang="en-US" sz="1600" b="0" i="0" dirty="0">
              <a:solidFill>
                <a:srgbClr val="000000"/>
              </a:solidFill>
              <a:effectLst/>
              <a:latin typeface="Times New Roman" panose="02020603050405020304" pitchFamily="18" charset="0"/>
            </a:endParaRPr>
          </a:p>
          <a:p>
            <a:pPr algn="l">
              <a:buFont typeface="+mj-lt"/>
              <a:buAutoNum type="arabicPeriod"/>
            </a:pPr>
            <a:r>
              <a:rPr lang="en-US" sz="1600" b="0" i="0" dirty="0">
                <a:solidFill>
                  <a:srgbClr val="000000"/>
                </a:solidFill>
                <a:effectLst/>
                <a:latin typeface="Times New Roman" panose="02020603050405020304" pitchFamily="18" charset="0"/>
              </a:rPr>
              <a:t>The alternative is that they aren't (H</a:t>
            </a:r>
            <a:r>
              <a:rPr lang="en-US" sz="1600" b="0" i="0" baseline="-25000" dirty="0">
                <a:solidFill>
                  <a:srgbClr val="000000"/>
                </a:solidFill>
                <a:effectLst/>
                <a:latin typeface="Times New Roman" panose="02020603050405020304" pitchFamily="18" charset="0"/>
              </a:rPr>
              <a:t>a</a:t>
            </a:r>
            <a:r>
              <a:rPr lang="en-US" sz="1600" b="0" i="0" dirty="0">
                <a:solidFill>
                  <a:srgbClr val="000000"/>
                </a:solidFill>
                <a:effectLst/>
                <a:latin typeface="Times New Roman" panose="02020603050405020304" pitchFamily="18" charset="0"/>
              </a:rPr>
              <a:t>). This implies that the two variables are dependent (i.e. one has an influence on the other)</a:t>
            </a:r>
            <a:br>
              <a:rPr lang="en-US" sz="1600" b="0" i="0" dirty="0">
                <a:solidFill>
                  <a:srgbClr val="000000"/>
                </a:solidFill>
                <a:effectLst/>
                <a:latin typeface="Times New Roman" panose="02020603050405020304" pitchFamily="18" charset="0"/>
              </a:rPr>
            </a:br>
            <a:br>
              <a:rPr lang="en-US" sz="1600" b="0" i="0" dirty="0">
                <a:solidFill>
                  <a:srgbClr val="000000"/>
                </a:solidFill>
                <a:effectLst/>
                <a:latin typeface="Times New Roman" panose="02020603050405020304" pitchFamily="18" charset="0"/>
              </a:rPr>
            </a:br>
            <a:endParaRPr lang="en-US" sz="1600" b="0" i="0" dirty="0">
              <a:solidFill>
                <a:srgbClr val="000000"/>
              </a:solidFill>
              <a:effectLst/>
              <a:latin typeface="Times New Roman" panose="02020603050405020304" pitchFamily="18" charset="0"/>
            </a:endParaRPr>
          </a:p>
          <a:p>
            <a:pPr algn="l">
              <a:buFont typeface="+mj-lt"/>
              <a:buAutoNum type="arabicPeriod"/>
            </a:pPr>
            <a:r>
              <a:rPr lang="en-US" sz="1600" b="0" i="0" dirty="0">
                <a:solidFill>
                  <a:srgbClr val="000000"/>
                </a:solidFill>
                <a:effectLst/>
                <a:latin typeface="Times New Roman" panose="02020603050405020304" pitchFamily="18" charset="0"/>
              </a:rPr>
              <a:t>Perform the test and find the p-value (sig.).</a:t>
            </a:r>
            <a:br>
              <a:rPr lang="en-US" sz="1600" b="0" i="0" dirty="0">
                <a:solidFill>
                  <a:srgbClr val="000000"/>
                </a:solidFill>
                <a:effectLst/>
                <a:latin typeface="Times New Roman" panose="02020603050405020304" pitchFamily="18" charset="0"/>
              </a:rPr>
            </a:br>
            <a:br>
              <a:rPr lang="en-US" sz="1600" b="0" i="0" dirty="0">
                <a:solidFill>
                  <a:srgbClr val="000000"/>
                </a:solidFill>
                <a:effectLst/>
                <a:latin typeface="Times New Roman" panose="02020603050405020304" pitchFamily="18" charset="0"/>
              </a:rPr>
            </a:br>
            <a:endParaRPr lang="en-US" sz="1600" b="0" i="0" dirty="0">
              <a:solidFill>
                <a:srgbClr val="000000"/>
              </a:solidFill>
              <a:effectLst/>
              <a:latin typeface="Times New Roman" panose="02020603050405020304" pitchFamily="18" charset="0"/>
            </a:endParaRPr>
          </a:p>
          <a:p>
            <a:pPr algn="l">
              <a:buFont typeface="+mj-lt"/>
              <a:buAutoNum type="arabicPeriod"/>
            </a:pPr>
            <a:r>
              <a:rPr lang="en-US" sz="1600" b="0" i="0" dirty="0">
                <a:solidFill>
                  <a:srgbClr val="000000"/>
                </a:solidFill>
                <a:effectLst/>
                <a:latin typeface="Times New Roman" panose="02020603050405020304" pitchFamily="18" charset="0"/>
              </a:rPr>
              <a:t>If the p-value is less than .05, the chance of a result as in the sample or even rarer if the assumption is true, is considered so low, that the assumption is probably NOT true. We would then reject H</a:t>
            </a:r>
            <a:r>
              <a:rPr lang="en-US" sz="1600" b="0" i="0" baseline="-25000" dirty="0">
                <a:solidFill>
                  <a:srgbClr val="000000"/>
                </a:solidFill>
                <a:effectLst/>
                <a:latin typeface="Times New Roman" panose="02020603050405020304" pitchFamily="18" charset="0"/>
              </a:rPr>
              <a:t>0</a:t>
            </a:r>
            <a:r>
              <a:rPr lang="en-US" sz="1600" b="0" i="0" dirty="0">
                <a:solidFill>
                  <a:srgbClr val="000000"/>
                </a:solidFill>
                <a:effectLst/>
                <a:latin typeface="Times New Roman" panose="02020603050405020304" pitchFamily="18" charset="0"/>
              </a:rPr>
              <a:t> and conclude H</a:t>
            </a:r>
            <a:r>
              <a:rPr lang="en-US" sz="1600" b="0" i="0" baseline="-25000" dirty="0">
                <a:solidFill>
                  <a:srgbClr val="000000"/>
                </a:solidFill>
                <a:effectLst/>
                <a:latin typeface="Times New Roman" panose="02020603050405020304" pitchFamily="18" charset="0"/>
              </a:rPr>
              <a:t>a</a:t>
            </a:r>
            <a:r>
              <a:rPr lang="en-US" sz="1600" b="0" i="0" dirty="0">
                <a:solidFill>
                  <a:srgbClr val="000000"/>
                </a:solidFill>
                <a:effectLst/>
                <a:latin typeface="Times New Roman" panose="02020603050405020304" pitchFamily="18" charset="0"/>
              </a:rPr>
              <a:t>. This is then called a significant result.</a:t>
            </a:r>
            <a:br>
              <a:rPr lang="en-US" sz="1600" b="0" i="0" dirty="0">
                <a:solidFill>
                  <a:srgbClr val="000000"/>
                </a:solidFill>
                <a:effectLst/>
                <a:latin typeface="Times New Roman" panose="02020603050405020304" pitchFamily="18" charset="0"/>
              </a:rPr>
            </a:br>
            <a:br>
              <a:rPr lang="en-US" sz="1600" b="0" i="0" dirty="0">
                <a:solidFill>
                  <a:srgbClr val="000000"/>
                </a:solidFill>
                <a:effectLst/>
                <a:latin typeface="Times New Roman" panose="02020603050405020304" pitchFamily="18" charset="0"/>
              </a:rPr>
            </a:br>
            <a:endParaRPr lang="en-US" sz="1600" b="0" i="0" dirty="0">
              <a:solidFill>
                <a:srgbClr val="000000"/>
              </a:solidFill>
              <a:effectLst/>
              <a:latin typeface="Times New Roman" panose="02020603050405020304" pitchFamily="18" charset="0"/>
            </a:endParaRPr>
          </a:p>
          <a:p>
            <a:pPr algn="l">
              <a:buFont typeface="+mj-lt"/>
              <a:buAutoNum type="arabicPeriod"/>
            </a:pPr>
            <a:r>
              <a:rPr lang="en-US" sz="1600" b="0" i="0" dirty="0">
                <a:solidFill>
                  <a:srgbClr val="000000"/>
                </a:solidFill>
                <a:effectLst/>
                <a:latin typeface="Times New Roman" panose="02020603050405020304" pitchFamily="18" charset="0"/>
              </a:rPr>
              <a:t>If the p-value is .05 or more, the chance of a result as in the sample or even rarer if the assumption is true, is considered not low enough, that the assumption could be true. We don't have enough evidence to reject the assumption. This is then called a non-significant result.</a:t>
            </a: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1059666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US" sz="2800" b="1" i="0" dirty="0">
                <a:solidFill>
                  <a:srgbClr val="000000"/>
                </a:solidFill>
                <a:effectLst/>
                <a:latin typeface="Times New Roman" panose="02020603050405020304" pitchFamily="18" charset="0"/>
              </a:rPr>
              <a:t>Which percentages are different? (post-hoc pairwise binomial test)</a:t>
            </a:r>
          </a:p>
          <a:p>
            <a:pPr algn="l"/>
            <a:endParaRPr lang="en-US" sz="2800"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We would now also like to know which categories are then different:</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Is the percentage of Married significantly different from Widowed?</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Is the percentage of Married significantly different from Divorced? </a:t>
            </a:r>
          </a:p>
          <a:p>
            <a:pPr algn="l"/>
            <a:endParaRPr lang="en-US" dirty="0">
              <a:solidFill>
                <a:srgbClr val="000000"/>
              </a:solidFill>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Bonferroni procedure </a:t>
            </a:r>
            <a:r>
              <a:rPr lang="en-US" b="0" i="0" u="none" strike="noStrike" dirty="0">
                <a:effectLst/>
                <a:latin typeface="Times New Roman" panose="02020603050405020304" pitchFamily="18" charset="0"/>
                <a:hlinkClick r:id="rId2"/>
              </a:rPr>
              <a:t>(Bonferroni, 1935)</a:t>
            </a:r>
            <a:r>
              <a:rPr lang="en-US" b="0" i="0" dirty="0">
                <a:solidFill>
                  <a:srgbClr val="000000"/>
                </a:solidFill>
                <a:effectLst/>
                <a:latin typeface="Times New Roman" panose="02020603050405020304" pitchFamily="18" charset="0"/>
              </a:rPr>
              <a:t>. He simply suggested to divide the 5% by the number of tests that are being done, and use that then as the criteria. In this example that would mean we divide 5% by 10 and the new threshold will be 0.5% (i.e. 0.005). In general if you have </a:t>
            </a:r>
            <a:r>
              <a:rPr lang="en-US" b="0" i="1" dirty="0">
                <a:solidFill>
                  <a:srgbClr val="000000"/>
                </a:solidFill>
                <a:effectLst/>
                <a:latin typeface="Times New Roman" panose="02020603050405020304" pitchFamily="18" charset="0"/>
              </a:rPr>
              <a:t>c</a:t>
            </a:r>
            <a:r>
              <a:rPr lang="en-US" b="0" i="0" dirty="0">
                <a:solidFill>
                  <a:srgbClr val="000000"/>
                </a:solidFill>
                <a:effectLst/>
                <a:latin typeface="Times New Roman" panose="02020603050405020304" pitchFamily="18" charset="0"/>
              </a:rPr>
              <a:t> categories, the number of pairs you can create is </a:t>
            </a:r>
            <a:r>
              <a:rPr lang="en-US" b="0" i="1" dirty="0">
                <a:solidFill>
                  <a:srgbClr val="000000"/>
                </a:solidFill>
                <a:effectLst/>
                <a:latin typeface="Times New Roman" panose="02020603050405020304" pitchFamily="18" charset="0"/>
              </a:rPr>
              <a:t>c</a:t>
            </a:r>
            <a:r>
              <a:rPr lang="en-US" b="0" i="0" dirty="0">
                <a:solidFill>
                  <a:srgbClr val="000000"/>
                </a:solidFill>
                <a:effectLst/>
                <a:latin typeface="Times New Roman" panose="02020603050405020304" pitchFamily="18" charset="0"/>
              </a:rPr>
              <a:t> x (</a:t>
            </a:r>
            <a:r>
              <a:rPr lang="en-US" b="0" i="1" dirty="0">
                <a:solidFill>
                  <a:srgbClr val="000000"/>
                </a:solidFill>
                <a:effectLst/>
                <a:latin typeface="Times New Roman" panose="02020603050405020304" pitchFamily="18" charset="0"/>
              </a:rPr>
              <a:t>c</a:t>
            </a:r>
            <a:r>
              <a:rPr lang="en-US" b="0" i="0" dirty="0">
                <a:solidFill>
                  <a:srgbClr val="000000"/>
                </a:solidFill>
                <a:effectLst/>
                <a:latin typeface="Times New Roman" panose="02020603050405020304" pitchFamily="18" charset="0"/>
              </a:rPr>
              <a:t> - 1)/ 2 (in this example 5 x (5 - 1)/2 = 10).</a:t>
            </a: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3641414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US" b="1" i="0" dirty="0">
                <a:solidFill>
                  <a:srgbClr val="000000"/>
                </a:solidFill>
                <a:effectLst/>
                <a:latin typeface="Times New Roman" panose="02020603050405020304" pitchFamily="18" charset="0"/>
              </a:rPr>
              <a:t>Effect size (Cramér's V and Relative Risks)</a:t>
            </a:r>
          </a:p>
          <a:p>
            <a:pPr algn="l"/>
            <a:endParaRPr lang="en-US" b="1" dirty="0">
              <a:solidFill>
                <a:srgbClr val="000000"/>
              </a:solidFill>
              <a:latin typeface="Times New Roman" panose="02020603050405020304" pitchFamily="18" charset="0"/>
            </a:endParaRPr>
          </a:p>
          <a:p>
            <a:r>
              <a:rPr lang="en-US" b="1" i="0" dirty="0">
                <a:solidFill>
                  <a:srgbClr val="000000"/>
                </a:solidFill>
                <a:effectLst/>
                <a:latin typeface="Times New Roman" panose="02020603050405020304" pitchFamily="18" charset="0"/>
              </a:rPr>
              <a:t>Effect size for the pairwise tests: Cohen g</a:t>
            </a:r>
          </a:p>
          <a:p>
            <a:pPr algn="l"/>
            <a:endParaRPr lang="en-US" b="1" i="0" dirty="0">
              <a:solidFill>
                <a:srgbClr val="000000"/>
              </a:solidFill>
              <a:effectLst/>
              <a:latin typeface="Times New Roman" panose="02020603050405020304" pitchFamily="18" charset="0"/>
            </a:endParaRPr>
          </a:p>
          <a:p>
            <a:pPr algn="l"/>
            <a:endParaRPr lang="en-US" sz="2800"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16</a:t>
            </a:fld>
            <a:endParaRPr lang="en-US" dirty="0"/>
          </a:p>
        </p:txBody>
      </p:sp>
      <p:pic>
        <p:nvPicPr>
          <p:cNvPr id="7" name="Picture 6" descr="A table with numbers and symbols&#10;&#10;Description automatically generated">
            <a:extLst>
              <a:ext uri="{FF2B5EF4-FFF2-40B4-BE49-F238E27FC236}">
                <a16:creationId xmlns:a16="http://schemas.microsoft.com/office/drawing/2014/main" id="{C4C69F38-AE95-9FA5-6E47-720D27FB435A}"/>
              </a:ext>
            </a:extLst>
          </p:cNvPr>
          <p:cNvPicPr>
            <a:picLocks noChangeAspect="1"/>
          </p:cNvPicPr>
          <p:nvPr/>
        </p:nvPicPr>
        <p:blipFill>
          <a:blip r:embed="rId2"/>
          <a:stretch>
            <a:fillRect/>
          </a:stretch>
        </p:blipFill>
        <p:spPr>
          <a:xfrm>
            <a:off x="3701926" y="2527253"/>
            <a:ext cx="6912233" cy="2603547"/>
          </a:xfrm>
          <a:prstGeom prst="rect">
            <a:avLst/>
          </a:prstGeom>
        </p:spPr>
      </p:pic>
    </p:spTree>
    <p:extLst>
      <p:ext uri="{BB962C8B-B14F-4D97-AF65-F5344CB8AC3E}">
        <p14:creationId xmlns:p14="http://schemas.microsoft.com/office/powerpoint/2010/main" val="1177063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834976" y="1392944"/>
            <a:ext cx="9779183" cy="132556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ordinal variable</a:t>
            </a:r>
            <a:br>
              <a:rPr lang="en-US"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662585" y="1699613"/>
            <a:ext cx="10579453" cy="3458774"/>
          </a:xfrm>
        </p:spPr>
        <p:txBody>
          <a:bodyPr/>
          <a:lstStyle/>
          <a:p>
            <a:pPr algn="l"/>
            <a:r>
              <a:rPr lang="en-US" b="1" i="0" dirty="0">
                <a:solidFill>
                  <a:srgbClr val="000000"/>
                </a:solidFill>
                <a:effectLst/>
                <a:latin typeface="Times New Roman" panose="02020603050405020304" pitchFamily="18" charset="0"/>
              </a:rPr>
              <a:t> </a:t>
            </a:r>
          </a:p>
          <a:p>
            <a:pPr algn="l"/>
            <a:r>
              <a:rPr lang="en-US" b="0" i="0" dirty="0">
                <a:solidFill>
                  <a:srgbClr val="000000"/>
                </a:solidFill>
                <a:effectLst/>
                <a:latin typeface="Times New Roman" panose="02020603050405020304" pitchFamily="18" charset="0"/>
              </a:rPr>
              <a:t>When you have a single ordinal variable (e.g. opinion on something with fully disagree to fully agree) you might be interested in how many respondents selected each of the options (e.g. how many fully disagree, how many disagree, etc.), then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these results and last but not least determine if overall they tended more towards one end of the scale or the other (also in the population).</a:t>
            </a:r>
            <a:endParaRPr lang="en-US" sz="2800"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1593274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834976" y="1392944"/>
            <a:ext cx="9779183" cy="1481312"/>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ordinal variable</a:t>
            </a:r>
            <a:br>
              <a:rPr lang="en-US"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577841" y="1328737"/>
            <a:ext cx="2172055" cy="891187"/>
          </a:xfrm>
        </p:spPr>
        <p:txBody>
          <a:bodyPr/>
          <a:lstStyle/>
          <a:p>
            <a:pPr algn="l"/>
            <a:r>
              <a:rPr lang="en-US" b="1" i="0" dirty="0">
                <a:solidFill>
                  <a:srgbClr val="000000"/>
                </a:solidFill>
                <a:effectLst/>
                <a:latin typeface="Times New Roman" panose="02020603050405020304" pitchFamily="18" charset="0"/>
              </a:rPr>
              <a:t> </a:t>
            </a:r>
          </a:p>
          <a:p>
            <a:pPr algn="l"/>
            <a:r>
              <a:rPr lang="en-US" b="1" i="0" dirty="0">
                <a:solidFill>
                  <a:srgbClr val="000000"/>
                </a:solidFill>
                <a:effectLst/>
                <a:latin typeface="Times New Roman" panose="02020603050405020304" pitchFamily="18" charset="0"/>
              </a:rPr>
              <a:t>Visualization</a:t>
            </a:r>
            <a:endParaRPr lang="en-US" sz="2800"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18</a:t>
            </a:fld>
            <a:endParaRPr lang="en-US" dirty="0"/>
          </a:p>
        </p:txBody>
      </p:sp>
      <p:pic>
        <p:nvPicPr>
          <p:cNvPr id="7" name="Picture 6">
            <a:extLst>
              <a:ext uri="{FF2B5EF4-FFF2-40B4-BE49-F238E27FC236}">
                <a16:creationId xmlns:a16="http://schemas.microsoft.com/office/drawing/2014/main" id="{27987199-3EB4-56D5-D868-E1CE35434EDA}"/>
              </a:ext>
            </a:extLst>
          </p:cNvPr>
          <p:cNvPicPr>
            <a:picLocks noChangeAspect="1"/>
          </p:cNvPicPr>
          <p:nvPr/>
        </p:nvPicPr>
        <p:blipFill>
          <a:blip r:embed="rId2"/>
          <a:stretch>
            <a:fillRect/>
          </a:stretch>
        </p:blipFill>
        <p:spPr>
          <a:xfrm>
            <a:off x="834977" y="2874256"/>
            <a:ext cx="4995228" cy="1325563"/>
          </a:xfrm>
          <a:prstGeom prst="rect">
            <a:avLst/>
          </a:prstGeom>
        </p:spPr>
      </p:pic>
      <p:pic>
        <p:nvPicPr>
          <p:cNvPr id="9" name="Picture 8">
            <a:extLst>
              <a:ext uri="{FF2B5EF4-FFF2-40B4-BE49-F238E27FC236}">
                <a16:creationId xmlns:a16="http://schemas.microsoft.com/office/drawing/2014/main" id="{19BD18D6-E98B-E8B5-E98C-883FEED123DE}"/>
              </a:ext>
            </a:extLst>
          </p:cNvPr>
          <p:cNvPicPr>
            <a:picLocks noChangeAspect="1"/>
          </p:cNvPicPr>
          <p:nvPr/>
        </p:nvPicPr>
        <p:blipFill>
          <a:blip r:embed="rId3"/>
          <a:stretch>
            <a:fillRect/>
          </a:stretch>
        </p:blipFill>
        <p:spPr>
          <a:xfrm>
            <a:off x="5839142" y="1328737"/>
            <a:ext cx="5248275" cy="4200525"/>
          </a:xfrm>
          <a:prstGeom prst="rect">
            <a:avLst/>
          </a:prstGeom>
        </p:spPr>
      </p:pic>
    </p:spTree>
    <p:extLst>
      <p:ext uri="{BB962C8B-B14F-4D97-AF65-F5344CB8AC3E}">
        <p14:creationId xmlns:p14="http://schemas.microsoft.com/office/powerpoint/2010/main" val="2532743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834976" y="1392944"/>
            <a:ext cx="9779183" cy="132556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ordinal variable</a:t>
            </a:r>
            <a:br>
              <a:rPr lang="en-US"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0579453" cy="3458774"/>
          </a:xfrm>
        </p:spPr>
        <p:txBody>
          <a:bodyPr/>
          <a:lstStyle/>
          <a:p>
            <a:r>
              <a:rPr lang="en-US" b="1" i="0" dirty="0">
                <a:solidFill>
                  <a:srgbClr val="000000"/>
                </a:solidFill>
                <a:effectLst/>
                <a:latin typeface="Times New Roman" panose="02020603050405020304" pitchFamily="18" charset="0"/>
              </a:rPr>
              <a:t>Center and dispersion for an ordinal variable</a:t>
            </a:r>
          </a:p>
          <a:p>
            <a:pPr algn="l"/>
            <a:endParaRPr lang="en-US" sz="2800"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Measures of central tendency try to establish somewhat of the ‘most typical’ value for the data</a:t>
            </a:r>
            <a:endParaRPr lang="en-US" b="1" dirty="0">
              <a:solidFill>
                <a:srgbClr val="000000"/>
              </a:solidFill>
              <a:latin typeface="Times New Roman" panose="02020603050405020304" pitchFamily="18" charset="0"/>
            </a:endParaRPr>
          </a:p>
          <a:p>
            <a:pPr algn="l"/>
            <a:endParaRPr lang="en-US" sz="2800"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median is the score at the middle of all scores, or more formally defined “the middle value in a distribution, below and above which lie values with equal total frequencies or probabilities” </a:t>
            </a:r>
            <a:r>
              <a:rPr lang="en-US" b="0" i="0" u="none" strike="noStrike" dirty="0">
                <a:effectLst/>
                <a:latin typeface="Times New Roman" panose="02020603050405020304" pitchFamily="18" charset="0"/>
                <a:hlinkClick r:id="rId2"/>
              </a:rPr>
              <a:t>(</a:t>
            </a:r>
            <a:r>
              <a:rPr lang="en-US" b="0" i="0" u="none" strike="noStrike" dirty="0" err="1">
                <a:effectLst/>
                <a:latin typeface="Times New Roman" panose="02020603050405020304" pitchFamily="18" charset="0"/>
                <a:hlinkClick r:id="rId2"/>
              </a:rPr>
              <a:t>Porkess</a:t>
            </a:r>
            <a:r>
              <a:rPr lang="en-US" b="0" i="0" u="none" strike="noStrike" dirty="0">
                <a:effectLst/>
                <a:latin typeface="Times New Roman" panose="02020603050405020304" pitchFamily="18" charset="0"/>
                <a:hlinkClick r:id="rId2"/>
              </a:rPr>
              <a:t>, 1991, p. 134)</a:t>
            </a:r>
            <a:r>
              <a:rPr lang="en-US" b="0" i="0" dirty="0">
                <a:solidFill>
                  <a:srgbClr val="000000"/>
                </a:solidFill>
                <a:effectLst/>
                <a:latin typeface="Times New Roman" panose="02020603050405020304" pitchFamily="18" charset="0"/>
              </a:rPr>
              <a:t>. This means that 50% of the respondents scored equal or higher to the median, and also 50% of the respondents scored lower or equal. If for example at a school exam the results indicate that the median is a 70 (out of 100, with 55 or more being a pass), then we know that at least 50% of the students passed. </a:t>
            </a:r>
            <a:endParaRPr lang="en-US" sz="2800"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2451789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A977-298B-FAD6-7038-C5D9F16B9C8E}"/>
              </a:ext>
            </a:extLst>
          </p:cNvPr>
          <p:cNvSpPr>
            <a:spLocks noGrp="1"/>
          </p:cNvSpPr>
          <p:nvPr>
            <p:ph type="title"/>
          </p:nvPr>
        </p:nvSpPr>
        <p:spPr/>
        <p:txBody>
          <a:bodyPr/>
          <a:lstStyle/>
          <a:p>
            <a:r>
              <a:rPr lang="en-IN" dirty="0"/>
              <a:t>Table of contents</a:t>
            </a:r>
          </a:p>
        </p:txBody>
      </p:sp>
      <p:sp>
        <p:nvSpPr>
          <p:cNvPr id="3" name="Content Placeholder 2">
            <a:extLst>
              <a:ext uri="{FF2B5EF4-FFF2-40B4-BE49-F238E27FC236}">
                <a16:creationId xmlns:a16="http://schemas.microsoft.com/office/drawing/2014/main" id="{B038F406-1FC5-9F77-2D84-C4247F6FBCC1}"/>
              </a:ext>
            </a:extLst>
          </p:cNvPr>
          <p:cNvSpPr>
            <a:spLocks noGrp="1"/>
          </p:cNvSpPr>
          <p:nvPr>
            <p:ph idx="1"/>
          </p:nvPr>
        </p:nvSpPr>
        <p:spPr/>
        <p:txBody>
          <a:bodyPr/>
          <a:lstStyle/>
          <a:p>
            <a:pPr marL="457200" indent="-457200">
              <a:buFont typeface="Arial" panose="020B0604020202020204" pitchFamily="34" charset="0"/>
              <a:buChar char="•"/>
            </a:pPr>
            <a:r>
              <a:rPr lang="en-IN" dirty="0"/>
              <a:t>Revision</a:t>
            </a:r>
          </a:p>
          <a:p>
            <a:pPr marL="457200" indent="-457200">
              <a:buFont typeface="Arial" panose="020B0604020202020204" pitchFamily="34" charset="0"/>
              <a:buChar char="•"/>
            </a:pPr>
            <a:r>
              <a:rPr lang="en-IN" dirty="0"/>
              <a:t>Analysing two variables – </a:t>
            </a:r>
          </a:p>
          <a:p>
            <a:pPr marL="457200" indent="-457200">
              <a:buFont typeface="Arial" panose="020B0604020202020204" pitchFamily="34" charset="0"/>
              <a:buChar char="•"/>
            </a:pPr>
            <a:endParaRPr lang="en-IN" dirty="0"/>
          </a:p>
          <a:p>
            <a:pPr lvl="1"/>
            <a:r>
              <a:rPr lang="en-US" b="0" i="0" dirty="0">
                <a:solidFill>
                  <a:srgbClr val="000000"/>
                </a:solidFill>
                <a:effectLst/>
                <a:latin typeface="Times New Roman" panose="02020603050405020304" pitchFamily="18" charset="0"/>
              </a:rPr>
              <a:t>1) Two nominal variables</a:t>
            </a:r>
            <a:br>
              <a:rPr lang="en-US" dirty="0"/>
            </a:br>
            <a:r>
              <a:rPr lang="en-US" b="0" i="0" dirty="0">
                <a:solidFill>
                  <a:srgbClr val="000000"/>
                </a:solidFill>
                <a:effectLst/>
                <a:latin typeface="Times New Roman" panose="02020603050405020304" pitchFamily="18" charset="0"/>
              </a:rPr>
              <a:t>2) A nominal and an ordinal variable</a:t>
            </a:r>
            <a:br>
              <a:rPr lang="en-US" dirty="0"/>
            </a:br>
            <a:r>
              <a:rPr lang="en-US" b="0" i="0" dirty="0">
                <a:solidFill>
                  <a:srgbClr val="000000"/>
                </a:solidFill>
                <a:effectLst/>
                <a:latin typeface="Times New Roman" panose="02020603050405020304" pitchFamily="18" charset="0"/>
              </a:rPr>
              <a:t>3) A nominal and a scale variable</a:t>
            </a:r>
            <a:br>
              <a:rPr lang="en-US" dirty="0"/>
            </a:br>
            <a:r>
              <a:rPr lang="en-US" b="0" i="0" dirty="0">
                <a:solidFill>
                  <a:srgbClr val="000000"/>
                </a:solidFill>
                <a:effectLst/>
                <a:latin typeface="Times New Roman" panose="02020603050405020304" pitchFamily="18" charset="0"/>
              </a:rPr>
              <a:t>4) Two ordinal variables</a:t>
            </a:r>
            <a:br>
              <a:rPr lang="en-US" dirty="0"/>
            </a:br>
            <a:r>
              <a:rPr lang="en-US" b="0" i="0" dirty="0">
                <a:solidFill>
                  <a:srgbClr val="000000"/>
                </a:solidFill>
                <a:effectLst/>
                <a:latin typeface="Times New Roman" panose="02020603050405020304" pitchFamily="18" charset="0"/>
              </a:rPr>
              <a:t>5) An ordinal and a scale variable</a:t>
            </a:r>
            <a:br>
              <a:rPr lang="en-US" dirty="0"/>
            </a:br>
            <a:r>
              <a:rPr lang="en-US" b="0" i="0" dirty="0">
                <a:solidFill>
                  <a:srgbClr val="000000"/>
                </a:solidFill>
                <a:effectLst/>
                <a:latin typeface="Times New Roman" panose="02020603050405020304" pitchFamily="18" charset="0"/>
              </a:rPr>
              <a:t>6) Two scale variables</a:t>
            </a:r>
            <a:endParaRPr lang="en-IN" dirty="0"/>
          </a:p>
          <a:p>
            <a:pPr marL="457200" indent="-457200">
              <a:buFont typeface="Arial" panose="020B0604020202020204" pitchFamily="34" charset="0"/>
              <a:buChar char="•"/>
            </a:pPr>
            <a:endParaRPr lang="en-IN" dirty="0"/>
          </a:p>
          <a:p>
            <a:pPr marL="457200" indent="-457200">
              <a:buFont typeface="Arial" panose="020B0604020202020204" pitchFamily="34" charset="0"/>
              <a:buChar char="•"/>
            </a:pPr>
            <a:endParaRPr lang="en-IN" dirty="0"/>
          </a:p>
        </p:txBody>
      </p:sp>
      <p:sp>
        <p:nvSpPr>
          <p:cNvPr id="4" name="Footer Placeholder 3">
            <a:extLst>
              <a:ext uri="{FF2B5EF4-FFF2-40B4-BE49-F238E27FC236}">
                <a16:creationId xmlns:a16="http://schemas.microsoft.com/office/drawing/2014/main" id="{CF7BEE01-844F-48EE-3E11-DC05366EF5FC}"/>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1037760-55D7-5556-C9A9-2B4760C220BE}"/>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90758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834976" y="1392944"/>
            <a:ext cx="9779183" cy="132556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ordinal variable</a:t>
            </a:r>
            <a:br>
              <a:rPr lang="en-US"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0579453" cy="3458774"/>
          </a:xfrm>
        </p:spPr>
        <p:txBody>
          <a:bodyPr/>
          <a:lstStyle/>
          <a:p>
            <a:pPr algn="l"/>
            <a:r>
              <a:rPr lang="en-US" b="1" i="0" dirty="0">
                <a:solidFill>
                  <a:srgbClr val="000000"/>
                </a:solidFill>
                <a:effectLst/>
                <a:latin typeface="Times New Roman" panose="02020603050405020304" pitchFamily="18" charset="0"/>
              </a:rPr>
              <a:t>The dispersion</a:t>
            </a:r>
          </a:p>
          <a:p>
            <a:pPr algn="l"/>
            <a:endParaRPr lang="en-US"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a:t>
            </a:r>
            <a:r>
              <a:rPr lang="en-US" b="0" i="0" dirty="0" err="1">
                <a:solidFill>
                  <a:srgbClr val="000000"/>
                </a:solidFill>
                <a:effectLst/>
                <a:latin typeface="Times New Roman" panose="02020603050405020304" pitchFamily="18" charset="0"/>
              </a:rPr>
              <a:t>centre</a:t>
            </a:r>
            <a:r>
              <a:rPr lang="en-US" b="0" i="0" dirty="0">
                <a:solidFill>
                  <a:srgbClr val="000000"/>
                </a:solidFill>
                <a:effectLst/>
                <a:latin typeface="Times New Roman" panose="02020603050405020304" pitchFamily="18" charset="0"/>
              </a:rPr>
              <a:t> alone does not give a good picture. If your head is in the oven and your feet in a refrigerator you’d be doing fine on average, but the deviation from the average is too high. That’s why besides a measure of </a:t>
            </a:r>
            <a:r>
              <a:rPr lang="en-US" b="0" i="0" dirty="0" err="1">
                <a:solidFill>
                  <a:srgbClr val="000000"/>
                </a:solidFill>
                <a:effectLst/>
                <a:latin typeface="Times New Roman" panose="02020603050405020304" pitchFamily="18" charset="0"/>
              </a:rPr>
              <a:t>centre</a:t>
            </a:r>
            <a:r>
              <a:rPr lang="en-US" b="0" i="0" dirty="0">
                <a:solidFill>
                  <a:srgbClr val="000000"/>
                </a:solidFill>
                <a:effectLst/>
                <a:latin typeface="Times New Roman" panose="02020603050405020304" pitchFamily="18" charset="0"/>
              </a:rPr>
              <a:t>, you should also report a measure of dispersion.</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One such measure of dispersion is called </a:t>
            </a:r>
            <a:r>
              <a:rPr lang="en-US" b="1" i="0" dirty="0">
                <a:solidFill>
                  <a:srgbClr val="000000"/>
                </a:solidFill>
                <a:effectLst/>
                <a:latin typeface="Times New Roman" panose="02020603050405020304" pitchFamily="18" charset="0"/>
              </a:rPr>
              <a:t>consensus</a:t>
            </a:r>
            <a:r>
              <a:rPr lang="en-US" b="0" i="0" dirty="0">
                <a:solidFill>
                  <a:srgbClr val="000000"/>
                </a:solidFill>
                <a:effectLst/>
                <a:latin typeface="Times New Roman" panose="02020603050405020304" pitchFamily="18" charset="0"/>
              </a:rPr>
              <a:t> </a:t>
            </a:r>
            <a:r>
              <a:rPr lang="en-US" b="0" i="0" u="none" strike="noStrike" dirty="0">
                <a:solidFill>
                  <a:srgbClr val="000000"/>
                </a:solidFill>
                <a:effectLst/>
                <a:latin typeface="Times New Roman" panose="02020603050405020304" pitchFamily="18" charset="0"/>
                <a:hlinkClick r:id="rId2"/>
              </a:rPr>
              <a:t>(</a:t>
            </a:r>
            <a:r>
              <a:rPr lang="en-US" b="0" i="0" u="none" strike="noStrike" dirty="0" err="1">
                <a:solidFill>
                  <a:srgbClr val="000000"/>
                </a:solidFill>
                <a:effectLst/>
                <a:latin typeface="Times New Roman" panose="02020603050405020304" pitchFamily="18" charset="0"/>
                <a:hlinkClick r:id="rId2"/>
              </a:rPr>
              <a:t>Tastle</a:t>
            </a:r>
            <a:r>
              <a:rPr lang="en-US" b="0" i="0" u="none" strike="noStrike" dirty="0">
                <a:solidFill>
                  <a:srgbClr val="000000"/>
                </a:solidFill>
                <a:effectLst/>
                <a:latin typeface="Times New Roman" panose="02020603050405020304" pitchFamily="18" charset="0"/>
                <a:hlinkClick r:id="rId2"/>
              </a:rPr>
              <a:t> &amp; Wierman, 2007;</a:t>
            </a:r>
            <a:r>
              <a:rPr lang="en-US" b="0" i="0" dirty="0">
                <a:solidFill>
                  <a:srgbClr val="000000"/>
                </a:solidFill>
                <a:effectLst/>
                <a:latin typeface="Times New Roman" panose="02020603050405020304" pitchFamily="18" charset="0"/>
              </a:rPr>
              <a:t> </a:t>
            </a:r>
            <a:r>
              <a:rPr lang="en-US" b="0" i="0" u="none" strike="noStrike" dirty="0" err="1">
                <a:solidFill>
                  <a:srgbClr val="000000"/>
                </a:solidFill>
                <a:effectLst/>
                <a:latin typeface="Times New Roman" panose="02020603050405020304" pitchFamily="18" charset="0"/>
                <a:hlinkClick r:id="rId3"/>
              </a:rPr>
              <a:t>Tastle</a:t>
            </a:r>
            <a:r>
              <a:rPr lang="en-US" b="0" i="0" u="none" strike="noStrike" dirty="0">
                <a:solidFill>
                  <a:srgbClr val="000000"/>
                </a:solidFill>
                <a:effectLst/>
                <a:latin typeface="Times New Roman" panose="02020603050405020304" pitchFamily="18" charset="0"/>
                <a:hlinkClick r:id="rId3"/>
              </a:rPr>
              <a:t>, Wierman, &amp; Rex Dumdum, 2005)</a:t>
            </a:r>
            <a:r>
              <a:rPr lang="en-US" b="0" i="0" dirty="0">
                <a:solidFill>
                  <a:srgbClr val="000000"/>
                </a:solidFill>
                <a:effectLst/>
                <a:latin typeface="Times New Roman" panose="02020603050405020304" pitchFamily="18" charset="0"/>
              </a:rPr>
              <a:t>. This measure ranges from 0 to 1. A zero would indicate a complete lack of consensus, the number of people that tend towards one end of the ordinal variable (i.e. fully disagree) is then the same as the number of people who tend to the other end (i.e. fully agree), while consensus of one would indicate all respondents gave the same answer.</a:t>
            </a: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18677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834976" y="1392944"/>
            <a:ext cx="9779183" cy="132556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ordinal variable</a:t>
            </a:r>
            <a:br>
              <a:rPr lang="en-US"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0579453" cy="3458774"/>
          </a:xfrm>
        </p:spPr>
        <p:txBody>
          <a:bodyPr/>
          <a:lstStyle/>
          <a:p>
            <a:pPr algn="l"/>
            <a:r>
              <a:rPr lang="en-US" b="1" i="0" dirty="0">
                <a:solidFill>
                  <a:srgbClr val="000000"/>
                </a:solidFill>
                <a:effectLst/>
                <a:latin typeface="Times New Roman" panose="02020603050405020304" pitchFamily="18" charset="0"/>
              </a:rPr>
              <a:t>Test for median (one-sample Wilcoxon signed rank test)</a:t>
            </a:r>
          </a:p>
          <a:p>
            <a:pPr algn="l"/>
            <a:endParaRPr lang="en-US" b="1"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Would the majority of people in the population also not see accounting as very scientific? The majority would be more than 50% of the people, so in other words, is the median (the score in the middle) in the population significantly different from 2.5 (since 2 = pretty scientific, and 3 = not scientific)?</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significance of the </a:t>
            </a:r>
            <a:r>
              <a:rPr lang="en-US" b="1" i="0" dirty="0">
                <a:solidFill>
                  <a:srgbClr val="000000"/>
                </a:solidFill>
                <a:effectLst/>
                <a:latin typeface="Times New Roman" panose="02020603050405020304" pitchFamily="18" charset="0"/>
              </a:rPr>
              <a:t>Wilcoxon signed rank test </a:t>
            </a:r>
            <a:r>
              <a:rPr lang="en-US" b="0" i="0" dirty="0">
                <a:solidFill>
                  <a:srgbClr val="000000"/>
                </a:solidFill>
                <a:effectLst/>
                <a:latin typeface="Times New Roman" panose="02020603050405020304" pitchFamily="18" charset="0"/>
              </a:rPr>
              <a:t>will tell us how likely it is to have a result as in our sample, or even more extreme if the median in the population is indeed a certain value (in the example we use 2.5). If this chance is very low, the population </a:t>
            </a:r>
            <a:r>
              <a:rPr lang="en-US" b="0" i="0" dirty="0" err="1">
                <a:solidFill>
                  <a:srgbClr val="000000"/>
                </a:solidFill>
                <a:effectLst/>
                <a:latin typeface="Times New Roman" panose="02020603050405020304" pitchFamily="18" charset="0"/>
              </a:rPr>
              <a:t>mos</a:t>
            </a:r>
            <a:r>
              <a:rPr lang="en-US" b="0" i="0" dirty="0">
                <a:solidFill>
                  <a:srgbClr val="000000"/>
                </a:solidFill>
                <a:effectLst/>
                <a:latin typeface="Times New Roman" panose="02020603050405020304" pitchFamily="18" charset="0"/>
              </a:rPr>
              <a:t> likely has another median than the one expected.</a:t>
            </a:r>
            <a:endParaRPr lang="en-US"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3572152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834976" y="1392944"/>
            <a:ext cx="9779183" cy="132556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ordinal variable</a:t>
            </a:r>
            <a:br>
              <a:rPr lang="en-US"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7533309" cy="3458774"/>
          </a:xfrm>
        </p:spPr>
        <p:txBody>
          <a:bodyPr/>
          <a:lstStyle/>
          <a:p>
            <a:pPr algn="l"/>
            <a:r>
              <a:rPr lang="en-IN" b="1" i="0" dirty="0">
                <a:solidFill>
                  <a:srgbClr val="000000"/>
                </a:solidFill>
                <a:effectLst/>
                <a:latin typeface="Times New Roman" panose="02020603050405020304" pitchFamily="18" charset="0"/>
              </a:rPr>
              <a:t>Effect size</a:t>
            </a:r>
          </a:p>
          <a:p>
            <a:pPr algn="l"/>
            <a:endParaRPr lang="en-US" b="1"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One possible effect size measures that could be suitable for this test, is dividing the z-value by the square root of the sample size </a:t>
            </a:r>
            <a:r>
              <a:rPr lang="en-US" b="0" i="0" u="none" strike="noStrike" dirty="0">
                <a:solidFill>
                  <a:srgbClr val="000000"/>
                </a:solidFill>
                <a:effectLst/>
                <a:latin typeface="Times New Roman" panose="02020603050405020304" pitchFamily="18" charset="0"/>
                <a:hlinkClick r:id="rId2"/>
              </a:rPr>
              <a:t>(Fritz et al., 2012, p. 12;</a:t>
            </a:r>
            <a:r>
              <a:rPr lang="en-US" b="0" i="0" dirty="0">
                <a:solidFill>
                  <a:srgbClr val="000000"/>
                </a:solidFill>
                <a:effectLst/>
                <a:latin typeface="Times New Roman" panose="02020603050405020304" pitchFamily="18" charset="0"/>
              </a:rPr>
              <a:t> </a:t>
            </a:r>
            <a:r>
              <a:rPr lang="en-US" b="0" i="0" u="none" strike="noStrike" dirty="0" err="1">
                <a:solidFill>
                  <a:srgbClr val="000000"/>
                </a:solidFill>
                <a:effectLst/>
                <a:latin typeface="Times New Roman" panose="02020603050405020304" pitchFamily="18" charset="0"/>
                <a:hlinkClick r:id="rId3"/>
              </a:rPr>
              <a:t>Mangiafico</a:t>
            </a:r>
            <a:r>
              <a:rPr lang="en-US" b="0" i="0" u="none" strike="noStrike" dirty="0">
                <a:solidFill>
                  <a:srgbClr val="000000"/>
                </a:solidFill>
                <a:effectLst/>
                <a:latin typeface="Times New Roman" panose="02020603050405020304" pitchFamily="18" charset="0"/>
                <a:hlinkClick r:id="rId3"/>
              </a:rPr>
              <a:t>, 2016;</a:t>
            </a:r>
            <a:r>
              <a:rPr lang="en-US" b="0" i="0" dirty="0">
                <a:solidFill>
                  <a:srgbClr val="000000"/>
                </a:solidFill>
                <a:effectLst/>
                <a:latin typeface="Times New Roman" panose="02020603050405020304" pitchFamily="18" charset="0"/>
              </a:rPr>
              <a:t> </a:t>
            </a:r>
            <a:r>
              <a:rPr lang="en-US" b="0" i="0" u="none" strike="noStrike" dirty="0">
                <a:solidFill>
                  <a:srgbClr val="000000"/>
                </a:solidFill>
                <a:effectLst/>
                <a:latin typeface="Times New Roman" panose="02020603050405020304" pitchFamily="18" charset="0"/>
                <a:hlinkClick r:id="rId4"/>
              </a:rPr>
              <a:t>Simone, 2017; </a:t>
            </a:r>
            <a:r>
              <a:rPr lang="en-US" b="0" i="0" u="none" strike="noStrike" dirty="0">
                <a:solidFill>
                  <a:srgbClr val="000000"/>
                </a:solidFill>
                <a:effectLst/>
                <a:latin typeface="Times New Roman" panose="02020603050405020304" pitchFamily="18" charset="0"/>
                <a:hlinkClick r:id="rId5"/>
              </a:rPr>
              <a:t>Tomczak, M., &amp; Tomczak, E., 2014, p. 23; )</a:t>
            </a:r>
            <a:r>
              <a:rPr lang="en-US" b="0" i="0" dirty="0">
                <a:solidFill>
                  <a:srgbClr val="000000"/>
                </a:solidFill>
                <a:effectLst/>
                <a:latin typeface="Times New Roman" panose="02020603050405020304" pitchFamily="18" charset="0"/>
              </a:rPr>
              <a:t>.</a:t>
            </a:r>
          </a:p>
          <a:p>
            <a:pPr algn="l"/>
            <a:r>
              <a:rPr lang="en-US" b="0" i="0" dirty="0">
                <a:solidFill>
                  <a:srgbClr val="000000"/>
                </a:solidFill>
                <a:effectLst/>
                <a:latin typeface="Times New Roman" panose="02020603050405020304" pitchFamily="18" charset="0"/>
              </a:rPr>
              <a:t>The formula can be found in Rosenthal book </a:t>
            </a:r>
            <a:r>
              <a:rPr lang="en-US" b="0" i="0" u="none" strike="noStrike" dirty="0">
                <a:solidFill>
                  <a:srgbClr val="000000"/>
                </a:solidFill>
                <a:effectLst/>
                <a:latin typeface="Times New Roman" panose="02020603050405020304" pitchFamily="18" charset="0"/>
                <a:hlinkClick r:id="rId6"/>
              </a:rPr>
              <a:t>(1991, p. 19)</a:t>
            </a:r>
            <a:r>
              <a:rPr lang="en-US" b="0" i="0" dirty="0">
                <a:solidFill>
                  <a:srgbClr val="000000"/>
                </a:solidFill>
                <a:effectLst/>
                <a:latin typeface="Times New Roman" panose="02020603050405020304" pitchFamily="18" charset="0"/>
              </a:rPr>
              <a:t> , so I will refer to as the Rosenthal correlation coefficient (as to differentiate it with other correlation coefficients). Probably the original was Cohen </a:t>
            </a:r>
            <a:r>
              <a:rPr lang="en-US" b="0" i="0" u="none" strike="noStrike" dirty="0">
                <a:solidFill>
                  <a:srgbClr val="000000"/>
                </a:solidFill>
                <a:effectLst/>
                <a:latin typeface="Times New Roman" panose="02020603050405020304" pitchFamily="18" charset="0"/>
                <a:hlinkClick r:id="rId7"/>
              </a:rPr>
              <a:t>(1988, p. 275)</a:t>
            </a:r>
            <a:r>
              <a:rPr lang="en-US" b="0" i="0" dirty="0">
                <a:solidFill>
                  <a:srgbClr val="000000"/>
                </a:solidFill>
                <a:effectLst/>
                <a:latin typeface="Times New Roman" panose="02020603050405020304" pitchFamily="18" charset="0"/>
              </a:rPr>
              <a:t> who calls it 'f', but all other authors label it 'r'</a:t>
            </a: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22</a:t>
            </a:fld>
            <a:endParaRPr lang="en-US" dirty="0"/>
          </a:p>
        </p:txBody>
      </p:sp>
      <p:pic>
        <p:nvPicPr>
          <p:cNvPr id="7" name="Picture 6" descr="A table with numbers and text&#10;&#10;Description automatically generated">
            <a:extLst>
              <a:ext uri="{FF2B5EF4-FFF2-40B4-BE49-F238E27FC236}">
                <a16:creationId xmlns:a16="http://schemas.microsoft.com/office/drawing/2014/main" id="{AFD7C022-82B2-4619-478F-DEB3E988DB54}"/>
              </a:ext>
            </a:extLst>
          </p:cNvPr>
          <p:cNvPicPr>
            <a:picLocks noChangeAspect="1"/>
          </p:cNvPicPr>
          <p:nvPr/>
        </p:nvPicPr>
        <p:blipFill>
          <a:blip r:embed="rId8"/>
          <a:stretch>
            <a:fillRect/>
          </a:stretch>
        </p:blipFill>
        <p:spPr>
          <a:xfrm>
            <a:off x="8714927" y="2778448"/>
            <a:ext cx="2876698" cy="1981302"/>
          </a:xfrm>
          <a:prstGeom prst="rect">
            <a:avLst/>
          </a:prstGeom>
        </p:spPr>
      </p:pic>
    </p:spTree>
    <p:extLst>
      <p:ext uri="{BB962C8B-B14F-4D97-AF65-F5344CB8AC3E}">
        <p14:creationId xmlns:p14="http://schemas.microsoft.com/office/powerpoint/2010/main" val="4201489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997536" y="0"/>
            <a:ext cx="9779183" cy="811776"/>
          </a:xfrm>
        </p:spPr>
        <p:txBody>
          <a:bodyPr/>
          <a:lstStyle/>
          <a:p>
            <a:pPr algn="l"/>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scale variable</a:t>
            </a:r>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1033428" cy="3458774"/>
          </a:xfrm>
        </p:spPr>
        <p:txBody>
          <a:bodyPr/>
          <a:lstStyle/>
          <a:p>
            <a:pPr algn="l"/>
            <a:r>
              <a:rPr lang="en-US" b="0" i="0" dirty="0">
                <a:solidFill>
                  <a:srgbClr val="000000"/>
                </a:solidFill>
                <a:effectLst/>
                <a:latin typeface="Times New Roman" panose="02020603050405020304" pitchFamily="18" charset="0"/>
              </a:rPr>
              <a:t>When you have a single scale variable (e.g. age of respondent) you might be interested in the average and the variation, then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these results and last but not least determine what the sample result might say about the entire population. The analysis therefor breaks down into</a:t>
            </a:r>
          </a:p>
          <a:p>
            <a:pPr algn="l"/>
            <a:endParaRPr lang="en-US" b="0" i="0" dirty="0">
              <a:solidFill>
                <a:srgbClr val="000000"/>
              </a:solidFill>
              <a:effectLst/>
              <a:latin typeface="Times New Roman" panose="02020603050405020304" pitchFamily="18" charset="0"/>
            </a:endParaRPr>
          </a:p>
          <a:p>
            <a:pPr algn="l"/>
            <a:r>
              <a:rPr lang="en-US" b="0" i="1" dirty="0">
                <a:solidFill>
                  <a:srgbClr val="000000"/>
                </a:solidFill>
                <a:effectLst/>
                <a:latin typeface="Times New Roman" panose="02020603050405020304" pitchFamily="18" charset="0"/>
              </a:rPr>
              <a:t>Part 1: Descriptive analysis</a:t>
            </a:r>
          </a:p>
          <a:p>
            <a:pPr algn="l"/>
            <a:br>
              <a:rPr lang="en-US" b="0" i="0" dirty="0">
                <a:solidFill>
                  <a:srgbClr val="000000"/>
                </a:solidFill>
                <a:effectLst/>
                <a:latin typeface="Times New Roman" panose="02020603050405020304" pitchFamily="18" charset="0"/>
              </a:rPr>
            </a:br>
            <a:r>
              <a:rPr lang="en-US" b="0" i="1" dirty="0">
                <a:solidFill>
                  <a:srgbClr val="000000"/>
                </a:solidFill>
                <a:effectLst/>
                <a:latin typeface="Times New Roman" panose="02020603050405020304" pitchFamily="18" charset="0"/>
              </a:rPr>
              <a:t>Part 2: Inferential statistics</a:t>
            </a:r>
          </a:p>
          <a:p>
            <a:pPr algn="l"/>
            <a:br>
              <a:rPr lang="en-US" b="0" i="0" dirty="0">
                <a:solidFill>
                  <a:srgbClr val="000000"/>
                </a:solidFill>
                <a:effectLst/>
                <a:latin typeface="Times New Roman" panose="02020603050405020304" pitchFamily="18" charset="0"/>
              </a:rPr>
            </a:br>
            <a:r>
              <a:rPr lang="en-US" b="0" i="1" dirty="0">
                <a:solidFill>
                  <a:srgbClr val="000000"/>
                </a:solidFill>
                <a:effectLst/>
                <a:latin typeface="Times New Roman" panose="02020603050405020304" pitchFamily="18" charset="0"/>
              </a:rPr>
              <a:t>Part 3: Reporting</a:t>
            </a:r>
          </a:p>
          <a:p>
            <a:pPr algn="l"/>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As the last step, you will need to write up all the results</a:t>
            </a:r>
          </a:p>
          <a:p>
            <a:pPr algn="l"/>
            <a:endParaRPr lang="en-US" b="1" dirty="0">
              <a:solidFill>
                <a:srgbClr val="000000"/>
              </a:solidFill>
              <a:latin typeface="Times New Roman" panose="02020603050405020304" pitchFamily="18" charset="0"/>
            </a:endParaRP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1970863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997536" y="0"/>
            <a:ext cx="9779183" cy="811776"/>
          </a:xfrm>
        </p:spPr>
        <p:txBody>
          <a:bodyPr/>
          <a:lstStyle/>
          <a:p>
            <a:pPr algn="l"/>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scale variable</a:t>
            </a:r>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1033428" cy="3458774"/>
          </a:xfrm>
        </p:spPr>
        <p:txBody>
          <a:bodyPr/>
          <a:lstStyle/>
          <a:p>
            <a:pPr algn="l"/>
            <a:endParaRPr lang="en-US" b="1" dirty="0">
              <a:solidFill>
                <a:srgbClr val="000000"/>
              </a:solidFill>
              <a:latin typeface="Times New Roman" panose="02020603050405020304" pitchFamily="18" charset="0"/>
            </a:endParaRP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24</a:t>
            </a:fld>
            <a:endParaRPr lang="en-US" dirty="0"/>
          </a:p>
        </p:txBody>
      </p:sp>
      <p:pic>
        <p:nvPicPr>
          <p:cNvPr id="9" name="Picture 8">
            <a:extLst>
              <a:ext uri="{FF2B5EF4-FFF2-40B4-BE49-F238E27FC236}">
                <a16:creationId xmlns:a16="http://schemas.microsoft.com/office/drawing/2014/main" id="{45497F13-7FD5-6B2D-5527-4C0664043385}"/>
              </a:ext>
            </a:extLst>
          </p:cNvPr>
          <p:cNvPicPr>
            <a:picLocks noChangeAspect="1"/>
          </p:cNvPicPr>
          <p:nvPr/>
        </p:nvPicPr>
        <p:blipFill>
          <a:blip r:embed="rId2"/>
          <a:stretch>
            <a:fillRect/>
          </a:stretch>
        </p:blipFill>
        <p:spPr>
          <a:xfrm>
            <a:off x="7457440" y="1215170"/>
            <a:ext cx="3767772" cy="3019010"/>
          </a:xfrm>
          <a:prstGeom prst="rect">
            <a:avLst/>
          </a:prstGeom>
        </p:spPr>
      </p:pic>
      <p:pic>
        <p:nvPicPr>
          <p:cNvPr id="11" name="Picture 10">
            <a:extLst>
              <a:ext uri="{FF2B5EF4-FFF2-40B4-BE49-F238E27FC236}">
                <a16:creationId xmlns:a16="http://schemas.microsoft.com/office/drawing/2014/main" id="{36DCE559-CFF9-CAC6-DDBF-4F3EB8BA63C3}"/>
              </a:ext>
            </a:extLst>
          </p:cNvPr>
          <p:cNvPicPr>
            <a:picLocks noChangeAspect="1"/>
          </p:cNvPicPr>
          <p:nvPr/>
        </p:nvPicPr>
        <p:blipFill>
          <a:blip r:embed="rId3"/>
          <a:stretch>
            <a:fillRect/>
          </a:stretch>
        </p:blipFill>
        <p:spPr>
          <a:xfrm>
            <a:off x="7594599" y="4058794"/>
            <a:ext cx="3493453" cy="2799206"/>
          </a:xfrm>
          <a:prstGeom prst="rect">
            <a:avLst/>
          </a:prstGeom>
        </p:spPr>
      </p:pic>
      <p:pic>
        <p:nvPicPr>
          <p:cNvPr id="13" name="Picture 12">
            <a:extLst>
              <a:ext uri="{FF2B5EF4-FFF2-40B4-BE49-F238E27FC236}">
                <a16:creationId xmlns:a16="http://schemas.microsoft.com/office/drawing/2014/main" id="{F0825D19-1FB9-A67D-4347-22FE145B8DF6}"/>
              </a:ext>
            </a:extLst>
          </p:cNvPr>
          <p:cNvPicPr>
            <a:picLocks noChangeAspect="1"/>
          </p:cNvPicPr>
          <p:nvPr/>
        </p:nvPicPr>
        <p:blipFill>
          <a:blip r:embed="rId4"/>
          <a:stretch>
            <a:fillRect/>
          </a:stretch>
        </p:blipFill>
        <p:spPr>
          <a:xfrm>
            <a:off x="625171" y="1168371"/>
            <a:ext cx="5334000" cy="1590675"/>
          </a:xfrm>
          <a:prstGeom prst="rect">
            <a:avLst/>
          </a:prstGeom>
        </p:spPr>
      </p:pic>
      <p:sp>
        <p:nvSpPr>
          <p:cNvPr id="14" name="TextBox 13">
            <a:extLst>
              <a:ext uri="{FF2B5EF4-FFF2-40B4-BE49-F238E27FC236}">
                <a16:creationId xmlns:a16="http://schemas.microsoft.com/office/drawing/2014/main" id="{834E622D-B462-DD6D-49AE-2E5AB9CE96CA}"/>
              </a:ext>
            </a:extLst>
          </p:cNvPr>
          <p:cNvSpPr txBox="1"/>
          <p:nvPr/>
        </p:nvSpPr>
        <p:spPr>
          <a:xfrm>
            <a:off x="115613" y="2911753"/>
            <a:ext cx="10195035" cy="1200329"/>
          </a:xfrm>
          <a:prstGeom prst="rect">
            <a:avLst/>
          </a:prstGeom>
          <a:noFill/>
        </p:spPr>
        <p:txBody>
          <a:bodyPr wrap="square" rtlCol="0">
            <a:spAutoFit/>
          </a:bodyPr>
          <a:lstStyle/>
          <a:p>
            <a:r>
              <a:rPr lang="en-IN" b="1" i="0" dirty="0">
                <a:solidFill>
                  <a:srgbClr val="000000"/>
                </a:solidFill>
                <a:effectLst/>
                <a:latin typeface="Times New Roman" panose="02020603050405020304" pitchFamily="18" charset="0"/>
              </a:rPr>
              <a:t>Box-and-Whiskers Plot</a:t>
            </a:r>
          </a:p>
          <a:p>
            <a:endParaRPr lang="en-IN" b="1"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 </a:t>
            </a:r>
          </a:p>
          <a:p>
            <a:endParaRPr lang="en-IN" dirty="0"/>
          </a:p>
        </p:txBody>
      </p:sp>
    </p:spTree>
    <p:extLst>
      <p:ext uri="{BB962C8B-B14F-4D97-AF65-F5344CB8AC3E}">
        <p14:creationId xmlns:p14="http://schemas.microsoft.com/office/powerpoint/2010/main" val="1234457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997536" y="0"/>
            <a:ext cx="9779183" cy="811776"/>
          </a:xfrm>
        </p:spPr>
        <p:txBody>
          <a:bodyPr/>
          <a:lstStyle/>
          <a:p>
            <a:pPr algn="l"/>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scale variable</a:t>
            </a:r>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1033428" cy="3458774"/>
          </a:xfrm>
        </p:spPr>
        <p:txBody>
          <a:bodyPr/>
          <a:lstStyle/>
          <a:p>
            <a:pPr algn="l"/>
            <a:endParaRPr lang="en-US" b="1" dirty="0">
              <a:solidFill>
                <a:srgbClr val="000000"/>
              </a:solidFill>
              <a:latin typeface="Times New Roman" panose="02020603050405020304" pitchFamily="18" charset="0"/>
            </a:endParaRP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25</a:t>
            </a:fld>
            <a:endParaRPr lang="en-US" dirty="0"/>
          </a:p>
        </p:txBody>
      </p:sp>
      <p:sp>
        <p:nvSpPr>
          <p:cNvPr id="6" name="TextBox 5">
            <a:extLst>
              <a:ext uri="{FF2B5EF4-FFF2-40B4-BE49-F238E27FC236}">
                <a16:creationId xmlns:a16="http://schemas.microsoft.com/office/drawing/2014/main" id="{502872C4-DA34-E167-B00A-EC06F2177E16}"/>
              </a:ext>
            </a:extLst>
          </p:cNvPr>
          <p:cNvSpPr txBox="1"/>
          <p:nvPr/>
        </p:nvSpPr>
        <p:spPr>
          <a:xfrm>
            <a:off x="1178560" y="1320800"/>
            <a:ext cx="9342295" cy="5632311"/>
          </a:xfrm>
          <a:prstGeom prst="rect">
            <a:avLst/>
          </a:prstGeom>
          <a:noFill/>
        </p:spPr>
        <p:txBody>
          <a:bodyPr wrap="square" rtlCol="0">
            <a:spAutoFit/>
          </a:bodyPr>
          <a:lstStyle/>
          <a:p>
            <a:r>
              <a:rPr lang="en-US" b="1" i="0" dirty="0">
                <a:solidFill>
                  <a:srgbClr val="000000"/>
                </a:solidFill>
                <a:effectLst/>
                <a:latin typeface="Times New Roman" panose="02020603050405020304" pitchFamily="18" charset="0"/>
              </a:rPr>
              <a:t>Center and dispersion (mean and standard deviation)</a:t>
            </a:r>
          </a:p>
          <a:p>
            <a:endParaRPr lang="en-US" b="1" dirty="0">
              <a:solidFill>
                <a:srgbClr val="000000"/>
              </a:solidFill>
              <a:latin typeface="Times New Roman" panose="02020603050405020304" pitchFamily="18" charset="0"/>
            </a:endParaRPr>
          </a:p>
          <a:p>
            <a:endParaRPr lang="en-US" b="1" i="0" dirty="0">
              <a:solidFill>
                <a:srgbClr val="000000"/>
              </a:solidFill>
              <a:effectLst/>
              <a:latin typeface="Times New Roman" panose="02020603050405020304" pitchFamily="18" charset="0"/>
            </a:endParaRPr>
          </a:p>
          <a:p>
            <a:r>
              <a:rPr lang="en-US" b="0" i="0" dirty="0">
                <a:solidFill>
                  <a:srgbClr val="000000"/>
                </a:solidFill>
                <a:effectLst/>
                <a:latin typeface="Times New Roman" panose="02020603050405020304" pitchFamily="18" charset="0"/>
              </a:rPr>
              <a:t>The most common measure of central tendency for a scale measure is the mean. Note that when people say ‘average’ they most often refer to the </a:t>
            </a:r>
            <a:r>
              <a:rPr lang="en-US" b="1" i="0" dirty="0">
                <a:solidFill>
                  <a:srgbClr val="000000"/>
                </a:solidFill>
                <a:effectLst/>
                <a:latin typeface="Times New Roman" panose="02020603050405020304" pitchFamily="18" charset="0"/>
              </a:rPr>
              <a:t>mean</a:t>
            </a:r>
            <a:r>
              <a:rPr lang="en-US" b="0" i="0" dirty="0">
                <a:solidFill>
                  <a:srgbClr val="000000"/>
                </a:solidFill>
                <a:effectLst/>
                <a:latin typeface="Times New Roman" panose="02020603050405020304" pitchFamily="18" charset="0"/>
              </a:rPr>
              <a:t>, although the term ‘average’ could refer to any measure of central tendency. </a:t>
            </a:r>
          </a:p>
          <a:p>
            <a:endParaRPr lang="en-US" dirty="0">
              <a:solidFill>
                <a:srgbClr val="000000"/>
              </a:solidFill>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Dispersion or variety (standard deviation)</a:t>
            </a:r>
          </a:p>
          <a:p>
            <a:br>
              <a:rPr lang="en-US" dirty="0"/>
            </a:br>
            <a:r>
              <a:rPr lang="en-US" b="0" i="0" dirty="0">
                <a:solidFill>
                  <a:srgbClr val="000000"/>
                </a:solidFill>
                <a:effectLst/>
                <a:latin typeface="Times New Roman" panose="02020603050405020304" pitchFamily="18" charset="0"/>
              </a:rPr>
              <a:t>With a scale variable the most commonly used measure of dispersion is known as the </a:t>
            </a:r>
            <a:r>
              <a:rPr lang="en-US" b="1" i="0" dirty="0">
                <a:solidFill>
                  <a:srgbClr val="000000"/>
                </a:solidFill>
                <a:effectLst/>
                <a:latin typeface="Times New Roman" panose="02020603050405020304" pitchFamily="18" charset="0"/>
              </a:rPr>
              <a:t>standard deviation</a:t>
            </a:r>
            <a:r>
              <a:rPr lang="en-US" b="0" i="0" dirty="0">
                <a:solidFill>
                  <a:srgbClr val="000000"/>
                </a:solidFill>
                <a:effectLst/>
                <a:latin typeface="Times New Roman" panose="02020603050405020304" pitchFamily="18" charset="0"/>
              </a:rPr>
              <a:t>.</a:t>
            </a: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The standard deviation gives information about the diversity of the scores. It could indicate how well people agreed with each other, how much variation there was, or how stable something is. Chebyshev’s inequality </a:t>
            </a:r>
            <a:r>
              <a:rPr lang="en-US" b="0" i="0" u="none" strike="noStrike" dirty="0">
                <a:effectLst/>
                <a:latin typeface="Times New Roman" panose="02020603050405020304" pitchFamily="18" charset="0"/>
                <a:hlinkClick r:id="rId2"/>
              </a:rPr>
              <a:t>(</a:t>
            </a:r>
            <a:r>
              <a:rPr lang="en-US" b="0" i="0" u="none" strike="noStrike" dirty="0" err="1">
                <a:effectLst/>
                <a:latin typeface="Times New Roman" panose="02020603050405020304" pitchFamily="18" charset="0"/>
                <a:hlinkClick r:id="rId2"/>
              </a:rPr>
              <a:t>Tchébychef</a:t>
            </a:r>
            <a:r>
              <a:rPr lang="en-US" b="0" i="0" u="none" strike="noStrike" dirty="0">
                <a:effectLst/>
                <a:latin typeface="Times New Roman" panose="02020603050405020304" pitchFamily="18" charset="0"/>
                <a:hlinkClick r:id="rId2"/>
              </a:rPr>
              <a:t>, 1867)</a:t>
            </a:r>
            <a:r>
              <a:rPr lang="en-US" b="0" i="0" dirty="0">
                <a:solidFill>
                  <a:srgbClr val="000000"/>
                </a:solidFill>
                <a:effectLst/>
                <a:latin typeface="Times New Roman" panose="02020603050405020304" pitchFamily="18" charset="0"/>
              </a:rPr>
              <a:t> states that 75% of all scores will fall within two standard deviations from the mean, and almost 89% within 3 standard deviations. If for example the mean age is 23 and the standard deviation is 3, then we can expect that 75% of the respondents have an age between (23 – 2 x 3 =) 17 and (23 + 2 x 3 =) 29, and almost 88% between (23 – 3 x 3 =) 14 and (23 + 3 x 3 =) 32.</a:t>
            </a:r>
            <a:endParaRPr lang="en-US" b="1" i="0" dirty="0">
              <a:solidFill>
                <a:srgbClr val="000000"/>
              </a:solidFill>
              <a:effectLst/>
              <a:latin typeface="Times New Roman" panose="02020603050405020304" pitchFamily="18" charset="0"/>
            </a:endParaRPr>
          </a:p>
          <a:p>
            <a:endParaRPr lang="en-IN" dirty="0"/>
          </a:p>
        </p:txBody>
      </p:sp>
    </p:spTree>
    <p:extLst>
      <p:ext uri="{BB962C8B-B14F-4D97-AF65-F5344CB8AC3E}">
        <p14:creationId xmlns:p14="http://schemas.microsoft.com/office/powerpoint/2010/main" val="1157938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997536" y="0"/>
            <a:ext cx="9779183" cy="811776"/>
          </a:xfrm>
        </p:spPr>
        <p:txBody>
          <a:bodyPr/>
          <a:lstStyle/>
          <a:p>
            <a:pPr algn="l"/>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scale variable</a:t>
            </a:r>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1033428" cy="3458774"/>
          </a:xfrm>
        </p:spPr>
        <p:txBody>
          <a:bodyPr/>
          <a:lstStyle/>
          <a:p>
            <a:pPr algn="l"/>
            <a:endParaRPr lang="en-US" b="1" dirty="0">
              <a:solidFill>
                <a:srgbClr val="000000"/>
              </a:solidFill>
              <a:latin typeface="Times New Roman" panose="02020603050405020304" pitchFamily="18" charset="0"/>
            </a:endParaRP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26</a:t>
            </a:fld>
            <a:endParaRPr lang="en-US" dirty="0"/>
          </a:p>
        </p:txBody>
      </p:sp>
      <p:sp>
        <p:nvSpPr>
          <p:cNvPr id="6" name="TextBox 5">
            <a:extLst>
              <a:ext uri="{FF2B5EF4-FFF2-40B4-BE49-F238E27FC236}">
                <a16:creationId xmlns:a16="http://schemas.microsoft.com/office/drawing/2014/main" id="{502872C4-DA34-E167-B00A-EC06F2177E16}"/>
              </a:ext>
            </a:extLst>
          </p:cNvPr>
          <p:cNvSpPr txBox="1"/>
          <p:nvPr/>
        </p:nvSpPr>
        <p:spPr>
          <a:xfrm>
            <a:off x="1178560" y="1320800"/>
            <a:ext cx="9342295" cy="3416320"/>
          </a:xfrm>
          <a:prstGeom prst="rect">
            <a:avLst/>
          </a:prstGeom>
          <a:noFill/>
        </p:spPr>
        <p:txBody>
          <a:bodyPr wrap="square" rtlCol="0">
            <a:spAutoFit/>
          </a:bodyPr>
          <a:lstStyle/>
          <a:p>
            <a:r>
              <a:rPr lang="en-IN" b="1" i="0" dirty="0">
                <a:solidFill>
                  <a:srgbClr val="000000"/>
                </a:solidFill>
                <a:effectLst/>
                <a:latin typeface="Times New Roman" panose="02020603050405020304" pitchFamily="18" charset="0"/>
              </a:rPr>
              <a:t>Test for specific mean</a:t>
            </a:r>
          </a:p>
          <a:p>
            <a:endParaRPr lang="en-IN" dirty="0"/>
          </a:p>
          <a:p>
            <a:r>
              <a:rPr lang="en-US" b="0" i="0" dirty="0">
                <a:solidFill>
                  <a:srgbClr val="000000"/>
                </a:solidFill>
                <a:effectLst/>
                <a:latin typeface="Times New Roman" panose="02020603050405020304" pitchFamily="18" charset="0"/>
              </a:rPr>
              <a:t>We can either obtain a confidence interval for the population mean (average). This will be an interval (i.e. the population mean will most likely be somewhere between... and ....), and/or if we had a hypothesized average, we can test if the data shows a significance difference.</a:t>
            </a:r>
            <a:endParaRPr lang="en-IN" b="0" i="0" dirty="0">
              <a:solidFill>
                <a:srgbClr val="000000"/>
              </a:solidFill>
              <a:effectLst/>
              <a:latin typeface="Times New Roman" panose="02020603050405020304" pitchFamily="18" charset="0"/>
            </a:endParaRPr>
          </a:p>
          <a:p>
            <a:endParaRPr lang="en-IN" dirty="0">
              <a:solidFill>
                <a:srgbClr val="000000"/>
              </a:solidFill>
              <a:latin typeface="Times New Roman" panose="02020603050405020304" pitchFamily="18" charset="0"/>
            </a:endParaRPr>
          </a:p>
          <a:p>
            <a:endParaRPr lang="en-IN"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If we'd expect the population mean to be a certain value we can also perform a statistical test for this, known as a </a:t>
            </a:r>
            <a:r>
              <a:rPr lang="en-US" b="1" i="0" dirty="0">
                <a:solidFill>
                  <a:srgbClr val="000000"/>
                </a:solidFill>
                <a:effectLst/>
                <a:latin typeface="Times New Roman" panose="02020603050405020304" pitchFamily="18" charset="0"/>
              </a:rPr>
              <a:t>one-sample t-test</a:t>
            </a:r>
            <a:r>
              <a:rPr lang="en-US" b="0" i="0" dirty="0">
                <a:solidFill>
                  <a:srgbClr val="000000"/>
                </a:solidFill>
                <a:effectLst/>
                <a:latin typeface="Times New Roman" panose="02020603050405020304" pitchFamily="18" charset="0"/>
              </a:rPr>
              <a:t>. In the example perhaps HRM thinks that the average age is 50, we can then use a one-sample t-test </a:t>
            </a:r>
            <a:r>
              <a:rPr lang="en-US" b="0" i="0" u="none" strike="noStrike" dirty="0">
                <a:effectLst/>
                <a:latin typeface="Times New Roman" panose="02020603050405020304" pitchFamily="18" charset="0"/>
                <a:hlinkClick r:id="rId2"/>
              </a:rPr>
              <a:t>(Student, 1908)</a:t>
            </a:r>
            <a:r>
              <a:rPr lang="en-US" b="0" i="0" dirty="0">
                <a:solidFill>
                  <a:srgbClr val="000000"/>
                </a:solidFill>
                <a:effectLst/>
                <a:latin typeface="Times New Roman" panose="02020603050405020304" pitchFamily="18" charset="0"/>
              </a:rPr>
              <a:t> to test if this might be true based on the sample. If our sample mean is close to the expected population mean then our population mean might be correct, but if it is very different it might be wrong.</a:t>
            </a:r>
            <a:endParaRPr lang="en-IN" dirty="0"/>
          </a:p>
        </p:txBody>
      </p:sp>
    </p:spTree>
    <p:extLst>
      <p:ext uri="{BB962C8B-B14F-4D97-AF65-F5344CB8AC3E}">
        <p14:creationId xmlns:p14="http://schemas.microsoft.com/office/powerpoint/2010/main" val="2244754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997536" y="0"/>
            <a:ext cx="9779183" cy="811776"/>
          </a:xfrm>
        </p:spPr>
        <p:txBody>
          <a:bodyPr/>
          <a:lstStyle/>
          <a:p>
            <a:pPr algn="l"/>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scale variable</a:t>
            </a:r>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1033428" cy="3458774"/>
          </a:xfrm>
        </p:spPr>
        <p:txBody>
          <a:bodyPr/>
          <a:lstStyle/>
          <a:p>
            <a:pPr algn="l"/>
            <a:endParaRPr lang="en-US" b="1" dirty="0">
              <a:solidFill>
                <a:srgbClr val="000000"/>
              </a:solidFill>
              <a:latin typeface="Times New Roman" panose="02020603050405020304" pitchFamily="18" charset="0"/>
            </a:endParaRP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27</a:t>
            </a:fld>
            <a:endParaRPr lang="en-US" dirty="0"/>
          </a:p>
        </p:txBody>
      </p:sp>
      <p:sp>
        <p:nvSpPr>
          <p:cNvPr id="6" name="TextBox 5">
            <a:extLst>
              <a:ext uri="{FF2B5EF4-FFF2-40B4-BE49-F238E27FC236}">
                <a16:creationId xmlns:a16="http://schemas.microsoft.com/office/drawing/2014/main" id="{502872C4-DA34-E167-B00A-EC06F2177E16}"/>
              </a:ext>
            </a:extLst>
          </p:cNvPr>
          <p:cNvSpPr txBox="1"/>
          <p:nvPr/>
        </p:nvSpPr>
        <p:spPr>
          <a:xfrm>
            <a:off x="1178561" y="1320800"/>
            <a:ext cx="6197600" cy="3693319"/>
          </a:xfrm>
          <a:prstGeom prst="rect">
            <a:avLst/>
          </a:prstGeom>
          <a:noFill/>
        </p:spPr>
        <p:txBody>
          <a:bodyPr wrap="square" rtlCol="0">
            <a:spAutoFit/>
          </a:bodyPr>
          <a:lstStyle/>
          <a:p>
            <a:pPr algn="l"/>
            <a:r>
              <a:rPr lang="en-IN" b="1" i="0" dirty="0">
                <a:solidFill>
                  <a:srgbClr val="000000"/>
                </a:solidFill>
                <a:effectLst/>
                <a:latin typeface="Times New Roman" panose="02020603050405020304" pitchFamily="18" charset="0"/>
              </a:rPr>
              <a:t> Effect size</a:t>
            </a:r>
          </a:p>
          <a:p>
            <a:pPr algn="l"/>
            <a:endParaRPr lang="en-IN" b="1" dirty="0">
              <a:solidFill>
                <a:srgbClr val="000000"/>
              </a:solidFill>
              <a:latin typeface="Times New Roman" panose="02020603050405020304" pitchFamily="18" charset="0"/>
            </a:endParaRPr>
          </a:p>
          <a:p>
            <a:pPr algn="l"/>
            <a:endParaRPr lang="en-IN"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To determine the size of the difference, we can use a so-called effect size measure and the one that goes well with the one-sample t-test is known as Cohen's d </a:t>
            </a:r>
            <a:r>
              <a:rPr lang="en-US" b="0" i="0" u="none" strike="noStrike" dirty="0">
                <a:effectLst/>
                <a:latin typeface="Times New Roman" panose="02020603050405020304" pitchFamily="18" charset="0"/>
                <a:hlinkClick r:id="rId2"/>
              </a:rPr>
              <a:t>(Cohen, 1988)</a:t>
            </a:r>
            <a:r>
              <a:rPr lang="en-US" b="0" i="0" dirty="0">
                <a:solidFill>
                  <a:srgbClr val="000000"/>
                </a:solidFill>
                <a:effectLst/>
                <a:latin typeface="Times New Roman" panose="02020603050405020304" pitchFamily="18" charset="0"/>
              </a:rPr>
              <a:t>. The calculation is fairly easy, it is the difference between the sample mean and the expected population mean (the test value or hypothesized mean), divided by the standard deviation. Note that there is also a Cohen's d</a:t>
            </a:r>
            <a:r>
              <a:rPr lang="en-US" b="0" i="0" baseline="-25000" dirty="0">
                <a:solidFill>
                  <a:srgbClr val="000000"/>
                </a:solidFill>
                <a:effectLst/>
                <a:latin typeface="Times New Roman" panose="02020603050405020304" pitchFamily="18" charset="0"/>
              </a:rPr>
              <a:t>s</a:t>
            </a:r>
            <a:r>
              <a:rPr lang="en-US" b="0" i="0" dirty="0">
                <a:solidFill>
                  <a:srgbClr val="000000"/>
                </a:solidFill>
                <a:effectLst/>
                <a:latin typeface="Times New Roman" panose="02020603050405020304" pitchFamily="18" charset="0"/>
              </a:rPr>
              <a:t>, but that is used for an independent samples t-test.</a:t>
            </a:r>
            <a:endParaRPr lang="en-IN" b="1" i="0" dirty="0">
              <a:solidFill>
                <a:srgbClr val="000000"/>
              </a:solidFill>
              <a:effectLst/>
              <a:latin typeface="Times New Roman" panose="02020603050405020304" pitchFamily="18" charset="0"/>
            </a:endParaRPr>
          </a:p>
          <a:p>
            <a:endParaRPr lang="en-IN" dirty="0"/>
          </a:p>
          <a:p>
            <a:r>
              <a:rPr lang="en-US" b="0" i="0" dirty="0">
                <a:solidFill>
                  <a:srgbClr val="000000"/>
                </a:solidFill>
                <a:effectLst/>
                <a:latin typeface="Times New Roman" panose="02020603050405020304" pitchFamily="18" charset="0"/>
              </a:rPr>
              <a:t> </a:t>
            </a:r>
            <a:endParaRPr lang="en-IN" dirty="0"/>
          </a:p>
        </p:txBody>
      </p:sp>
      <p:pic>
        <p:nvPicPr>
          <p:cNvPr id="8" name="Picture 7" descr="A table with text and numbers&#10;&#10;Description automatically generated">
            <a:extLst>
              <a:ext uri="{FF2B5EF4-FFF2-40B4-BE49-F238E27FC236}">
                <a16:creationId xmlns:a16="http://schemas.microsoft.com/office/drawing/2014/main" id="{51C87856-0EB9-163E-BC5E-A05A740A2006}"/>
              </a:ext>
            </a:extLst>
          </p:cNvPr>
          <p:cNvPicPr>
            <a:picLocks noChangeAspect="1"/>
          </p:cNvPicPr>
          <p:nvPr/>
        </p:nvPicPr>
        <p:blipFill>
          <a:blip r:embed="rId3"/>
          <a:stretch>
            <a:fillRect/>
          </a:stretch>
        </p:blipFill>
        <p:spPr>
          <a:xfrm>
            <a:off x="7997484" y="2632894"/>
            <a:ext cx="2984653" cy="1263715"/>
          </a:xfrm>
          <a:prstGeom prst="rect">
            <a:avLst/>
          </a:prstGeom>
        </p:spPr>
      </p:pic>
    </p:spTree>
    <p:extLst>
      <p:ext uri="{BB962C8B-B14F-4D97-AF65-F5344CB8AC3E}">
        <p14:creationId xmlns:p14="http://schemas.microsoft.com/office/powerpoint/2010/main" val="2085633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F2D8-2D03-9693-DFAB-E1576525DCA8}"/>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Binary (unpaired/independent) </a:t>
            </a:r>
            <a:r>
              <a:rPr lang="en-IN" b="1" i="0" dirty="0">
                <a:solidFill>
                  <a:srgbClr val="000000"/>
                </a:solidFill>
                <a:effectLst/>
                <a:latin typeface="Times New Roman" panose="02020603050405020304" pitchFamily="18" charset="0"/>
              </a:rPr>
              <a:t>variables</a:t>
            </a:r>
            <a:endParaRPr lang="en-IN" dirty="0"/>
          </a:p>
        </p:txBody>
      </p:sp>
      <p:sp>
        <p:nvSpPr>
          <p:cNvPr id="3" name="Content Placeholder 2">
            <a:extLst>
              <a:ext uri="{FF2B5EF4-FFF2-40B4-BE49-F238E27FC236}">
                <a16:creationId xmlns:a16="http://schemas.microsoft.com/office/drawing/2014/main" id="{3357483E-05C3-0DB3-A7AE-C2B900512A93}"/>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rPr>
              <a:t>When you have a two binary variables you might be interested if there is an association (relation) between the two. </a:t>
            </a: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For example if the gender (male/female) has an influence on where students had their secondary school (The Netherlands, or somewhere else).</a:t>
            </a:r>
            <a:endParaRPr lang="en-IN" dirty="0"/>
          </a:p>
        </p:txBody>
      </p:sp>
      <p:sp>
        <p:nvSpPr>
          <p:cNvPr id="4" name="Footer Placeholder 3">
            <a:extLst>
              <a:ext uri="{FF2B5EF4-FFF2-40B4-BE49-F238E27FC236}">
                <a16:creationId xmlns:a16="http://schemas.microsoft.com/office/drawing/2014/main" id="{4C9A6272-3382-A9D1-55CF-A62AAE002117}"/>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ACF49DB-367D-80B5-D5DA-62D9699AB379}"/>
              </a:ext>
            </a:extLst>
          </p:cNvPr>
          <p:cNvSpPr>
            <a:spLocks noGrp="1"/>
          </p:cNvSpPr>
          <p:nvPr>
            <p:ph type="sldNum" sz="quarter" idx="4"/>
          </p:nvPr>
        </p:nvSpPr>
        <p:spPr/>
        <p:txBody>
          <a:bodyPr/>
          <a:lstStyle/>
          <a:p>
            <a:fld id="{294A09A9-5501-47C1-A89A-A340965A2BE2}" type="slidenum">
              <a:rPr lang="en-US" smtClean="0"/>
              <a:pPr/>
              <a:t>28</a:t>
            </a:fld>
            <a:endParaRPr lang="en-US" dirty="0"/>
          </a:p>
        </p:txBody>
      </p:sp>
    </p:spTree>
    <p:extLst>
      <p:ext uri="{BB962C8B-B14F-4D97-AF65-F5344CB8AC3E}">
        <p14:creationId xmlns:p14="http://schemas.microsoft.com/office/powerpoint/2010/main" val="1822377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F8927-26BD-DD9B-5342-BF13C649C4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2D07D6-68E4-1647-7396-898EE285113A}"/>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Binary (unpaired/independent) </a:t>
            </a:r>
            <a:r>
              <a:rPr lang="en-IN" b="1" i="0" dirty="0">
                <a:solidFill>
                  <a:srgbClr val="000000"/>
                </a:solidFill>
                <a:effectLst/>
                <a:latin typeface="Times New Roman" panose="02020603050405020304" pitchFamily="18" charset="0"/>
              </a:rPr>
              <a:t>variables</a:t>
            </a:r>
            <a:endParaRPr lang="en-IN" dirty="0"/>
          </a:p>
        </p:txBody>
      </p:sp>
      <p:sp>
        <p:nvSpPr>
          <p:cNvPr id="3" name="Content Placeholder 2">
            <a:extLst>
              <a:ext uri="{FF2B5EF4-FFF2-40B4-BE49-F238E27FC236}">
                <a16:creationId xmlns:a16="http://schemas.microsoft.com/office/drawing/2014/main" id="{4FDE31EB-ED50-56F4-A24F-8333C10B8BCF}"/>
              </a:ext>
            </a:extLst>
          </p:cNvPr>
          <p:cNvSpPr>
            <a:spLocks noGrp="1"/>
          </p:cNvSpPr>
          <p:nvPr>
            <p:ph idx="1"/>
          </p:nvPr>
        </p:nvSpPr>
        <p:spPr>
          <a:xfrm>
            <a:off x="1167492" y="2017467"/>
            <a:ext cx="10364107" cy="3366815"/>
          </a:xfrm>
        </p:spPr>
        <p:txBody>
          <a:bodyPr/>
          <a:lstStyle/>
          <a:p>
            <a:pPr algn="l"/>
            <a:r>
              <a:rPr lang="en-US" sz="2400" b="0" i="1" dirty="0">
                <a:solidFill>
                  <a:srgbClr val="000000"/>
                </a:solidFill>
                <a:effectLst/>
                <a:latin typeface="Times New Roman" panose="02020603050405020304" pitchFamily="18" charset="0"/>
              </a:rPr>
              <a:t>Part 1: Descriptive analysis</a:t>
            </a:r>
            <a:br>
              <a:rPr lang="en-US" sz="2400" b="0" i="0" dirty="0">
                <a:solidFill>
                  <a:srgbClr val="000000"/>
                </a:solidFill>
                <a:effectLst/>
                <a:latin typeface="Times New Roman" panose="02020603050405020304" pitchFamily="18" charset="0"/>
              </a:rPr>
            </a:br>
            <a:r>
              <a:rPr lang="en-US" sz="2400" b="0" i="0" dirty="0">
                <a:solidFill>
                  <a:srgbClr val="000000"/>
                </a:solidFill>
                <a:effectLst/>
                <a:latin typeface="Times New Roman" panose="02020603050405020304" pitchFamily="18" charset="0"/>
              </a:rPr>
              <a:t>Use descriptive statistics to get an impression of the data, using:</a:t>
            </a:r>
          </a:p>
          <a:p>
            <a:pPr algn="l">
              <a:buFont typeface="+mj-lt"/>
              <a:buAutoNum type="arabicPeriod"/>
            </a:pPr>
            <a:r>
              <a:rPr lang="en-US" sz="2400" b="0" i="0" dirty="0">
                <a:solidFill>
                  <a:srgbClr val="000000"/>
                </a:solidFill>
                <a:effectLst/>
                <a:latin typeface="Times New Roman" panose="02020603050405020304" pitchFamily="18" charset="0"/>
              </a:rPr>
              <a:t>A cross table of the two variables</a:t>
            </a:r>
          </a:p>
          <a:p>
            <a:pPr algn="l">
              <a:buFont typeface="+mj-lt"/>
              <a:buAutoNum type="arabicPeriod"/>
            </a:pPr>
            <a:r>
              <a:rPr lang="en-US" sz="2400" b="0" i="0" dirty="0">
                <a:solidFill>
                  <a:srgbClr val="000000"/>
                </a:solidFill>
                <a:effectLst/>
                <a:latin typeface="Times New Roman" panose="02020603050405020304" pitchFamily="18" charset="0"/>
              </a:rPr>
              <a:t>A </a:t>
            </a:r>
            <a:r>
              <a:rPr lang="en-US" sz="2400" b="0" i="0" dirty="0" err="1">
                <a:solidFill>
                  <a:srgbClr val="000000"/>
                </a:solidFill>
                <a:effectLst/>
                <a:latin typeface="Times New Roman" panose="02020603050405020304" pitchFamily="18" charset="0"/>
              </a:rPr>
              <a:t>visualisation</a:t>
            </a:r>
            <a:r>
              <a:rPr lang="en-US" sz="2400" b="0" i="0" dirty="0">
                <a:solidFill>
                  <a:srgbClr val="000000"/>
                </a:solidFill>
                <a:effectLst/>
                <a:latin typeface="Times New Roman" panose="02020603050405020304" pitchFamily="18" charset="0"/>
              </a:rPr>
              <a:t> of the data with a clustered bar chart</a:t>
            </a:r>
          </a:p>
          <a:p>
            <a:pPr algn="l"/>
            <a:r>
              <a:rPr lang="en-US" sz="2400" b="0" i="1" dirty="0">
                <a:solidFill>
                  <a:srgbClr val="000000"/>
                </a:solidFill>
                <a:effectLst/>
                <a:latin typeface="Times New Roman" panose="02020603050405020304" pitchFamily="18" charset="0"/>
              </a:rPr>
              <a:t>Part 2: Inferential statistics</a:t>
            </a:r>
            <a:br>
              <a:rPr lang="en-US" sz="2400" b="0" i="0" dirty="0">
                <a:solidFill>
                  <a:srgbClr val="000000"/>
                </a:solidFill>
                <a:effectLst/>
                <a:latin typeface="Times New Roman" panose="02020603050405020304" pitchFamily="18" charset="0"/>
              </a:rPr>
            </a:br>
            <a:r>
              <a:rPr lang="en-US" sz="2400" b="0" i="0" dirty="0">
                <a:solidFill>
                  <a:srgbClr val="000000"/>
                </a:solidFill>
                <a:effectLst/>
                <a:latin typeface="Times New Roman" panose="02020603050405020304" pitchFamily="18" charset="0"/>
              </a:rPr>
              <a:t>After the first impression determine what can be said about the population based on your sample data by:</a:t>
            </a:r>
          </a:p>
          <a:p>
            <a:pPr algn="l">
              <a:buFont typeface="+mj-lt"/>
              <a:buAutoNum type="arabicPeriod"/>
            </a:pPr>
            <a:r>
              <a:rPr lang="en-US" sz="2400" b="0" i="0" dirty="0">
                <a:solidFill>
                  <a:srgbClr val="000000"/>
                </a:solidFill>
                <a:effectLst/>
                <a:latin typeface="Times New Roman" panose="02020603050405020304" pitchFamily="18" charset="0"/>
              </a:rPr>
              <a:t>Determine if there is a significant association using a Fisher Exact test</a:t>
            </a:r>
          </a:p>
          <a:p>
            <a:pPr algn="l">
              <a:buFont typeface="+mj-lt"/>
              <a:buAutoNum type="arabicPeriod"/>
            </a:pPr>
            <a:r>
              <a:rPr lang="en-US" sz="2400" b="0" i="0" dirty="0">
                <a:solidFill>
                  <a:srgbClr val="000000"/>
                </a:solidFill>
                <a:effectLst/>
                <a:latin typeface="Times New Roman" panose="02020603050405020304" pitchFamily="18" charset="0"/>
              </a:rPr>
              <a:t>determine the effect sizes (Odds Ratio)</a:t>
            </a:r>
          </a:p>
          <a:p>
            <a:pPr algn="l"/>
            <a:r>
              <a:rPr lang="en-US" sz="2400" b="0" i="1" dirty="0">
                <a:solidFill>
                  <a:srgbClr val="000000"/>
                </a:solidFill>
                <a:effectLst/>
                <a:latin typeface="Times New Roman" panose="02020603050405020304" pitchFamily="18" charset="0"/>
              </a:rPr>
              <a:t>Part 3: Reporting</a:t>
            </a:r>
            <a:br>
              <a:rPr lang="en-US" sz="2400" b="0" i="0" dirty="0">
                <a:solidFill>
                  <a:srgbClr val="000000"/>
                </a:solidFill>
                <a:effectLst/>
                <a:latin typeface="Times New Roman" panose="02020603050405020304" pitchFamily="18" charset="0"/>
              </a:rPr>
            </a:br>
            <a:r>
              <a:rPr lang="en-US" sz="2400" b="0" i="0" dirty="0">
                <a:solidFill>
                  <a:srgbClr val="000000"/>
                </a:solidFill>
                <a:effectLst/>
                <a:latin typeface="Times New Roman" panose="02020603050405020304" pitchFamily="18" charset="0"/>
              </a:rPr>
              <a:t>As the last step, you will need to write up all the results.</a:t>
            </a:r>
          </a:p>
        </p:txBody>
      </p:sp>
      <p:sp>
        <p:nvSpPr>
          <p:cNvPr id="4" name="Footer Placeholder 3">
            <a:extLst>
              <a:ext uri="{FF2B5EF4-FFF2-40B4-BE49-F238E27FC236}">
                <a16:creationId xmlns:a16="http://schemas.microsoft.com/office/drawing/2014/main" id="{C941C77E-F2BE-189F-A03B-01A61208076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3A4ECB2-449D-FBE3-B6DF-4E0411D08BE4}"/>
              </a:ext>
            </a:extLst>
          </p:cNvPr>
          <p:cNvSpPr>
            <a:spLocks noGrp="1"/>
          </p:cNvSpPr>
          <p:nvPr>
            <p:ph type="sldNum" sz="quarter" idx="4"/>
          </p:nvPr>
        </p:nvSpPr>
        <p:spPr/>
        <p:txBody>
          <a:bodyPr/>
          <a:lstStyle/>
          <a:p>
            <a:fld id="{294A09A9-5501-47C1-A89A-A340965A2BE2}" type="slidenum">
              <a:rPr lang="en-US" smtClean="0"/>
              <a:pPr/>
              <a:t>29</a:t>
            </a:fld>
            <a:endParaRPr lang="en-US" dirty="0"/>
          </a:p>
        </p:txBody>
      </p:sp>
    </p:spTree>
    <p:extLst>
      <p:ext uri="{BB962C8B-B14F-4D97-AF65-F5344CB8AC3E}">
        <p14:creationId xmlns:p14="http://schemas.microsoft.com/office/powerpoint/2010/main" val="2561284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p:txBody>
          <a:bodyPr/>
          <a:lstStyle/>
          <a:p>
            <a:endParaRPr lang="en-US" b="1" i="0" dirty="0">
              <a:solidFill>
                <a:srgbClr val="000000"/>
              </a:solidFill>
              <a:effectLst/>
              <a:latin typeface="Times New Roman" panose="02020603050405020304" pitchFamily="18" charset="0"/>
            </a:endParaRPr>
          </a:p>
          <a:p>
            <a:pPr algn="ctr"/>
            <a:r>
              <a:rPr lang="en-US" b="0" i="0" dirty="0">
                <a:solidFill>
                  <a:srgbClr val="000000"/>
                </a:solidFill>
                <a:effectLst/>
                <a:latin typeface="Times New Roman" panose="02020603050405020304" pitchFamily="18" charset="0"/>
              </a:rPr>
              <a:t>“the science of collecting, displaying and </a:t>
            </a:r>
            <a:r>
              <a:rPr lang="en-US" b="0" i="0" dirty="0" err="1">
                <a:solidFill>
                  <a:srgbClr val="000000"/>
                </a:solidFill>
                <a:effectLst/>
                <a:latin typeface="Times New Roman" panose="02020603050405020304" pitchFamily="18" charset="0"/>
              </a:rPr>
              <a:t>analysing</a:t>
            </a:r>
            <a:r>
              <a:rPr lang="en-US" b="0" i="0" dirty="0">
                <a:solidFill>
                  <a:srgbClr val="000000"/>
                </a:solidFill>
                <a:effectLst/>
                <a:latin typeface="Times New Roman" panose="02020603050405020304" pitchFamily="18" charset="0"/>
              </a:rPr>
              <a:t> data”</a:t>
            </a:r>
          </a:p>
          <a:p>
            <a:pPr algn="ctr"/>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There are two main branches of statistics; descriptive and inferential </a:t>
            </a:r>
            <a:r>
              <a:rPr lang="en-US" b="0" i="0" u="none" strike="noStrike" dirty="0">
                <a:solidFill>
                  <a:srgbClr val="000000"/>
                </a:solidFill>
                <a:effectLst/>
                <a:latin typeface="Times New Roman" panose="02020603050405020304" pitchFamily="18" charset="0"/>
                <a:hlinkClick r:id="rId2"/>
              </a:rPr>
              <a:t>(Wright &amp; London, 2009, p. 55)</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Descriptive statistics</a:t>
            </a:r>
            <a:r>
              <a:rPr lang="en-US" b="0" i="0" dirty="0">
                <a:solidFill>
                  <a:srgbClr val="000000"/>
                </a:solidFill>
                <a:effectLst/>
                <a:latin typeface="Times New Roman" panose="02020603050405020304" pitchFamily="18" charset="0"/>
              </a:rPr>
              <a:t> are: “methods for organizing, displaying, and describing data using tables, graphs and summary measures” </a:t>
            </a:r>
            <a:r>
              <a:rPr lang="en-US" b="0" i="0" u="none" strike="noStrike" dirty="0">
                <a:solidFill>
                  <a:srgbClr val="000000"/>
                </a:solidFill>
                <a:effectLst/>
                <a:latin typeface="Times New Roman" panose="02020603050405020304" pitchFamily="18" charset="0"/>
                <a:hlinkClick r:id="rId3"/>
              </a:rPr>
              <a:t>(Mann, 1991, 2010, p. 3)</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Descriptive statistics is the type of statistics most people encounter every day, often without realizing they are looking at statistics. In many video-games results or scores are often displayed in various charts or with various comparisons, advertisements try to show of fancy diagrams and in business reports the tables and diagrams also play often a key role.</a:t>
            </a:r>
          </a:p>
          <a:p>
            <a:pPr algn="l"/>
            <a:r>
              <a:rPr lang="en-US" b="0" i="0" dirty="0">
                <a:solidFill>
                  <a:srgbClr val="000000"/>
                </a:solidFill>
                <a:effectLst/>
                <a:latin typeface="Times New Roman" panose="02020603050405020304" pitchFamily="18" charset="0"/>
              </a:rPr>
              <a:t>When collecting data you are usually interested in a specific group of people, animals or things, but don’t have the time (or money) to collect data about all of them. The entire group is known as the </a:t>
            </a:r>
            <a:r>
              <a:rPr lang="en-US" b="1" i="0" dirty="0">
                <a:solidFill>
                  <a:srgbClr val="000000"/>
                </a:solidFill>
                <a:effectLst/>
                <a:latin typeface="Times New Roman" panose="02020603050405020304" pitchFamily="18" charset="0"/>
              </a:rPr>
              <a:t>population</a:t>
            </a:r>
            <a:r>
              <a:rPr lang="en-US" b="0" i="0" dirty="0">
                <a:solidFill>
                  <a:srgbClr val="000000"/>
                </a:solidFill>
                <a:effectLst/>
                <a:latin typeface="Times New Roman" panose="02020603050405020304" pitchFamily="18" charset="0"/>
              </a:rPr>
              <a:t>: “the complete set of objects of interest” </a:t>
            </a:r>
            <a:r>
              <a:rPr lang="en-US" b="0" i="0" u="none" strike="noStrike" dirty="0">
                <a:solidFill>
                  <a:srgbClr val="000000"/>
                </a:solidFill>
                <a:effectLst/>
                <a:latin typeface="Times New Roman" panose="02020603050405020304" pitchFamily="18" charset="0"/>
                <a:hlinkClick r:id="rId4"/>
              </a:rPr>
              <a:t>(Upton &amp; Cook, 2014, p. 332)</a:t>
            </a:r>
            <a:r>
              <a:rPr lang="en-US" b="0" i="0" dirty="0">
                <a:solidFill>
                  <a:srgbClr val="000000"/>
                </a:solidFill>
                <a:effectLst/>
                <a:latin typeface="Times New Roman" panose="02020603050405020304" pitchFamily="18" charset="0"/>
              </a:rPr>
              <a:t>. The people/things you actually got data from is then known as a </a:t>
            </a:r>
            <a:r>
              <a:rPr lang="en-US" b="1" i="0" dirty="0">
                <a:solidFill>
                  <a:srgbClr val="000000"/>
                </a:solidFill>
                <a:effectLst/>
                <a:latin typeface="Times New Roman" panose="02020603050405020304" pitchFamily="18" charset="0"/>
              </a:rPr>
              <a:t>sample</a:t>
            </a:r>
            <a:r>
              <a:rPr lang="en-US" b="0" i="0" dirty="0">
                <a:solidFill>
                  <a:srgbClr val="000000"/>
                </a:solidFill>
                <a:effectLst/>
                <a:latin typeface="Times New Roman" panose="02020603050405020304" pitchFamily="18" charset="0"/>
              </a:rPr>
              <a:t>: “a subset of a population usually chosen in such a way that it can be taken to represent the population with respect to some characteristic” </a:t>
            </a:r>
            <a:r>
              <a:rPr lang="en-US" b="0" i="0" u="none" strike="noStrike" dirty="0">
                <a:solidFill>
                  <a:srgbClr val="000000"/>
                </a:solidFill>
                <a:effectLst/>
                <a:latin typeface="Times New Roman" panose="02020603050405020304" pitchFamily="18" charset="0"/>
                <a:hlinkClick r:id="rId4"/>
              </a:rPr>
              <a:t>(Upton &amp; Cook, 2014, p. 379)</a:t>
            </a:r>
            <a:r>
              <a:rPr lang="en-US" b="0" i="0" dirty="0">
                <a:solidFill>
                  <a:srgbClr val="000000"/>
                </a:solidFill>
                <a:effectLst/>
                <a:latin typeface="Times New Roman" panose="02020603050405020304" pitchFamily="18" charset="0"/>
              </a:rPr>
              <a:t>.</a:t>
            </a:r>
          </a:p>
          <a:p>
            <a:pPr algn="l"/>
            <a:r>
              <a:rPr lang="en-US" b="0" i="0" dirty="0">
                <a:solidFill>
                  <a:srgbClr val="000000"/>
                </a:solidFill>
                <a:effectLst/>
                <a:latin typeface="Times New Roman" panose="02020603050405020304" pitchFamily="18" charset="0"/>
              </a:rPr>
              <a:t>Wouldn’t it be great if you could say something about the population based on just one sample? It would save a lot of time and/or money. A fancy word for making a statement about a population based on a sample is an </a:t>
            </a:r>
            <a:r>
              <a:rPr lang="en-US" b="1" i="0" dirty="0">
                <a:solidFill>
                  <a:srgbClr val="000000"/>
                </a:solidFill>
                <a:effectLst/>
                <a:latin typeface="Times New Roman" panose="02020603050405020304" pitchFamily="18" charset="0"/>
              </a:rPr>
              <a:t>inference</a:t>
            </a:r>
            <a:r>
              <a:rPr lang="en-US" b="0" i="0" dirty="0">
                <a:solidFill>
                  <a:srgbClr val="000000"/>
                </a:solidFill>
                <a:effectLst/>
                <a:latin typeface="Times New Roman" panose="02020603050405020304" pitchFamily="18" charset="0"/>
              </a:rPr>
              <a:t>: “a conclusion about a population based on logical reasoning from data gathered about a smaller sample” </a:t>
            </a:r>
            <a:r>
              <a:rPr lang="en-US" b="0" i="0" u="none" strike="noStrike" dirty="0">
                <a:solidFill>
                  <a:srgbClr val="000000"/>
                </a:solidFill>
                <a:effectLst/>
                <a:latin typeface="Times New Roman" panose="02020603050405020304" pitchFamily="18" charset="0"/>
                <a:hlinkClick r:id="rId5"/>
              </a:rPr>
              <a:t>(</a:t>
            </a:r>
            <a:r>
              <a:rPr lang="en-US" b="0" i="0" u="none" strike="noStrike" dirty="0" err="1">
                <a:solidFill>
                  <a:srgbClr val="000000"/>
                </a:solidFill>
                <a:effectLst/>
                <a:latin typeface="Times New Roman" panose="02020603050405020304" pitchFamily="18" charset="0"/>
                <a:hlinkClick r:id="rId5"/>
              </a:rPr>
              <a:t>Zedeck</a:t>
            </a:r>
            <a:r>
              <a:rPr lang="en-US" b="0" i="0" u="none" strike="noStrike" dirty="0">
                <a:solidFill>
                  <a:srgbClr val="000000"/>
                </a:solidFill>
                <a:effectLst/>
                <a:latin typeface="Times New Roman" panose="02020603050405020304" pitchFamily="18" charset="0"/>
                <a:hlinkClick r:id="rId5"/>
              </a:rPr>
              <a:t>, 2014, p. 175)</a:t>
            </a:r>
            <a:r>
              <a:rPr lang="en-US" b="0" i="0" dirty="0">
                <a:solidFill>
                  <a:srgbClr val="000000"/>
                </a:solidFill>
                <a:effectLst/>
                <a:latin typeface="Times New Roman" panose="02020603050405020304" pitchFamily="18" charset="0"/>
              </a:rPr>
              <a:t>.</a:t>
            </a:r>
          </a:p>
          <a:p>
            <a:pPr algn="ctr"/>
            <a:endParaRPr lang="en-IN" dirty="0"/>
          </a:p>
        </p:txBody>
      </p:sp>
      <p:sp>
        <p:nvSpPr>
          <p:cNvPr id="4" name="Footer Placeholder 3">
            <a:extLst>
              <a:ext uri="{FF2B5EF4-FFF2-40B4-BE49-F238E27FC236}">
                <a16:creationId xmlns:a16="http://schemas.microsoft.com/office/drawing/2014/main" id="{7625388A-FF61-82C8-F524-B495436D7EC3}"/>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484161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9C794-9147-4138-C47B-A372854DFB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C2A86D-F4FA-D6AB-ACEC-1C137457C3E1}"/>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Binary (unpaired/independent) </a:t>
            </a:r>
            <a:r>
              <a:rPr lang="en-IN" b="1" i="0" dirty="0">
                <a:solidFill>
                  <a:srgbClr val="000000"/>
                </a:solidFill>
                <a:effectLst/>
                <a:latin typeface="Times New Roman" panose="02020603050405020304" pitchFamily="18" charset="0"/>
              </a:rPr>
              <a:t>variables</a:t>
            </a:r>
            <a:endParaRPr lang="en-IN" dirty="0"/>
          </a:p>
        </p:txBody>
      </p:sp>
      <p:sp>
        <p:nvSpPr>
          <p:cNvPr id="4" name="Footer Placeholder 3">
            <a:extLst>
              <a:ext uri="{FF2B5EF4-FFF2-40B4-BE49-F238E27FC236}">
                <a16:creationId xmlns:a16="http://schemas.microsoft.com/office/drawing/2014/main" id="{872FCFE2-4011-1384-4BE8-021D6C8E4E3F}"/>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C28FFF3-2C25-4D35-DE01-0E97B308556A}"/>
              </a:ext>
            </a:extLst>
          </p:cNvPr>
          <p:cNvSpPr>
            <a:spLocks noGrp="1"/>
          </p:cNvSpPr>
          <p:nvPr>
            <p:ph type="sldNum" sz="quarter" idx="4"/>
          </p:nvPr>
        </p:nvSpPr>
        <p:spPr/>
        <p:txBody>
          <a:bodyPr/>
          <a:lstStyle/>
          <a:p>
            <a:fld id="{294A09A9-5501-47C1-A89A-A340965A2BE2}" type="slidenum">
              <a:rPr lang="en-US" smtClean="0"/>
              <a:pPr/>
              <a:t>30</a:t>
            </a:fld>
            <a:endParaRPr lang="en-US" dirty="0"/>
          </a:p>
        </p:txBody>
      </p:sp>
      <p:pic>
        <p:nvPicPr>
          <p:cNvPr id="7" name="Picture 6" descr="A number of women and men&#10;&#10;Description automatically generated">
            <a:extLst>
              <a:ext uri="{FF2B5EF4-FFF2-40B4-BE49-F238E27FC236}">
                <a16:creationId xmlns:a16="http://schemas.microsoft.com/office/drawing/2014/main" id="{91CDCFAD-A6D7-CA25-26F8-3C190C9F1139}"/>
              </a:ext>
            </a:extLst>
          </p:cNvPr>
          <p:cNvPicPr>
            <a:picLocks noChangeAspect="1"/>
          </p:cNvPicPr>
          <p:nvPr/>
        </p:nvPicPr>
        <p:blipFill>
          <a:blip r:embed="rId2"/>
          <a:stretch>
            <a:fillRect/>
          </a:stretch>
        </p:blipFill>
        <p:spPr>
          <a:xfrm>
            <a:off x="6582280" y="3658831"/>
            <a:ext cx="5042159" cy="1270065"/>
          </a:xfrm>
          <a:prstGeom prst="rect">
            <a:avLst/>
          </a:prstGeom>
        </p:spPr>
      </p:pic>
      <p:sp>
        <p:nvSpPr>
          <p:cNvPr id="8" name="TextBox 7">
            <a:extLst>
              <a:ext uri="{FF2B5EF4-FFF2-40B4-BE49-F238E27FC236}">
                <a16:creationId xmlns:a16="http://schemas.microsoft.com/office/drawing/2014/main" id="{F140C3D8-05A0-42FC-1E57-EC978826E2E2}"/>
              </a:ext>
            </a:extLst>
          </p:cNvPr>
          <p:cNvSpPr txBox="1"/>
          <p:nvPr/>
        </p:nvSpPr>
        <p:spPr>
          <a:xfrm>
            <a:off x="1402080" y="2275840"/>
            <a:ext cx="7405589" cy="923330"/>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rPr>
              <a:t>To begin </a:t>
            </a:r>
            <a:r>
              <a:rPr lang="en-US" b="0" i="0" dirty="0" err="1">
                <a:solidFill>
                  <a:srgbClr val="000000"/>
                </a:solidFill>
                <a:effectLst/>
                <a:latin typeface="Times New Roman" panose="02020603050405020304" pitchFamily="18" charset="0"/>
              </a:rPr>
              <a:t>analysing</a:t>
            </a:r>
            <a:r>
              <a:rPr lang="en-US" b="0" i="0" dirty="0">
                <a:solidFill>
                  <a:srgbClr val="000000"/>
                </a:solidFill>
                <a:effectLst/>
                <a:latin typeface="Times New Roman" panose="02020603050405020304" pitchFamily="18" charset="0"/>
              </a:rPr>
              <a:t> a potential association between two binary variables, we can start by getting an impression from the sample data using a so-called </a:t>
            </a:r>
            <a:r>
              <a:rPr lang="en-US" b="1" i="0" dirty="0">
                <a:solidFill>
                  <a:srgbClr val="000000"/>
                </a:solidFill>
                <a:effectLst/>
                <a:latin typeface="Times New Roman" panose="02020603050405020304" pitchFamily="18" charset="0"/>
              </a:rPr>
              <a:t>cross table</a:t>
            </a:r>
            <a:r>
              <a:rPr lang="en-US" b="0" i="0" dirty="0">
                <a:solidFill>
                  <a:srgbClr val="000000"/>
                </a:solidFill>
                <a:effectLst/>
                <a:latin typeface="Times New Roman" panose="02020603050405020304" pitchFamily="18" charset="0"/>
              </a:rPr>
              <a:t>, or also known as a </a:t>
            </a:r>
            <a:r>
              <a:rPr lang="en-US" b="1" i="0" dirty="0">
                <a:solidFill>
                  <a:srgbClr val="000000"/>
                </a:solidFill>
                <a:effectLst/>
                <a:latin typeface="Times New Roman" panose="02020603050405020304" pitchFamily="18" charset="0"/>
              </a:rPr>
              <a:t>contingency table</a:t>
            </a:r>
            <a:r>
              <a:rPr lang="en-US" b="0" i="0" dirty="0">
                <a:solidFill>
                  <a:srgbClr val="000000"/>
                </a:solidFill>
                <a:effectLst/>
                <a:latin typeface="Times New Roman" panose="02020603050405020304" pitchFamily="18" charset="0"/>
              </a:rPr>
              <a:t>. </a:t>
            </a:r>
            <a:endParaRPr lang="en-IN" dirty="0"/>
          </a:p>
        </p:txBody>
      </p:sp>
      <p:sp>
        <p:nvSpPr>
          <p:cNvPr id="9" name="TextBox 8">
            <a:extLst>
              <a:ext uri="{FF2B5EF4-FFF2-40B4-BE49-F238E27FC236}">
                <a16:creationId xmlns:a16="http://schemas.microsoft.com/office/drawing/2014/main" id="{D1187CAF-FAA8-2ADF-E9F9-7E83EA626CBF}"/>
              </a:ext>
            </a:extLst>
          </p:cNvPr>
          <p:cNvSpPr txBox="1"/>
          <p:nvPr/>
        </p:nvSpPr>
        <p:spPr>
          <a:xfrm>
            <a:off x="367861" y="3493293"/>
            <a:ext cx="6214419" cy="923330"/>
          </a:xfrm>
          <a:prstGeom prst="rect">
            <a:avLst/>
          </a:prstGeom>
          <a:noFill/>
        </p:spPr>
        <p:txBody>
          <a:bodyPr wrap="square" rtlCol="0">
            <a:spAutoFit/>
          </a:bodyPr>
          <a:lstStyle/>
          <a:p>
            <a:pPr algn="l"/>
            <a:r>
              <a:rPr lang="en-US" b="0" i="0" dirty="0">
                <a:solidFill>
                  <a:srgbClr val="000000"/>
                </a:solidFill>
                <a:effectLst/>
                <a:latin typeface="Times New Roman" panose="02020603050405020304" pitchFamily="18" charset="0"/>
              </a:rPr>
              <a:t>From the table we can tell that for example there were 8 Female students who had their secondary school in The Netherlands. This is 73% of the female students in the survey.</a:t>
            </a:r>
            <a:endParaRPr lang="en-IN" dirty="0"/>
          </a:p>
        </p:txBody>
      </p:sp>
    </p:spTree>
    <p:extLst>
      <p:ext uri="{BB962C8B-B14F-4D97-AF65-F5344CB8AC3E}">
        <p14:creationId xmlns:p14="http://schemas.microsoft.com/office/powerpoint/2010/main" val="2457649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DEC661-BEE5-E6F0-61C9-646B94A893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DCABAE-9990-E425-E5B6-A26CA52940FD}"/>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Binary (unpaired/independent) </a:t>
            </a:r>
            <a:r>
              <a:rPr lang="en-IN" b="1" i="0" dirty="0">
                <a:solidFill>
                  <a:srgbClr val="000000"/>
                </a:solidFill>
                <a:effectLst/>
                <a:latin typeface="Times New Roman" panose="02020603050405020304" pitchFamily="18" charset="0"/>
              </a:rPr>
              <a:t>variables</a:t>
            </a:r>
            <a:endParaRPr lang="en-IN" dirty="0"/>
          </a:p>
        </p:txBody>
      </p:sp>
      <p:sp>
        <p:nvSpPr>
          <p:cNvPr id="4" name="Footer Placeholder 3">
            <a:extLst>
              <a:ext uri="{FF2B5EF4-FFF2-40B4-BE49-F238E27FC236}">
                <a16:creationId xmlns:a16="http://schemas.microsoft.com/office/drawing/2014/main" id="{8B2EBCFB-4FD2-A28B-6290-E330DAACBAD5}"/>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1813A6-CC7B-CDA9-03B7-8A8881505784}"/>
              </a:ext>
            </a:extLst>
          </p:cNvPr>
          <p:cNvSpPr>
            <a:spLocks noGrp="1"/>
          </p:cNvSpPr>
          <p:nvPr>
            <p:ph type="sldNum" sz="quarter" idx="4"/>
          </p:nvPr>
        </p:nvSpPr>
        <p:spPr/>
        <p:txBody>
          <a:bodyPr/>
          <a:lstStyle/>
          <a:p>
            <a:fld id="{294A09A9-5501-47C1-A89A-A340965A2BE2}" type="slidenum">
              <a:rPr lang="en-US" smtClean="0"/>
              <a:pPr/>
              <a:t>31</a:t>
            </a:fld>
            <a:endParaRPr lang="en-US" dirty="0"/>
          </a:p>
        </p:txBody>
      </p:sp>
      <p:sp>
        <p:nvSpPr>
          <p:cNvPr id="8" name="TextBox 7">
            <a:extLst>
              <a:ext uri="{FF2B5EF4-FFF2-40B4-BE49-F238E27FC236}">
                <a16:creationId xmlns:a16="http://schemas.microsoft.com/office/drawing/2014/main" id="{EA9E1A36-8C13-A280-E049-0128EAC92416}"/>
              </a:ext>
            </a:extLst>
          </p:cNvPr>
          <p:cNvSpPr txBox="1"/>
          <p:nvPr/>
        </p:nvSpPr>
        <p:spPr>
          <a:xfrm>
            <a:off x="1402081" y="2275840"/>
            <a:ext cx="4592320" cy="2862322"/>
          </a:xfrm>
          <a:prstGeom prst="rect">
            <a:avLst/>
          </a:prstGeom>
          <a:noFill/>
        </p:spPr>
        <p:txBody>
          <a:bodyPr wrap="square" rtlCol="0">
            <a:spAutoFit/>
          </a:bodyPr>
          <a:lstStyle/>
          <a:p>
            <a:pPr algn="l"/>
            <a:r>
              <a:rPr lang="en-IN" b="1" i="0" dirty="0">
                <a:solidFill>
                  <a:srgbClr val="000000"/>
                </a:solidFill>
                <a:effectLst/>
                <a:latin typeface="Times New Roman" panose="02020603050405020304" pitchFamily="18" charset="0"/>
              </a:rPr>
              <a:t>Visualisation</a:t>
            </a:r>
          </a:p>
          <a:p>
            <a:pPr algn="l"/>
            <a:endParaRPr lang="en-IN" b="1" dirty="0">
              <a:solidFill>
                <a:srgbClr val="000000"/>
              </a:solidFill>
              <a:latin typeface="Times New Roman" panose="02020603050405020304" pitchFamily="18" charset="0"/>
            </a:endParaRPr>
          </a:p>
          <a:p>
            <a:pPr algn="l"/>
            <a:endParaRPr lang="en-IN"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 multiple bar-chart can be defined as: “a bar chart for comparing the frequencies of a categorical variable in two or more situations” </a:t>
            </a:r>
            <a:r>
              <a:rPr lang="en-US" b="0" i="0" u="none" strike="noStrike" dirty="0">
                <a:effectLst/>
                <a:latin typeface="Times New Roman" panose="02020603050405020304" pitchFamily="18" charset="0"/>
                <a:hlinkClick r:id="rId2"/>
              </a:rPr>
              <a:t>(Upton &amp; Cook, 2014, p. 283).</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term 'clustered' is used for example by SPSS.</a:t>
            </a:r>
            <a:endParaRPr lang="en-IN" b="1" i="0" dirty="0">
              <a:solidFill>
                <a:srgbClr val="000000"/>
              </a:solidFill>
              <a:effectLst/>
              <a:latin typeface="Times New Roman" panose="02020603050405020304" pitchFamily="18" charset="0"/>
            </a:endParaRPr>
          </a:p>
        </p:txBody>
      </p:sp>
      <p:pic>
        <p:nvPicPr>
          <p:cNvPr id="6" name="Picture 5">
            <a:extLst>
              <a:ext uri="{FF2B5EF4-FFF2-40B4-BE49-F238E27FC236}">
                <a16:creationId xmlns:a16="http://schemas.microsoft.com/office/drawing/2014/main" id="{84400A5F-0504-3EFB-8C17-E5676A77C377}"/>
              </a:ext>
            </a:extLst>
          </p:cNvPr>
          <p:cNvPicPr>
            <a:picLocks noChangeAspect="1"/>
          </p:cNvPicPr>
          <p:nvPr/>
        </p:nvPicPr>
        <p:blipFill>
          <a:blip r:embed="rId3"/>
          <a:stretch>
            <a:fillRect/>
          </a:stretch>
        </p:blipFill>
        <p:spPr>
          <a:xfrm>
            <a:off x="6885249" y="1886844"/>
            <a:ext cx="4111356" cy="3122036"/>
          </a:xfrm>
          <a:prstGeom prst="rect">
            <a:avLst/>
          </a:prstGeom>
        </p:spPr>
      </p:pic>
    </p:spTree>
    <p:extLst>
      <p:ext uri="{BB962C8B-B14F-4D97-AF65-F5344CB8AC3E}">
        <p14:creationId xmlns:p14="http://schemas.microsoft.com/office/powerpoint/2010/main" val="2468991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98FD9-13D1-D007-C15E-BD4D0098DA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987B57-DF9D-32C5-18B5-47A2E6F54FD8}"/>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Binary (unpaired/independent) </a:t>
            </a:r>
            <a:r>
              <a:rPr lang="en-IN" b="1" i="0" dirty="0">
                <a:solidFill>
                  <a:srgbClr val="000000"/>
                </a:solidFill>
                <a:effectLst/>
                <a:latin typeface="Times New Roman" panose="02020603050405020304" pitchFamily="18" charset="0"/>
              </a:rPr>
              <a:t>variables</a:t>
            </a:r>
            <a:endParaRPr lang="en-IN" dirty="0"/>
          </a:p>
        </p:txBody>
      </p:sp>
      <p:sp>
        <p:nvSpPr>
          <p:cNvPr id="4" name="Footer Placeholder 3">
            <a:extLst>
              <a:ext uri="{FF2B5EF4-FFF2-40B4-BE49-F238E27FC236}">
                <a16:creationId xmlns:a16="http://schemas.microsoft.com/office/drawing/2014/main" id="{17D427C6-7977-08EC-232D-27D3838B91B9}"/>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5EBDA1D-97F8-88DB-76AD-B982B3B4465C}"/>
              </a:ext>
            </a:extLst>
          </p:cNvPr>
          <p:cNvSpPr>
            <a:spLocks noGrp="1"/>
          </p:cNvSpPr>
          <p:nvPr>
            <p:ph type="sldNum" sz="quarter" idx="4"/>
          </p:nvPr>
        </p:nvSpPr>
        <p:spPr/>
        <p:txBody>
          <a:bodyPr/>
          <a:lstStyle/>
          <a:p>
            <a:fld id="{294A09A9-5501-47C1-A89A-A340965A2BE2}" type="slidenum">
              <a:rPr lang="en-US" smtClean="0"/>
              <a:pPr/>
              <a:t>32</a:t>
            </a:fld>
            <a:endParaRPr lang="en-US" dirty="0"/>
          </a:p>
        </p:txBody>
      </p:sp>
      <p:sp>
        <p:nvSpPr>
          <p:cNvPr id="8" name="TextBox 7">
            <a:extLst>
              <a:ext uri="{FF2B5EF4-FFF2-40B4-BE49-F238E27FC236}">
                <a16:creationId xmlns:a16="http://schemas.microsoft.com/office/drawing/2014/main" id="{CDDFC72C-D03F-B8D5-C79B-B8E61B9A0BB2}"/>
              </a:ext>
            </a:extLst>
          </p:cNvPr>
          <p:cNvSpPr txBox="1"/>
          <p:nvPr/>
        </p:nvSpPr>
        <p:spPr>
          <a:xfrm>
            <a:off x="1402081" y="2275840"/>
            <a:ext cx="4592320" cy="3970318"/>
          </a:xfrm>
          <a:prstGeom prst="rect">
            <a:avLst/>
          </a:prstGeom>
          <a:noFill/>
        </p:spPr>
        <p:txBody>
          <a:bodyPr wrap="square" rtlCol="0">
            <a:spAutoFit/>
          </a:bodyPr>
          <a:lstStyle/>
          <a:p>
            <a:r>
              <a:rPr lang="en-IN" b="1" i="0" dirty="0">
                <a:solidFill>
                  <a:srgbClr val="000000"/>
                </a:solidFill>
                <a:effectLst/>
                <a:latin typeface="Times New Roman" panose="02020603050405020304" pitchFamily="18" charset="0"/>
              </a:rPr>
              <a:t>Test – If gender has association with location of secondary school?</a:t>
            </a:r>
          </a:p>
          <a:p>
            <a:pPr algn="l"/>
            <a:endParaRPr lang="en-IN" b="1" i="0" dirty="0">
              <a:solidFill>
                <a:srgbClr val="000000"/>
              </a:solidFill>
              <a:effectLst/>
              <a:latin typeface="Times New Roman" panose="02020603050405020304" pitchFamily="18" charset="0"/>
            </a:endParaRPr>
          </a:p>
          <a:p>
            <a:pPr algn="l"/>
            <a:endParaRPr lang="en-IN" b="1" dirty="0">
              <a:solidFill>
                <a:srgbClr val="000000"/>
              </a:solidFill>
              <a:latin typeface="Times New Roman" panose="02020603050405020304" pitchFamily="18" charset="0"/>
            </a:endParaRPr>
          </a:p>
          <a:p>
            <a:pPr algn="l"/>
            <a:endParaRPr lang="en-IN"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Perhaps the most commonly used test when you have two binary variables is the Fisher (Exact) Test </a:t>
            </a:r>
            <a:r>
              <a:rPr lang="en-US" b="0" i="0" u="none" strike="noStrike" dirty="0">
                <a:effectLst/>
                <a:latin typeface="Times New Roman" panose="02020603050405020304" pitchFamily="18" charset="0"/>
                <a:hlinkClick r:id="rId2"/>
              </a:rPr>
              <a:t>(Fisher, 1922)</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It tests if "the relative proportions of one variable are independent of the second variable; in other words, the proportions at one variable are the same for different values of the second variable" </a:t>
            </a:r>
            <a:r>
              <a:rPr lang="en-US" b="0" i="0" u="none" strike="noStrike" dirty="0">
                <a:effectLst/>
                <a:latin typeface="Times New Roman" panose="02020603050405020304" pitchFamily="18" charset="0"/>
                <a:hlinkClick r:id="rId3"/>
              </a:rPr>
              <a:t>(McDonald, 2014, p. 77)</a:t>
            </a:r>
            <a:endParaRPr lang="en-IN" b="1" i="0" dirty="0">
              <a:solidFill>
                <a:srgbClr val="000000"/>
              </a:solidFill>
              <a:effectLst/>
              <a:latin typeface="Times New Roman" panose="02020603050405020304" pitchFamily="18" charset="0"/>
            </a:endParaRPr>
          </a:p>
        </p:txBody>
      </p:sp>
      <p:pic>
        <p:nvPicPr>
          <p:cNvPr id="6" name="Picture 5">
            <a:extLst>
              <a:ext uri="{FF2B5EF4-FFF2-40B4-BE49-F238E27FC236}">
                <a16:creationId xmlns:a16="http://schemas.microsoft.com/office/drawing/2014/main" id="{8F3F387A-8CCC-B188-3D55-3B1A04EB6B99}"/>
              </a:ext>
            </a:extLst>
          </p:cNvPr>
          <p:cNvPicPr>
            <a:picLocks noChangeAspect="1"/>
          </p:cNvPicPr>
          <p:nvPr/>
        </p:nvPicPr>
        <p:blipFill>
          <a:blip r:embed="rId4"/>
          <a:stretch>
            <a:fillRect/>
          </a:stretch>
        </p:blipFill>
        <p:spPr>
          <a:xfrm>
            <a:off x="6885249" y="1886844"/>
            <a:ext cx="4111356" cy="3122036"/>
          </a:xfrm>
          <a:prstGeom prst="rect">
            <a:avLst/>
          </a:prstGeom>
        </p:spPr>
      </p:pic>
    </p:spTree>
    <p:extLst>
      <p:ext uri="{BB962C8B-B14F-4D97-AF65-F5344CB8AC3E}">
        <p14:creationId xmlns:p14="http://schemas.microsoft.com/office/powerpoint/2010/main" val="2603279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A2547-A390-5C3C-176B-146B445AE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C1F018-C285-85BF-140A-5BA264CE6A74}"/>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Binary (unpaired/independent) </a:t>
            </a:r>
            <a:r>
              <a:rPr lang="en-IN" b="1" i="0" dirty="0">
                <a:solidFill>
                  <a:srgbClr val="000000"/>
                </a:solidFill>
                <a:effectLst/>
                <a:latin typeface="Times New Roman" panose="02020603050405020304" pitchFamily="18" charset="0"/>
              </a:rPr>
              <a:t>variables</a:t>
            </a:r>
            <a:endParaRPr lang="en-IN" dirty="0"/>
          </a:p>
        </p:txBody>
      </p:sp>
      <p:sp>
        <p:nvSpPr>
          <p:cNvPr id="4" name="Footer Placeholder 3">
            <a:extLst>
              <a:ext uri="{FF2B5EF4-FFF2-40B4-BE49-F238E27FC236}">
                <a16:creationId xmlns:a16="http://schemas.microsoft.com/office/drawing/2014/main" id="{340A7DB8-70AB-D601-BE58-DC83792A911B}"/>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8B7DAF9-E8A8-C923-4D4E-89867508EEDA}"/>
              </a:ext>
            </a:extLst>
          </p:cNvPr>
          <p:cNvSpPr>
            <a:spLocks noGrp="1"/>
          </p:cNvSpPr>
          <p:nvPr>
            <p:ph type="sldNum" sz="quarter" idx="4"/>
          </p:nvPr>
        </p:nvSpPr>
        <p:spPr/>
        <p:txBody>
          <a:bodyPr/>
          <a:lstStyle/>
          <a:p>
            <a:fld id="{294A09A9-5501-47C1-A89A-A340965A2BE2}" type="slidenum">
              <a:rPr lang="en-US" smtClean="0"/>
              <a:pPr/>
              <a:t>33</a:t>
            </a:fld>
            <a:endParaRPr lang="en-US" dirty="0"/>
          </a:p>
        </p:txBody>
      </p:sp>
      <p:sp>
        <p:nvSpPr>
          <p:cNvPr id="8" name="TextBox 7">
            <a:extLst>
              <a:ext uri="{FF2B5EF4-FFF2-40B4-BE49-F238E27FC236}">
                <a16:creationId xmlns:a16="http://schemas.microsoft.com/office/drawing/2014/main" id="{F98A3582-45BC-3F29-ADC7-5C3432E87B98}"/>
              </a:ext>
            </a:extLst>
          </p:cNvPr>
          <p:cNvSpPr txBox="1"/>
          <p:nvPr/>
        </p:nvSpPr>
        <p:spPr>
          <a:xfrm>
            <a:off x="619761" y="1886844"/>
            <a:ext cx="4592320" cy="2585323"/>
          </a:xfrm>
          <a:prstGeom prst="rect">
            <a:avLst/>
          </a:prstGeom>
          <a:noFill/>
        </p:spPr>
        <p:txBody>
          <a:bodyPr wrap="square" rtlCol="0">
            <a:spAutoFit/>
          </a:bodyPr>
          <a:lstStyle/>
          <a:p>
            <a:pPr algn="l"/>
            <a:r>
              <a:rPr lang="en-IN" b="1" i="0" dirty="0">
                <a:solidFill>
                  <a:srgbClr val="000000"/>
                </a:solidFill>
                <a:effectLst/>
                <a:latin typeface="Times New Roman" panose="02020603050405020304" pitchFamily="18" charset="0"/>
              </a:rPr>
              <a:t>Effect Size</a:t>
            </a:r>
          </a:p>
          <a:p>
            <a:pPr algn="l"/>
            <a:endParaRPr lang="en-IN"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Odds ratio</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Odds can sometimes be reported as 'a one in five odds', but sometimes as 1 : 4. This later notation is less often seen, but means for every one event on the left side, there will be four on the right side.</a:t>
            </a:r>
            <a:endParaRPr lang="en-IN" b="1" i="0" dirty="0">
              <a:solidFill>
                <a:srgbClr val="000000"/>
              </a:solidFill>
              <a:effectLst/>
              <a:latin typeface="Times New Roman" panose="02020603050405020304" pitchFamily="18" charset="0"/>
            </a:endParaRPr>
          </a:p>
        </p:txBody>
      </p:sp>
      <p:pic>
        <p:nvPicPr>
          <p:cNvPr id="6" name="Picture 5">
            <a:extLst>
              <a:ext uri="{FF2B5EF4-FFF2-40B4-BE49-F238E27FC236}">
                <a16:creationId xmlns:a16="http://schemas.microsoft.com/office/drawing/2014/main" id="{F314F544-D186-81DB-2F37-A77E6AB7E9EC}"/>
              </a:ext>
            </a:extLst>
          </p:cNvPr>
          <p:cNvPicPr>
            <a:picLocks noChangeAspect="1"/>
          </p:cNvPicPr>
          <p:nvPr/>
        </p:nvPicPr>
        <p:blipFill>
          <a:blip r:embed="rId2"/>
          <a:stretch>
            <a:fillRect/>
          </a:stretch>
        </p:blipFill>
        <p:spPr>
          <a:xfrm>
            <a:off x="6885249" y="1886844"/>
            <a:ext cx="4111356" cy="3122036"/>
          </a:xfrm>
          <a:prstGeom prst="rect">
            <a:avLst/>
          </a:prstGeom>
        </p:spPr>
      </p:pic>
      <p:pic>
        <p:nvPicPr>
          <p:cNvPr id="7" name="Picture 6" descr="A black and white text with black text&#10;&#10;Description automatically generated">
            <a:extLst>
              <a:ext uri="{FF2B5EF4-FFF2-40B4-BE49-F238E27FC236}">
                <a16:creationId xmlns:a16="http://schemas.microsoft.com/office/drawing/2014/main" id="{A35483CC-9944-8A19-5E0E-65075876BC92}"/>
              </a:ext>
            </a:extLst>
          </p:cNvPr>
          <p:cNvPicPr>
            <a:picLocks noChangeAspect="1"/>
          </p:cNvPicPr>
          <p:nvPr/>
        </p:nvPicPr>
        <p:blipFill>
          <a:blip r:embed="rId3"/>
          <a:stretch>
            <a:fillRect/>
          </a:stretch>
        </p:blipFill>
        <p:spPr>
          <a:xfrm>
            <a:off x="1730495" y="4780869"/>
            <a:ext cx="2616334" cy="1803493"/>
          </a:xfrm>
          <a:prstGeom prst="rect">
            <a:avLst/>
          </a:prstGeom>
        </p:spPr>
      </p:pic>
    </p:spTree>
    <p:extLst>
      <p:ext uri="{BB962C8B-B14F-4D97-AF65-F5344CB8AC3E}">
        <p14:creationId xmlns:p14="http://schemas.microsoft.com/office/powerpoint/2010/main" val="1077202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96165-1BC2-11A7-7796-A162756E7F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6DC4F0-F93F-49F4-FA09-B929A231268D}"/>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a:t>
            </a:r>
            <a:r>
              <a:rPr lang="en-IN" b="1" i="0" dirty="0">
                <a:solidFill>
                  <a:srgbClr val="000000"/>
                </a:solidFill>
                <a:effectLst/>
                <a:latin typeface="Times New Roman" panose="02020603050405020304" pitchFamily="18" charset="0"/>
              </a:rPr>
              <a:t>ordinal</a:t>
            </a:r>
            <a:br>
              <a:rPr lang="en-IN" b="1" i="0" dirty="0">
                <a:solidFill>
                  <a:srgbClr val="000000"/>
                </a:solidFill>
                <a:effectLst/>
                <a:latin typeface="Times New Roman" panose="02020603050405020304" pitchFamily="18" charset="0"/>
              </a:rPr>
            </a:br>
            <a:r>
              <a:rPr lang="en-US" b="1" i="0" dirty="0">
                <a:solidFill>
                  <a:srgbClr val="000000"/>
                </a:solidFill>
                <a:effectLst/>
                <a:latin typeface="Times New Roman" panose="02020603050405020304" pitchFamily="18" charset="0"/>
              </a:rPr>
              <a:t> (unpaired/independent) </a:t>
            </a:r>
            <a:r>
              <a:rPr lang="en-IN" b="1" i="0" dirty="0">
                <a:solidFill>
                  <a:srgbClr val="000000"/>
                </a:solidFill>
                <a:effectLst/>
                <a:latin typeface="Times New Roman" panose="02020603050405020304" pitchFamily="18" charset="0"/>
              </a:rPr>
              <a:t>variables</a:t>
            </a:r>
            <a:endParaRPr lang="en-IN" dirty="0"/>
          </a:p>
        </p:txBody>
      </p:sp>
      <p:sp>
        <p:nvSpPr>
          <p:cNvPr id="4" name="Footer Placeholder 3">
            <a:extLst>
              <a:ext uri="{FF2B5EF4-FFF2-40B4-BE49-F238E27FC236}">
                <a16:creationId xmlns:a16="http://schemas.microsoft.com/office/drawing/2014/main" id="{F6911C26-6108-C0EC-1101-2B84ACE5CD0D}"/>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ABBA0B5-22BF-8F11-6681-0E6B1F9AF0B0}"/>
              </a:ext>
            </a:extLst>
          </p:cNvPr>
          <p:cNvSpPr>
            <a:spLocks noGrp="1"/>
          </p:cNvSpPr>
          <p:nvPr>
            <p:ph type="sldNum" sz="quarter" idx="4"/>
          </p:nvPr>
        </p:nvSpPr>
        <p:spPr/>
        <p:txBody>
          <a:bodyPr/>
          <a:lstStyle/>
          <a:p>
            <a:fld id="{294A09A9-5501-47C1-A89A-A340965A2BE2}" type="slidenum">
              <a:rPr lang="en-US" smtClean="0"/>
              <a:pPr/>
              <a:t>34</a:t>
            </a:fld>
            <a:endParaRPr lang="en-US" dirty="0"/>
          </a:p>
        </p:txBody>
      </p:sp>
      <p:sp>
        <p:nvSpPr>
          <p:cNvPr id="3" name="TextBox 2">
            <a:extLst>
              <a:ext uri="{FF2B5EF4-FFF2-40B4-BE49-F238E27FC236}">
                <a16:creationId xmlns:a16="http://schemas.microsoft.com/office/drawing/2014/main" id="{CF5A0193-713F-340B-D905-644A77DF20E4}"/>
              </a:ext>
            </a:extLst>
          </p:cNvPr>
          <p:cNvSpPr txBox="1"/>
          <p:nvPr/>
        </p:nvSpPr>
        <p:spPr>
          <a:xfrm>
            <a:off x="538481" y="1869440"/>
            <a:ext cx="10982960" cy="4247317"/>
          </a:xfrm>
          <a:prstGeom prst="rect">
            <a:avLst/>
          </a:prstGeom>
          <a:noFill/>
        </p:spPr>
        <p:txBody>
          <a:bodyPr wrap="square" rtlCol="0">
            <a:spAutoFit/>
          </a:bodyPr>
          <a:lstStyle/>
          <a:p>
            <a:pPr algn="l"/>
            <a:r>
              <a:rPr lang="en-US" b="0" i="0" dirty="0">
                <a:solidFill>
                  <a:srgbClr val="000000"/>
                </a:solidFill>
                <a:effectLst/>
                <a:latin typeface="Times New Roman" panose="02020603050405020304" pitchFamily="18" charset="0"/>
              </a:rPr>
              <a:t>The variable that defines the groups is then a binary variable, while the variable with the scores could either be ordinal or scale. In this chapter we’ll look at the situation where the scores are ordinal. If you have more than two groups you want to compare, then see the nominal vs. ordinal section.</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analysis can then be done using the following steps:</a:t>
            </a:r>
          </a:p>
          <a:p>
            <a:pPr algn="l"/>
            <a:endParaRPr lang="en-US" b="0" i="0" dirty="0">
              <a:solidFill>
                <a:srgbClr val="000000"/>
              </a:solidFill>
              <a:effectLst/>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Part 1: Descriptive statistics.</a:t>
            </a:r>
          </a:p>
          <a:p>
            <a:pPr algn="l"/>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Use descriptive statistics to get an impression of the data, using:</a:t>
            </a:r>
          </a:p>
          <a:p>
            <a:pPr algn="l"/>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A cross table to show the sample results.</a:t>
            </a:r>
          </a:p>
          <a:p>
            <a:pPr algn="l">
              <a:buFont typeface="+mj-lt"/>
              <a:buAutoNum type="arabicPeriod"/>
            </a:pPr>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 data with a multiple compound bar charts.</a:t>
            </a:r>
          </a:p>
          <a:p>
            <a:pPr algn="l">
              <a:buFont typeface="+mj-lt"/>
              <a:buAutoNum type="arabicPeriod"/>
            </a:pPr>
            <a:endParaRPr lang="en-US" b="0" i="0" dirty="0">
              <a:solidFill>
                <a:srgbClr val="000000"/>
              </a:solidFill>
              <a:effectLst/>
              <a:latin typeface="Times New Roman" panose="02020603050405020304" pitchFamily="18" charset="0"/>
            </a:endParaRPr>
          </a:p>
          <a:p>
            <a:endParaRPr lang="en-IN" dirty="0"/>
          </a:p>
        </p:txBody>
      </p:sp>
    </p:spTree>
    <p:extLst>
      <p:ext uri="{BB962C8B-B14F-4D97-AF65-F5344CB8AC3E}">
        <p14:creationId xmlns:p14="http://schemas.microsoft.com/office/powerpoint/2010/main" val="2720202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14E39-EDF0-AB7B-DB57-DD8B161ACB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42A1AD-67EB-A72D-8261-439513686CDB}"/>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a:t>
            </a:r>
            <a:r>
              <a:rPr lang="en-IN" b="1" i="0" dirty="0">
                <a:solidFill>
                  <a:srgbClr val="000000"/>
                </a:solidFill>
                <a:effectLst/>
                <a:latin typeface="Times New Roman" panose="02020603050405020304" pitchFamily="18" charset="0"/>
              </a:rPr>
              <a:t>ordinal</a:t>
            </a:r>
            <a:br>
              <a:rPr lang="en-IN" b="1" i="0" dirty="0">
                <a:solidFill>
                  <a:srgbClr val="000000"/>
                </a:solidFill>
                <a:effectLst/>
                <a:latin typeface="Times New Roman" panose="02020603050405020304" pitchFamily="18" charset="0"/>
              </a:rPr>
            </a:br>
            <a:r>
              <a:rPr lang="en-US" b="1" i="0" dirty="0">
                <a:solidFill>
                  <a:srgbClr val="000000"/>
                </a:solidFill>
                <a:effectLst/>
                <a:latin typeface="Times New Roman" panose="02020603050405020304" pitchFamily="18" charset="0"/>
              </a:rPr>
              <a:t> (unpaired/independent) </a:t>
            </a:r>
            <a:r>
              <a:rPr lang="en-IN" b="1" i="0" dirty="0">
                <a:solidFill>
                  <a:srgbClr val="000000"/>
                </a:solidFill>
                <a:effectLst/>
                <a:latin typeface="Times New Roman" panose="02020603050405020304" pitchFamily="18" charset="0"/>
              </a:rPr>
              <a:t>variables</a:t>
            </a:r>
            <a:endParaRPr lang="en-IN" dirty="0"/>
          </a:p>
        </p:txBody>
      </p:sp>
      <p:sp>
        <p:nvSpPr>
          <p:cNvPr id="4" name="Footer Placeholder 3">
            <a:extLst>
              <a:ext uri="{FF2B5EF4-FFF2-40B4-BE49-F238E27FC236}">
                <a16:creationId xmlns:a16="http://schemas.microsoft.com/office/drawing/2014/main" id="{AD7612B1-A750-2E2C-7CB3-994E95D86568}"/>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695E0D5-1DB1-56EC-D988-5FC66568A704}"/>
              </a:ext>
            </a:extLst>
          </p:cNvPr>
          <p:cNvSpPr>
            <a:spLocks noGrp="1"/>
          </p:cNvSpPr>
          <p:nvPr>
            <p:ph type="sldNum" sz="quarter" idx="4"/>
          </p:nvPr>
        </p:nvSpPr>
        <p:spPr/>
        <p:txBody>
          <a:bodyPr/>
          <a:lstStyle/>
          <a:p>
            <a:fld id="{294A09A9-5501-47C1-A89A-A340965A2BE2}" type="slidenum">
              <a:rPr lang="en-US" smtClean="0"/>
              <a:pPr/>
              <a:t>35</a:t>
            </a:fld>
            <a:endParaRPr lang="en-US" dirty="0"/>
          </a:p>
        </p:txBody>
      </p:sp>
      <p:sp>
        <p:nvSpPr>
          <p:cNvPr id="3" name="TextBox 2">
            <a:extLst>
              <a:ext uri="{FF2B5EF4-FFF2-40B4-BE49-F238E27FC236}">
                <a16:creationId xmlns:a16="http://schemas.microsoft.com/office/drawing/2014/main" id="{18BA5F10-FE4C-7908-FB1E-EB341F24217B}"/>
              </a:ext>
            </a:extLst>
          </p:cNvPr>
          <p:cNvSpPr txBox="1"/>
          <p:nvPr/>
        </p:nvSpPr>
        <p:spPr>
          <a:xfrm>
            <a:off x="538481" y="1869440"/>
            <a:ext cx="10982960" cy="3416320"/>
          </a:xfrm>
          <a:prstGeom prst="rect">
            <a:avLst/>
          </a:prstGeom>
          <a:noFill/>
        </p:spPr>
        <p:txBody>
          <a:bodyPr wrap="square" rtlCol="0">
            <a:spAutoFit/>
          </a:bodyPr>
          <a:lstStyle/>
          <a:p>
            <a:pPr algn="l"/>
            <a:r>
              <a:rPr lang="en-US" b="1" i="0" dirty="0">
                <a:solidFill>
                  <a:srgbClr val="000000"/>
                </a:solidFill>
                <a:effectLst/>
                <a:latin typeface="Times New Roman" panose="02020603050405020304" pitchFamily="18" charset="0"/>
              </a:rPr>
              <a:t>Part 2: Inferential statistics</a:t>
            </a:r>
          </a:p>
          <a:p>
            <a:pPr algn="l"/>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After the first impression determine what can be said about the population based on your sample data by:</a:t>
            </a:r>
          </a:p>
          <a:p>
            <a:pPr algn="l"/>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Performing a test to see if the medians in the population (Mann-Whitney U test)</a:t>
            </a:r>
          </a:p>
          <a:p>
            <a:pPr algn="l">
              <a:buFont typeface="+mj-lt"/>
              <a:buAutoNum type="arabicPeriod"/>
            </a:pPr>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Determine how big the difference will be (effect size with Rosenthal coefficient)</a:t>
            </a:r>
          </a:p>
          <a:p>
            <a:pPr algn="l">
              <a:buFont typeface="+mj-lt"/>
              <a:buAutoNum type="arabicPeriod"/>
            </a:pPr>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example used in this chapter will be using as a binary variable gender (which had the options male or female), and the ordinal variable ‘5.3 The amount of online activities (Blackboard: video’s, online resources, exercise generator, forums) was …’, which had the options 1 = far too little to 5 = far too many.</a:t>
            </a:r>
          </a:p>
          <a:p>
            <a:endParaRPr lang="en-IN" dirty="0"/>
          </a:p>
        </p:txBody>
      </p:sp>
    </p:spTree>
    <p:extLst>
      <p:ext uri="{BB962C8B-B14F-4D97-AF65-F5344CB8AC3E}">
        <p14:creationId xmlns:p14="http://schemas.microsoft.com/office/powerpoint/2010/main" val="1664476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E61EB-E245-902E-DAF5-2E8978CC68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F7013A-CFB5-F4EF-6F48-A443C8A3B044}"/>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a:t>
            </a:r>
            <a:r>
              <a:rPr lang="en-IN" b="1" i="0" dirty="0">
                <a:solidFill>
                  <a:srgbClr val="000000"/>
                </a:solidFill>
                <a:effectLst/>
                <a:latin typeface="Times New Roman" panose="02020603050405020304" pitchFamily="18" charset="0"/>
              </a:rPr>
              <a:t>ordinal</a:t>
            </a:r>
            <a:br>
              <a:rPr lang="en-IN" b="1" i="0" dirty="0">
                <a:solidFill>
                  <a:srgbClr val="000000"/>
                </a:solidFill>
                <a:effectLst/>
                <a:latin typeface="Times New Roman" panose="02020603050405020304" pitchFamily="18" charset="0"/>
              </a:rPr>
            </a:br>
            <a:r>
              <a:rPr lang="en-US" b="1" i="0" dirty="0">
                <a:solidFill>
                  <a:srgbClr val="000000"/>
                </a:solidFill>
                <a:effectLst/>
                <a:latin typeface="Times New Roman" panose="02020603050405020304" pitchFamily="18" charset="0"/>
              </a:rPr>
              <a:t> (unpaired/independent) </a:t>
            </a:r>
            <a:r>
              <a:rPr lang="en-IN" b="1" i="0" dirty="0">
                <a:solidFill>
                  <a:srgbClr val="000000"/>
                </a:solidFill>
                <a:effectLst/>
                <a:latin typeface="Times New Roman" panose="02020603050405020304" pitchFamily="18" charset="0"/>
              </a:rPr>
              <a:t>variables</a:t>
            </a:r>
            <a:endParaRPr lang="en-IN" dirty="0"/>
          </a:p>
        </p:txBody>
      </p:sp>
      <p:sp>
        <p:nvSpPr>
          <p:cNvPr id="4" name="Footer Placeholder 3">
            <a:extLst>
              <a:ext uri="{FF2B5EF4-FFF2-40B4-BE49-F238E27FC236}">
                <a16:creationId xmlns:a16="http://schemas.microsoft.com/office/drawing/2014/main" id="{44FC2DCD-DEFE-40FB-8F4E-55CF9CD3E600}"/>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C9F849-DDFB-9018-9DC6-0D237911D479}"/>
              </a:ext>
            </a:extLst>
          </p:cNvPr>
          <p:cNvSpPr>
            <a:spLocks noGrp="1"/>
          </p:cNvSpPr>
          <p:nvPr>
            <p:ph type="sldNum" sz="quarter" idx="4"/>
          </p:nvPr>
        </p:nvSpPr>
        <p:spPr/>
        <p:txBody>
          <a:bodyPr/>
          <a:lstStyle/>
          <a:p>
            <a:fld id="{294A09A9-5501-47C1-A89A-A340965A2BE2}" type="slidenum">
              <a:rPr lang="en-US" smtClean="0"/>
              <a:pPr/>
              <a:t>36</a:t>
            </a:fld>
            <a:endParaRPr lang="en-US" dirty="0"/>
          </a:p>
        </p:txBody>
      </p:sp>
      <p:sp>
        <p:nvSpPr>
          <p:cNvPr id="3" name="TextBox 2">
            <a:extLst>
              <a:ext uri="{FF2B5EF4-FFF2-40B4-BE49-F238E27FC236}">
                <a16:creationId xmlns:a16="http://schemas.microsoft.com/office/drawing/2014/main" id="{7CC6B782-8B1A-C52A-0D99-9DC463FD6D34}"/>
              </a:ext>
            </a:extLst>
          </p:cNvPr>
          <p:cNvSpPr txBox="1"/>
          <p:nvPr/>
        </p:nvSpPr>
        <p:spPr>
          <a:xfrm>
            <a:off x="538481" y="1869440"/>
            <a:ext cx="10982960" cy="1754326"/>
          </a:xfrm>
          <a:prstGeom prst="rect">
            <a:avLst/>
          </a:prstGeom>
          <a:noFill/>
        </p:spPr>
        <p:txBody>
          <a:bodyPr wrap="square" rtlCol="0">
            <a:spAutoFit/>
          </a:bodyPr>
          <a:lstStyle/>
          <a:p>
            <a:pPr algn="l"/>
            <a:r>
              <a:rPr lang="en-US" b="1" i="0" dirty="0">
                <a:solidFill>
                  <a:srgbClr val="000000"/>
                </a:solidFill>
                <a:effectLst/>
                <a:latin typeface="Times New Roman" panose="02020603050405020304" pitchFamily="18" charset="0"/>
              </a:rPr>
              <a:t>Impression of the data (cross table)</a:t>
            </a:r>
          </a:p>
          <a:p>
            <a:pPr algn="l"/>
            <a:endParaRPr lang="en-US" b="1"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 table showing the results of two variables in one, is known as a cross table or sometimes called a contingency table or a cross tabulation. The term contingency table was introduced by Pearson </a:t>
            </a:r>
            <a:r>
              <a:rPr lang="en-US" b="0" i="0" u="none" strike="noStrike" dirty="0">
                <a:effectLst/>
                <a:latin typeface="Times New Roman" panose="02020603050405020304" pitchFamily="18" charset="0"/>
                <a:hlinkClick r:id="rId2"/>
              </a:rPr>
              <a:t>(1904, p. 34)</a:t>
            </a:r>
            <a:r>
              <a:rPr lang="en-US" b="0" i="0" dirty="0">
                <a:solidFill>
                  <a:srgbClr val="000000"/>
                </a:solidFill>
                <a:effectLst/>
                <a:latin typeface="Times New Roman" panose="02020603050405020304" pitchFamily="18" charset="0"/>
              </a:rPr>
              <a:t>, using the term contingency as an alternative for association (relation).</a:t>
            </a:r>
            <a:endParaRPr lang="en-US" b="1" i="0" dirty="0">
              <a:solidFill>
                <a:srgbClr val="000000"/>
              </a:solidFill>
              <a:effectLst/>
              <a:latin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32BE1F81-5563-DD0D-3E7B-5A0492276986}"/>
              </a:ext>
            </a:extLst>
          </p:cNvPr>
          <p:cNvPicPr>
            <a:picLocks noChangeAspect="1"/>
          </p:cNvPicPr>
          <p:nvPr/>
        </p:nvPicPr>
        <p:blipFill>
          <a:blip r:embed="rId3"/>
          <a:stretch>
            <a:fillRect/>
          </a:stretch>
        </p:blipFill>
        <p:spPr>
          <a:xfrm>
            <a:off x="6345925" y="3429000"/>
            <a:ext cx="5175516" cy="1797142"/>
          </a:xfrm>
          <a:prstGeom prst="rect">
            <a:avLst/>
          </a:prstGeom>
        </p:spPr>
      </p:pic>
    </p:spTree>
    <p:extLst>
      <p:ext uri="{BB962C8B-B14F-4D97-AF65-F5344CB8AC3E}">
        <p14:creationId xmlns:p14="http://schemas.microsoft.com/office/powerpoint/2010/main" val="1286671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C6647-0168-2082-2131-534CE7AB23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451F22-26C9-DC20-B23F-5084CB79B639}"/>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a:t>
            </a:r>
            <a:r>
              <a:rPr lang="en-IN" b="1" i="0" dirty="0">
                <a:solidFill>
                  <a:srgbClr val="000000"/>
                </a:solidFill>
                <a:effectLst/>
                <a:latin typeface="Times New Roman" panose="02020603050405020304" pitchFamily="18" charset="0"/>
              </a:rPr>
              <a:t>ordinal</a:t>
            </a:r>
            <a:br>
              <a:rPr lang="en-IN" b="1" i="0" dirty="0">
                <a:solidFill>
                  <a:srgbClr val="000000"/>
                </a:solidFill>
                <a:effectLst/>
                <a:latin typeface="Times New Roman" panose="02020603050405020304" pitchFamily="18" charset="0"/>
              </a:rPr>
            </a:br>
            <a:r>
              <a:rPr lang="en-US" b="1" i="0" dirty="0">
                <a:solidFill>
                  <a:srgbClr val="000000"/>
                </a:solidFill>
                <a:effectLst/>
                <a:latin typeface="Times New Roman" panose="02020603050405020304" pitchFamily="18" charset="0"/>
              </a:rPr>
              <a:t> (unpaired/independent) </a:t>
            </a:r>
            <a:r>
              <a:rPr lang="en-IN" b="1" i="0" dirty="0">
                <a:solidFill>
                  <a:srgbClr val="000000"/>
                </a:solidFill>
                <a:effectLst/>
                <a:latin typeface="Times New Roman" panose="02020603050405020304" pitchFamily="18" charset="0"/>
              </a:rPr>
              <a:t>variables</a:t>
            </a:r>
            <a:endParaRPr lang="en-IN" dirty="0"/>
          </a:p>
        </p:txBody>
      </p:sp>
      <p:sp>
        <p:nvSpPr>
          <p:cNvPr id="4" name="Footer Placeholder 3">
            <a:extLst>
              <a:ext uri="{FF2B5EF4-FFF2-40B4-BE49-F238E27FC236}">
                <a16:creationId xmlns:a16="http://schemas.microsoft.com/office/drawing/2014/main" id="{BA3FC13C-15E2-73F4-12B8-0B99DF25BA57}"/>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ED7ABEA-18E0-AA52-2F03-98F960CFC022}"/>
              </a:ext>
            </a:extLst>
          </p:cNvPr>
          <p:cNvSpPr>
            <a:spLocks noGrp="1"/>
          </p:cNvSpPr>
          <p:nvPr>
            <p:ph type="sldNum" sz="quarter" idx="4"/>
          </p:nvPr>
        </p:nvSpPr>
        <p:spPr/>
        <p:txBody>
          <a:bodyPr/>
          <a:lstStyle/>
          <a:p>
            <a:fld id="{294A09A9-5501-47C1-A89A-A340965A2BE2}" type="slidenum">
              <a:rPr lang="en-US" smtClean="0"/>
              <a:pPr/>
              <a:t>37</a:t>
            </a:fld>
            <a:endParaRPr lang="en-US" dirty="0"/>
          </a:p>
        </p:txBody>
      </p:sp>
      <p:sp>
        <p:nvSpPr>
          <p:cNvPr id="3" name="TextBox 2">
            <a:extLst>
              <a:ext uri="{FF2B5EF4-FFF2-40B4-BE49-F238E27FC236}">
                <a16:creationId xmlns:a16="http://schemas.microsoft.com/office/drawing/2014/main" id="{0066B9E8-012B-49A8-0A00-BA7A410E0E22}"/>
              </a:ext>
            </a:extLst>
          </p:cNvPr>
          <p:cNvSpPr txBox="1"/>
          <p:nvPr/>
        </p:nvSpPr>
        <p:spPr>
          <a:xfrm>
            <a:off x="538481" y="1869440"/>
            <a:ext cx="10982960" cy="1754326"/>
          </a:xfrm>
          <a:prstGeom prst="rect">
            <a:avLst/>
          </a:prstGeom>
          <a:noFill/>
        </p:spPr>
        <p:txBody>
          <a:bodyPr wrap="square" rtlCol="0">
            <a:spAutoFit/>
          </a:bodyPr>
          <a:lstStyle/>
          <a:p>
            <a:pPr algn="l"/>
            <a:r>
              <a:rPr lang="en-IN" b="1" i="0" dirty="0">
                <a:solidFill>
                  <a:srgbClr val="000000"/>
                </a:solidFill>
                <a:effectLst/>
                <a:latin typeface="Times New Roman" panose="02020603050405020304" pitchFamily="18" charset="0"/>
              </a:rPr>
              <a:t>Visualisation (multiple compound bar-chart)</a:t>
            </a:r>
          </a:p>
          <a:p>
            <a:pPr algn="l"/>
            <a:endParaRPr lang="en-US" b="1"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To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an ordinal variable, it often makes sense to stack the results. This was also done in the case of a single ordinal variable. Stacking the results creates a compound bar chart, or sometimes stacked bar chart </a:t>
            </a:r>
            <a:r>
              <a:rPr lang="en-US" b="0" i="0" u="none" strike="noStrike" dirty="0">
                <a:effectLst/>
                <a:latin typeface="Times New Roman" panose="02020603050405020304" pitchFamily="18" charset="0"/>
                <a:hlinkClick r:id="rId2"/>
              </a:rPr>
              <a:t>(Wilkinson, 2005, p. 157)</a:t>
            </a:r>
            <a:r>
              <a:rPr lang="en-US" b="0" i="0" dirty="0">
                <a:solidFill>
                  <a:srgbClr val="000000"/>
                </a:solidFill>
                <a:effectLst/>
                <a:latin typeface="Times New Roman" panose="02020603050405020304" pitchFamily="18" charset="0"/>
              </a:rPr>
              <a:t> or component bar chart </a:t>
            </a:r>
            <a:r>
              <a:rPr lang="en-US" b="0" i="0" u="none" strike="noStrike" dirty="0">
                <a:effectLst/>
                <a:latin typeface="Times New Roman" panose="02020603050405020304" pitchFamily="18" charset="0"/>
                <a:hlinkClick r:id="rId3"/>
              </a:rPr>
              <a:t>(</a:t>
            </a:r>
            <a:r>
              <a:rPr lang="en-US" b="0" i="0" u="none" strike="noStrike" dirty="0" err="1">
                <a:effectLst/>
                <a:latin typeface="Times New Roman" panose="02020603050405020304" pitchFamily="18" charset="0"/>
                <a:hlinkClick r:id="rId3"/>
              </a:rPr>
              <a:t>Zedeck</a:t>
            </a:r>
            <a:r>
              <a:rPr lang="en-US" b="0" i="0" u="none" strike="noStrike" dirty="0">
                <a:effectLst/>
                <a:latin typeface="Times New Roman" panose="02020603050405020304" pitchFamily="18" charset="0"/>
                <a:hlinkClick r:id="rId3"/>
              </a:rPr>
              <a:t>, 2014, p. 54)</a:t>
            </a:r>
            <a:r>
              <a:rPr lang="en-US" b="0" i="0" dirty="0">
                <a:solidFill>
                  <a:srgbClr val="000000"/>
                </a:solidFill>
                <a:effectLst/>
                <a:latin typeface="Times New Roman" panose="02020603050405020304" pitchFamily="18" charset="0"/>
              </a:rPr>
              <a:t>. It can be defined as: “a bar chart showing multiple bars stacked at each x-axis category, each representing a value of the stacking variable” </a:t>
            </a:r>
            <a:r>
              <a:rPr lang="en-US" b="0" i="0" u="none" strike="noStrike" dirty="0">
                <a:effectLst/>
                <a:latin typeface="Times New Roman" panose="02020603050405020304" pitchFamily="18" charset="0"/>
                <a:hlinkClick r:id="rId4"/>
              </a:rPr>
              <a:t>(Upton &amp; Cook, 2014, p. 88)</a:t>
            </a:r>
            <a:r>
              <a:rPr lang="en-US" b="0" i="0" dirty="0">
                <a:solidFill>
                  <a:srgbClr val="000000"/>
                </a:solidFill>
                <a:effectLst/>
                <a:latin typeface="Times New Roman" panose="02020603050405020304" pitchFamily="18" charset="0"/>
              </a:rPr>
              <a:t>.</a:t>
            </a:r>
            <a:endParaRPr lang="en-IN" dirty="0"/>
          </a:p>
        </p:txBody>
      </p:sp>
      <p:pic>
        <p:nvPicPr>
          <p:cNvPr id="8" name="Picture 7">
            <a:extLst>
              <a:ext uri="{FF2B5EF4-FFF2-40B4-BE49-F238E27FC236}">
                <a16:creationId xmlns:a16="http://schemas.microsoft.com/office/drawing/2014/main" id="{B081F245-7C17-C47F-4748-69D3D9AAC8E8}"/>
              </a:ext>
            </a:extLst>
          </p:cNvPr>
          <p:cNvPicPr>
            <a:picLocks noChangeAspect="1"/>
          </p:cNvPicPr>
          <p:nvPr/>
        </p:nvPicPr>
        <p:blipFill>
          <a:blip r:embed="rId5"/>
          <a:stretch>
            <a:fillRect/>
          </a:stretch>
        </p:blipFill>
        <p:spPr>
          <a:xfrm>
            <a:off x="1595121" y="3933825"/>
            <a:ext cx="5724525" cy="2924175"/>
          </a:xfrm>
          <a:prstGeom prst="rect">
            <a:avLst/>
          </a:prstGeom>
        </p:spPr>
      </p:pic>
    </p:spTree>
    <p:extLst>
      <p:ext uri="{BB962C8B-B14F-4D97-AF65-F5344CB8AC3E}">
        <p14:creationId xmlns:p14="http://schemas.microsoft.com/office/powerpoint/2010/main" val="2304406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1CE25-3D8C-1013-E2FE-D2F5452D03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EE587D-2292-8C48-946F-2FBBD96BB23F}"/>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a:t>
            </a:r>
            <a:r>
              <a:rPr lang="en-IN" b="1" i="0" dirty="0">
                <a:solidFill>
                  <a:srgbClr val="000000"/>
                </a:solidFill>
                <a:effectLst/>
                <a:latin typeface="Times New Roman" panose="02020603050405020304" pitchFamily="18" charset="0"/>
              </a:rPr>
              <a:t>ordinal</a:t>
            </a:r>
            <a:br>
              <a:rPr lang="en-IN" b="1" i="0" dirty="0">
                <a:solidFill>
                  <a:srgbClr val="000000"/>
                </a:solidFill>
                <a:effectLst/>
                <a:latin typeface="Times New Roman" panose="02020603050405020304" pitchFamily="18" charset="0"/>
              </a:rPr>
            </a:br>
            <a:r>
              <a:rPr lang="en-US" b="1" i="0" dirty="0">
                <a:solidFill>
                  <a:srgbClr val="000000"/>
                </a:solidFill>
                <a:effectLst/>
                <a:latin typeface="Times New Roman" panose="02020603050405020304" pitchFamily="18" charset="0"/>
              </a:rPr>
              <a:t> (unpaired/independent) </a:t>
            </a:r>
            <a:r>
              <a:rPr lang="en-IN" b="1" i="0" dirty="0">
                <a:solidFill>
                  <a:srgbClr val="000000"/>
                </a:solidFill>
                <a:effectLst/>
                <a:latin typeface="Times New Roman" panose="02020603050405020304" pitchFamily="18" charset="0"/>
              </a:rPr>
              <a:t>variables</a:t>
            </a:r>
            <a:endParaRPr lang="en-IN" dirty="0"/>
          </a:p>
        </p:txBody>
      </p:sp>
      <p:sp>
        <p:nvSpPr>
          <p:cNvPr id="4" name="Footer Placeholder 3">
            <a:extLst>
              <a:ext uri="{FF2B5EF4-FFF2-40B4-BE49-F238E27FC236}">
                <a16:creationId xmlns:a16="http://schemas.microsoft.com/office/drawing/2014/main" id="{F336DD8B-2526-ACFC-DEE7-F56A98CA6EEC}"/>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9725116-478E-306E-C086-5D3CFF2AA64E}"/>
              </a:ext>
            </a:extLst>
          </p:cNvPr>
          <p:cNvSpPr>
            <a:spLocks noGrp="1"/>
          </p:cNvSpPr>
          <p:nvPr>
            <p:ph type="sldNum" sz="quarter" idx="4"/>
          </p:nvPr>
        </p:nvSpPr>
        <p:spPr/>
        <p:txBody>
          <a:bodyPr/>
          <a:lstStyle/>
          <a:p>
            <a:fld id="{294A09A9-5501-47C1-A89A-A340965A2BE2}" type="slidenum">
              <a:rPr lang="en-US" smtClean="0"/>
              <a:pPr/>
              <a:t>38</a:t>
            </a:fld>
            <a:endParaRPr lang="en-US" dirty="0"/>
          </a:p>
        </p:txBody>
      </p:sp>
      <p:sp>
        <p:nvSpPr>
          <p:cNvPr id="3" name="TextBox 2">
            <a:extLst>
              <a:ext uri="{FF2B5EF4-FFF2-40B4-BE49-F238E27FC236}">
                <a16:creationId xmlns:a16="http://schemas.microsoft.com/office/drawing/2014/main" id="{80BED2D6-EE9F-F1C6-CA1D-205E0B081A1C}"/>
              </a:ext>
            </a:extLst>
          </p:cNvPr>
          <p:cNvSpPr txBox="1"/>
          <p:nvPr/>
        </p:nvSpPr>
        <p:spPr>
          <a:xfrm>
            <a:off x="538481" y="1869440"/>
            <a:ext cx="10982960" cy="3693319"/>
          </a:xfrm>
          <a:prstGeom prst="rect">
            <a:avLst/>
          </a:prstGeom>
          <a:noFill/>
        </p:spPr>
        <p:txBody>
          <a:bodyPr wrap="square" rtlCol="0">
            <a:spAutoFit/>
          </a:bodyPr>
          <a:lstStyle/>
          <a:p>
            <a:pPr algn="l"/>
            <a:r>
              <a:rPr lang="en-IN" b="1" i="0" dirty="0">
                <a:solidFill>
                  <a:srgbClr val="000000"/>
                </a:solidFill>
                <a:effectLst/>
                <a:latin typeface="Times New Roman" panose="02020603050405020304" pitchFamily="18" charset="0"/>
              </a:rPr>
              <a:t>Test (Mann-Whitney U test)</a:t>
            </a:r>
          </a:p>
          <a:p>
            <a:pPr algn="l"/>
            <a:endParaRPr lang="en-US" b="1"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 check is done if the two groups might have the same distribution.</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An exact Mann-Whitney U test indicated that the mean ranks for male and female were significantly different,</a:t>
            </a:r>
            <a:r>
              <a:rPr lang="en-US" b="0" i="1" dirty="0">
                <a:solidFill>
                  <a:srgbClr val="000000"/>
                </a:solidFill>
                <a:effectLst/>
                <a:latin typeface="Times New Roman" panose="02020603050405020304" pitchFamily="18" charset="0"/>
              </a:rPr>
              <a:t> U</a:t>
            </a:r>
            <a:r>
              <a:rPr lang="en-US" b="0" i="0" dirty="0">
                <a:solidFill>
                  <a:srgbClr val="000000"/>
                </a:solidFill>
                <a:effectLst/>
                <a:latin typeface="Times New Roman" panose="02020603050405020304" pitchFamily="18" charset="0"/>
              </a:rPr>
              <a:t>(</a:t>
            </a:r>
            <a:r>
              <a:rPr lang="en-US" b="0" i="1" dirty="0">
                <a:solidFill>
                  <a:srgbClr val="000000"/>
                </a:solidFill>
                <a:effectLst/>
                <a:latin typeface="Times New Roman" panose="02020603050405020304" pitchFamily="18" charset="0"/>
              </a:rPr>
              <a:t>n</a:t>
            </a:r>
            <a:r>
              <a:rPr lang="en-US" b="0" i="1"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 11, </a:t>
            </a:r>
            <a:r>
              <a:rPr lang="en-US" b="0" i="1" dirty="0">
                <a:solidFill>
                  <a:srgbClr val="000000"/>
                </a:solidFill>
                <a:effectLst/>
                <a:latin typeface="Times New Roman" panose="02020603050405020304" pitchFamily="18" charset="0"/>
              </a:rPr>
              <a:t>n</a:t>
            </a:r>
            <a:r>
              <a:rPr lang="en-US" b="0" i="1" baseline="-25000" dirty="0">
                <a:solidFill>
                  <a:srgbClr val="000000"/>
                </a:solidFill>
                <a:effectLst/>
                <a:latin typeface="Times New Roman" panose="02020603050405020304" pitchFamily="18" charset="0"/>
              </a:rPr>
              <a:t>2</a:t>
            </a:r>
            <a:r>
              <a:rPr lang="en-US" b="0" i="0" dirty="0">
                <a:solidFill>
                  <a:srgbClr val="000000"/>
                </a:solidFill>
                <a:effectLst/>
                <a:latin typeface="Times New Roman" panose="02020603050405020304" pitchFamily="18" charset="0"/>
              </a:rPr>
              <a:t> = 34) = 285.5, </a:t>
            </a:r>
            <a:r>
              <a:rPr lang="en-US" b="0" i="1" dirty="0">
                <a:solidFill>
                  <a:srgbClr val="000000"/>
                </a:solidFill>
                <a:effectLst/>
                <a:latin typeface="Times New Roman" panose="02020603050405020304" pitchFamily="18" charset="0"/>
              </a:rPr>
              <a:t>p</a:t>
            </a:r>
            <a:r>
              <a:rPr lang="en-US" b="0" i="0" dirty="0">
                <a:solidFill>
                  <a:srgbClr val="000000"/>
                </a:solidFill>
                <a:effectLst/>
                <a:latin typeface="Times New Roman" panose="02020603050405020304" pitchFamily="18" charset="0"/>
              </a:rPr>
              <a:t> = .008.</a:t>
            </a:r>
          </a:p>
          <a:p>
            <a:pPr algn="l"/>
            <a:endParaRPr lang="en-US" dirty="0">
              <a:solidFill>
                <a:srgbClr val="000000"/>
              </a:solidFill>
              <a:latin typeface="Times New Roman" panose="02020603050405020304" pitchFamily="18" charset="0"/>
            </a:endParaRPr>
          </a:p>
          <a:p>
            <a:pPr algn="l"/>
            <a:endParaRPr lang="en-US" dirty="0">
              <a:solidFill>
                <a:srgbClr val="000000"/>
              </a:solidFill>
              <a:latin typeface="Times New Roman" panose="02020603050405020304" pitchFamily="18" charset="0"/>
            </a:endParaRPr>
          </a:p>
          <a:p>
            <a:r>
              <a:rPr lang="en-IN" b="1" i="0" dirty="0">
                <a:solidFill>
                  <a:srgbClr val="000000"/>
                </a:solidFill>
                <a:effectLst/>
                <a:latin typeface="Times New Roman" panose="02020603050405020304" pitchFamily="18" charset="0"/>
              </a:rPr>
              <a:t>Effect size (Rosenthal correlation)</a:t>
            </a:r>
          </a:p>
          <a:p>
            <a:endParaRPr lang="en-IN" b="1"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The Rosenthal correlation is a generic one that simply divides the standardized test statistics, by the square root of the sample size </a:t>
            </a:r>
            <a:r>
              <a:rPr lang="en-US" b="0" i="0" u="none" strike="noStrike" dirty="0">
                <a:effectLst/>
                <a:latin typeface="Times New Roman" panose="02020603050405020304" pitchFamily="18" charset="0"/>
                <a:hlinkClick r:id="rId2"/>
              </a:rPr>
              <a:t>(Rosenthal, 1991, p. 19)</a:t>
            </a:r>
            <a:endParaRPr lang="en-IN" b="1" i="0" dirty="0">
              <a:solidFill>
                <a:srgbClr val="000000"/>
              </a:solidFill>
              <a:effectLst/>
              <a:latin typeface="Times New Roman" panose="02020603050405020304" pitchFamily="18" charset="0"/>
            </a:endParaRPr>
          </a:p>
          <a:p>
            <a:pPr algn="l"/>
            <a:endParaRPr lang="en-IN" dirty="0"/>
          </a:p>
        </p:txBody>
      </p:sp>
      <p:pic>
        <p:nvPicPr>
          <p:cNvPr id="7" name="Picture 6" descr="A black text with white text&#10;&#10;Description automatically generated">
            <a:extLst>
              <a:ext uri="{FF2B5EF4-FFF2-40B4-BE49-F238E27FC236}">
                <a16:creationId xmlns:a16="http://schemas.microsoft.com/office/drawing/2014/main" id="{DF1F356D-FDF1-19DE-E0A2-7D89AE127260}"/>
              </a:ext>
            </a:extLst>
          </p:cNvPr>
          <p:cNvPicPr>
            <a:picLocks noChangeAspect="1"/>
          </p:cNvPicPr>
          <p:nvPr/>
        </p:nvPicPr>
        <p:blipFill>
          <a:blip r:embed="rId3"/>
          <a:stretch>
            <a:fillRect/>
          </a:stretch>
        </p:blipFill>
        <p:spPr>
          <a:xfrm>
            <a:off x="4390310" y="5270418"/>
            <a:ext cx="3086259" cy="1587582"/>
          </a:xfrm>
          <a:prstGeom prst="rect">
            <a:avLst/>
          </a:prstGeom>
        </p:spPr>
      </p:pic>
    </p:spTree>
    <p:extLst>
      <p:ext uri="{BB962C8B-B14F-4D97-AF65-F5344CB8AC3E}">
        <p14:creationId xmlns:p14="http://schemas.microsoft.com/office/powerpoint/2010/main" val="16423198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Utkarsh Minds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Mirjam Nilsson</a:t>
            </a:r>
          </a:p>
        </p:txBody>
      </p:sp>
      <p:sp>
        <p:nvSpPr>
          <p:cNvPr id="6" name="AutoShape 2">
            <a:extLst>
              <a:ext uri="{FF2B5EF4-FFF2-40B4-BE49-F238E27FC236}">
                <a16:creationId xmlns:a16="http://schemas.microsoft.com/office/drawing/2014/main" id="{688B6D24-8EF1-C081-2DBB-D6003D15DF6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a:extLst>
              <a:ext uri="{FF2B5EF4-FFF2-40B4-BE49-F238E27FC236}">
                <a16:creationId xmlns:a16="http://schemas.microsoft.com/office/drawing/2014/main" id="{A01E91F2-952D-8AFF-1BAC-D01AE06424E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04FFD113-0F92-11CB-25F4-B8EE247D3EC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025252" y="0"/>
            <a:ext cx="9779183" cy="664399"/>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1202955" y="1042107"/>
            <a:ext cx="9779182" cy="3366815"/>
          </a:xfrm>
        </p:spPr>
        <p:txBody>
          <a:bodyPr/>
          <a:lstStyle/>
          <a:p>
            <a:pPr algn="l"/>
            <a:r>
              <a:rPr lang="en-US" b="0" i="0" dirty="0">
                <a:solidFill>
                  <a:srgbClr val="000000"/>
                </a:solidFill>
                <a:effectLst/>
                <a:latin typeface="Times New Roman" panose="02020603050405020304" pitchFamily="18" charset="0"/>
              </a:rPr>
              <a:t>When collecting data you are usually interested in a specific group of people, animals or things, but don’t have the time (or money) to collect data about all of them.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entire group is known as the </a:t>
            </a:r>
            <a:r>
              <a:rPr lang="en-US" b="1" i="0" dirty="0">
                <a:solidFill>
                  <a:srgbClr val="000000"/>
                </a:solidFill>
                <a:effectLst/>
                <a:latin typeface="Times New Roman" panose="02020603050405020304" pitchFamily="18" charset="0"/>
              </a:rPr>
              <a:t>population</a:t>
            </a:r>
            <a:r>
              <a:rPr lang="en-US" b="0" i="0" dirty="0">
                <a:solidFill>
                  <a:srgbClr val="000000"/>
                </a:solidFill>
                <a:effectLst/>
                <a:latin typeface="Times New Roman" panose="02020603050405020304" pitchFamily="18" charset="0"/>
              </a:rPr>
              <a:t>: “the complete set of objects of interest” </a:t>
            </a:r>
            <a:r>
              <a:rPr lang="en-US" b="0" i="0" u="none" strike="noStrike" dirty="0">
                <a:solidFill>
                  <a:srgbClr val="000000"/>
                </a:solidFill>
                <a:effectLst/>
                <a:latin typeface="Times New Roman" panose="02020603050405020304" pitchFamily="18" charset="0"/>
                <a:hlinkClick r:id="rId2"/>
              </a:rPr>
              <a:t>(Upton &amp; Cook, 2014, p. 332)</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people/things you actually got data from is then known as a </a:t>
            </a:r>
            <a:r>
              <a:rPr lang="en-US" b="1" i="0" dirty="0">
                <a:solidFill>
                  <a:srgbClr val="000000"/>
                </a:solidFill>
                <a:effectLst/>
                <a:latin typeface="Times New Roman" panose="02020603050405020304" pitchFamily="18" charset="0"/>
              </a:rPr>
              <a:t>sample</a:t>
            </a:r>
            <a:r>
              <a:rPr lang="en-US" b="0" i="0" dirty="0">
                <a:solidFill>
                  <a:srgbClr val="000000"/>
                </a:solidFill>
                <a:effectLst/>
                <a:latin typeface="Times New Roman" panose="02020603050405020304" pitchFamily="18" charset="0"/>
              </a:rPr>
              <a:t>: “a subset of a population usually chosen in such a way that it can be taken to represent the population with respect to some characteristic” </a:t>
            </a:r>
            <a:r>
              <a:rPr lang="en-US" b="0" i="0" u="none" strike="noStrike" dirty="0">
                <a:solidFill>
                  <a:srgbClr val="000000"/>
                </a:solidFill>
                <a:effectLst/>
                <a:latin typeface="Times New Roman" panose="02020603050405020304" pitchFamily="18" charset="0"/>
                <a:hlinkClick r:id="rId2"/>
              </a:rPr>
              <a:t>(Upton &amp; Cook, 2014, p. 379)</a:t>
            </a:r>
            <a:r>
              <a:rPr lang="en-US" b="0" i="0" dirty="0">
                <a:solidFill>
                  <a:srgbClr val="000000"/>
                </a:solidFill>
                <a:effectLst/>
                <a:latin typeface="Times New Roman" panose="02020603050405020304" pitchFamily="18" charset="0"/>
              </a:rPr>
              <a:t>.</a:t>
            </a:r>
            <a:endParaRPr lang="en-IN" dirty="0"/>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8432602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283574" y="3296603"/>
            <a:ext cx="10567306" cy="2387600"/>
          </a:xfrm>
        </p:spPr>
        <p:txBody>
          <a:bodyPr/>
          <a:lstStyle/>
          <a:p>
            <a:r>
              <a:rPr lang="en-US" dirty="0"/>
              <a:t>Contact us:</a:t>
            </a:r>
            <a:br>
              <a:rPr lang="en-US" dirty="0"/>
            </a:br>
            <a:r>
              <a:rPr lang="en-US" dirty="0">
                <a:hlinkClick r:id="rId2"/>
              </a:rPr>
              <a:t>helpdesk@utkarshminds.com</a:t>
            </a:r>
            <a:br>
              <a:rPr lang="en-US" dirty="0"/>
            </a:br>
            <a:r>
              <a:rPr lang="en-US" dirty="0"/>
              <a:t>+91 961-999-7797</a:t>
            </a:r>
            <a:br>
              <a:rPr lang="en-US" dirty="0"/>
            </a:br>
            <a:br>
              <a:rPr lang="en-US" dirty="0"/>
            </a:br>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167491" y="238761"/>
            <a:ext cx="9779183" cy="533400"/>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tatistical terms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930046" y="772161"/>
            <a:ext cx="10254071" cy="3366815"/>
          </a:xfrm>
        </p:spPr>
        <p:txBody>
          <a:bodyPr/>
          <a:lstStyle/>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Table 1 the conversion of the example survey into variables, values and coding. This is sometimes referred to as a </a:t>
            </a:r>
            <a:r>
              <a:rPr lang="en-US" b="1" i="0" dirty="0">
                <a:solidFill>
                  <a:srgbClr val="000000"/>
                </a:solidFill>
                <a:effectLst/>
                <a:latin typeface="Times New Roman" panose="02020603050405020304" pitchFamily="18" charset="0"/>
              </a:rPr>
              <a:t>codebook</a:t>
            </a:r>
            <a:r>
              <a:rPr lang="en-US" b="0" i="0" dirty="0">
                <a:solidFill>
                  <a:srgbClr val="000000"/>
                </a:solidFill>
                <a:effectLst/>
                <a:latin typeface="Times New Roman" panose="02020603050405020304" pitchFamily="18" charset="0"/>
              </a:rPr>
              <a:t>.</a:t>
            </a:r>
          </a:p>
          <a:p>
            <a:pPr algn="l"/>
            <a:endParaRPr lang="en-US" dirty="0">
              <a:solidFill>
                <a:srgbClr val="000000"/>
              </a:solidFill>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endParaRPr lang="en-US" dirty="0">
              <a:solidFill>
                <a:srgbClr val="000000"/>
              </a:solidFill>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Note that the variable description is either a longer description of the name of the variable, or sometimes the entire question as it was asked on the survey.</a:t>
            </a:r>
          </a:p>
          <a:p>
            <a:pPr algn="l"/>
            <a:r>
              <a:rPr lang="en-US" b="0" i="0" dirty="0">
                <a:solidFill>
                  <a:srgbClr val="000000"/>
                </a:solidFill>
                <a:effectLst/>
                <a:latin typeface="Times New Roman" panose="02020603050405020304" pitchFamily="18" charset="0"/>
              </a:rPr>
              <a:t>The last term connected to this is a score. A </a:t>
            </a:r>
            <a:r>
              <a:rPr lang="en-US" b="1" i="0" dirty="0">
                <a:solidFill>
                  <a:srgbClr val="000000"/>
                </a:solidFill>
                <a:effectLst/>
                <a:latin typeface="Times New Roman" panose="02020603050405020304" pitchFamily="18" charset="0"/>
              </a:rPr>
              <a:t>score</a:t>
            </a:r>
            <a:r>
              <a:rPr lang="en-US" b="0" i="0" dirty="0">
                <a:solidFill>
                  <a:srgbClr val="000000"/>
                </a:solidFill>
                <a:effectLst/>
                <a:latin typeface="Times New Roman" panose="02020603050405020304" pitchFamily="18" charset="0"/>
              </a:rPr>
              <a:t> is the value (or assigned code) for a single case on a single variable.</a:t>
            </a:r>
          </a:p>
          <a:p>
            <a:pPr algn="l"/>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9" name="Picture 8" descr="A black text on a white background&#10;&#10;Description automatically generated">
            <a:extLst>
              <a:ext uri="{FF2B5EF4-FFF2-40B4-BE49-F238E27FC236}">
                <a16:creationId xmlns:a16="http://schemas.microsoft.com/office/drawing/2014/main" id="{33195FAD-4E8B-3AC5-B2C4-7B5253811E80}"/>
              </a:ext>
            </a:extLst>
          </p:cNvPr>
          <p:cNvPicPr>
            <a:picLocks noChangeAspect="1"/>
          </p:cNvPicPr>
          <p:nvPr/>
        </p:nvPicPr>
        <p:blipFill>
          <a:blip r:embed="rId2"/>
          <a:stretch>
            <a:fillRect/>
          </a:stretch>
        </p:blipFill>
        <p:spPr>
          <a:xfrm>
            <a:off x="1007883" y="2300556"/>
            <a:ext cx="5791498" cy="1911448"/>
          </a:xfrm>
          <a:prstGeom prst="rect">
            <a:avLst/>
          </a:prstGeom>
        </p:spPr>
      </p:pic>
      <p:pic>
        <p:nvPicPr>
          <p:cNvPr id="11" name="Picture 10" descr="A close-up of a name&#10;&#10;Description automatically generated">
            <a:extLst>
              <a:ext uri="{FF2B5EF4-FFF2-40B4-BE49-F238E27FC236}">
                <a16:creationId xmlns:a16="http://schemas.microsoft.com/office/drawing/2014/main" id="{78AA42B5-90EC-85AF-A9D4-B7E05FCC921D}"/>
              </a:ext>
            </a:extLst>
          </p:cNvPr>
          <p:cNvPicPr>
            <a:picLocks noChangeAspect="1"/>
          </p:cNvPicPr>
          <p:nvPr/>
        </p:nvPicPr>
        <p:blipFill>
          <a:blip r:embed="rId3"/>
          <a:stretch>
            <a:fillRect/>
          </a:stretch>
        </p:blipFill>
        <p:spPr>
          <a:xfrm>
            <a:off x="7334314" y="3055575"/>
            <a:ext cx="3314870" cy="819192"/>
          </a:xfrm>
          <a:prstGeom prst="rect">
            <a:avLst/>
          </a:prstGeom>
        </p:spPr>
      </p:pic>
    </p:spTree>
    <p:extLst>
      <p:ext uri="{BB962C8B-B14F-4D97-AF65-F5344CB8AC3E}">
        <p14:creationId xmlns:p14="http://schemas.microsoft.com/office/powerpoint/2010/main" val="266365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167491" y="238761"/>
            <a:ext cx="9779183" cy="533400"/>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tatistical terms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930046" y="772161"/>
            <a:ext cx="10254071" cy="3366815"/>
          </a:xfrm>
        </p:spPr>
        <p:txBody>
          <a:bodyPr/>
          <a:lstStyle/>
          <a:p>
            <a:pPr algn="l"/>
            <a:r>
              <a:rPr lang="en-US" b="0" i="0" dirty="0">
                <a:solidFill>
                  <a:srgbClr val="000000"/>
                </a:solidFill>
                <a:effectLst/>
                <a:latin typeface="Times New Roman" panose="02020603050405020304" pitchFamily="18" charset="0"/>
              </a:rPr>
              <a:t>Stevens (1946) classified variables based on which basic operations can be performed on them, and created four so-called measurement levels: </a:t>
            </a:r>
            <a:r>
              <a:rPr lang="en-US" b="1" i="0" dirty="0">
                <a:solidFill>
                  <a:srgbClr val="000000"/>
                </a:solidFill>
                <a:effectLst/>
                <a:latin typeface="Times New Roman" panose="02020603050405020304" pitchFamily="18" charset="0"/>
              </a:rPr>
              <a:t>nominal, ordinal, interval and ratio</a:t>
            </a:r>
            <a:r>
              <a:rPr lang="en-US" b="0" i="0" dirty="0">
                <a:solidFill>
                  <a:srgbClr val="000000"/>
                </a:solidFill>
                <a:effectLst/>
                <a:latin typeface="Times New Roman" panose="02020603050405020304" pitchFamily="18" charset="0"/>
              </a:rPr>
              <a:t>.</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 I will combine interval and ratio into one category called scale (which is something SPSS also does).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 variable is said to have a nominal measurement level, if the values are non-numeric and have no logical order (besides perhaps alphabetical). The variable gender for example has a nominal measurement level, since the order of the possible values can be in any way you want (although there are many discussions sometimes about it :-)). Also open questions that ask for text are nominal, for example first name.</a:t>
            </a:r>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94699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873B-5289-FB81-3A71-F036DBA4B1F5}"/>
              </a:ext>
            </a:extLst>
          </p:cNvPr>
          <p:cNvSpPr>
            <a:spLocks noGrp="1"/>
          </p:cNvSpPr>
          <p:nvPr>
            <p:ph type="title"/>
          </p:nvPr>
        </p:nvSpPr>
        <p:spPr>
          <a:xfrm>
            <a:off x="1167492" y="381000"/>
            <a:ext cx="9779183" cy="1325563"/>
          </a:xfrm>
        </p:spPr>
        <p:txBody>
          <a:bodyPr anchor="b">
            <a:normAutofit/>
          </a:bodyPr>
          <a:lstStyle/>
          <a:p>
            <a:r>
              <a:rPr lang="en-IN" b="1" i="0">
                <a:effectLst/>
              </a:rPr>
              <a:t>Significance example</a:t>
            </a:r>
          </a:p>
        </p:txBody>
      </p:sp>
      <p:pic>
        <p:nvPicPr>
          <p:cNvPr id="5122" name="Picture 2" descr="Understanding Type-I and Type-II Errors in Hypothesis Testing | by Deepak  Chopra | Talking Data Science | Towards AI">
            <a:extLst>
              <a:ext uri="{FF2B5EF4-FFF2-40B4-BE49-F238E27FC236}">
                <a16:creationId xmlns:a16="http://schemas.microsoft.com/office/drawing/2014/main" id="{3C96DECD-2B21-FFAD-6192-55436085AC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6402" y="2452686"/>
            <a:ext cx="7055850" cy="4268789"/>
          </a:xfrm>
          <a:prstGeom prst="rect">
            <a:avLst/>
          </a:prstGeom>
          <a:solidFill>
            <a:srgbClr val="FFFFFF"/>
          </a:solidFill>
        </p:spPr>
      </p:pic>
      <p:sp>
        <p:nvSpPr>
          <p:cNvPr id="4" name="Footer Placeholder 3">
            <a:extLst>
              <a:ext uri="{FF2B5EF4-FFF2-40B4-BE49-F238E27FC236}">
                <a16:creationId xmlns:a16="http://schemas.microsoft.com/office/drawing/2014/main" id="{B692BD22-6E84-177D-B137-CC6D12FB6601}"/>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5" name="Slide Number Placeholder 4">
            <a:extLst>
              <a:ext uri="{FF2B5EF4-FFF2-40B4-BE49-F238E27FC236}">
                <a16:creationId xmlns:a16="http://schemas.microsoft.com/office/drawing/2014/main" id="{D1A580EE-1D86-C314-453D-802F69C23298}"/>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sp>
        <p:nvSpPr>
          <p:cNvPr id="3" name="TextBox 2">
            <a:extLst>
              <a:ext uri="{FF2B5EF4-FFF2-40B4-BE49-F238E27FC236}">
                <a16:creationId xmlns:a16="http://schemas.microsoft.com/office/drawing/2014/main" id="{B229F0B2-5E69-D9D2-544B-7FBB36145384}"/>
              </a:ext>
            </a:extLst>
          </p:cNvPr>
          <p:cNvSpPr txBox="1"/>
          <p:nvPr/>
        </p:nvSpPr>
        <p:spPr>
          <a:xfrm>
            <a:off x="7782560" y="1446133"/>
            <a:ext cx="3708030" cy="2585323"/>
          </a:xfrm>
          <a:prstGeom prst="rect">
            <a:avLst/>
          </a:prstGeom>
          <a:noFill/>
        </p:spPr>
        <p:txBody>
          <a:bodyPr wrap="square" rtlCol="0">
            <a:spAutoFit/>
          </a:bodyPr>
          <a:lstStyle/>
          <a:p>
            <a:pPr algn="l">
              <a:buFont typeface="Arial" panose="020B0604020202020204" pitchFamily="34" charset="0"/>
              <a:buChar char="•"/>
            </a:pPr>
            <a:r>
              <a:rPr lang="en-US" b="0" i="0" dirty="0">
                <a:solidFill>
                  <a:srgbClr val="374151"/>
                </a:solidFill>
                <a:effectLst/>
                <a:latin typeface="Söhne"/>
              </a:rPr>
              <a:t>Null Hypothesis (H₀): The lucky charm has no effect on your test scores.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Alternate Hypothesis (H₁): The lucky charm does have an effect, and your test scores are better when you use it.</a:t>
            </a:r>
          </a:p>
          <a:p>
            <a:endParaRPr lang="en-IN" dirty="0"/>
          </a:p>
        </p:txBody>
      </p:sp>
      <p:sp>
        <p:nvSpPr>
          <p:cNvPr id="7" name="Rectangle 1">
            <a:extLst>
              <a:ext uri="{FF2B5EF4-FFF2-40B4-BE49-F238E27FC236}">
                <a16:creationId xmlns:a16="http://schemas.microsoft.com/office/drawing/2014/main" id="{465A2A23-9BB9-4214-C3B5-969D6611CC8D}"/>
              </a:ext>
            </a:extLst>
          </p:cNvPr>
          <p:cNvSpPr>
            <a:spLocks noChangeArrowheads="1"/>
          </p:cNvSpPr>
          <p:nvPr/>
        </p:nvSpPr>
        <p:spPr bwMode="auto">
          <a:xfrm>
            <a:off x="7782560" y="3767962"/>
            <a:ext cx="3783728" cy="261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In Hindi: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0000"/>
                </a:solidFill>
                <a:effectLst/>
                <a:latin typeface="Söhne"/>
              </a:rPr>
              <a:t>Significant:</a:t>
            </a:r>
            <a:r>
              <a:rPr kumimoji="0" lang="hi-IN" altLang="en-US" sz="1800" b="0" i="0" u="none" strike="noStrike" cap="none" normalizeH="0" baseline="0" dirty="0">
                <a:ln>
                  <a:noFill/>
                </a:ln>
                <a:solidFill>
                  <a:srgbClr val="000000"/>
                </a:solidFill>
                <a:effectLst/>
                <a:latin typeface="Söhne"/>
                <a:cs typeface="Mangal" panose="02040503050203030202" pitchFamily="18" charset="0"/>
              </a:rPr>
              <a:t> महत्वपूर्ण </a:t>
            </a:r>
            <a:r>
              <a:rPr kumimoji="0" lang="en-US" altLang="en-US" sz="1800" b="0" i="0" u="none" strike="noStrike" cap="none" normalizeH="0" baseline="0" dirty="0">
                <a:ln>
                  <a:noFill/>
                </a:ln>
                <a:solidFill>
                  <a:srgbClr val="000000"/>
                </a:solidFill>
                <a:effectLst/>
                <a:latin typeface="Söhne"/>
                <a:cs typeface="Mangal" panose="02040503050203030202" pitchFamily="18" charset="0"/>
              </a:rPr>
              <a:t>(</a:t>
            </a:r>
            <a:r>
              <a:rPr kumimoji="0" lang="en-US" altLang="en-US" sz="1800" b="0" i="0" u="none" strike="noStrike" cap="none" normalizeH="0" baseline="0" dirty="0" err="1">
                <a:ln>
                  <a:noFill/>
                </a:ln>
                <a:solidFill>
                  <a:srgbClr val="000000"/>
                </a:solidFill>
                <a:effectLst/>
                <a:latin typeface="Söhne"/>
                <a:cs typeface="Mangal" panose="02040503050203030202" pitchFamily="18" charset="0"/>
              </a:rPr>
              <a:t>Mahatvapurna</a:t>
            </a:r>
            <a:r>
              <a:rPr kumimoji="0" lang="en-US" altLang="en-US" sz="1800" b="0" i="0" u="none" strike="noStrike" cap="none" normalizeH="0" baseline="0" dirty="0">
                <a:ln>
                  <a:noFill/>
                </a:ln>
                <a:solidFill>
                  <a:srgbClr val="000000"/>
                </a:solidFill>
                <a:effectLst/>
                <a:latin typeface="Söhne"/>
                <a:cs typeface="Mangal" panose="02040503050203030202"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In Marathi: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0000"/>
                </a:solidFill>
                <a:effectLst/>
                <a:latin typeface="Söhne"/>
              </a:rPr>
              <a:t>Significant:</a:t>
            </a:r>
            <a:r>
              <a:rPr kumimoji="0" lang="hi-IN" altLang="en-US" sz="1800" b="0" i="0" u="none" strike="noStrike" cap="none" normalizeH="0" baseline="0" dirty="0">
                <a:ln>
                  <a:noFill/>
                </a:ln>
                <a:solidFill>
                  <a:srgbClr val="000000"/>
                </a:solidFill>
                <a:effectLst/>
                <a:latin typeface="Söhne"/>
                <a:cs typeface="Mangal" panose="02040503050203030202" pitchFamily="18" charset="0"/>
              </a:rPr>
              <a:t> महत्त्वाचं </a:t>
            </a:r>
            <a:r>
              <a:rPr kumimoji="0" lang="en-US" altLang="en-US" sz="1800" b="0" i="0" u="none" strike="noStrike" cap="none" normalizeH="0" baseline="0" dirty="0">
                <a:ln>
                  <a:noFill/>
                </a:ln>
                <a:solidFill>
                  <a:srgbClr val="000000"/>
                </a:solidFill>
                <a:effectLst/>
                <a:latin typeface="Söhne"/>
                <a:cs typeface="Mangal" panose="02040503050203030202" pitchFamily="18" charset="0"/>
              </a:rPr>
              <a:t>(</a:t>
            </a:r>
            <a:r>
              <a:rPr kumimoji="0" lang="en-US" altLang="en-US" sz="1800" b="0" i="0" u="none" strike="noStrike" cap="none" normalizeH="0" baseline="0" dirty="0" err="1">
                <a:ln>
                  <a:noFill/>
                </a:ln>
                <a:solidFill>
                  <a:srgbClr val="000000"/>
                </a:solidFill>
                <a:effectLst/>
                <a:latin typeface="Söhne"/>
                <a:cs typeface="Mangal" panose="02040503050203030202" pitchFamily="18" charset="0"/>
              </a:rPr>
              <a:t>Mahattvach</a:t>
            </a:r>
            <a:r>
              <a:rPr kumimoji="0" lang="en-US" altLang="en-US" sz="1800" b="0" i="0" u="none" strike="noStrike" cap="none" normalizeH="0" baseline="0" dirty="0">
                <a:ln>
                  <a:noFill/>
                </a:ln>
                <a:solidFill>
                  <a:srgbClr val="000000"/>
                </a:solidFill>
                <a:effectLst/>
                <a:latin typeface="Söhne"/>
                <a:cs typeface="Mangal" panose="02040503050203030202" pitchFamily="18" charset="0"/>
              </a:rPr>
              <a:t>)</a:t>
            </a: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0DA1074-64A3-666B-BB6C-01F1AF3F214F}"/>
              </a:ext>
            </a:extLst>
          </p:cNvPr>
          <p:cNvSpPr>
            <a:spLocks noChangeArrowheads="1"/>
          </p:cNvSpPr>
          <p:nvPr/>
        </p:nvSpPr>
        <p:spPr bwMode="auto">
          <a:xfrm>
            <a:off x="7782560" y="4847669"/>
            <a:ext cx="368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0345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3BF9-BB82-B1A9-A953-480CBBCFC8B5}"/>
              </a:ext>
            </a:extLst>
          </p:cNvPr>
          <p:cNvSpPr>
            <a:spLocks noGrp="1"/>
          </p:cNvSpPr>
          <p:nvPr>
            <p:ph type="title"/>
          </p:nvPr>
        </p:nvSpPr>
        <p:spPr>
          <a:xfrm>
            <a:off x="1167492" y="381000"/>
            <a:ext cx="9779183" cy="976067"/>
          </a:xfrm>
        </p:spPr>
        <p:txBody>
          <a:bodyPr/>
          <a:lstStyle/>
          <a:p>
            <a:r>
              <a:rPr lang="en-IN" b="1" i="0" dirty="0">
                <a:solidFill>
                  <a:srgbClr val="000000"/>
                </a:solidFill>
                <a:effectLst/>
                <a:latin typeface="Times New Roman" panose="02020603050405020304" pitchFamily="18" charset="0"/>
              </a:rPr>
              <a:t>Analysing a single variable</a:t>
            </a:r>
            <a:br>
              <a:rPr lang="en-IN" b="1" i="0" dirty="0">
                <a:solidFill>
                  <a:srgbClr val="000000"/>
                </a:solidFill>
                <a:effectLst/>
                <a:latin typeface="Times New Roman" panose="02020603050405020304" pitchFamily="18" charset="0"/>
              </a:rPr>
            </a:br>
            <a:endParaRPr lang="en-IN" dirty="0"/>
          </a:p>
        </p:txBody>
      </p:sp>
      <p:pic>
        <p:nvPicPr>
          <p:cNvPr id="7" name="Content Placeholder 6" descr="A number of numbers on a white background&#10;&#10;Description automatically generated">
            <a:extLst>
              <a:ext uri="{FF2B5EF4-FFF2-40B4-BE49-F238E27FC236}">
                <a16:creationId xmlns:a16="http://schemas.microsoft.com/office/drawing/2014/main" id="{E3212DA2-1235-2AC0-54A9-54DB1F7653BB}"/>
              </a:ext>
            </a:extLst>
          </p:cNvPr>
          <p:cNvPicPr>
            <a:picLocks noGrp="1" noChangeAspect="1"/>
          </p:cNvPicPr>
          <p:nvPr>
            <p:ph idx="1"/>
          </p:nvPr>
        </p:nvPicPr>
        <p:blipFill>
          <a:blip r:embed="rId2"/>
          <a:stretch>
            <a:fillRect/>
          </a:stretch>
        </p:blipFill>
        <p:spPr>
          <a:xfrm>
            <a:off x="6324628" y="1777915"/>
            <a:ext cx="5086611" cy="1651085"/>
          </a:xfrm>
        </p:spPr>
      </p:pic>
      <p:sp>
        <p:nvSpPr>
          <p:cNvPr id="4" name="Footer Placeholder 3">
            <a:extLst>
              <a:ext uri="{FF2B5EF4-FFF2-40B4-BE49-F238E27FC236}">
                <a16:creationId xmlns:a16="http://schemas.microsoft.com/office/drawing/2014/main" id="{A258FB43-54AD-17A4-58FB-FA5D7B3A76A7}"/>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EE3F2B2-C246-135F-6BAA-8B0060979C57}"/>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8" name="TextBox 7">
            <a:extLst>
              <a:ext uri="{FF2B5EF4-FFF2-40B4-BE49-F238E27FC236}">
                <a16:creationId xmlns:a16="http://schemas.microsoft.com/office/drawing/2014/main" id="{9CF895C5-82FE-095D-1263-28874C6CA9DE}"/>
              </a:ext>
            </a:extLst>
          </p:cNvPr>
          <p:cNvSpPr txBox="1"/>
          <p:nvPr/>
        </p:nvSpPr>
        <p:spPr>
          <a:xfrm>
            <a:off x="1167492" y="1463040"/>
            <a:ext cx="4583068" cy="3108543"/>
          </a:xfrm>
          <a:prstGeom prst="rect">
            <a:avLst/>
          </a:prstGeom>
          <a:noFill/>
        </p:spPr>
        <p:txBody>
          <a:bodyPr wrap="square" rtlCol="0">
            <a:spAutoFit/>
          </a:bodyPr>
          <a:lstStyle/>
          <a:p>
            <a:r>
              <a:rPr lang="en-US" sz="2800" b="0" i="0" dirty="0">
                <a:solidFill>
                  <a:srgbClr val="000000"/>
                </a:solidFill>
                <a:effectLst/>
                <a:latin typeface="Times New Roman" panose="02020603050405020304" pitchFamily="18" charset="0"/>
              </a:rPr>
              <a:t>Management was curious if the division of male/female was equal in the company. </a:t>
            </a:r>
          </a:p>
          <a:p>
            <a:endParaRPr lang="en-US" sz="2800" dirty="0">
              <a:solidFill>
                <a:srgbClr val="000000"/>
              </a:solidFill>
              <a:latin typeface="Times New Roman" panose="02020603050405020304" pitchFamily="18" charset="0"/>
            </a:endParaRPr>
          </a:p>
          <a:p>
            <a:r>
              <a:rPr lang="en-US" sz="2800" b="0" i="0" dirty="0">
                <a:solidFill>
                  <a:srgbClr val="000000"/>
                </a:solidFill>
                <a:effectLst/>
                <a:latin typeface="Times New Roman" panose="02020603050405020304" pitchFamily="18" charset="0"/>
              </a:rPr>
              <a:t>The result of a small survey showed that out of the 46 respondents</a:t>
            </a:r>
            <a:endParaRPr lang="en-IN" sz="2800" dirty="0"/>
          </a:p>
        </p:txBody>
      </p:sp>
    </p:spTree>
    <p:extLst>
      <p:ext uri="{BB962C8B-B14F-4D97-AF65-F5344CB8AC3E}">
        <p14:creationId xmlns:p14="http://schemas.microsoft.com/office/powerpoint/2010/main" val="2839064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0898-2C42-68F2-8AA2-CFFC07D08E6E}"/>
              </a:ext>
            </a:extLst>
          </p:cNvPr>
          <p:cNvSpPr>
            <a:spLocks noGrp="1"/>
          </p:cNvSpPr>
          <p:nvPr>
            <p:ph type="title"/>
          </p:nvPr>
        </p:nvSpPr>
        <p:spPr>
          <a:xfrm>
            <a:off x="1116692" y="768162"/>
            <a:ext cx="9779183" cy="660400"/>
          </a:xfrm>
        </p:spPr>
        <p:txBody>
          <a:bodyPr/>
          <a:lstStyle/>
          <a:p>
            <a:r>
              <a:rPr lang="en-US" dirty="0"/>
              <a:t>Binomial test </a:t>
            </a:r>
            <a:r>
              <a:rPr lang="en-IN" b="1" i="0" dirty="0">
                <a:solidFill>
                  <a:srgbClr val="000000"/>
                </a:solidFill>
                <a:effectLst/>
                <a:latin typeface="Times New Roman" panose="02020603050405020304" pitchFamily="18" charset="0"/>
              </a:rPr>
              <a:t>Effect size: Cohen's g</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9F5BEB8-8918-FE9E-8FD6-1A859DCACF3F}"/>
              </a:ext>
            </a:extLst>
          </p:cNvPr>
          <p:cNvSpPr>
            <a:spLocks noGrp="1"/>
          </p:cNvSpPr>
          <p:nvPr>
            <p:ph idx="1"/>
          </p:nvPr>
        </p:nvSpPr>
        <p:spPr>
          <a:xfrm>
            <a:off x="77923" y="1098362"/>
            <a:ext cx="11856719" cy="3366815"/>
          </a:xfrm>
        </p:spPr>
        <p:txBody>
          <a:bodyPr/>
          <a:lstStyle/>
          <a:p>
            <a:pPr algn="l"/>
            <a:r>
              <a:rPr lang="en-US" b="0" i="0" dirty="0">
                <a:solidFill>
                  <a:srgbClr val="000000"/>
                </a:solidFill>
                <a:effectLst/>
                <a:latin typeface="Times New Roman" panose="02020603050405020304" pitchFamily="18" charset="0"/>
              </a:rPr>
              <a:t>The one-sample binomial test can inform us if the percentage in the population will be significantly different from the 50%, but does not say anything on how big the difference is.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With only two categories we can simply leave it up to the reader to judge if he/she finds the difference in the two percentages big or small, but for many tests it is recommended to also give a so-called effect size measure.</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Cohen’s g </a:t>
            </a:r>
            <a:r>
              <a:rPr lang="en-US" b="0" i="0" u="none" strike="noStrike" dirty="0">
                <a:effectLst/>
                <a:latin typeface="Times New Roman" panose="02020603050405020304" pitchFamily="18" charset="0"/>
                <a:hlinkClick r:id="rId2"/>
              </a:rPr>
              <a:t>(Cohen, 1988)</a:t>
            </a:r>
            <a:r>
              <a:rPr lang="en-US" b="0" i="0" dirty="0">
                <a:solidFill>
                  <a:srgbClr val="000000"/>
                </a:solidFill>
                <a:effectLst/>
                <a:latin typeface="Times New Roman" panose="02020603050405020304" pitchFamily="18" charset="0"/>
              </a:rPr>
              <a:t> is specifically for the case where the expected proportion in the population is 0.5 (50%). It is then simply the difference of the sample proportion with this 0.5. In the example the female proportion was 0.26 (26%), so Cohen’s g is the difference with the expected proportion which is simply 0.26 – 0.50 = -0.24. </a:t>
            </a:r>
          </a:p>
        </p:txBody>
      </p:sp>
      <p:sp>
        <p:nvSpPr>
          <p:cNvPr id="5" name="Slide Number Placeholder 4">
            <a:extLst>
              <a:ext uri="{FF2B5EF4-FFF2-40B4-BE49-F238E27FC236}">
                <a16:creationId xmlns:a16="http://schemas.microsoft.com/office/drawing/2014/main" id="{C33B590A-20C7-EB39-9D39-CB04E4C48AAA}"/>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11590601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1707</TotalTime>
  <Words>4219</Words>
  <Application>Microsoft Office PowerPoint</Application>
  <PresentationFormat>Widescreen</PresentationFormat>
  <Paragraphs>317</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Söhne</vt:lpstr>
      <vt:lpstr>Tenorite</vt:lpstr>
      <vt:lpstr>Times New Roman</vt:lpstr>
      <vt:lpstr>Office Theme</vt:lpstr>
      <vt:lpstr>PowerPoint Presentation</vt:lpstr>
      <vt:lpstr>Table of contents</vt:lpstr>
      <vt:lpstr>Statistics</vt:lpstr>
      <vt:lpstr>Statistics</vt:lpstr>
      <vt:lpstr>Statistical terms</vt:lpstr>
      <vt:lpstr>Statistical terms</vt:lpstr>
      <vt:lpstr>Significance example</vt:lpstr>
      <vt:lpstr>Analysing a single variable </vt:lpstr>
      <vt:lpstr>Binomial test Effect size: Cohen's g </vt:lpstr>
      <vt:lpstr>Analysing a single nominal variable  </vt:lpstr>
      <vt:lpstr>Analysing a single nominal variable  </vt:lpstr>
      <vt:lpstr>Analysing a single nominal variable  </vt:lpstr>
      <vt:lpstr>Analysing a single nominal variable  </vt:lpstr>
      <vt:lpstr>Analysing a single nominal variable  </vt:lpstr>
      <vt:lpstr>Analysing a single nominal variable  </vt:lpstr>
      <vt:lpstr>Analysing a single nominal variable  </vt:lpstr>
      <vt:lpstr>Analysing a single ordinal variable   </vt:lpstr>
      <vt:lpstr>Analysing a single ordinal variable   </vt:lpstr>
      <vt:lpstr>Analysing a single ordinal variable   </vt:lpstr>
      <vt:lpstr>Analysing a single ordinal variable   </vt:lpstr>
      <vt:lpstr>Analysing a single ordinal variable   </vt:lpstr>
      <vt:lpstr>Analysing a single ordinal variable   </vt:lpstr>
      <vt:lpstr>Analysing a single scale variable</vt:lpstr>
      <vt:lpstr>Analysing a single scale variable</vt:lpstr>
      <vt:lpstr>Analysing a single scale variable</vt:lpstr>
      <vt:lpstr>Analysing a single scale variable</vt:lpstr>
      <vt:lpstr>Analysing a single scale variable</vt:lpstr>
      <vt:lpstr>Analysing Binary vs. Binary (unpaired/independent) variables</vt:lpstr>
      <vt:lpstr>Analysing Binary vs. Binary (unpaired/independent) variables</vt:lpstr>
      <vt:lpstr>Analysing Binary vs. Binary (unpaired/independent) variables</vt:lpstr>
      <vt:lpstr>Analysing Binary vs. Binary (unpaired/independent) variables</vt:lpstr>
      <vt:lpstr>Analysing Binary vs. Binary (unpaired/independent) variables</vt:lpstr>
      <vt:lpstr>Analysing Binary vs. Binary (unpaired/independent) variables</vt:lpstr>
      <vt:lpstr>Analysing Binary vs. ordinal  (unpaired/independent) variables</vt:lpstr>
      <vt:lpstr>Analysing Binary vs. ordinal  (unpaired/independent) variables</vt:lpstr>
      <vt:lpstr>Analysing Binary vs. ordinal  (unpaired/independent) variables</vt:lpstr>
      <vt:lpstr>Analysing Binary vs. ordinal  (unpaired/independent) variables</vt:lpstr>
      <vt:lpstr>Analysing Binary vs. ordinal  (unpaired/independent) variables</vt:lpstr>
      <vt:lpstr>Utkarsh Minds</vt:lpstr>
      <vt:lpstr>Contact us: helpdesk@utkarshminds.com +91 961-999-7797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Utkarsh Minds</dc:title>
  <dc:creator>guest01</dc:creator>
  <cp:lastModifiedBy>guest01</cp:lastModifiedBy>
  <cp:revision>54</cp:revision>
  <dcterms:created xsi:type="dcterms:W3CDTF">2024-01-22T05:02:41Z</dcterms:created>
  <dcterms:modified xsi:type="dcterms:W3CDTF">2024-02-08T13:04:34Z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